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74" r:id="rId3"/>
    <p:sldId id="260" r:id="rId4"/>
    <p:sldId id="261" r:id="rId5"/>
    <p:sldId id="271" r:id="rId6"/>
    <p:sldId id="272" r:id="rId7"/>
    <p:sldId id="279" r:id="rId8"/>
    <p:sldId id="265" r:id="rId9"/>
    <p:sldId id="266" r:id="rId10"/>
    <p:sldId id="275" r:id="rId11"/>
    <p:sldId id="276" r:id="rId12"/>
    <p:sldId id="277" r:id="rId13"/>
    <p:sldId id="278" r:id="rId14"/>
    <p:sldId id="269" r:id="rId15"/>
    <p:sldId id="270" r:id="rId1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5911"/>
    <a:srgbClr val="FF2525"/>
    <a:srgbClr val="FF4343"/>
    <a:srgbClr val="FFD966"/>
    <a:srgbClr val="C6E0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15" autoAdjust="0"/>
    <p:restoredTop sz="94660"/>
  </p:normalViewPr>
  <p:slideViewPr>
    <p:cSldViewPr snapToGrid="0">
      <p:cViewPr varScale="1">
        <p:scale>
          <a:sx n="69" d="100"/>
          <a:sy n="69" d="100"/>
        </p:scale>
        <p:origin x="4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10/12/2018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3930680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10/12/2018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50966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10/12/2018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3037323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10/12/2018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614484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D629C318-B322-495D-B405-3C6E8417CFF6}" type="datetimeFigureOut">
              <a:rPr lang="es-CO" smtClean="0"/>
              <a:t>10/12/2018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318990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D629C318-B322-495D-B405-3C6E8417CFF6}" type="datetimeFigureOut">
              <a:rPr lang="es-CO" smtClean="0"/>
              <a:t>10/12/2018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194935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D629C318-B322-495D-B405-3C6E8417CFF6}" type="datetimeFigureOut">
              <a:rPr lang="es-CO" smtClean="0"/>
              <a:t>10/12/2018</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1802277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D629C318-B322-495D-B405-3C6E8417CFF6}" type="datetimeFigureOut">
              <a:rPr lang="es-CO" smtClean="0"/>
              <a:t>10/12/2018</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191006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629C318-B322-495D-B405-3C6E8417CFF6}" type="datetimeFigureOut">
              <a:rPr lang="es-CO" smtClean="0"/>
              <a:t>10/12/2018</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0078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D629C318-B322-495D-B405-3C6E8417CFF6}" type="datetimeFigureOut">
              <a:rPr lang="es-CO" smtClean="0"/>
              <a:t>10/12/2018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922295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D629C318-B322-495D-B405-3C6E8417CFF6}" type="datetimeFigureOut">
              <a:rPr lang="es-CO" smtClean="0"/>
              <a:t>10/12/2018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146675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9C318-B322-495D-B405-3C6E8417CFF6}" type="datetimeFigureOut">
              <a:rPr lang="es-CO" smtClean="0"/>
              <a:t>10/12/2018</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A178F7-EF8D-4134-8181-9BE44911428D}" type="slidenum">
              <a:rPr lang="es-CO" smtClean="0"/>
              <a:t>‹Nº›</a:t>
            </a:fld>
            <a:endParaRPr lang="es-CO"/>
          </a:p>
        </p:txBody>
      </p:sp>
    </p:spTree>
    <p:extLst>
      <p:ext uri="{BB962C8B-B14F-4D97-AF65-F5344CB8AC3E}">
        <p14:creationId xmlns:p14="http://schemas.microsoft.com/office/powerpoint/2010/main" val="1897238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www.colciencias.gov.co/node/3654"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61975" y="509155"/>
            <a:ext cx="11068050" cy="3416320"/>
          </a:xfrm>
          <a:prstGeom prst="rect">
            <a:avLst/>
          </a:prstGeom>
          <a:noFill/>
        </p:spPr>
        <p:txBody>
          <a:bodyPr wrap="square" rtlCol="0">
            <a:spAutoFit/>
          </a:bodyPr>
          <a:lstStyle/>
          <a:p>
            <a:pPr algn="ctr"/>
            <a:r>
              <a:rPr lang="es-CO" sz="7200" dirty="0"/>
              <a:t>SEGUIMIENTO UNIDAD ANALÍTICA</a:t>
            </a:r>
          </a:p>
          <a:p>
            <a:pPr algn="ctr"/>
            <a:r>
              <a:rPr lang="es-CO" sz="7200" dirty="0"/>
              <a:t>3 DE DICIEMBRE DE 2018</a:t>
            </a:r>
          </a:p>
        </p:txBody>
      </p:sp>
    </p:spTree>
    <p:extLst>
      <p:ext uri="{BB962C8B-B14F-4D97-AF65-F5344CB8AC3E}">
        <p14:creationId xmlns:p14="http://schemas.microsoft.com/office/powerpoint/2010/main" val="647922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lvl="1" algn="ctr"/>
            <a:r>
              <a:rPr lang="es-ES" sz="7200" dirty="0"/>
              <a:t>PROYECTO 5. CALIFICACIÓN CONTRATISTAS</a:t>
            </a:r>
            <a:endParaRPr lang="es-CO" sz="7200" dirty="0"/>
          </a:p>
        </p:txBody>
      </p:sp>
    </p:spTree>
    <p:extLst>
      <p:ext uri="{BB962C8B-B14F-4D97-AF65-F5344CB8AC3E}">
        <p14:creationId xmlns:p14="http://schemas.microsoft.com/office/powerpoint/2010/main" val="2645263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69232" y="428046"/>
            <a:ext cx="11253536" cy="1200329"/>
          </a:xfrm>
          <a:prstGeom prst="rect">
            <a:avLst/>
          </a:prstGeom>
          <a:noFill/>
        </p:spPr>
        <p:txBody>
          <a:bodyPr wrap="square" rtlCol="0">
            <a:spAutoFit/>
          </a:bodyPr>
          <a:lstStyle/>
          <a:p>
            <a:r>
              <a:rPr lang="es-CO" b="1" dirty="0"/>
              <a:t>AVANCE ESTIMADO: 10%</a:t>
            </a:r>
          </a:p>
          <a:p>
            <a:r>
              <a:rPr lang="es-CO" b="1" dirty="0"/>
              <a:t>AVANCES</a:t>
            </a:r>
          </a:p>
          <a:p>
            <a:pPr marL="285750" indent="-285750">
              <a:buFont typeface="Arial" panose="020B0604020202020204" pitchFamily="34" charset="0"/>
              <a:buChar char="•"/>
            </a:pPr>
            <a:r>
              <a:rPr lang="es-CO" dirty="0"/>
              <a:t>SE FINALIZÓ LA CONCEPCIÓN DEL PROYECTO. SE ENCUENTRA PENDIENTE DE PRESENTAR A MAURICIO HERNANDEZ. DE ACUERDO CON EL CRONOGRAMA SE INICIARÍA EL 2 DE ENERO DE 2019.</a:t>
            </a:r>
          </a:p>
        </p:txBody>
      </p:sp>
      <p:sp>
        <p:nvSpPr>
          <p:cNvPr id="4" name="Rectángulo 3">
            <a:extLst>
              <a:ext uri="{FF2B5EF4-FFF2-40B4-BE49-F238E27FC236}">
                <a16:creationId xmlns:a16="http://schemas.microsoft.com/office/drawing/2014/main" id="{546CD098-96BC-4A71-9B10-EC6210DA1A28}"/>
              </a:ext>
            </a:extLst>
          </p:cNvPr>
          <p:cNvSpPr/>
          <p:nvPr/>
        </p:nvSpPr>
        <p:spPr>
          <a:xfrm>
            <a:off x="469231" y="1892430"/>
            <a:ext cx="11253535" cy="923330"/>
          </a:xfrm>
          <a:prstGeom prst="rect">
            <a:avLst/>
          </a:prstGeom>
        </p:spPr>
        <p:txBody>
          <a:bodyPr wrap="square">
            <a:spAutoFit/>
          </a:bodyPr>
          <a:lstStyle/>
          <a:p>
            <a:r>
              <a:rPr lang="es-CO" b="1" dirty="0"/>
              <a:t>PASOS A SEGUIR </a:t>
            </a:r>
          </a:p>
          <a:p>
            <a:pPr marL="285750" indent="-285750">
              <a:buFont typeface="Arial" panose="020B0604020202020204" pitchFamily="34" charset="0"/>
              <a:buChar char="•"/>
            </a:pPr>
            <a:r>
              <a:rPr lang="es-CO" b="1" dirty="0"/>
              <a:t>PRESENTAR A MAURICIO HERNANDEZ</a:t>
            </a:r>
          </a:p>
          <a:p>
            <a:pPr marL="285750" indent="-285750">
              <a:buFont typeface="Arial" panose="020B0604020202020204" pitchFamily="34" charset="0"/>
              <a:buChar char="•"/>
            </a:pPr>
            <a:r>
              <a:rPr lang="es-CO" b="1" dirty="0"/>
              <a:t>REALIZAR REUNIÓN DE INICIO</a:t>
            </a:r>
            <a:endParaRPr lang="es-CO" dirty="0"/>
          </a:p>
        </p:txBody>
      </p:sp>
      <p:sp>
        <p:nvSpPr>
          <p:cNvPr id="7" name="Rectángulo 6">
            <a:extLst>
              <a:ext uri="{FF2B5EF4-FFF2-40B4-BE49-F238E27FC236}">
                <a16:creationId xmlns:a16="http://schemas.microsoft.com/office/drawing/2014/main" id="{404F1C1C-E89F-452E-B5E5-2BD27B0EE639}"/>
              </a:ext>
            </a:extLst>
          </p:cNvPr>
          <p:cNvSpPr/>
          <p:nvPr/>
        </p:nvSpPr>
        <p:spPr>
          <a:xfrm>
            <a:off x="469232" y="3578381"/>
            <a:ext cx="2115259" cy="369332"/>
          </a:xfrm>
          <a:prstGeom prst="rect">
            <a:avLst/>
          </a:prstGeom>
        </p:spPr>
        <p:txBody>
          <a:bodyPr wrap="none">
            <a:spAutoFit/>
          </a:bodyPr>
          <a:lstStyle/>
          <a:p>
            <a:r>
              <a:rPr lang="es-CO" b="1" dirty="0"/>
              <a:t>POR ETAPAS / FASES</a:t>
            </a:r>
          </a:p>
        </p:txBody>
      </p:sp>
      <p:sp>
        <p:nvSpPr>
          <p:cNvPr id="8" name="Rectángulo 7">
            <a:extLst>
              <a:ext uri="{FF2B5EF4-FFF2-40B4-BE49-F238E27FC236}">
                <a16:creationId xmlns:a16="http://schemas.microsoft.com/office/drawing/2014/main" id="{58930A72-7777-4B55-97DA-73DAC20B155E}"/>
              </a:ext>
            </a:extLst>
          </p:cNvPr>
          <p:cNvSpPr/>
          <p:nvPr/>
        </p:nvSpPr>
        <p:spPr>
          <a:xfrm>
            <a:off x="9169635" y="654998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A261B6B-49AE-4152-8DDF-ABCCE3695BFA}"/>
              </a:ext>
            </a:extLst>
          </p:cNvPr>
          <p:cNvSpPr/>
          <p:nvPr/>
        </p:nvSpPr>
        <p:spPr>
          <a:xfrm>
            <a:off x="10496238" y="655703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86D29B3-EA6F-4165-A356-D0488369238A}"/>
              </a:ext>
            </a:extLst>
          </p:cNvPr>
          <p:cNvSpPr txBox="1"/>
          <p:nvPr/>
        </p:nvSpPr>
        <p:spPr>
          <a:xfrm>
            <a:off x="9444524" y="648010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a16="http://schemas.microsoft.com/office/drawing/2014/main" id="{47B996D8-7678-4982-88A2-E94F4F03A2A4}"/>
              </a:ext>
            </a:extLst>
          </p:cNvPr>
          <p:cNvSpPr txBox="1"/>
          <p:nvPr/>
        </p:nvSpPr>
        <p:spPr>
          <a:xfrm>
            <a:off x="10785375" y="6465397"/>
            <a:ext cx="930029" cy="313310"/>
          </a:xfrm>
          <a:prstGeom prst="rect">
            <a:avLst/>
          </a:prstGeom>
          <a:noFill/>
        </p:spPr>
        <p:txBody>
          <a:bodyPr wrap="square" rtlCol="0">
            <a:spAutoFit/>
          </a:bodyPr>
          <a:lstStyle/>
          <a:p>
            <a:r>
              <a:rPr lang="es-CO" sz="1400" dirty="0"/>
              <a:t>Finalizada</a:t>
            </a:r>
          </a:p>
        </p:txBody>
      </p:sp>
      <p:pic>
        <p:nvPicPr>
          <p:cNvPr id="2" name="Imagen 1">
            <a:extLst>
              <a:ext uri="{FF2B5EF4-FFF2-40B4-BE49-F238E27FC236}">
                <a16:creationId xmlns:a16="http://schemas.microsoft.com/office/drawing/2014/main" id="{406F1C4E-3C22-465B-ABB0-D778B9497488}"/>
              </a:ext>
            </a:extLst>
          </p:cNvPr>
          <p:cNvPicPr>
            <a:picLocks noChangeAspect="1"/>
          </p:cNvPicPr>
          <p:nvPr/>
        </p:nvPicPr>
        <p:blipFill>
          <a:blip r:embed="rId2"/>
          <a:stretch>
            <a:fillRect/>
          </a:stretch>
        </p:blipFill>
        <p:spPr>
          <a:xfrm>
            <a:off x="484997" y="4100408"/>
            <a:ext cx="5790837" cy="2329546"/>
          </a:xfrm>
          <a:prstGeom prst="rect">
            <a:avLst/>
          </a:prstGeom>
        </p:spPr>
      </p:pic>
    </p:spTree>
    <p:extLst>
      <p:ext uri="{BB962C8B-B14F-4D97-AF65-F5344CB8AC3E}">
        <p14:creationId xmlns:p14="http://schemas.microsoft.com/office/powerpoint/2010/main" val="1050804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lvl="1" algn="ctr"/>
            <a:r>
              <a:rPr lang="es-ES" sz="7200" dirty="0"/>
              <a:t>PROYECTO 6. SISTEMA DE INDICADORES</a:t>
            </a:r>
            <a:endParaRPr lang="es-CO" sz="7200" dirty="0"/>
          </a:p>
        </p:txBody>
      </p:sp>
    </p:spTree>
    <p:extLst>
      <p:ext uri="{BB962C8B-B14F-4D97-AF65-F5344CB8AC3E}">
        <p14:creationId xmlns:p14="http://schemas.microsoft.com/office/powerpoint/2010/main" val="1188331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69232" y="428046"/>
            <a:ext cx="11253536" cy="923330"/>
          </a:xfrm>
          <a:prstGeom prst="rect">
            <a:avLst/>
          </a:prstGeom>
          <a:noFill/>
        </p:spPr>
        <p:txBody>
          <a:bodyPr wrap="square" rtlCol="0">
            <a:spAutoFit/>
          </a:bodyPr>
          <a:lstStyle/>
          <a:p>
            <a:r>
              <a:rPr lang="es-CO" b="1" dirty="0"/>
              <a:t>AVANCE ESTIMADO: 59%</a:t>
            </a:r>
          </a:p>
          <a:p>
            <a:r>
              <a:rPr lang="es-CO" b="1" dirty="0"/>
              <a:t>AVANCES</a:t>
            </a:r>
          </a:p>
          <a:p>
            <a:pPr marL="285750" indent="-285750">
              <a:buFont typeface="Arial" panose="020B0604020202020204" pitchFamily="34" charset="0"/>
              <a:buChar char="•"/>
            </a:pPr>
            <a:r>
              <a:rPr lang="es-CO" dirty="0"/>
              <a:t>NO SE OBTUVO NINGÚN AVANCE.</a:t>
            </a:r>
          </a:p>
        </p:txBody>
      </p:sp>
      <p:sp>
        <p:nvSpPr>
          <p:cNvPr id="4" name="Rectángulo 3">
            <a:extLst>
              <a:ext uri="{FF2B5EF4-FFF2-40B4-BE49-F238E27FC236}">
                <a16:creationId xmlns:a16="http://schemas.microsoft.com/office/drawing/2014/main" id="{546CD098-96BC-4A71-9B10-EC6210DA1A28}"/>
              </a:ext>
            </a:extLst>
          </p:cNvPr>
          <p:cNvSpPr/>
          <p:nvPr/>
        </p:nvSpPr>
        <p:spPr>
          <a:xfrm>
            <a:off x="469233" y="2266359"/>
            <a:ext cx="11253535" cy="1200329"/>
          </a:xfrm>
          <a:prstGeom prst="rect">
            <a:avLst/>
          </a:prstGeom>
        </p:spPr>
        <p:txBody>
          <a:bodyPr wrap="square">
            <a:spAutoFit/>
          </a:bodyPr>
          <a:lstStyle/>
          <a:p>
            <a:r>
              <a:rPr lang="es-CO" b="1" dirty="0"/>
              <a:t>PASOS A SEGUIR</a:t>
            </a:r>
            <a:endParaRPr lang="es-CO" dirty="0"/>
          </a:p>
          <a:p>
            <a:pPr marL="285750" indent="-285750">
              <a:buFont typeface="Arial" panose="020B0604020202020204" pitchFamily="34" charset="0"/>
              <a:buChar char="•"/>
            </a:pPr>
            <a:r>
              <a:rPr lang="es-CO" dirty="0"/>
              <a:t>REVISAR LAS PROYECCIONES CON EL ÁREA FINANCIERA</a:t>
            </a:r>
          </a:p>
          <a:p>
            <a:pPr marL="285750" indent="-285750">
              <a:buFont typeface="Arial" panose="020B0604020202020204" pitchFamily="34" charset="0"/>
              <a:buChar char="•"/>
            </a:pPr>
            <a:r>
              <a:rPr lang="es-CO" dirty="0"/>
              <a:t>DEPURAR O AJUSTAR LOS INDICADORES</a:t>
            </a:r>
          </a:p>
          <a:p>
            <a:pPr marL="285750" indent="-285750">
              <a:buFont typeface="Arial" panose="020B0604020202020204" pitchFamily="34" charset="0"/>
              <a:buChar char="•"/>
            </a:pPr>
            <a:r>
              <a:rPr lang="es-CO" dirty="0"/>
              <a:t>ESTABLECER LA METODOLOGÍA PARA EL REGISTRO PERMANENTE DE LOS INDICADORES.</a:t>
            </a:r>
          </a:p>
        </p:txBody>
      </p:sp>
      <p:sp>
        <p:nvSpPr>
          <p:cNvPr id="7" name="Rectángulo 6">
            <a:extLst>
              <a:ext uri="{FF2B5EF4-FFF2-40B4-BE49-F238E27FC236}">
                <a16:creationId xmlns:a16="http://schemas.microsoft.com/office/drawing/2014/main" id="{404F1C1C-E89F-452E-B5E5-2BD27B0EE639}"/>
              </a:ext>
            </a:extLst>
          </p:cNvPr>
          <p:cNvSpPr/>
          <p:nvPr/>
        </p:nvSpPr>
        <p:spPr>
          <a:xfrm>
            <a:off x="469232" y="3578381"/>
            <a:ext cx="2115259" cy="369332"/>
          </a:xfrm>
          <a:prstGeom prst="rect">
            <a:avLst/>
          </a:prstGeom>
        </p:spPr>
        <p:txBody>
          <a:bodyPr wrap="none">
            <a:spAutoFit/>
          </a:bodyPr>
          <a:lstStyle/>
          <a:p>
            <a:r>
              <a:rPr lang="es-CO" b="1" dirty="0"/>
              <a:t>POR ETAPAS / FASES</a:t>
            </a:r>
          </a:p>
        </p:txBody>
      </p:sp>
      <p:sp>
        <p:nvSpPr>
          <p:cNvPr id="8" name="Rectángulo 7">
            <a:extLst>
              <a:ext uri="{FF2B5EF4-FFF2-40B4-BE49-F238E27FC236}">
                <a16:creationId xmlns:a16="http://schemas.microsoft.com/office/drawing/2014/main" id="{58930A72-7777-4B55-97DA-73DAC20B155E}"/>
              </a:ext>
            </a:extLst>
          </p:cNvPr>
          <p:cNvSpPr/>
          <p:nvPr/>
        </p:nvSpPr>
        <p:spPr>
          <a:xfrm>
            <a:off x="9169635" y="654998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A261B6B-49AE-4152-8DDF-ABCCE3695BFA}"/>
              </a:ext>
            </a:extLst>
          </p:cNvPr>
          <p:cNvSpPr/>
          <p:nvPr/>
        </p:nvSpPr>
        <p:spPr>
          <a:xfrm>
            <a:off x="10496238" y="655703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86D29B3-EA6F-4165-A356-D0488369238A}"/>
              </a:ext>
            </a:extLst>
          </p:cNvPr>
          <p:cNvSpPr txBox="1"/>
          <p:nvPr/>
        </p:nvSpPr>
        <p:spPr>
          <a:xfrm>
            <a:off x="9444524" y="648010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a16="http://schemas.microsoft.com/office/drawing/2014/main" id="{47B996D8-7678-4982-88A2-E94F4F03A2A4}"/>
              </a:ext>
            </a:extLst>
          </p:cNvPr>
          <p:cNvSpPr txBox="1"/>
          <p:nvPr/>
        </p:nvSpPr>
        <p:spPr>
          <a:xfrm>
            <a:off x="10785375" y="6465397"/>
            <a:ext cx="930029" cy="313310"/>
          </a:xfrm>
          <a:prstGeom prst="rect">
            <a:avLst/>
          </a:prstGeom>
          <a:noFill/>
        </p:spPr>
        <p:txBody>
          <a:bodyPr wrap="square" rtlCol="0">
            <a:spAutoFit/>
          </a:bodyPr>
          <a:lstStyle/>
          <a:p>
            <a:r>
              <a:rPr lang="es-CO" sz="1400" dirty="0"/>
              <a:t>Finalizada</a:t>
            </a:r>
          </a:p>
        </p:txBody>
      </p:sp>
      <p:pic>
        <p:nvPicPr>
          <p:cNvPr id="2" name="Imagen 1">
            <a:extLst>
              <a:ext uri="{FF2B5EF4-FFF2-40B4-BE49-F238E27FC236}">
                <a16:creationId xmlns:a16="http://schemas.microsoft.com/office/drawing/2014/main" id="{37ECDEB9-9F3A-4EF1-8A9B-99D7EBE52D56}"/>
              </a:ext>
            </a:extLst>
          </p:cNvPr>
          <p:cNvPicPr>
            <a:picLocks noChangeAspect="1"/>
          </p:cNvPicPr>
          <p:nvPr/>
        </p:nvPicPr>
        <p:blipFill>
          <a:blip r:embed="rId2"/>
          <a:stretch>
            <a:fillRect/>
          </a:stretch>
        </p:blipFill>
        <p:spPr>
          <a:xfrm>
            <a:off x="469232" y="4195569"/>
            <a:ext cx="8505866" cy="2018299"/>
          </a:xfrm>
          <a:prstGeom prst="rect">
            <a:avLst/>
          </a:prstGeom>
        </p:spPr>
      </p:pic>
    </p:spTree>
    <p:extLst>
      <p:ext uri="{BB962C8B-B14F-4D97-AF65-F5344CB8AC3E}">
        <p14:creationId xmlns:p14="http://schemas.microsoft.com/office/powerpoint/2010/main" val="2752160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1200329"/>
          </a:xfrm>
          <a:prstGeom prst="rect">
            <a:avLst/>
          </a:prstGeom>
          <a:noFill/>
        </p:spPr>
        <p:txBody>
          <a:bodyPr wrap="square" rtlCol="0">
            <a:spAutoFit/>
          </a:bodyPr>
          <a:lstStyle/>
          <a:p>
            <a:pPr algn="ctr"/>
            <a:r>
              <a:rPr lang="es-ES" sz="7200" dirty="0"/>
              <a:t>OTROS</a:t>
            </a:r>
            <a:endParaRPr lang="es-CO" sz="7200" dirty="0"/>
          </a:p>
        </p:txBody>
      </p:sp>
    </p:spTree>
    <p:extLst>
      <p:ext uri="{BB962C8B-B14F-4D97-AF65-F5344CB8AC3E}">
        <p14:creationId xmlns:p14="http://schemas.microsoft.com/office/powerpoint/2010/main" val="382677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67527" y="414738"/>
            <a:ext cx="11718757" cy="5078313"/>
          </a:xfrm>
          <a:prstGeom prst="rect">
            <a:avLst/>
          </a:prstGeom>
          <a:noFill/>
        </p:spPr>
        <p:txBody>
          <a:bodyPr wrap="square" rtlCol="0">
            <a:spAutoFit/>
          </a:bodyPr>
          <a:lstStyle/>
          <a:p>
            <a:r>
              <a:rPr lang="es-CO" b="1" dirty="0"/>
              <a:t>AVANCES</a:t>
            </a:r>
          </a:p>
          <a:p>
            <a:pPr marL="285750" indent="-285750" algn="just">
              <a:buFont typeface="Arial" panose="020B0604020202020204" pitchFamily="34" charset="0"/>
              <a:buChar char="•"/>
            </a:pPr>
            <a:r>
              <a:rPr lang="es-ES" b="1" dirty="0"/>
              <a:t>PLANIFICACIÓN FINANCIERA:</a:t>
            </a:r>
            <a:r>
              <a:rPr lang="es-ES" dirty="0"/>
              <a:t>SE ELABORÓ UNA PRIMERA PROPUESTA METODOLÓGICA PARA REALIZAR LAS PROYECCIONES DEL VALOR A FACTURAR.</a:t>
            </a:r>
          </a:p>
          <a:p>
            <a:pPr marL="285750" indent="-285750" algn="just">
              <a:buFont typeface="Arial" panose="020B0604020202020204" pitchFamily="34" charset="0"/>
              <a:buChar char="•"/>
            </a:pPr>
            <a:r>
              <a:rPr lang="es-ES" b="1" dirty="0"/>
              <a:t>APOYO FACTURCIÓN: </a:t>
            </a:r>
            <a:r>
              <a:rPr lang="es-ES" dirty="0"/>
              <a:t>SE APOYÓ LA FACTURACIÓN EL DÍA LUNES 3 DE DICIEMBRE MEDIANTE LA GENERACIÓN, IMPORTACIÓN A </a:t>
            </a:r>
            <a:r>
              <a:rPr lang="es-ES" b="1" dirty="0"/>
              <a:t>PSL</a:t>
            </a:r>
            <a:r>
              <a:rPr lang="es-ES" dirty="0"/>
              <a:t> Y REVISIÓN DE LAS FACTURAS.</a:t>
            </a:r>
          </a:p>
          <a:p>
            <a:pPr marL="285750" indent="-285750" algn="just">
              <a:buFont typeface="Arial" panose="020B0604020202020204" pitchFamily="34" charset="0"/>
              <a:buChar char="•"/>
            </a:pPr>
            <a:r>
              <a:rPr lang="es-ES" b="1" dirty="0"/>
              <a:t>APOYO EVENTO FIN DE AÑO: </a:t>
            </a:r>
            <a:r>
              <a:rPr lang="es-ES" dirty="0"/>
              <a:t>SE APOYÓ EL EVENTO DE FIN DE AÑO MEDIANTE EL DESARROLLO DE UNA APLICACIÓN PARA EL RIFAS Y LA IMPLEMENTACIÓN DE UN FORMULARIO EN GOOGLE FORMS PARA LAS RIFAS.</a:t>
            </a:r>
            <a:endParaRPr lang="es-ES" b="1" dirty="0"/>
          </a:p>
          <a:p>
            <a:pPr algn="just"/>
            <a:endParaRPr lang="es-CO" dirty="0"/>
          </a:p>
          <a:p>
            <a:pPr algn="just"/>
            <a:r>
              <a:rPr lang="es-CO" b="1" dirty="0"/>
              <a:t>PASOS A SEGUIR</a:t>
            </a:r>
          </a:p>
          <a:p>
            <a:pPr algn="just"/>
            <a:r>
              <a:rPr lang="es-ES" b="1" dirty="0"/>
              <a:t>PLANIFICACIÓN FINANCIERA:</a:t>
            </a:r>
          </a:p>
          <a:p>
            <a:pPr marL="285750" indent="-285750" algn="just">
              <a:buFont typeface="Arial" panose="020B0604020202020204" pitchFamily="34" charset="0"/>
              <a:buChar char="•"/>
            </a:pPr>
            <a:r>
              <a:rPr lang="es-ES" b="1" dirty="0"/>
              <a:t>AJUSTAR METODOLOGÍA PARA PROYECCIONES DEL VALOR A FACTURAR E INICIAR RECOLECCIÓN DE INFORMACIÓN.</a:t>
            </a:r>
          </a:p>
          <a:p>
            <a:pPr algn="just"/>
            <a:endParaRPr lang="es-ES" b="1" dirty="0"/>
          </a:p>
          <a:p>
            <a:pPr algn="just"/>
            <a:r>
              <a:rPr lang="es-ES" b="1" dirty="0"/>
              <a:t>OTROS FRENTES DE TRABAJO:</a:t>
            </a:r>
            <a:endParaRPr lang="es-CO" b="1" dirty="0"/>
          </a:p>
          <a:p>
            <a:pPr marL="285750" indent="-285750" algn="just">
              <a:buFont typeface="Arial" panose="020B0604020202020204" pitchFamily="34" charset="0"/>
              <a:buChar char="•"/>
            </a:pPr>
            <a:r>
              <a:rPr lang="es-CO" dirty="0"/>
              <a:t>ADQUIRIR UNA LICENCIA DE OFFICE PROJECT Y POWER BI PRO PARA LA UNIDAD.</a:t>
            </a:r>
          </a:p>
          <a:p>
            <a:pPr marL="285750" indent="-285750" algn="just">
              <a:buFont typeface="Arial" panose="020B0604020202020204" pitchFamily="34" charset="0"/>
              <a:buChar char="•"/>
            </a:pPr>
            <a:r>
              <a:rPr lang="es-CO" dirty="0"/>
              <a:t>DEFINIR SOFTWARE PARA OPTIMIZACIÓN MATEMÁTICA.</a:t>
            </a:r>
          </a:p>
          <a:p>
            <a:pPr marL="285750" indent="-285750" algn="just">
              <a:buFont typeface="Arial" panose="020B0604020202020204" pitchFamily="34" charset="0"/>
              <a:buChar char="•"/>
            </a:pPr>
            <a:r>
              <a:rPr lang="es-CO" dirty="0"/>
              <a:t>INSTALAR SOFTWARE PARA GESTIÓN DE CONTRASEÑAS</a:t>
            </a:r>
          </a:p>
          <a:p>
            <a:pPr marL="285750" indent="-285750" algn="just">
              <a:buFont typeface="Arial" panose="020B0604020202020204" pitchFamily="34" charset="0"/>
              <a:buChar char="•"/>
            </a:pPr>
            <a:r>
              <a:rPr lang="es-CO" dirty="0"/>
              <a:t>EVALUAR ALTERNATIVAS DE SOFTWARE PARA EL REGISTRO DE INFORMACIÓN.</a:t>
            </a:r>
          </a:p>
          <a:p>
            <a:pPr marL="285750" indent="-285750" algn="just">
              <a:buFont typeface="Arial" panose="020B0604020202020204" pitchFamily="34" charset="0"/>
              <a:buChar char="•"/>
            </a:pPr>
            <a:r>
              <a:rPr lang="es-CO" dirty="0"/>
              <a:t>EVALUAR LA CONVOCATORIA IDENTIFICADA -&gt; </a:t>
            </a:r>
            <a:r>
              <a:rPr lang="es-CO" dirty="0">
                <a:hlinkClick r:id="rId2"/>
              </a:rPr>
              <a:t>http://www.colciencias.gov.co/node/3654</a:t>
            </a:r>
            <a:endParaRPr lang="es-CO" dirty="0"/>
          </a:p>
        </p:txBody>
      </p:sp>
    </p:spTree>
    <p:extLst>
      <p:ext uri="{BB962C8B-B14F-4D97-AF65-F5344CB8AC3E}">
        <p14:creationId xmlns:p14="http://schemas.microsoft.com/office/powerpoint/2010/main" val="523387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61975" y="509155"/>
            <a:ext cx="11068050" cy="1200329"/>
          </a:xfrm>
          <a:prstGeom prst="rect">
            <a:avLst/>
          </a:prstGeom>
          <a:noFill/>
        </p:spPr>
        <p:txBody>
          <a:bodyPr wrap="square" rtlCol="0">
            <a:spAutoFit/>
          </a:bodyPr>
          <a:lstStyle/>
          <a:p>
            <a:pPr algn="ctr"/>
            <a:r>
              <a:rPr lang="es-CO" sz="7200" dirty="0"/>
              <a:t>PROGRAMA DE PROYECTOS</a:t>
            </a:r>
          </a:p>
        </p:txBody>
      </p:sp>
      <p:graphicFrame>
        <p:nvGraphicFramePr>
          <p:cNvPr id="4" name="Tabla 3">
            <a:extLst>
              <a:ext uri="{FF2B5EF4-FFF2-40B4-BE49-F238E27FC236}">
                <a16:creationId xmlns:a16="http://schemas.microsoft.com/office/drawing/2014/main" id="{CECC14F5-C536-4852-8CE5-4451C51921E0}"/>
              </a:ext>
            </a:extLst>
          </p:cNvPr>
          <p:cNvGraphicFramePr>
            <a:graphicFrameLocks noGrp="1"/>
          </p:cNvGraphicFramePr>
          <p:nvPr>
            <p:extLst>
              <p:ext uri="{D42A27DB-BD31-4B8C-83A1-F6EECF244321}">
                <p14:modId xmlns:p14="http://schemas.microsoft.com/office/powerpoint/2010/main" val="3469728198"/>
              </p:ext>
            </p:extLst>
          </p:nvPr>
        </p:nvGraphicFramePr>
        <p:xfrm>
          <a:off x="280986" y="2264071"/>
          <a:ext cx="11630027" cy="3724275"/>
        </p:xfrm>
        <a:graphic>
          <a:graphicData uri="http://schemas.openxmlformats.org/drawingml/2006/table">
            <a:tbl>
              <a:tblPr/>
              <a:tblGrid>
                <a:gridCol w="7314068">
                  <a:extLst>
                    <a:ext uri="{9D8B030D-6E8A-4147-A177-3AD203B41FA5}">
                      <a16:colId xmlns:a16="http://schemas.microsoft.com/office/drawing/2014/main" val="767944482"/>
                    </a:ext>
                  </a:extLst>
                </a:gridCol>
                <a:gridCol w="1451964">
                  <a:extLst>
                    <a:ext uri="{9D8B030D-6E8A-4147-A177-3AD203B41FA5}">
                      <a16:colId xmlns:a16="http://schemas.microsoft.com/office/drawing/2014/main" val="1754076106"/>
                    </a:ext>
                  </a:extLst>
                </a:gridCol>
                <a:gridCol w="1302327">
                  <a:extLst>
                    <a:ext uri="{9D8B030D-6E8A-4147-A177-3AD203B41FA5}">
                      <a16:colId xmlns:a16="http://schemas.microsoft.com/office/drawing/2014/main" val="1868153630"/>
                    </a:ext>
                  </a:extLst>
                </a:gridCol>
                <a:gridCol w="1561668">
                  <a:extLst>
                    <a:ext uri="{9D8B030D-6E8A-4147-A177-3AD203B41FA5}">
                      <a16:colId xmlns:a16="http://schemas.microsoft.com/office/drawing/2014/main" val="994229716"/>
                    </a:ext>
                  </a:extLst>
                </a:gridCol>
              </a:tblGrid>
              <a:tr h="140760">
                <a:tc>
                  <a:txBody>
                    <a:bodyPr/>
                    <a:lstStyle/>
                    <a:p>
                      <a:pPr algn="l" fontAlgn="b"/>
                      <a:r>
                        <a:rPr lang="es-CO" sz="2400" b="1" i="0" u="none" strike="noStrike" dirty="0">
                          <a:solidFill>
                            <a:srgbClr val="000000"/>
                          </a:solidFill>
                          <a:effectLst/>
                          <a:latin typeface="Calibri" panose="020F0502020204030204" pitchFamily="34" charset="0"/>
                        </a:rPr>
                        <a:t>FRENTE DE TRABAJO</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es-CO" sz="2400" b="1" i="0" u="none" strike="noStrike" dirty="0">
                          <a:solidFill>
                            <a:srgbClr val="000000"/>
                          </a:solidFill>
                          <a:effectLst/>
                          <a:latin typeface="Calibri" panose="020F0502020204030204" pitchFamily="34" charset="0"/>
                        </a:rPr>
                        <a:t>AVANCE ANTERIOR</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es-CO" sz="2400" b="1" i="0" u="none" strike="noStrike" dirty="0">
                          <a:solidFill>
                            <a:srgbClr val="000000"/>
                          </a:solidFill>
                          <a:effectLst/>
                          <a:latin typeface="Calibri" panose="020F0502020204030204" pitchFamily="34" charset="0"/>
                        </a:rPr>
                        <a:t>AVANCE ACTUAL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es-CO" sz="2400" b="1" i="0" u="none" strike="noStrike" dirty="0">
                          <a:solidFill>
                            <a:srgbClr val="000000"/>
                          </a:solidFill>
                          <a:effectLst/>
                          <a:latin typeface="Calibri" panose="020F0502020204030204" pitchFamily="34" charset="0"/>
                        </a:rPr>
                        <a:t>DIFERENCIA</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2982881005"/>
                  </a:ext>
                </a:extLst>
              </a:tr>
              <a:tr h="277947">
                <a:tc>
                  <a:txBody>
                    <a:bodyPr/>
                    <a:lstStyle/>
                    <a:p>
                      <a:pPr algn="l" fontAlgn="b"/>
                      <a:r>
                        <a:rPr lang="es-ES" sz="2400" b="0" i="0" u="none" strike="noStrike" dirty="0">
                          <a:solidFill>
                            <a:schemeClr val="tx1"/>
                          </a:solidFill>
                          <a:effectLst/>
                          <a:latin typeface="Calibri" panose="020F0502020204030204" pitchFamily="34" charset="0"/>
                        </a:rPr>
                        <a:t>PROYECTO 1.  INTEGRACIÓN FACTURACIÓN, NÓMINA Y CARTERA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24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24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2400" b="0" i="0" u="none" strike="noStrike" dirty="0">
                          <a:solidFill>
                            <a:schemeClr val="tx1"/>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801900917"/>
                  </a:ext>
                </a:extLst>
              </a:tr>
              <a:tr h="140760">
                <a:tc>
                  <a:txBody>
                    <a:bodyPr/>
                    <a:lstStyle/>
                    <a:p>
                      <a:pPr algn="l" fontAlgn="b"/>
                      <a:r>
                        <a:rPr lang="es-CO" sz="2400" b="0" i="0" u="none" strike="noStrike" dirty="0">
                          <a:solidFill>
                            <a:schemeClr val="tx1"/>
                          </a:solidFill>
                          <a:effectLst/>
                          <a:latin typeface="Calibri" panose="020F0502020204030204" pitchFamily="34" charset="0"/>
                        </a:rPr>
                        <a:t>PROYECTO 2. CONTROL PROYECTOS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2400" b="0" i="0" u="none" strike="noStrike" dirty="0">
                          <a:solidFill>
                            <a:schemeClr val="tx1"/>
                          </a:solidFill>
                          <a:effectLst/>
                          <a:latin typeface="Calibri" panose="020F0502020204030204" pitchFamily="34" charset="0"/>
                        </a:rPr>
                        <a:t>24%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2400" b="0" i="0" u="none" strike="noStrike" dirty="0">
                          <a:solidFill>
                            <a:schemeClr val="tx1"/>
                          </a:solidFill>
                          <a:effectLst/>
                          <a:latin typeface="Calibri" panose="020F0502020204030204" pitchFamily="34" charset="0"/>
                        </a:rPr>
                        <a:t>27%</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2400" b="0" i="0" u="none" strike="noStrike" dirty="0">
                          <a:solidFill>
                            <a:schemeClr val="tx1"/>
                          </a:solidFill>
                          <a:effectLst/>
                          <a:latin typeface="Calibri" panose="020F0502020204030204" pitchFamily="34" charset="0"/>
                        </a:rPr>
                        <a:t>3%</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1949924961"/>
                  </a:ext>
                </a:extLst>
              </a:tr>
              <a:tr h="140760">
                <a:tc>
                  <a:txBody>
                    <a:bodyPr/>
                    <a:lstStyle/>
                    <a:p>
                      <a:pPr algn="l" fontAlgn="b"/>
                      <a:r>
                        <a:rPr lang="es-CO" sz="2400" b="0" i="0" u="none" strike="noStrike" dirty="0">
                          <a:solidFill>
                            <a:schemeClr val="tx1"/>
                          </a:solidFill>
                          <a:effectLst/>
                          <a:latin typeface="Calibri" panose="020F0502020204030204" pitchFamily="34" charset="0"/>
                        </a:rPr>
                        <a:t>PROYECTO 3. APRENDIZ PRECIOS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50000"/>
                      </a:schemeClr>
                    </a:solidFill>
                  </a:tcPr>
                </a:tc>
                <a:tc>
                  <a:txBody>
                    <a:bodyPr/>
                    <a:lstStyle/>
                    <a:p>
                      <a:pPr algn="r" fontAlgn="b"/>
                      <a:r>
                        <a:rPr lang="es-CO" sz="2400" b="0" i="0" u="none" strike="noStrike" dirty="0">
                          <a:solidFill>
                            <a:schemeClr val="tx1"/>
                          </a:solidFill>
                          <a:effectLst/>
                          <a:latin typeface="Calibri" panose="020F0502020204030204" pitchFamily="34" charset="0"/>
                        </a:rPr>
                        <a:t>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50000"/>
                      </a:schemeClr>
                    </a:solidFill>
                  </a:tcPr>
                </a:tc>
                <a:tc>
                  <a:txBody>
                    <a:bodyPr/>
                    <a:lstStyle/>
                    <a:p>
                      <a:pPr algn="r" fontAlgn="b"/>
                      <a:r>
                        <a:rPr lang="es-CO" sz="2400" b="0" i="0" u="none" strike="noStrike" dirty="0">
                          <a:solidFill>
                            <a:schemeClr val="tx1"/>
                          </a:solidFill>
                          <a:effectLst/>
                          <a:latin typeface="Calibri" panose="020F0502020204030204" pitchFamily="34" charset="0"/>
                        </a:rPr>
                        <a:t>27%</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50000"/>
                      </a:schemeClr>
                    </a:solidFill>
                  </a:tcPr>
                </a:tc>
                <a:tc>
                  <a:txBody>
                    <a:bodyPr/>
                    <a:lstStyle/>
                    <a:p>
                      <a:pPr algn="r" fontAlgn="b"/>
                      <a:r>
                        <a:rPr lang="es-CO" sz="2400" b="0" i="0" u="none" strike="noStrike" dirty="0">
                          <a:solidFill>
                            <a:schemeClr val="tx1"/>
                          </a:solidFill>
                          <a:effectLst/>
                          <a:latin typeface="Calibri" panose="020F0502020204030204" pitchFamily="34" charset="0"/>
                        </a:rPr>
                        <a:t>7%</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50000"/>
                      </a:schemeClr>
                    </a:solidFill>
                  </a:tcPr>
                </a:tc>
                <a:extLst>
                  <a:ext uri="{0D108BD9-81ED-4DB2-BD59-A6C34878D82A}">
                    <a16:rowId xmlns:a16="http://schemas.microsoft.com/office/drawing/2014/main" val="207797405"/>
                  </a:ext>
                </a:extLst>
              </a:tr>
              <a:tr h="247426">
                <a:tc>
                  <a:txBody>
                    <a:bodyPr/>
                    <a:lstStyle/>
                    <a:p>
                      <a:pPr algn="l" fontAlgn="b"/>
                      <a:r>
                        <a:rPr lang="es-CO" sz="2400" b="0" i="0" u="none" strike="noStrike" dirty="0">
                          <a:solidFill>
                            <a:schemeClr val="tx1"/>
                          </a:solidFill>
                          <a:effectLst/>
                          <a:latin typeface="Calibri" panose="020F0502020204030204" pitchFamily="34" charset="0"/>
                        </a:rPr>
                        <a:t>PROYECTO 4. PILOTO APRENDIZ FORMATOS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2400" b="0" i="0" u="none" strike="noStrike" dirty="0">
                          <a:solidFill>
                            <a:schemeClr val="tx1"/>
                          </a:solidFill>
                          <a:effectLst/>
                          <a:latin typeface="Calibri" panose="020F0502020204030204" pitchFamily="34" charset="0"/>
                        </a:rPr>
                        <a:t>25%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2400" b="0" i="0" u="none" strike="noStrike" dirty="0">
                          <a:solidFill>
                            <a:schemeClr val="tx1"/>
                          </a:solidFill>
                          <a:effectLst/>
                          <a:latin typeface="Calibri" panose="020F0502020204030204" pitchFamily="34" charset="0"/>
                        </a:rPr>
                        <a:t>25%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2400" b="0" i="0" u="none" strike="noStrike" dirty="0">
                          <a:solidFill>
                            <a:schemeClr val="tx1"/>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3426329279"/>
                  </a:ext>
                </a:extLst>
              </a:tr>
              <a:tr h="140760">
                <a:tc>
                  <a:txBody>
                    <a:bodyPr/>
                    <a:lstStyle/>
                    <a:p>
                      <a:pPr algn="l" fontAlgn="b"/>
                      <a:r>
                        <a:rPr lang="es-CO" sz="2400" b="0" i="0" u="none" strike="noStrike" dirty="0">
                          <a:solidFill>
                            <a:srgbClr val="000000"/>
                          </a:solidFill>
                          <a:effectLst/>
                          <a:latin typeface="Calibri" panose="020F0502020204030204" pitchFamily="34" charset="0"/>
                        </a:rPr>
                        <a:t>PROYECTO 5. CALIFICACIÓN CONTRATISTAS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2400" b="0" i="0" u="none" strike="noStrike" dirty="0">
                          <a:solidFill>
                            <a:srgbClr val="000000"/>
                          </a:solidFill>
                          <a:effectLst/>
                          <a:latin typeface="Calibri" panose="020F0502020204030204" pitchFamily="34" charset="0"/>
                        </a:rPr>
                        <a:t>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2400" b="0" i="0" u="none" strike="noStrike" dirty="0">
                          <a:solidFill>
                            <a:srgbClr val="000000"/>
                          </a:solidFill>
                          <a:effectLst/>
                          <a:latin typeface="Calibri" panose="020F0502020204030204" pitchFamily="34" charset="0"/>
                        </a:rPr>
                        <a:t>10%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2400" b="0" i="0" u="none" strike="noStrike" dirty="0">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702184303"/>
                  </a:ext>
                </a:extLst>
              </a:tr>
              <a:tr h="140760">
                <a:tc>
                  <a:txBody>
                    <a:bodyPr/>
                    <a:lstStyle/>
                    <a:p>
                      <a:pPr algn="l" fontAlgn="b"/>
                      <a:r>
                        <a:rPr lang="es-CO" sz="2400" b="0" i="0" u="none" strike="noStrike" dirty="0">
                          <a:solidFill>
                            <a:srgbClr val="000000"/>
                          </a:solidFill>
                          <a:effectLst/>
                          <a:latin typeface="Calibri" panose="020F0502020204030204" pitchFamily="34" charset="0"/>
                        </a:rPr>
                        <a:t>PROYECTO 6. REPORTEADOR SISTEMA DE INDICADORES DE GESTIÓN</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2">
                        <a:lumMod val="75000"/>
                      </a:schemeClr>
                    </a:solidFill>
                  </a:tcPr>
                </a:tc>
                <a:tc>
                  <a:txBody>
                    <a:bodyPr/>
                    <a:lstStyle/>
                    <a:p>
                      <a:pPr algn="r" fontAlgn="b"/>
                      <a:r>
                        <a:rPr lang="es-CO" sz="2400" b="0" i="0" u="none" strike="noStrike" dirty="0">
                          <a:solidFill>
                            <a:srgbClr val="000000"/>
                          </a:solidFill>
                          <a:effectLst/>
                          <a:latin typeface="Calibri" panose="020F0502020204030204" pitchFamily="34" charset="0"/>
                        </a:rPr>
                        <a:t>59%</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2">
                        <a:lumMod val="75000"/>
                      </a:schemeClr>
                    </a:solidFill>
                  </a:tcPr>
                </a:tc>
                <a:tc>
                  <a:txBody>
                    <a:bodyPr/>
                    <a:lstStyle/>
                    <a:p>
                      <a:pPr algn="r" fontAlgn="b"/>
                      <a:r>
                        <a:rPr lang="es-CO" sz="2400" b="0" i="0" u="none" strike="noStrike" dirty="0">
                          <a:solidFill>
                            <a:srgbClr val="000000"/>
                          </a:solidFill>
                          <a:effectLst/>
                          <a:latin typeface="Calibri" panose="020F0502020204030204" pitchFamily="34" charset="0"/>
                        </a:rPr>
                        <a:t>59%</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2">
                        <a:lumMod val="75000"/>
                      </a:schemeClr>
                    </a:solidFill>
                  </a:tcPr>
                </a:tc>
                <a:tc>
                  <a:txBody>
                    <a:bodyPr/>
                    <a:lstStyle/>
                    <a:p>
                      <a:pPr algn="r" fontAlgn="b"/>
                      <a:r>
                        <a:rPr lang="es-CO" sz="2400" b="0" i="0" u="none" strike="noStrike" dirty="0">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2">
                        <a:lumMod val="75000"/>
                      </a:schemeClr>
                    </a:solidFill>
                  </a:tcPr>
                </a:tc>
                <a:extLst>
                  <a:ext uri="{0D108BD9-81ED-4DB2-BD59-A6C34878D82A}">
                    <a16:rowId xmlns:a16="http://schemas.microsoft.com/office/drawing/2014/main" val="1896349912"/>
                  </a:ext>
                </a:extLst>
              </a:tr>
            </a:tbl>
          </a:graphicData>
        </a:graphic>
      </p:graphicFrame>
      <p:sp>
        <p:nvSpPr>
          <p:cNvPr id="5" name="Rectángulo 4">
            <a:extLst>
              <a:ext uri="{FF2B5EF4-FFF2-40B4-BE49-F238E27FC236}">
                <a16:creationId xmlns:a16="http://schemas.microsoft.com/office/drawing/2014/main" id="{DE778421-F730-4AD2-A4B4-189A7605E503}"/>
              </a:ext>
            </a:extLst>
          </p:cNvPr>
          <p:cNvSpPr/>
          <p:nvPr/>
        </p:nvSpPr>
        <p:spPr>
          <a:xfrm>
            <a:off x="8319994" y="6523762"/>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Rectángulo 5">
            <a:extLst>
              <a:ext uri="{FF2B5EF4-FFF2-40B4-BE49-F238E27FC236}">
                <a16:creationId xmlns:a16="http://schemas.microsoft.com/office/drawing/2014/main" id="{A070330C-EA1B-49B9-993E-2AD15D53C1C3}"/>
              </a:ext>
            </a:extLst>
          </p:cNvPr>
          <p:cNvSpPr/>
          <p:nvPr/>
        </p:nvSpPr>
        <p:spPr>
          <a:xfrm>
            <a:off x="10496238" y="655703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CuadroTexto 6">
            <a:extLst>
              <a:ext uri="{FF2B5EF4-FFF2-40B4-BE49-F238E27FC236}">
                <a16:creationId xmlns:a16="http://schemas.microsoft.com/office/drawing/2014/main" id="{17773396-925C-4321-891A-B3704603B400}"/>
              </a:ext>
            </a:extLst>
          </p:cNvPr>
          <p:cNvSpPr txBox="1"/>
          <p:nvPr/>
        </p:nvSpPr>
        <p:spPr>
          <a:xfrm>
            <a:off x="8594883" y="6453888"/>
            <a:ext cx="1763806" cy="307777"/>
          </a:xfrm>
          <a:prstGeom prst="rect">
            <a:avLst/>
          </a:prstGeom>
          <a:noFill/>
        </p:spPr>
        <p:txBody>
          <a:bodyPr wrap="square" rtlCol="0">
            <a:spAutoFit/>
          </a:bodyPr>
          <a:lstStyle/>
          <a:p>
            <a:r>
              <a:rPr lang="es-CO" sz="1400" dirty="0"/>
              <a:t>En avance sin atraso</a:t>
            </a:r>
          </a:p>
        </p:txBody>
      </p:sp>
      <p:sp>
        <p:nvSpPr>
          <p:cNvPr id="8" name="CuadroTexto 7">
            <a:extLst>
              <a:ext uri="{FF2B5EF4-FFF2-40B4-BE49-F238E27FC236}">
                <a16:creationId xmlns:a16="http://schemas.microsoft.com/office/drawing/2014/main" id="{FFED7AE9-B3DF-439F-B5CD-D0AB0B9DAB1D}"/>
              </a:ext>
            </a:extLst>
          </p:cNvPr>
          <p:cNvSpPr txBox="1"/>
          <p:nvPr/>
        </p:nvSpPr>
        <p:spPr>
          <a:xfrm>
            <a:off x="10785375" y="6465397"/>
            <a:ext cx="930029" cy="313310"/>
          </a:xfrm>
          <a:prstGeom prst="rect">
            <a:avLst/>
          </a:prstGeom>
          <a:noFill/>
        </p:spPr>
        <p:txBody>
          <a:bodyPr wrap="square" rtlCol="0">
            <a:spAutoFit/>
          </a:bodyPr>
          <a:lstStyle/>
          <a:p>
            <a:r>
              <a:rPr lang="es-CO" sz="1400" dirty="0"/>
              <a:t>Finalizado</a:t>
            </a:r>
          </a:p>
        </p:txBody>
      </p:sp>
      <p:sp>
        <p:nvSpPr>
          <p:cNvPr id="13" name="Rectángulo 12">
            <a:extLst>
              <a:ext uri="{FF2B5EF4-FFF2-40B4-BE49-F238E27FC236}">
                <a16:creationId xmlns:a16="http://schemas.microsoft.com/office/drawing/2014/main" id="{71097132-6FF6-41A7-860D-FBADCB416797}"/>
              </a:ext>
            </a:extLst>
          </p:cNvPr>
          <p:cNvSpPr/>
          <p:nvPr/>
        </p:nvSpPr>
        <p:spPr>
          <a:xfrm>
            <a:off x="6205401" y="6535287"/>
            <a:ext cx="302602" cy="16326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4" name="CuadroTexto 13">
            <a:extLst>
              <a:ext uri="{FF2B5EF4-FFF2-40B4-BE49-F238E27FC236}">
                <a16:creationId xmlns:a16="http://schemas.microsoft.com/office/drawing/2014/main" id="{5D4D97B8-4994-451D-860B-310F1529AEBE}"/>
              </a:ext>
            </a:extLst>
          </p:cNvPr>
          <p:cNvSpPr txBox="1"/>
          <p:nvPr/>
        </p:nvSpPr>
        <p:spPr>
          <a:xfrm>
            <a:off x="6480290" y="6465413"/>
            <a:ext cx="1763806" cy="307777"/>
          </a:xfrm>
          <a:prstGeom prst="rect">
            <a:avLst/>
          </a:prstGeom>
          <a:noFill/>
        </p:spPr>
        <p:txBody>
          <a:bodyPr wrap="square" rtlCol="0">
            <a:spAutoFit/>
          </a:bodyPr>
          <a:lstStyle/>
          <a:p>
            <a:r>
              <a:rPr lang="es-CO" sz="1400" dirty="0"/>
              <a:t>En avance con atraso</a:t>
            </a:r>
          </a:p>
        </p:txBody>
      </p:sp>
      <p:sp>
        <p:nvSpPr>
          <p:cNvPr id="10" name="Rectángulo 9">
            <a:extLst>
              <a:ext uri="{FF2B5EF4-FFF2-40B4-BE49-F238E27FC236}">
                <a16:creationId xmlns:a16="http://schemas.microsoft.com/office/drawing/2014/main" id="{729EDC0C-0D24-43DA-8F8E-DA61103D70DE}"/>
              </a:ext>
            </a:extLst>
          </p:cNvPr>
          <p:cNvSpPr/>
          <p:nvPr/>
        </p:nvSpPr>
        <p:spPr>
          <a:xfrm>
            <a:off x="4665684" y="6523762"/>
            <a:ext cx="302602" cy="16326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CuadroTexto 10">
            <a:extLst>
              <a:ext uri="{FF2B5EF4-FFF2-40B4-BE49-F238E27FC236}">
                <a16:creationId xmlns:a16="http://schemas.microsoft.com/office/drawing/2014/main" id="{BDF33FA2-A6B5-448B-B583-A35B29DB004E}"/>
              </a:ext>
            </a:extLst>
          </p:cNvPr>
          <p:cNvSpPr txBox="1"/>
          <p:nvPr/>
        </p:nvSpPr>
        <p:spPr>
          <a:xfrm>
            <a:off x="4940573" y="6453888"/>
            <a:ext cx="1763806" cy="307777"/>
          </a:xfrm>
          <a:prstGeom prst="rect">
            <a:avLst/>
          </a:prstGeom>
          <a:noFill/>
        </p:spPr>
        <p:txBody>
          <a:bodyPr wrap="square" rtlCol="0">
            <a:spAutoFit/>
          </a:bodyPr>
          <a:lstStyle/>
          <a:p>
            <a:r>
              <a:rPr lang="es-CO" sz="1400" dirty="0"/>
              <a:t>Sin avance</a:t>
            </a:r>
          </a:p>
        </p:txBody>
      </p:sp>
    </p:spTree>
    <p:extLst>
      <p:ext uri="{BB962C8B-B14F-4D97-AF65-F5344CB8AC3E}">
        <p14:creationId xmlns:p14="http://schemas.microsoft.com/office/powerpoint/2010/main" val="1156991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algn="ctr"/>
            <a:r>
              <a:rPr lang="es-ES" sz="7200" dirty="0"/>
              <a:t>PROYECTO 2. CONTROL PROYECTOS</a:t>
            </a:r>
            <a:endParaRPr lang="es-CO" sz="7200" dirty="0"/>
          </a:p>
        </p:txBody>
      </p:sp>
    </p:spTree>
    <p:extLst>
      <p:ext uri="{BB962C8B-B14F-4D97-AF65-F5344CB8AC3E}">
        <p14:creationId xmlns:p14="http://schemas.microsoft.com/office/powerpoint/2010/main" val="1867695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54079" y="204068"/>
            <a:ext cx="11718757" cy="4524315"/>
          </a:xfrm>
          <a:prstGeom prst="rect">
            <a:avLst/>
          </a:prstGeom>
          <a:noFill/>
        </p:spPr>
        <p:txBody>
          <a:bodyPr wrap="square" rtlCol="0">
            <a:spAutoFit/>
          </a:bodyPr>
          <a:lstStyle/>
          <a:p>
            <a:r>
              <a:rPr lang="es-CO" b="1" dirty="0"/>
              <a:t>AVANCE ESTIMADO: 27%</a:t>
            </a:r>
          </a:p>
          <a:p>
            <a:r>
              <a:rPr lang="es-CO" b="1" dirty="0"/>
              <a:t>ETAPA ACTUAL -&gt; DISEÑO (INICIO 1 DE NOVIEMBRE 2018 – FIN 10 DE JUNIO 2019)</a:t>
            </a:r>
          </a:p>
          <a:p>
            <a:pPr marL="285750" indent="-285750">
              <a:buFont typeface="Arial" panose="020B0604020202020204" pitchFamily="34" charset="0"/>
              <a:buChar char="•"/>
            </a:pPr>
            <a:r>
              <a:rPr lang="es-CO" dirty="0"/>
              <a:t>SE CUENTA CON UNA PRIMERA VERSIÓN DE FLUJOS DE USO (90%) PARA TODOS LOS REQUERIMIENTOS. SE MANTINENE EN 90% DADO QUE SE ENCUENTRA EN REVISIÓN.</a:t>
            </a:r>
          </a:p>
          <a:p>
            <a:r>
              <a:rPr lang="es-CO" b="1" dirty="0"/>
              <a:t>ENTREGABLES DISEÑO -&gt; </a:t>
            </a:r>
            <a:r>
              <a:rPr lang="es-CO" b="1" dirty="0">
                <a:solidFill>
                  <a:schemeClr val="accent2">
                    <a:lumMod val="50000"/>
                  </a:schemeClr>
                </a:solidFill>
              </a:rPr>
              <a:t>FECHA FIN CRONOGRAMA -&gt; 10 JUN 2019</a:t>
            </a:r>
          </a:p>
          <a:p>
            <a:endParaRPr lang="es-CO" dirty="0"/>
          </a:p>
          <a:p>
            <a:endParaRPr lang="es-CO" dirty="0"/>
          </a:p>
          <a:p>
            <a:endParaRPr lang="es-CO" dirty="0"/>
          </a:p>
          <a:p>
            <a:endParaRPr lang="es-CO" dirty="0"/>
          </a:p>
          <a:p>
            <a:endParaRPr lang="es-CO" dirty="0"/>
          </a:p>
          <a:p>
            <a:endParaRPr lang="es-CO" dirty="0"/>
          </a:p>
          <a:p>
            <a:endParaRPr lang="es-CO" dirty="0"/>
          </a:p>
          <a:p>
            <a:endParaRPr lang="es-CO" b="1" dirty="0"/>
          </a:p>
          <a:p>
            <a:endParaRPr lang="es-CO" b="1" dirty="0"/>
          </a:p>
          <a:p>
            <a:r>
              <a:rPr lang="es-CO" b="1" dirty="0"/>
              <a:t>PASOS A SEGUIR:</a:t>
            </a:r>
          </a:p>
          <a:p>
            <a:pPr marL="285750" indent="-285750">
              <a:buFont typeface="Arial" panose="020B0604020202020204" pitchFamily="34" charset="0"/>
              <a:buChar char="•"/>
            </a:pPr>
            <a:r>
              <a:rPr lang="es-CO" dirty="0"/>
              <a:t>WIREFRAME APLICACIÓN</a:t>
            </a:r>
          </a:p>
        </p:txBody>
      </p:sp>
      <p:sp>
        <p:nvSpPr>
          <p:cNvPr id="4" name="Rectángulo 3">
            <a:extLst>
              <a:ext uri="{FF2B5EF4-FFF2-40B4-BE49-F238E27FC236}">
                <a16:creationId xmlns:a16="http://schemas.microsoft.com/office/drawing/2014/main" id="{7D687017-6323-4CD0-82B5-8E7DD54CEBA5}"/>
              </a:ext>
            </a:extLst>
          </p:cNvPr>
          <p:cNvSpPr/>
          <p:nvPr/>
        </p:nvSpPr>
        <p:spPr>
          <a:xfrm>
            <a:off x="254079" y="4974451"/>
            <a:ext cx="1962973" cy="369332"/>
          </a:xfrm>
          <a:prstGeom prst="rect">
            <a:avLst/>
          </a:prstGeom>
        </p:spPr>
        <p:txBody>
          <a:bodyPr wrap="none">
            <a:spAutoFit/>
          </a:bodyPr>
          <a:lstStyle/>
          <a:p>
            <a:r>
              <a:rPr lang="es-CO" b="1" dirty="0"/>
              <a:t>POR ETAPAS FASES</a:t>
            </a:r>
          </a:p>
        </p:txBody>
      </p:sp>
      <p:sp>
        <p:nvSpPr>
          <p:cNvPr id="5" name="Rectángulo 4">
            <a:extLst>
              <a:ext uri="{FF2B5EF4-FFF2-40B4-BE49-F238E27FC236}">
                <a16:creationId xmlns:a16="http://schemas.microsoft.com/office/drawing/2014/main" id="{323A6450-AEEE-48B2-ADF7-7A23B46AE7AD}"/>
              </a:ext>
            </a:extLst>
          </p:cNvPr>
          <p:cNvSpPr/>
          <p:nvPr/>
        </p:nvSpPr>
        <p:spPr>
          <a:xfrm>
            <a:off x="9169635" y="654998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Rectángulo 5">
            <a:extLst>
              <a:ext uri="{FF2B5EF4-FFF2-40B4-BE49-F238E27FC236}">
                <a16:creationId xmlns:a16="http://schemas.microsoft.com/office/drawing/2014/main" id="{6E862DEC-5C3B-42DB-ACFF-4F26877E0B78}"/>
              </a:ext>
            </a:extLst>
          </p:cNvPr>
          <p:cNvSpPr/>
          <p:nvPr/>
        </p:nvSpPr>
        <p:spPr>
          <a:xfrm>
            <a:off x="10496238" y="655703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CuadroTexto 6">
            <a:extLst>
              <a:ext uri="{FF2B5EF4-FFF2-40B4-BE49-F238E27FC236}">
                <a16:creationId xmlns:a16="http://schemas.microsoft.com/office/drawing/2014/main" id="{042ED937-4F4A-454B-AD26-A4381BB44E85}"/>
              </a:ext>
            </a:extLst>
          </p:cNvPr>
          <p:cNvSpPr txBox="1"/>
          <p:nvPr/>
        </p:nvSpPr>
        <p:spPr>
          <a:xfrm>
            <a:off x="9444524" y="6480109"/>
            <a:ext cx="914165" cy="307777"/>
          </a:xfrm>
          <a:prstGeom prst="rect">
            <a:avLst/>
          </a:prstGeom>
          <a:noFill/>
        </p:spPr>
        <p:txBody>
          <a:bodyPr wrap="square" rtlCol="0">
            <a:spAutoFit/>
          </a:bodyPr>
          <a:lstStyle/>
          <a:p>
            <a:r>
              <a:rPr lang="es-CO" sz="1400" dirty="0"/>
              <a:t>En avance</a:t>
            </a:r>
          </a:p>
        </p:txBody>
      </p:sp>
      <p:sp>
        <p:nvSpPr>
          <p:cNvPr id="8" name="CuadroTexto 7">
            <a:extLst>
              <a:ext uri="{FF2B5EF4-FFF2-40B4-BE49-F238E27FC236}">
                <a16:creationId xmlns:a16="http://schemas.microsoft.com/office/drawing/2014/main" id="{B7BAFC83-2713-4170-BEF2-DF11286ECFF0}"/>
              </a:ext>
            </a:extLst>
          </p:cNvPr>
          <p:cNvSpPr txBox="1"/>
          <p:nvPr/>
        </p:nvSpPr>
        <p:spPr>
          <a:xfrm>
            <a:off x="10785375" y="6465397"/>
            <a:ext cx="930029" cy="313310"/>
          </a:xfrm>
          <a:prstGeom prst="rect">
            <a:avLst/>
          </a:prstGeom>
          <a:noFill/>
        </p:spPr>
        <p:txBody>
          <a:bodyPr wrap="square" rtlCol="0">
            <a:spAutoFit/>
          </a:bodyPr>
          <a:lstStyle/>
          <a:p>
            <a:r>
              <a:rPr lang="es-CO" sz="1400" dirty="0"/>
              <a:t>Finalizada</a:t>
            </a:r>
          </a:p>
        </p:txBody>
      </p:sp>
      <p:pic>
        <p:nvPicPr>
          <p:cNvPr id="9" name="Imagen 8">
            <a:extLst>
              <a:ext uri="{FF2B5EF4-FFF2-40B4-BE49-F238E27FC236}">
                <a16:creationId xmlns:a16="http://schemas.microsoft.com/office/drawing/2014/main" id="{64509DB4-B34A-472B-ABA4-7405E7227595}"/>
              </a:ext>
            </a:extLst>
          </p:cNvPr>
          <p:cNvPicPr>
            <a:picLocks noChangeAspect="1"/>
          </p:cNvPicPr>
          <p:nvPr/>
        </p:nvPicPr>
        <p:blipFill>
          <a:blip r:embed="rId2"/>
          <a:stretch>
            <a:fillRect/>
          </a:stretch>
        </p:blipFill>
        <p:spPr>
          <a:xfrm>
            <a:off x="2620912" y="2017986"/>
            <a:ext cx="5640219" cy="2290137"/>
          </a:xfrm>
          <a:prstGeom prst="rect">
            <a:avLst/>
          </a:prstGeom>
        </p:spPr>
      </p:pic>
      <p:pic>
        <p:nvPicPr>
          <p:cNvPr id="11" name="Imagen 10">
            <a:extLst>
              <a:ext uri="{FF2B5EF4-FFF2-40B4-BE49-F238E27FC236}">
                <a16:creationId xmlns:a16="http://schemas.microsoft.com/office/drawing/2014/main" id="{66A5C039-2FF9-4521-9217-B8F00CF16923}"/>
              </a:ext>
            </a:extLst>
          </p:cNvPr>
          <p:cNvPicPr>
            <a:picLocks noChangeAspect="1"/>
          </p:cNvPicPr>
          <p:nvPr/>
        </p:nvPicPr>
        <p:blipFill>
          <a:blip r:embed="rId3"/>
          <a:stretch>
            <a:fillRect/>
          </a:stretch>
        </p:blipFill>
        <p:spPr>
          <a:xfrm>
            <a:off x="2491941" y="5343783"/>
            <a:ext cx="3325578" cy="1417618"/>
          </a:xfrm>
          <a:prstGeom prst="rect">
            <a:avLst/>
          </a:prstGeom>
        </p:spPr>
      </p:pic>
    </p:spTree>
    <p:extLst>
      <p:ext uri="{BB962C8B-B14F-4D97-AF65-F5344CB8AC3E}">
        <p14:creationId xmlns:p14="http://schemas.microsoft.com/office/powerpoint/2010/main" val="2035655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algn="ctr"/>
            <a:r>
              <a:rPr lang="es-ES" sz="7200" dirty="0"/>
              <a:t>PROYECTO 3. APRENDIZ PRECIOS</a:t>
            </a:r>
            <a:endParaRPr lang="es-CO" sz="7200" dirty="0"/>
          </a:p>
        </p:txBody>
      </p:sp>
    </p:spTree>
    <p:extLst>
      <p:ext uri="{BB962C8B-B14F-4D97-AF65-F5344CB8AC3E}">
        <p14:creationId xmlns:p14="http://schemas.microsoft.com/office/powerpoint/2010/main" val="3854463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09499" y="63248"/>
            <a:ext cx="11718757" cy="2862322"/>
          </a:xfrm>
          <a:prstGeom prst="rect">
            <a:avLst/>
          </a:prstGeom>
          <a:noFill/>
        </p:spPr>
        <p:txBody>
          <a:bodyPr wrap="square" rtlCol="0">
            <a:spAutoFit/>
          </a:bodyPr>
          <a:lstStyle/>
          <a:p>
            <a:r>
              <a:rPr lang="es-CO" b="1" dirty="0"/>
              <a:t>AVANCE ESTIMADO: 27%</a:t>
            </a:r>
          </a:p>
          <a:p>
            <a:r>
              <a:rPr lang="es-CO" b="1" dirty="0"/>
              <a:t>ETAPA ACTUAL -&gt; RECOLECCIÓN DE INFORMACIÓN</a:t>
            </a:r>
          </a:p>
          <a:p>
            <a:pPr marL="285750" indent="-285750" algn="just">
              <a:buFont typeface="Arial" panose="020B0604020202020204" pitchFamily="34" charset="0"/>
              <a:buChar char="•"/>
            </a:pPr>
            <a:r>
              <a:rPr lang="es-CO" dirty="0"/>
              <a:t>SE FINALIZÓ LA RECOLECCIÓN DE FUENTES DE INFORMACIÓN EXÓGENA.</a:t>
            </a:r>
          </a:p>
          <a:p>
            <a:pPr marL="285750" indent="-285750" algn="just">
              <a:buFont typeface="Arial" panose="020B0604020202020204" pitchFamily="34" charset="0"/>
              <a:buChar char="•"/>
            </a:pPr>
            <a:r>
              <a:rPr lang="es-CO" dirty="0"/>
              <a:t>SE REVISARON LAS COTIZACIONES DE LOS PROVEEDORES Y LOS CONTRATOS DISPONIBLES EN LOS BACKUPS DE CONTRATACIONES, NO OBSTANTE, SE DESCARTARON DEBIDO A QUE NO EXISTE UNA ESTRUCTURA SIMILAR ENTRE LOS ARCHIVOS Y POR LO TANTO SE ESTIMA UN COSTO ALTO PARA ESTRUCTURAR SOBRE UNA BASE DE DATOS DICHA INFORMACIÓN (YA SEA POR DESARROLLO DE UNA HERRAMIENTA O A TRAVÉS DE LA DIGITACIÓN MANUAL).</a:t>
            </a:r>
          </a:p>
          <a:p>
            <a:pPr marL="285750" indent="-285750" algn="just">
              <a:buFont typeface="Arial" panose="020B0604020202020204" pitchFamily="34" charset="0"/>
              <a:buChar char="•"/>
            </a:pPr>
            <a:r>
              <a:rPr lang="es-CO" b="1" dirty="0">
                <a:solidFill>
                  <a:srgbClr val="FF0000"/>
                </a:solidFill>
              </a:rPr>
              <a:t>TAMBIÉN SE SOLICITARON LOS BACKUPS DE LAS BASES DE DATOS DEL SOFTWARE DE CONTROL DE PRESUPUESTOS, NO OBSTANTE, SOLO SE ENCONTRARON LOS BACKUPS PARA 3 PROYECTOS. </a:t>
            </a:r>
          </a:p>
          <a:p>
            <a:pPr marL="285750" indent="-285750" algn="just">
              <a:buFont typeface="Arial" panose="020B0604020202020204" pitchFamily="34" charset="0"/>
              <a:buChar char="•"/>
            </a:pPr>
            <a:r>
              <a:rPr lang="es-CO" dirty="0"/>
              <a:t>. </a:t>
            </a:r>
          </a:p>
        </p:txBody>
      </p:sp>
      <p:sp>
        <p:nvSpPr>
          <p:cNvPr id="5" name="Rectángulo 4">
            <a:extLst>
              <a:ext uri="{FF2B5EF4-FFF2-40B4-BE49-F238E27FC236}">
                <a16:creationId xmlns:a16="http://schemas.microsoft.com/office/drawing/2014/main" id="{323A6450-AEEE-48B2-ADF7-7A23B46AE7AD}"/>
              </a:ext>
            </a:extLst>
          </p:cNvPr>
          <p:cNvSpPr/>
          <p:nvPr/>
        </p:nvSpPr>
        <p:spPr>
          <a:xfrm>
            <a:off x="9169635" y="654998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Rectángulo 5">
            <a:extLst>
              <a:ext uri="{FF2B5EF4-FFF2-40B4-BE49-F238E27FC236}">
                <a16:creationId xmlns:a16="http://schemas.microsoft.com/office/drawing/2014/main" id="{6E862DEC-5C3B-42DB-ACFF-4F26877E0B78}"/>
              </a:ext>
            </a:extLst>
          </p:cNvPr>
          <p:cNvSpPr/>
          <p:nvPr/>
        </p:nvSpPr>
        <p:spPr>
          <a:xfrm>
            <a:off x="10496238" y="655703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CuadroTexto 6">
            <a:extLst>
              <a:ext uri="{FF2B5EF4-FFF2-40B4-BE49-F238E27FC236}">
                <a16:creationId xmlns:a16="http://schemas.microsoft.com/office/drawing/2014/main" id="{042ED937-4F4A-454B-AD26-A4381BB44E85}"/>
              </a:ext>
            </a:extLst>
          </p:cNvPr>
          <p:cNvSpPr txBox="1"/>
          <p:nvPr/>
        </p:nvSpPr>
        <p:spPr>
          <a:xfrm>
            <a:off x="9444524" y="6480109"/>
            <a:ext cx="914165" cy="307777"/>
          </a:xfrm>
          <a:prstGeom prst="rect">
            <a:avLst/>
          </a:prstGeom>
          <a:noFill/>
        </p:spPr>
        <p:txBody>
          <a:bodyPr wrap="square" rtlCol="0">
            <a:spAutoFit/>
          </a:bodyPr>
          <a:lstStyle/>
          <a:p>
            <a:r>
              <a:rPr lang="es-CO" sz="1400" dirty="0"/>
              <a:t>En avance</a:t>
            </a:r>
          </a:p>
        </p:txBody>
      </p:sp>
      <p:sp>
        <p:nvSpPr>
          <p:cNvPr id="8" name="CuadroTexto 7">
            <a:extLst>
              <a:ext uri="{FF2B5EF4-FFF2-40B4-BE49-F238E27FC236}">
                <a16:creationId xmlns:a16="http://schemas.microsoft.com/office/drawing/2014/main" id="{B7BAFC83-2713-4170-BEF2-DF11286ECFF0}"/>
              </a:ext>
            </a:extLst>
          </p:cNvPr>
          <p:cNvSpPr txBox="1"/>
          <p:nvPr/>
        </p:nvSpPr>
        <p:spPr>
          <a:xfrm>
            <a:off x="10785375" y="6465397"/>
            <a:ext cx="930029" cy="313310"/>
          </a:xfrm>
          <a:prstGeom prst="rect">
            <a:avLst/>
          </a:prstGeom>
          <a:noFill/>
        </p:spPr>
        <p:txBody>
          <a:bodyPr wrap="square" rtlCol="0">
            <a:spAutoFit/>
          </a:bodyPr>
          <a:lstStyle/>
          <a:p>
            <a:r>
              <a:rPr lang="es-CO" sz="1400" dirty="0"/>
              <a:t>Finalizada</a:t>
            </a:r>
          </a:p>
        </p:txBody>
      </p:sp>
      <p:sp>
        <p:nvSpPr>
          <p:cNvPr id="13" name="Rectángulo 12">
            <a:extLst>
              <a:ext uri="{FF2B5EF4-FFF2-40B4-BE49-F238E27FC236}">
                <a16:creationId xmlns:a16="http://schemas.microsoft.com/office/drawing/2014/main" id="{9018967A-E5D4-4CF1-956D-5ACEA9431F78}"/>
              </a:ext>
            </a:extLst>
          </p:cNvPr>
          <p:cNvSpPr/>
          <p:nvPr/>
        </p:nvSpPr>
        <p:spPr>
          <a:xfrm>
            <a:off x="254078" y="2583011"/>
            <a:ext cx="9557168" cy="369332"/>
          </a:xfrm>
          <a:prstGeom prst="rect">
            <a:avLst/>
          </a:prstGeom>
        </p:spPr>
        <p:txBody>
          <a:bodyPr wrap="none">
            <a:spAutoFit/>
          </a:bodyPr>
          <a:lstStyle/>
          <a:p>
            <a:r>
              <a:rPr lang="es-CO" b="1" dirty="0"/>
              <a:t>ENTREGABLES RECOLECCIÓN DE INFORMACIÓN -&gt; </a:t>
            </a:r>
            <a:r>
              <a:rPr lang="es-CO" b="1" dirty="0">
                <a:solidFill>
                  <a:schemeClr val="accent2">
                    <a:lumMod val="50000"/>
                  </a:schemeClr>
                </a:solidFill>
              </a:rPr>
              <a:t>FECHA FIN SEGÚN CROMOGRAMA - 10 DIC 2018</a:t>
            </a:r>
          </a:p>
        </p:txBody>
      </p:sp>
      <p:pic>
        <p:nvPicPr>
          <p:cNvPr id="14" name="Imagen 13">
            <a:extLst>
              <a:ext uri="{FF2B5EF4-FFF2-40B4-BE49-F238E27FC236}">
                <a16:creationId xmlns:a16="http://schemas.microsoft.com/office/drawing/2014/main" id="{DBB14D37-9257-4256-BFC0-2990DE6FD59C}"/>
              </a:ext>
            </a:extLst>
          </p:cNvPr>
          <p:cNvPicPr>
            <a:picLocks noChangeAspect="1"/>
          </p:cNvPicPr>
          <p:nvPr/>
        </p:nvPicPr>
        <p:blipFill>
          <a:blip r:embed="rId2"/>
          <a:stretch>
            <a:fillRect/>
          </a:stretch>
        </p:blipFill>
        <p:spPr>
          <a:xfrm>
            <a:off x="367420" y="2925570"/>
            <a:ext cx="5038356" cy="2335396"/>
          </a:xfrm>
          <a:prstGeom prst="rect">
            <a:avLst/>
          </a:prstGeom>
        </p:spPr>
      </p:pic>
      <p:pic>
        <p:nvPicPr>
          <p:cNvPr id="15" name="Imagen 14">
            <a:extLst>
              <a:ext uri="{FF2B5EF4-FFF2-40B4-BE49-F238E27FC236}">
                <a16:creationId xmlns:a16="http://schemas.microsoft.com/office/drawing/2014/main" id="{B7EEFBF1-A372-42D0-AB2D-0D16E2BD647E}"/>
              </a:ext>
            </a:extLst>
          </p:cNvPr>
          <p:cNvPicPr>
            <a:picLocks noChangeAspect="1"/>
          </p:cNvPicPr>
          <p:nvPr/>
        </p:nvPicPr>
        <p:blipFill>
          <a:blip r:embed="rId3"/>
          <a:stretch>
            <a:fillRect/>
          </a:stretch>
        </p:blipFill>
        <p:spPr>
          <a:xfrm>
            <a:off x="5680665" y="2916755"/>
            <a:ext cx="3558424" cy="3633228"/>
          </a:xfrm>
          <a:prstGeom prst="rect">
            <a:avLst/>
          </a:prstGeom>
        </p:spPr>
      </p:pic>
    </p:spTree>
    <p:extLst>
      <p:ext uri="{BB962C8B-B14F-4D97-AF65-F5344CB8AC3E}">
        <p14:creationId xmlns:p14="http://schemas.microsoft.com/office/powerpoint/2010/main" val="4063579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09499" y="63248"/>
            <a:ext cx="11718757" cy="2862322"/>
          </a:xfrm>
          <a:prstGeom prst="rect">
            <a:avLst/>
          </a:prstGeom>
          <a:noFill/>
        </p:spPr>
        <p:txBody>
          <a:bodyPr wrap="square" rtlCol="0">
            <a:spAutoFit/>
          </a:bodyPr>
          <a:lstStyle/>
          <a:p>
            <a:r>
              <a:rPr lang="es-CO" b="1" dirty="0"/>
              <a:t>AVANCE ESTIMADO: 27%</a:t>
            </a:r>
          </a:p>
          <a:p>
            <a:pPr marL="285750" indent="-285750" algn="just">
              <a:buFont typeface="Arial" panose="020B0604020202020204" pitchFamily="34" charset="0"/>
              <a:buChar char="•"/>
            </a:pPr>
            <a:r>
              <a:rPr lang="es-CO" b="1" dirty="0"/>
              <a:t>PASOS A SEGUIR</a:t>
            </a:r>
            <a:r>
              <a:rPr lang="es-CO" dirty="0"/>
              <a:t> </a:t>
            </a:r>
          </a:p>
          <a:p>
            <a:pPr algn="just"/>
            <a:r>
              <a:rPr lang="es-CO" dirty="0"/>
              <a:t>SE INICIA LA FASE DE CONSOLIDACIÓN DE LA INFORMACIÓN MIENTRAS SE SIGUEN BUSCANDO LOS BACKUPS DE LAS BASES DE DATOS DEL SOFTWARE DE CONTROL DE PRESUPUESTOS ESTO IMPLICA:</a:t>
            </a:r>
          </a:p>
          <a:p>
            <a:pPr algn="just"/>
            <a:endParaRPr lang="es-CO" dirty="0"/>
          </a:p>
          <a:p>
            <a:pPr algn="just"/>
            <a:r>
              <a:rPr lang="es-CO" dirty="0"/>
              <a:t> 1. INICIAR CON EL DISEÑO E IMPLEMENTACIÓN DE LA BASE DE DATOS</a:t>
            </a:r>
          </a:p>
          <a:p>
            <a:pPr algn="just"/>
            <a:r>
              <a:rPr lang="es-CO" dirty="0"/>
              <a:t>2. CONSOLIDAR LOS </a:t>
            </a:r>
            <a:r>
              <a:rPr lang="es-CO" dirty="0" err="1"/>
              <a:t>LOS</a:t>
            </a:r>
            <a:r>
              <a:rPr lang="es-CO" dirty="0"/>
              <a:t> PRECIOS A PARTIR DE LOS PRESUPUESTOS EN EXCEL INVENTARIADOS DURANTE LA ETAPA ANTERIOR (DESDE 2009 HASTA 2018).</a:t>
            </a:r>
          </a:p>
          <a:p>
            <a:pPr algn="just"/>
            <a:endParaRPr lang="es-CO" dirty="0"/>
          </a:p>
          <a:p>
            <a:pPr algn="just"/>
            <a:endParaRPr lang="es-CO" dirty="0"/>
          </a:p>
        </p:txBody>
      </p:sp>
    </p:spTree>
    <p:extLst>
      <p:ext uri="{BB962C8B-B14F-4D97-AF65-F5344CB8AC3E}">
        <p14:creationId xmlns:p14="http://schemas.microsoft.com/office/powerpoint/2010/main" val="2979905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lvl="1" algn="ctr"/>
            <a:r>
              <a:rPr lang="es-ES" sz="7200" dirty="0"/>
              <a:t>PROYECTO 4. PILOTO APRENDIZ FORMATOS</a:t>
            </a:r>
            <a:endParaRPr lang="es-CO" sz="7200" dirty="0"/>
          </a:p>
        </p:txBody>
      </p:sp>
    </p:spTree>
    <p:extLst>
      <p:ext uri="{BB962C8B-B14F-4D97-AF65-F5344CB8AC3E}">
        <p14:creationId xmlns:p14="http://schemas.microsoft.com/office/powerpoint/2010/main" val="1609115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69232" y="285675"/>
            <a:ext cx="11253536" cy="2031325"/>
          </a:xfrm>
          <a:prstGeom prst="rect">
            <a:avLst/>
          </a:prstGeom>
          <a:noFill/>
        </p:spPr>
        <p:txBody>
          <a:bodyPr wrap="square" rtlCol="0">
            <a:spAutoFit/>
          </a:bodyPr>
          <a:lstStyle/>
          <a:p>
            <a:r>
              <a:rPr lang="es-CO" b="1" dirty="0"/>
              <a:t>AVANCE ESTIMADO: 25%</a:t>
            </a:r>
          </a:p>
          <a:p>
            <a:r>
              <a:rPr lang="es-CO" b="1" dirty="0"/>
              <a:t>AVANCES</a:t>
            </a:r>
          </a:p>
          <a:p>
            <a:pPr marL="285750" indent="-285750">
              <a:buFont typeface="Arial" panose="020B0604020202020204" pitchFamily="34" charset="0"/>
              <a:buChar char="•"/>
            </a:pPr>
            <a:r>
              <a:rPr lang="es-CO" dirty="0"/>
              <a:t>SE PRESENTARON LOS FORMATOS EN CINE COLOMBIA EL JUEVES 6 DE DICIEMBRE. SE PACTARON MEJORAS Y SE IMPLEMENTARON. HOY SE ESTA MIGRANDO AL AMBIENTE DE PRUEBAS PARA INICIAR PRUEBAS EN CAMPO CON LOS FORMATOS DE OBRA. UNA VEZ FINALIZADOS LAS PRUEBAS Y LOS RESPECTIVOS AJUSTES QUE SURJAN, SE TIENE LA ESTRUCTURA PARA EL 90% DE LOS FORMATOS DE REVISIÓN Y SOLO SE TENDRÍA QUE PARAMETRIZAR LA HERRAMIENTA PARA INCLUIR NUEVOS FORMATOS DE ESTE TIPO.</a:t>
            </a:r>
          </a:p>
        </p:txBody>
      </p:sp>
      <p:sp>
        <p:nvSpPr>
          <p:cNvPr id="4" name="Rectángulo 3">
            <a:extLst>
              <a:ext uri="{FF2B5EF4-FFF2-40B4-BE49-F238E27FC236}">
                <a16:creationId xmlns:a16="http://schemas.microsoft.com/office/drawing/2014/main" id="{546CD098-96BC-4A71-9B10-EC6210DA1A28}"/>
              </a:ext>
            </a:extLst>
          </p:cNvPr>
          <p:cNvSpPr/>
          <p:nvPr/>
        </p:nvSpPr>
        <p:spPr>
          <a:xfrm>
            <a:off x="469232" y="2249217"/>
            <a:ext cx="10315934" cy="2308324"/>
          </a:xfrm>
          <a:prstGeom prst="rect">
            <a:avLst/>
          </a:prstGeom>
        </p:spPr>
        <p:txBody>
          <a:bodyPr wrap="square">
            <a:spAutoFit/>
          </a:bodyPr>
          <a:lstStyle/>
          <a:p>
            <a:pPr algn="just"/>
            <a:r>
              <a:rPr lang="es-CO" b="1" dirty="0"/>
              <a:t>IMPLEMENTACIÓN REVISIÓN DE OBRA (24%) - &gt; </a:t>
            </a:r>
            <a:r>
              <a:rPr lang="es-CO" b="1" dirty="0">
                <a:solidFill>
                  <a:schemeClr val="accent2">
                    <a:lumMod val="50000"/>
                  </a:schemeClr>
                </a:solidFill>
              </a:rPr>
              <a:t>FECHA LÍMITE SEGÚN CROMOGRAMA - &gt; </a:t>
            </a:r>
            <a:r>
              <a:rPr lang="es-CO" dirty="0">
                <a:solidFill>
                  <a:schemeClr val="accent2">
                    <a:lumMod val="50000"/>
                  </a:schemeClr>
                </a:solidFill>
              </a:rPr>
              <a:t>30 JUL 2019</a:t>
            </a:r>
          </a:p>
          <a:p>
            <a:pPr marL="285750" indent="-285750" algn="just">
              <a:buFont typeface="Arial" panose="020B0604020202020204" pitchFamily="34" charset="0"/>
              <a:buChar char="•"/>
            </a:pPr>
            <a:r>
              <a:rPr lang="es-CO" dirty="0"/>
              <a:t>INTR001 CONTROL PLANOS -&gt; 100%</a:t>
            </a:r>
          </a:p>
          <a:p>
            <a:pPr marL="285750" indent="-285750" algn="just">
              <a:buFont typeface="Arial" panose="020B0604020202020204" pitchFamily="34" charset="0"/>
              <a:buChar char="•"/>
            </a:pPr>
            <a:r>
              <a:rPr lang="es-CO" dirty="0"/>
              <a:t>INTR046 SOLICITUD INICIO - &gt; 100%</a:t>
            </a:r>
          </a:p>
          <a:p>
            <a:pPr marL="285750" indent="-285750" algn="just">
              <a:buFont typeface="Arial" panose="020B0604020202020204" pitchFamily="34" charset="0"/>
              <a:buChar char="•"/>
            </a:pPr>
            <a:r>
              <a:rPr lang="es-CO" dirty="0"/>
              <a:t>INTR045 EXCAVACIONES,INTR045-BB BLINDO BARRA, INTR045 AE Acometida eléctrica, INTR045 AI Salidas Eléctricas, INTR045-ALC alcantarillado pluvial sanitario,INTR045 AS Aparatos Sanitarios, INTR045C Carpinterías, INTR045CA Control de accesos, INTR045 CB Cableado de redes de datos, INTR045 CC Conexión Acometida Hidrosanitaria INTR045 CE celdas eléctricas baja tensión&gt; 100%.</a:t>
            </a:r>
          </a:p>
          <a:p>
            <a:pPr marL="285750" indent="-285750" algn="just">
              <a:buFont typeface="Arial" panose="020B0604020202020204" pitchFamily="34" charset="0"/>
              <a:buChar char="•"/>
            </a:pPr>
            <a:r>
              <a:rPr lang="es-CO" dirty="0"/>
              <a:t>INTR045 GENÉRICO 100% -&gt; GENÉRICO</a:t>
            </a:r>
          </a:p>
        </p:txBody>
      </p:sp>
      <p:sp>
        <p:nvSpPr>
          <p:cNvPr id="7" name="Rectángulo 6">
            <a:extLst>
              <a:ext uri="{FF2B5EF4-FFF2-40B4-BE49-F238E27FC236}">
                <a16:creationId xmlns:a16="http://schemas.microsoft.com/office/drawing/2014/main" id="{404F1C1C-E89F-452E-B5E5-2BD27B0EE639}"/>
              </a:ext>
            </a:extLst>
          </p:cNvPr>
          <p:cNvSpPr/>
          <p:nvPr/>
        </p:nvSpPr>
        <p:spPr>
          <a:xfrm>
            <a:off x="7786347" y="4485580"/>
            <a:ext cx="2115259" cy="369332"/>
          </a:xfrm>
          <a:prstGeom prst="rect">
            <a:avLst/>
          </a:prstGeom>
        </p:spPr>
        <p:txBody>
          <a:bodyPr wrap="none">
            <a:spAutoFit/>
          </a:bodyPr>
          <a:lstStyle/>
          <a:p>
            <a:r>
              <a:rPr lang="es-CO" b="1" dirty="0"/>
              <a:t>POR ETAPAS / FASES</a:t>
            </a:r>
          </a:p>
        </p:txBody>
      </p:sp>
      <p:sp>
        <p:nvSpPr>
          <p:cNvPr id="8" name="Rectángulo 7">
            <a:extLst>
              <a:ext uri="{FF2B5EF4-FFF2-40B4-BE49-F238E27FC236}">
                <a16:creationId xmlns:a16="http://schemas.microsoft.com/office/drawing/2014/main" id="{58930A72-7777-4B55-97DA-73DAC20B155E}"/>
              </a:ext>
            </a:extLst>
          </p:cNvPr>
          <p:cNvSpPr/>
          <p:nvPr/>
        </p:nvSpPr>
        <p:spPr>
          <a:xfrm>
            <a:off x="9169635" y="654998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A261B6B-49AE-4152-8DDF-ABCCE3695BFA}"/>
              </a:ext>
            </a:extLst>
          </p:cNvPr>
          <p:cNvSpPr/>
          <p:nvPr/>
        </p:nvSpPr>
        <p:spPr>
          <a:xfrm>
            <a:off x="10496238" y="655703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86D29B3-EA6F-4165-A356-D0488369238A}"/>
              </a:ext>
            </a:extLst>
          </p:cNvPr>
          <p:cNvSpPr txBox="1"/>
          <p:nvPr/>
        </p:nvSpPr>
        <p:spPr>
          <a:xfrm>
            <a:off x="9444524" y="648010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a16="http://schemas.microsoft.com/office/drawing/2014/main" id="{47B996D8-7678-4982-88A2-E94F4F03A2A4}"/>
              </a:ext>
            </a:extLst>
          </p:cNvPr>
          <p:cNvSpPr txBox="1"/>
          <p:nvPr/>
        </p:nvSpPr>
        <p:spPr>
          <a:xfrm>
            <a:off x="10785375" y="6465397"/>
            <a:ext cx="930029" cy="313310"/>
          </a:xfrm>
          <a:prstGeom prst="rect">
            <a:avLst/>
          </a:prstGeom>
          <a:noFill/>
        </p:spPr>
        <p:txBody>
          <a:bodyPr wrap="square" rtlCol="0">
            <a:spAutoFit/>
          </a:bodyPr>
          <a:lstStyle/>
          <a:p>
            <a:r>
              <a:rPr lang="es-CO" sz="1400" dirty="0"/>
              <a:t>Finalizada</a:t>
            </a:r>
          </a:p>
        </p:txBody>
      </p:sp>
      <p:pic>
        <p:nvPicPr>
          <p:cNvPr id="2" name="Imagen 1">
            <a:extLst>
              <a:ext uri="{FF2B5EF4-FFF2-40B4-BE49-F238E27FC236}">
                <a16:creationId xmlns:a16="http://schemas.microsoft.com/office/drawing/2014/main" id="{E8BF7AA5-9098-41FC-B4D3-AEA01C93D419}"/>
              </a:ext>
            </a:extLst>
          </p:cNvPr>
          <p:cNvPicPr>
            <a:picLocks noChangeAspect="1"/>
          </p:cNvPicPr>
          <p:nvPr/>
        </p:nvPicPr>
        <p:blipFill>
          <a:blip r:embed="rId2"/>
          <a:stretch>
            <a:fillRect/>
          </a:stretch>
        </p:blipFill>
        <p:spPr>
          <a:xfrm>
            <a:off x="730323" y="4594896"/>
            <a:ext cx="6900297" cy="2031325"/>
          </a:xfrm>
          <a:prstGeom prst="rect">
            <a:avLst/>
          </a:prstGeom>
        </p:spPr>
      </p:pic>
    </p:spTree>
    <p:extLst>
      <p:ext uri="{BB962C8B-B14F-4D97-AF65-F5344CB8AC3E}">
        <p14:creationId xmlns:p14="http://schemas.microsoft.com/office/powerpoint/2010/main" val="417385060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16148</TotalTime>
  <Words>862</Words>
  <Application>Microsoft Office PowerPoint</Application>
  <PresentationFormat>Panorámica</PresentationFormat>
  <Paragraphs>119</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ODDS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Jaime Parra</dc:creator>
  <cp:lastModifiedBy>PROYECTO</cp:lastModifiedBy>
  <cp:revision>451</cp:revision>
  <dcterms:created xsi:type="dcterms:W3CDTF">2018-06-13T17:56:08Z</dcterms:created>
  <dcterms:modified xsi:type="dcterms:W3CDTF">2018-12-10T14:15:17Z</dcterms:modified>
</cp:coreProperties>
</file>