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4" r:id="rId3"/>
    <p:sldId id="260" r:id="rId4"/>
    <p:sldId id="261" r:id="rId5"/>
    <p:sldId id="271" r:id="rId6"/>
    <p:sldId id="272" r:id="rId7"/>
    <p:sldId id="265" r:id="rId8"/>
    <p:sldId id="266" r:id="rId9"/>
    <p:sldId id="277" r:id="rId10"/>
    <p:sldId id="278" r:id="rId11"/>
    <p:sldId id="275" r:id="rId12"/>
    <p:sldId id="276" r:id="rId13"/>
    <p:sldId id="269" r:id="rId14"/>
    <p:sldId id="270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911"/>
    <a:srgbClr val="FF2525"/>
    <a:srgbClr val="FF4343"/>
    <a:srgbClr val="FFD966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4/02/2019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4/02/2019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4/02/2019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4/02/2019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4/02/2019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lciencias.gov.co/node/365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5" y="509155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SEGUIMIENTO UNIDAD ANALÍTICA</a:t>
            </a:r>
          </a:p>
          <a:p>
            <a:pPr algn="ctr"/>
            <a:r>
              <a:rPr lang="es-CO" sz="7200" dirty="0"/>
              <a:t>4 DE FEBRERO DE 2019</a:t>
            </a:r>
          </a:p>
        </p:txBody>
      </p:sp>
    </p:spTree>
    <p:extLst>
      <p:ext uri="{BB962C8B-B14F-4D97-AF65-F5344CB8AC3E}">
        <p14:creationId xmlns:p14="http://schemas.microsoft.com/office/powerpoint/2010/main" val="211032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428046"/>
            <a:ext cx="11253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18%</a:t>
            </a:r>
          </a:p>
          <a:p>
            <a:r>
              <a:rPr lang="es-CO" b="1" dirty="0"/>
              <a:t>AVANCES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SE AVANZÓ EN LA CONCEPCIÓN DE LAS HERRAMIENTAS PARA EL REGISTRO DE LA CALIFICACIÓN Y EL REGISTRO DE LOS CONTRATISTAS PARA SER RECOMENDADOS POR PAYC.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SE AVANZÓ EN EL DISEÑO DE LAS HERRAMIENTAS PARA EL REGISTRO DE LA CALIFICACIÓN Y EL REGISTRO DE LOS CONTRATISTAS PARA SER RECOMENDADOS POR PAYC.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1" y="2287163"/>
            <a:ext cx="112535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ELABORAR MAQUETA DE LA HERRAMIENTA DE REGISTRO CALIFICACIONES-&gt; PLAZO 06 MAR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ELABORAR MAQUETA DE LA HERRAMIENTA REGISTRO CONTRATISTAS-&gt; PLAZO 27 MAY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ELABORAR MAQUETA DE REPORTEADOR -&gt; PLAZO 04 MAR 2019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69232" y="3578381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8C2A28-0DD0-48CC-AEC5-8A35A8467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71" y="4024747"/>
            <a:ext cx="6091556" cy="26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9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9. PLANIFICACIÓN DE NEGOCIO 2019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264526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0" y="228107"/>
            <a:ext cx="11253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/>
              <a:t>AVANCE ESTIMADO: 93%</a:t>
            </a:r>
          </a:p>
          <a:p>
            <a:r>
              <a:rPr lang="es-CO" sz="1600" b="1" dirty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AJUSTARON LOS EJERCICIOS DE PROYECCIÓN DE ACUERDO CON LO CONVERSADO CON LAS DISTINTAS ÁREAS.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FINALIZÓ EL EJERCICIO DE PROYECCIÓN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SE FINALIZÓ LA PRESENTACIÓN.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/>
          </a:p>
          <a:p>
            <a:r>
              <a:rPr lang="es-CO" sz="1600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PRESENTAR A LA ALTA GERENCIA(PANEL DE EXPERTOS) Y CORREGIR/AJUSTAR EN CASO DE SER NECESARIO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/>
              <a:t>PRESENTAR A LA JUNTA DE SOCIOS.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4F1C1C-E89F-452E-B5E5-2BD27B0EE639}"/>
              </a:ext>
            </a:extLst>
          </p:cNvPr>
          <p:cNvSpPr/>
          <p:nvPr/>
        </p:nvSpPr>
        <p:spPr>
          <a:xfrm>
            <a:off x="476596" y="3698513"/>
            <a:ext cx="2115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/ FASES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BCCC8D2-538C-4D93-841D-A8C509846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96" y="4271906"/>
            <a:ext cx="5619404" cy="21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0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OTROS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267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7527" y="414738"/>
            <a:ext cx="117187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AVANCES</a:t>
            </a:r>
          </a:p>
          <a:p>
            <a:r>
              <a:rPr lang="es-CO" b="1" dirty="0"/>
              <a:t>INDICADORES DE GESTIÓN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SE LEVANTARON LOS INDICADORES DE </a:t>
            </a:r>
            <a:r>
              <a:rPr lang="es-ES"/>
              <a:t>GESTIÓN DISPONIBLES </a:t>
            </a:r>
            <a:r>
              <a:rPr lang="es-ES" dirty="0"/>
              <a:t>PARA LA JUNTA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SE APOYÓ AL ÁREA DE GESTIÓN HUMANA CON LA ELABORACIÓN DE UNA RIFA.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SE INICIÓ EL APOYO A LA NUEVA PERSONA PARA LA FACTURACIÓN DE ENERO</a:t>
            </a:r>
          </a:p>
          <a:p>
            <a:pPr algn="just"/>
            <a:endParaRPr lang="es-CO" dirty="0"/>
          </a:p>
          <a:p>
            <a:pPr algn="just"/>
            <a:r>
              <a:rPr lang="es-CO" b="1" dirty="0"/>
              <a:t>PASOS A SEGUIR</a:t>
            </a:r>
          </a:p>
          <a:p>
            <a:pPr algn="just"/>
            <a:endParaRPr lang="es-ES" b="1" dirty="0"/>
          </a:p>
          <a:p>
            <a:pPr algn="just"/>
            <a:endParaRPr lang="es-ES" b="1" dirty="0"/>
          </a:p>
          <a:p>
            <a:pPr algn="just"/>
            <a:r>
              <a:rPr lang="es-ES" b="1" dirty="0"/>
              <a:t>OTROS FRENTES DE TRABAJO:</a:t>
            </a:r>
            <a:endParaRPr lang="es-CO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ADQUIRIR UNA LICENCIA DE OFFICE PROJECT Y POWER BI PRO PARA LA UNIDAD.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DEFINIR SOFTWARE PARA OPTIMIZACIÓN MATEMÁTICA.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INSTALAR SOFTWARE PARA GESTIÓN DE CONTRASEÑAS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EVALUAR ALTERNATIVAS DE SOFTWARE PARA EL REGISTRO DE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/>
              <a:t>EVALUAR LA CONVOCATORIA IDENTIFICADA -&gt; </a:t>
            </a:r>
            <a:r>
              <a:rPr lang="es-CO" dirty="0">
                <a:hlinkClick r:id="rId2"/>
              </a:rPr>
              <a:t>http://www.colciencias.gov.co/node/3654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338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1974" y="137702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0" dirty="0"/>
              <a:t>PROGRAMA DE PROYECTOS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ECC14F5-C536-4852-8CE5-4451C5192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31997"/>
              </p:ext>
            </p:extLst>
          </p:nvPr>
        </p:nvGraphicFramePr>
        <p:xfrm>
          <a:off x="280986" y="1801120"/>
          <a:ext cx="11630027" cy="4099560"/>
        </p:xfrm>
        <a:graphic>
          <a:graphicData uri="http://schemas.openxmlformats.org/drawingml/2006/table">
            <a:tbl>
              <a:tblPr/>
              <a:tblGrid>
                <a:gridCol w="7314068">
                  <a:extLst>
                    <a:ext uri="{9D8B030D-6E8A-4147-A177-3AD203B41FA5}">
                      <a16:colId xmlns:a16="http://schemas.microsoft.com/office/drawing/2014/main" val="767944482"/>
                    </a:ext>
                  </a:extLst>
                </a:gridCol>
                <a:gridCol w="1451964">
                  <a:extLst>
                    <a:ext uri="{9D8B030D-6E8A-4147-A177-3AD203B41FA5}">
                      <a16:colId xmlns:a16="http://schemas.microsoft.com/office/drawing/2014/main" val="1754076106"/>
                    </a:ext>
                  </a:extLst>
                </a:gridCol>
                <a:gridCol w="1302327">
                  <a:extLst>
                    <a:ext uri="{9D8B030D-6E8A-4147-A177-3AD203B41FA5}">
                      <a16:colId xmlns:a16="http://schemas.microsoft.com/office/drawing/2014/main" val="1868153630"/>
                    </a:ext>
                  </a:extLst>
                </a:gridCol>
                <a:gridCol w="1561668">
                  <a:extLst>
                    <a:ext uri="{9D8B030D-6E8A-4147-A177-3AD203B41FA5}">
                      <a16:colId xmlns:a16="http://schemas.microsoft.com/office/drawing/2014/main" val="994229716"/>
                    </a:ext>
                  </a:extLst>
                </a:gridCol>
              </a:tblGrid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FRENTE DE TRABAJO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ANTERIOR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ACTUAL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DIFERENCIA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881005"/>
                  </a:ext>
                </a:extLst>
              </a:tr>
              <a:tr h="277947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1.  INTEGRACIÓN FACTURACIÓN, NÓMINA Y CARTERA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00917"/>
                  </a:ext>
                </a:extLst>
              </a:tr>
              <a:tr h="250701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2. CONTROL PROYECTOS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29.5%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24961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3. APRENDIZ PRECIOS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7405"/>
                  </a:ext>
                </a:extLst>
              </a:tr>
              <a:tr h="247426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PROYECTO 4. PILOTO APRENDIZ FORMATOS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329279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5. CALIFICACIÓN CONTRATISTAS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84303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6. REPORTEADOR SISTEMA DE INDICADORES DE GESTIÓN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49912"/>
                  </a:ext>
                </a:extLst>
              </a:tr>
              <a:tr h="140760">
                <a:tc>
                  <a:txBody>
                    <a:bodyPr/>
                    <a:lstStyle/>
                    <a:p>
                      <a:pPr algn="l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 9. PLANIFICACIÓN DE NEGOCIO 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029893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DE778421-F730-4AD2-A4B4-189A7605E503}"/>
              </a:ext>
            </a:extLst>
          </p:cNvPr>
          <p:cNvSpPr/>
          <p:nvPr/>
        </p:nvSpPr>
        <p:spPr>
          <a:xfrm>
            <a:off x="8319994" y="6523762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70330C-EA1B-49B9-993E-2AD15D53C1C3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773396-925C-4321-891A-B3704603B400}"/>
              </a:ext>
            </a:extLst>
          </p:cNvPr>
          <p:cNvSpPr txBox="1"/>
          <p:nvPr/>
        </p:nvSpPr>
        <p:spPr>
          <a:xfrm>
            <a:off x="8594883" y="6453888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sin atraso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ED7AE9-B3DF-439F-B5CD-D0AB0B9DAB1D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1097132-6FF6-41A7-860D-FBADCB416797}"/>
              </a:ext>
            </a:extLst>
          </p:cNvPr>
          <p:cNvSpPr/>
          <p:nvPr/>
        </p:nvSpPr>
        <p:spPr>
          <a:xfrm>
            <a:off x="6205401" y="6535287"/>
            <a:ext cx="302602" cy="1632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D4D97B8-4994-451D-860B-310F1529AEBE}"/>
              </a:ext>
            </a:extLst>
          </p:cNvPr>
          <p:cNvSpPr txBox="1"/>
          <p:nvPr/>
        </p:nvSpPr>
        <p:spPr>
          <a:xfrm>
            <a:off x="6480290" y="6465413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 con atraso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29EDC0C-0D24-43DA-8F8E-DA61103D70DE}"/>
              </a:ext>
            </a:extLst>
          </p:cNvPr>
          <p:cNvSpPr/>
          <p:nvPr/>
        </p:nvSpPr>
        <p:spPr>
          <a:xfrm>
            <a:off x="4665684" y="6523762"/>
            <a:ext cx="302602" cy="1632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F33FA2-A6B5-448B-B583-A35B29DB004E}"/>
              </a:ext>
            </a:extLst>
          </p:cNvPr>
          <p:cNvSpPr txBox="1"/>
          <p:nvPr/>
        </p:nvSpPr>
        <p:spPr>
          <a:xfrm>
            <a:off x="4940573" y="6453888"/>
            <a:ext cx="176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Sin avance</a:t>
            </a:r>
          </a:p>
        </p:txBody>
      </p:sp>
    </p:spTree>
    <p:extLst>
      <p:ext uri="{BB962C8B-B14F-4D97-AF65-F5344CB8AC3E}">
        <p14:creationId xmlns:p14="http://schemas.microsoft.com/office/powerpoint/2010/main" val="115699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86769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4079" y="204068"/>
            <a:ext cx="117187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29.5%</a:t>
            </a:r>
          </a:p>
          <a:p>
            <a:r>
              <a:rPr lang="es-CO" b="1" dirty="0"/>
              <a:t>ETAPA ACTUAL -&gt; DISEÑO (INICIO 1 DE NOVIEMBRE 2018 – FIN 10 DE JUNIO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AVANZÓ EN LA ELABORACIÓN DEL WIREFRAME(MAQUETA) PARA GESTIÓN PRESUPUESTAL Y DE PROGRAMA DE OBRA (AÑADIR, ELIMINAR, EDITAR PRESUPUESTOS, SUS ELEMENTOS ASÍ COMO LO MISMO PARA LOS PROGRAMAS DE OBRA).</a:t>
            </a:r>
          </a:p>
          <a:p>
            <a:r>
              <a:rPr lang="es-CO" b="1" dirty="0"/>
              <a:t>ENTREGABLES DISEÑO -&gt; </a:t>
            </a:r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FECHA FIN CRONOGRAMA -&gt; 10 JUN 2019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b="1" dirty="0"/>
          </a:p>
          <a:p>
            <a:endParaRPr lang="es-CO" b="1" dirty="0"/>
          </a:p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FINALIZAR WIREFRAME (MAQUETA)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D687017-6323-4CD0-82B5-8E7DD54CEBA5}"/>
              </a:ext>
            </a:extLst>
          </p:cNvPr>
          <p:cNvSpPr/>
          <p:nvPr/>
        </p:nvSpPr>
        <p:spPr>
          <a:xfrm>
            <a:off x="267932" y="4600378"/>
            <a:ext cx="1962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POR ETAPAS FASES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6D7CAD0-059F-4B7E-A0C4-DBEBEFD0E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26" y="1648023"/>
            <a:ext cx="5836103" cy="236967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5F49885-7C1B-4178-88E6-76F7867DD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71" y="5025523"/>
            <a:ext cx="4134313" cy="17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5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3. APRENDIZ PRECIOS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5446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9499" y="63248"/>
            <a:ext cx="11718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ESTIMADO:44%</a:t>
            </a:r>
          </a:p>
          <a:p>
            <a:endParaRPr lang="es-CO" b="1" dirty="0"/>
          </a:p>
          <a:p>
            <a:r>
              <a:rPr lang="es-CO" b="1" dirty="0"/>
              <a:t>ETAPA ACTUAL -&gt; CONSOLIDACIÓN Y DEPURACIÓN DE INFORMACIÓN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SE FINALIZÓ LA IMPLEMENTACIÓN DE LA BASE DE DATOS.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SE AVANZÓ EN EL CARGUE DE 15 DE LAS 34 VARIABLES EXÓGENAS RECOLECTADAS EN LA PRIMERA ETAPA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SE INICIÓ EL PROCESO DE DEFINICIÓN DE LAS METODOLOGÍAS DE ANÁLISIS.</a:t>
            </a: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3A6450-AEEE-48B2-ADF7-7A23B46AE7AD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862DEC-5C3B-42DB-ACFF-4F26877E0B78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2ED937-4F4A-454B-AD26-A4381BB44E85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BAFC83-2713-4170-BEF2-DF11286ECFF0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018967A-E5D4-4CF1-956D-5ACEA9431F78}"/>
              </a:ext>
            </a:extLst>
          </p:cNvPr>
          <p:cNvSpPr/>
          <p:nvPr/>
        </p:nvSpPr>
        <p:spPr>
          <a:xfrm>
            <a:off x="254078" y="2776975"/>
            <a:ext cx="2980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ACTIVIDADES ETAPA ACTUAL:</a:t>
            </a:r>
            <a:endParaRPr lang="es-CO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431BEC0-ACAD-4483-86D6-69626E9328FE}"/>
              </a:ext>
            </a:extLst>
          </p:cNvPr>
          <p:cNvSpPr/>
          <p:nvPr/>
        </p:nvSpPr>
        <p:spPr>
          <a:xfrm>
            <a:off x="6036310" y="2755369"/>
            <a:ext cx="4035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ETAPAS FASE 1: ANÁLISIS INFORMACIÓN</a:t>
            </a:r>
            <a:endParaRPr lang="es-CO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97FB2E5-ECDF-4730-980E-F54D1A9A976A}"/>
              </a:ext>
            </a:extLst>
          </p:cNvPr>
          <p:cNvSpPr/>
          <p:nvPr/>
        </p:nvSpPr>
        <p:spPr>
          <a:xfrm>
            <a:off x="254078" y="1816546"/>
            <a:ext cx="8201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FECHA PARA ETAPA CONSOLIDACIÓN SEGÚN CRONOGRAMA (47%): </a:t>
            </a:r>
            <a:r>
              <a:rPr lang="es-CO" b="1" dirty="0">
                <a:solidFill>
                  <a:srgbClr val="FF0000"/>
                </a:solidFill>
              </a:rPr>
              <a:t>11 </a:t>
            </a:r>
            <a:r>
              <a:rPr lang="es-CO" b="1" dirty="0" err="1">
                <a:solidFill>
                  <a:srgbClr val="FF0000"/>
                </a:solidFill>
              </a:rPr>
              <a:t>may</a:t>
            </a:r>
            <a:r>
              <a:rPr lang="es-CO" b="1" dirty="0">
                <a:solidFill>
                  <a:srgbClr val="FF0000"/>
                </a:solidFill>
              </a:rPr>
              <a:t> 2019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83FE14F-4AED-4295-A29F-35E0BF5451A3}"/>
              </a:ext>
            </a:extLst>
          </p:cNvPr>
          <p:cNvSpPr/>
          <p:nvPr/>
        </p:nvSpPr>
        <p:spPr>
          <a:xfrm>
            <a:off x="254078" y="2259895"/>
            <a:ext cx="8201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FECHA PARA ETAPA ANÁLISIS SEGÚN CRONOGRAMA (1%): </a:t>
            </a:r>
            <a:r>
              <a:rPr lang="es-CO" b="1" dirty="0">
                <a:solidFill>
                  <a:srgbClr val="FF0000"/>
                </a:solidFill>
              </a:rPr>
              <a:t>13 </a:t>
            </a:r>
            <a:r>
              <a:rPr lang="es-CO" b="1" dirty="0" err="1">
                <a:solidFill>
                  <a:srgbClr val="FF0000"/>
                </a:solidFill>
              </a:rPr>
              <a:t>sep</a:t>
            </a:r>
            <a:r>
              <a:rPr lang="es-CO" b="1" dirty="0">
                <a:solidFill>
                  <a:srgbClr val="FF0000"/>
                </a:solidFill>
              </a:rPr>
              <a:t> 2019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6D590A1-AF60-4458-AF70-266552DC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877" y="3261859"/>
            <a:ext cx="5038311" cy="23353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6D9CE5C-7864-4949-8F68-B3074B398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64" y="3261858"/>
            <a:ext cx="5618739" cy="252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7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4. PILOTO APRENDIZ FORMATOS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60911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213802"/>
            <a:ext cx="11253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AVANCE ESTIMADO: 46%</a:t>
            </a:r>
          </a:p>
          <a:p>
            <a:r>
              <a:rPr lang="es-CO" b="1" dirty="0"/>
              <a:t>AVANCES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DURANTE ESTA SEMANA NO SE TUVO NINGÚN AVANCE.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6CD098-96BC-4A71-9B10-EC6210DA1A28}"/>
              </a:ext>
            </a:extLst>
          </p:cNvPr>
          <p:cNvSpPr/>
          <p:nvPr/>
        </p:nvSpPr>
        <p:spPr>
          <a:xfrm>
            <a:off x="469232" y="2938066"/>
            <a:ext cx="10315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/>
              <a:t>IMPLEMENTACIÓN REVISIÓN DE OBRA (76%) - &gt; </a:t>
            </a:r>
            <a:r>
              <a:rPr lang="es-CO" b="1" dirty="0">
                <a:solidFill>
                  <a:schemeClr val="accent2">
                    <a:lumMod val="50000"/>
                  </a:schemeClr>
                </a:solidFill>
              </a:rPr>
              <a:t>FECHA LÍMITE SEGÚN CROMOGRAMA - &gt; </a:t>
            </a:r>
            <a:r>
              <a:rPr lang="es-CO" dirty="0">
                <a:solidFill>
                  <a:schemeClr val="accent2">
                    <a:lumMod val="50000"/>
                  </a:schemeClr>
                </a:solidFill>
              </a:rPr>
              <a:t>30 JUL 2019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930A72-7777-4B55-97DA-73DAC20B155E}"/>
              </a:ext>
            </a:extLst>
          </p:cNvPr>
          <p:cNvSpPr/>
          <p:nvPr/>
        </p:nvSpPr>
        <p:spPr>
          <a:xfrm>
            <a:off x="9169635" y="6549983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261B6B-49AE-4152-8DDF-ABCCE3695BFA}"/>
              </a:ext>
            </a:extLst>
          </p:cNvPr>
          <p:cNvSpPr/>
          <p:nvPr/>
        </p:nvSpPr>
        <p:spPr>
          <a:xfrm>
            <a:off x="10496238" y="6557033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6D29B3-EA6F-4165-A356-D0488369238A}"/>
              </a:ext>
            </a:extLst>
          </p:cNvPr>
          <p:cNvSpPr txBox="1"/>
          <p:nvPr/>
        </p:nvSpPr>
        <p:spPr>
          <a:xfrm>
            <a:off x="9444524" y="6480109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En avance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B996D8-7678-4982-88A2-E94F4F03A2A4}"/>
              </a:ext>
            </a:extLst>
          </p:cNvPr>
          <p:cNvSpPr txBox="1"/>
          <p:nvPr/>
        </p:nvSpPr>
        <p:spPr>
          <a:xfrm>
            <a:off x="10785375" y="6465397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Finalizada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1C3DBE7-AFCB-4074-B81D-253C7F8F3009}"/>
              </a:ext>
            </a:extLst>
          </p:cNvPr>
          <p:cNvSpPr/>
          <p:nvPr/>
        </p:nvSpPr>
        <p:spPr>
          <a:xfrm>
            <a:off x="469232" y="1605457"/>
            <a:ext cx="11253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CONTINUAR CON PRUEBAS INDEFINIDAMENTE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IMPLEMENTAR LAS 5 ACCIONES DE MEJORA IDENTIFICADAS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IMPLEMENTAR LOS FORMATOS RESTANTES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ACA6A8-ADAC-41AC-8224-CB3F17B13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2" y="3429000"/>
            <a:ext cx="8107209" cy="238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5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5. CALIFICACIÓN CONTRATISTAS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755456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16922</TotalTime>
  <Words>651</Words>
  <Application>Microsoft Office PowerPoint</Application>
  <PresentationFormat>Panorámica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PROYECTO</cp:lastModifiedBy>
  <cp:revision>625</cp:revision>
  <dcterms:created xsi:type="dcterms:W3CDTF">2018-06-13T17:56:08Z</dcterms:created>
  <dcterms:modified xsi:type="dcterms:W3CDTF">2019-02-04T15:25:12Z</dcterms:modified>
</cp:coreProperties>
</file>