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65" r:id="rId6"/>
    <p:sldId id="266" r:id="rId7"/>
    <p:sldId id="277" r:id="rId8"/>
    <p:sldId id="278" r:id="rId9"/>
    <p:sldId id="284" r:id="rId10"/>
    <p:sldId id="286" r:id="rId11"/>
    <p:sldId id="292" r:id="rId12"/>
    <p:sldId id="288" r:id="rId13"/>
    <p:sldId id="289" r:id="rId14"/>
    <p:sldId id="290" r:id="rId15"/>
    <p:sldId id="291" r:id="rId16"/>
    <p:sldId id="269" r:id="rId17"/>
    <p:sldId id="270" r:id="rId18"/>
    <p:sldId id="293"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5" autoAdjust="0"/>
    <p:restoredTop sz="94660"/>
  </p:normalViewPr>
  <p:slideViewPr>
    <p:cSldViewPr snapToGrid="0">
      <p:cViewPr varScale="1">
        <p:scale>
          <a:sx n="69" d="100"/>
          <a:sy n="69" d="100"/>
        </p:scale>
        <p:origin x="4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79464F-52BB-46B5-887B-71D94C6899BA}" type="doc">
      <dgm:prSet loTypeId="urn:microsoft.com/office/officeart/2005/8/layout/hProcess9" loCatId="process" qsTypeId="urn:microsoft.com/office/officeart/2005/8/quickstyle/simple1" qsCatId="simple" csTypeId="urn:microsoft.com/office/officeart/2005/8/colors/accent1_2" csCatId="accent1" phldr="1"/>
      <dgm:spPr/>
    </dgm:pt>
    <dgm:pt modelId="{771A295A-E02B-4801-86B5-410678C71AB4}">
      <dgm:prSet phldrT="[Texto]"/>
      <dgm:spPr/>
      <dgm:t>
        <a:bodyPr/>
        <a:lstStyle/>
        <a:p>
          <a:r>
            <a:rPr lang="es-CO" dirty="0"/>
            <a:t>CONCEPCIÓN</a:t>
          </a:r>
        </a:p>
      </dgm:t>
    </dgm:pt>
    <dgm:pt modelId="{DF1CF78D-12B3-425F-B44A-35743D282F49}" type="parTrans" cxnId="{F64AE7FF-7C9F-4DBA-975D-CB898359F508}">
      <dgm:prSet/>
      <dgm:spPr/>
      <dgm:t>
        <a:bodyPr/>
        <a:lstStyle/>
        <a:p>
          <a:endParaRPr lang="es-CO"/>
        </a:p>
      </dgm:t>
    </dgm:pt>
    <dgm:pt modelId="{06D27937-D5CF-435A-92DB-1A1ED20406CF}" type="sibTrans" cxnId="{F64AE7FF-7C9F-4DBA-975D-CB898359F508}">
      <dgm:prSet/>
      <dgm:spPr/>
      <dgm:t>
        <a:bodyPr/>
        <a:lstStyle/>
        <a:p>
          <a:endParaRPr lang="es-CO"/>
        </a:p>
      </dgm:t>
    </dgm:pt>
    <dgm:pt modelId="{F3EB9098-4595-4FA6-8158-00C4EEA4D1E7}">
      <dgm:prSet phldrT="[Texto]"/>
      <dgm:spPr/>
      <dgm:t>
        <a:bodyPr/>
        <a:lstStyle/>
        <a:p>
          <a:r>
            <a:rPr lang="es-CO" dirty="0"/>
            <a:t>REALIZAR REUNIÓN DE INICIO</a:t>
          </a:r>
        </a:p>
      </dgm:t>
    </dgm:pt>
    <dgm:pt modelId="{E52FB4F7-28EB-435B-92F8-50255068AE92}" type="parTrans" cxnId="{3EBFEF97-D71C-4DB9-8DA6-2FA377975DD9}">
      <dgm:prSet/>
      <dgm:spPr/>
      <dgm:t>
        <a:bodyPr/>
        <a:lstStyle/>
        <a:p>
          <a:endParaRPr lang="es-CO"/>
        </a:p>
      </dgm:t>
    </dgm:pt>
    <dgm:pt modelId="{CCE03D52-5984-4F3F-8562-4ABE994A73D2}" type="sibTrans" cxnId="{3EBFEF97-D71C-4DB9-8DA6-2FA377975DD9}">
      <dgm:prSet/>
      <dgm:spPr/>
      <dgm:t>
        <a:bodyPr/>
        <a:lstStyle/>
        <a:p>
          <a:endParaRPr lang="es-CO"/>
        </a:p>
      </dgm:t>
    </dgm:pt>
    <dgm:pt modelId="{BD494CC4-13F2-4178-83B8-CB381A705709}">
      <dgm:prSet phldrT="[Texto]"/>
      <dgm:spPr/>
      <dgm:t>
        <a:bodyPr/>
        <a:lstStyle/>
        <a:p>
          <a:r>
            <a:rPr lang="es-CO" dirty="0"/>
            <a:t>DISEÑO HERRAMIENTAS</a:t>
          </a:r>
        </a:p>
      </dgm:t>
    </dgm:pt>
    <dgm:pt modelId="{F7AA6A0C-80B6-451A-B594-C5BC62635BB3}" type="parTrans" cxnId="{F024DAA7-0C16-464D-BD81-0939821DE0F5}">
      <dgm:prSet/>
      <dgm:spPr/>
      <dgm:t>
        <a:bodyPr/>
        <a:lstStyle/>
        <a:p>
          <a:endParaRPr lang="es-CO"/>
        </a:p>
      </dgm:t>
    </dgm:pt>
    <dgm:pt modelId="{274B614F-3F9F-4948-9217-6FEDCC9C19F2}" type="sibTrans" cxnId="{F024DAA7-0C16-464D-BD81-0939821DE0F5}">
      <dgm:prSet/>
      <dgm:spPr/>
      <dgm:t>
        <a:bodyPr/>
        <a:lstStyle/>
        <a:p>
          <a:endParaRPr lang="es-CO"/>
        </a:p>
      </dgm:t>
    </dgm:pt>
    <dgm:pt modelId="{7032F60A-3C5C-4058-8D70-BF012FB555FA}">
      <dgm:prSet phldrT="[Texto]"/>
      <dgm:spPr/>
      <dgm:t>
        <a:bodyPr/>
        <a:lstStyle/>
        <a:p>
          <a:r>
            <a:rPr lang="es-CO" dirty="0"/>
            <a:t>IMPLEMENTAR HERRAMIENTA</a:t>
          </a:r>
        </a:p>
      </dgm:t>
    </dgm:pt>
    <dgm:pt modelId="{CB3ACE61-122D-4B1A-984A-9ABDF4B94BED}" type="parTrans" cxnId="{DC738E13-24DB-40F0-A1B3-D78C9F56A1E3}">
      <dgm:prSet/>
      <dgm:spPr/>
      <dgm:t>
        <a:bodyPr/>
        <a:lstStyle/>
        <a:p>
          <a:endParaRPr lang="es-CO"/>
        </a:p>
      </dgm:t>
    </dgm:pt>
    <dgm:pt modelId="{3614AE21-183A-451A-A1D6-03A6B6306FE4}" type="sibTrans" cxnId="{DC738E13-24DB-40F0-A1B3-D78C9F56A1E3}">
      <dgm:prSet/>
      <dgm:spPr/>
      <dgm:t>
        <a:bodyPr/>
        <a:lstStyle/>
        <a:p>
          <a:endParaRPr lang="es-CO"/>
        </a:p>
      </dgm:t>
    </dgm:pt>
    <dgm:pt modelId="{ACD20846-A3CD-4507-8DCA-1CEB97F44898}">
      <dgm:prSet phldrT="[Texto]"/>
      <dgm:spPr/>
      <dgm:t>
        <a:bodyPr/>
        <a:lstStyle/>
        <a:p>
          <a:r>
            <a:rPr lang="es-CO" dirty="0"/>
            <a:t>CIERRE</a:t>
          </a:r>
        </a:p>
      </dgm:t>
    </dgm:pt>
    <dgm:pt modelId="{B2B662F7-F06D-4E82-8AD0-2D6CD53F2C3B}" type="parTrans" cxnId="{62000633-6F74-4ED4-B23F-02407786F9A7}">
      <dgm:prSet/>
      <dgm:spPr/>
      <dgm:t>
        <a:bodyPr/>
        <a:lstStyle/>
        <a:p>
          <a:endParaRPr lang="es-CO"/>
        </a:p>
      </dgm:t>
    </dgm:pt>
    <dgm:pt modelId="{3BE81A1A-E23C-4AF1-BA9C-0A179AE54487}" type="sibTrans" cxnId="{62000633-6F74-4ED4-B23F-02407786F9A7}">
      <dgm:prSet/>
      <dgm:spPr/>
      <dgm:t>
        <a:bodyPr/>
        <a:lstStyle/>
        <a:p>
          <a:endParaRPr lang="es-CO"/>
        </a:p>
      </dgm:t>
    </dgm:pt>
    <dgm:pt modelId="{2FD00AC0-8861-408E-BA6E-8AFF97D12965}" type="pres">
      <dgm:prSet presAssocID="{E679464F-52BB-46B5-887B-71D94C6899BA}" presName="CompostProcess" presStyleCnt="0">
        <dgm:presLayoutVars>
          <dgm:dir/>
          <dgm:resizeHandles val="exact"/>
        </dgm:presLayoutVars>
      </dgm:prSet>
      <dgm:spPr/>
    </dgm:pt>
    <dgm:pt modelId="{C1E2F8BB-C3FE-4E5F-B5F9-1357179CB1B4}" type="pres">
      <dgm:prSet presAssocID="{E679464F-52BB-46B5-887B-71D94C6899BA}" presName="arrow" presStyleLbl="bgShp" presStyleIdx="0" presStyleCnt="1"/>
      <dgm:spPr/>
    </dgm:pt>
    <dgm:pt modelId="{153B9D64-DFB5-4016-B7D4-38F072D7EAA1}" type="pres">
      <dgm:prSet presAssocID="{E679464F-52BB-46B5-887B-71D94C6899BA}" presName="linearProcess" presStyleCnt="0"/>
      <dgm:spPr/>
    </dgm:pt>
    <dgm:pt modelId="{A9F53B1E-CAA6-4F2F-86F5-160FDEE2AEED}" type="pres">
      <dgm:prSet presAssocID="{771A295A-E02B-4801-86B5-410678C71AB4}" presName="textNode" presStyleLbl="node1" presStyleIdx="0" presStyleCnt="5">
        <dgm:presLayoutVars>
          <dgm:bulletEnabled val="1"/>
        </dgm:presLayoutVars>
      </dgm:prSet>
      <dgm:spPr/>
    </dgm:pt>
    <dgm:pt modelId="{19C315AF-6A26-4787-8241-259050D170F3}" type="pres">
      <dgm:prSet presAssocID="{06D27937-D5CF-435A-92DB-1A1ED20406CF}" presName="sibTrans" presStyleCnt="0"/>
      <dgm:spPr/>
    </dgm:pt>
    <dgm:pt modelId="{1665DD07-FF3C-4B26-9438-E6567ABC4AB7}" type="pres">
      <dgm:prSet presAssocID="{F3EB9098-4595-4FA6-8158-00C4EEA4D1E7}" presName="textNode" presStyleLbl="node1" presStyleIdx="1" presStyleCnt="5">
        <dgm:presLayoutVars>
          <dgm:bulletEnabled val="1"/>
        </dgm:presLayoutVars>
      </dgm:prSet>
      <dgm:spPr/>
    </dgm:pt>
    <dgm:pt modelId="{D81385D5-BA4E-4640-96AD-B06E6CB9F394}" type="pres">
      <dgm:prSet presAssocID="{CCE03D52-5984-4F3F-8562-4ABE994A73D2}" presName="sibTrans" presStyleCnt="0"/>
      <dgm:spPr/>
    </dgm:pt>
    <dgm:pt modelId="{7EAF1FE7-28A1-4267-A342-A38CED0CB144}" type="pres">
      <dgm:prSet presAssocID="{BD494CC4-13F2-4178-83B8-CB381A705709}" presName="textNode" presStyleLbl="node1" presStyleIdx="2" presStyleCnt="5">
        <dgm:presLayoutVars>
          <dgm:bulletEnabled val="1"/>
        </dgm:presLayoutVars>
      </dgm:prSet>
      <dgm:spPr/>
    </dgm:pt>
    <dgm:pt modelId="{7DC46DB9-458A-4161-B170-EF306EC35B25}" type="pres">
      <dgm:prSet presAssocID="{274B614F-3F9F-4948-9217-6FEDCC9C19F2}" presName="sibTrans" presStyleCnt="0"/>
      <dgm:spPr/>
    </dgm:pt>
    <dgm:pt modelId="{29ECFB6B-822A-4D2A-8E7F-7464CBEAECA3}" type="pres">
      <dgm:prSet presAssocID="{7032F60A-3C5C-4058-8D70-BF012FB555FA}" presName="textNode" presStyleLbl="node1" presStyleIdx="3" presStyleCnt="5">
        <dgm:presLayoutVars>
          <dgm:bulletEnabled val="1"/>
        </dgm:presLayoutVars>
      </dgm:prSet>
      <dgm:spPr/>
    </dgm:pt>
    <dgm:pt modelId="{93013EC4-CBCF-42E2-A366-EE91A5FE4F5B}" type="pres">
      <dgm:prSet presAssocID="{3614AE21-183A-451A-A1D6-03A6B6306FE4}" presName="sibTrans" presStyleCnt="0"/>
      <dgm:spPr/>
    </dgm:pt>
    <dgm:pt modelId="{68C232E6-C591-407D-BC0E-0E7901F0817C}" type="pres">
      <dgm:prSet presAssocID="{ACD20846-A3CD-4507-8DCA-1CEB97F44898}" presName="textNode" presStyleLbl="node1" presStyleIdx="4" presStyleCnt="5">
        <dgm:presLayoutVars>
          <dgm:bulletEnabled val="1"/>
        </dgm:presLayoutVars>
      </dgm:prSet>
      <dgm:spPr/>
    </dgm:pt>
  </dgm:ptLst>
  <dgm:cxnLst>
    <dgm:cxn modelId="{80422210-FC76-4DD6-AC68-B46333D42FA8}" type="presOf" srcId="{BD494CC4-13F2-4178-83B8-CB381A705709}" destId="{7EAF1FE7-28A1-4267-A342-A38CED0CB144}" srcOrd="0" destOrd="0" presId="urn:microsoft.com/office/officeart/2005/8/layout/hProcess9"/>
    <dgm:cxn modelId="{DC738E13-24DB-40F0-A1B3-D78C9F56A1E3}" srcId="{E679464F-52BB-46B5-887B-71D94C6899BA}" destId="{7032F60A-3C5C-4058-8D70-BF012FB555FA}" srcOrd="3" destOrd="0" parTransId="{CB3ACE61-122D-4B1A-984A-9ABDF4B94BED}" sibTransId="{3614AE21-183A-451A-A1D6-03A6B6306FE4}"/>
    <dgm:cxn modelId="{C570892D-6A82-44DC-8619-06C74DD7E0DD}" type="presOf" srcId="{7032F60A-3C5C-4058-8D70-BF012FB555FA}" destId="{29ECFB6B-822A-4D2A-8E7F-7464CBEAECA3}" srcOrd="0" destOrd="0" presId="urn:microsoft.com/office/officeart/2005/8/layout/hProcess9"/>
    <dgm:cxn modelId="{62000633-6F74-4ED4-B23F-02407786F9A7}" srcId="{E679464F-52BB-46B5-887B-71D94C6899BA}" destId="{ACD20846-A3CD-4507-8DCA-1CEB97F44898}" srcOrd="4" destOrd="0" parTransId="{B2B662F7-F06D-4E82-8AD0-2D6CD53F2C3B}" sibTransId="{3BE81A1A-E23C-4AF1-BA9C-0A179AE54487}"/>
    <dgm:cxn modelId="{15DF4F5A-86F2-4556-A90C-593E63590B64}" type="presOf" srcId="{E679464F-52BB-46B5-887B-71D94C6899BA}" destId="{2FD00AC0-8861-408E-BA6E-8AFF97D12965}" srcOrd="0" destOrd="0" presId="urn:microsoft.com/office/officeart/2005/8/layout/hProcess9"/>
    <dgm:cxn modelId="{3EBFEF97-D71C-4DB9-8DA6-2FA377975DD9}" srcId="{E679464F-52BB-46B5-887B-71D94C6899BA}" destId="{F3EB9098-4595-4FA6-8158-00C4EEA4D1E7}" srcOrd="1" destOrd="0" parTransId="{E52FB4F7-28EB-435B-92F8-50255068AE92}" sibTransId="{CCE03D52-5984-4F3F-8562-4ABE994A73D2}"/>
    <dgm:cxn modelId="{4CA5E89F-D7A3-434C-8E8E-207E69E0173C}" type="presOf" srcId="{ACD20846-A3CD-4507-8DCA-1CEB97F44898}" destId="{68C232E6-C591-407D-BC0E-0E7901F0817C}" srcOrd="0" destOrd="0" presId="urn:microsoft.com/office/officeart/2005/8/layout/hProcess9"/>
    <dgm:cxn modelId="{F024DAA7-0C16-464D-BD81-0939821DE0F5}" srcId="{E679464F-52BB-46B5-887B-71D94C6899BA}" destId="{BD494CC4-13F2-4178-83B8-CB381A705709}" srcOrd="2" destOrd="0" parTransId="{F7AA6A0C-80B6-451A-B594-C5BC62635BB3}" sibTransId="{274B614F-3F9F-4948-9217-6FEDCC9C19F2}"/>
    <dgm:cxn modelId="{E26E6FE3-667B-4A0A-A041-A06BF71A38E0}" type="presOf" srcId="{771A295A-E02B-4801-86B5-410678C71AB4}" destId="{A9F53B1E-CAA6-4F2F-86F5-160FDEE2AEED}" srcOrd="0" destOrd="0" presId="urn:microsoft.com/office/officeart/2005/8/layout/hProcess9"/>
    <dgm:cxn modelId="{6D6DEBE7-B9C9-4F5C-85D0-524DF8A2FBA0}" type="presOf" srcId="{F3EB9098-4595-4FA6-8158-00C4EEA4D1E7}" destId="{1665DD07-FF3C-4B26-9438-E6567ABC4AB7}" srcOrd="0" destOrd="0" presId="urn:microsoft.com/office/officeart/2005/8/layout/hProcess9"/>
    <dgm:cxn modelId="{F64AE7FF-7C9F-4DBA-975D-CB898359F508}" srcId="{E679464F-52BB-46B5-887B-71D94C6899BA}" destId="{771A295A-E02B-4801-86B5-410678C71AB4}" srcOrd="0" destOrd="0" parTransId="{DF1CF78D-12B3-425F-B44A-35743D282F49}" sibTransId="{06D27937-D5CF-435A-92DB-1A1ED20406CF}"/>
    <dgm:cxn modelId="{5716AF1B-BDBF-411D-B370-D00C51D15239}" type="presParOf" srcId="{2FD00AC0-8861-408E-BA6E-8AFF97D12965}" destId="{C1E2F8BB-C3FE-4E5F-B5F9-1357179CB1B4}" srcOrd="0" destOrd="0" presId="urn:microsoft.com/office/officeart/2005/8/layout/hProcess9"/>
    <dgm:cxn modelId="{FD71730D-7B3E-4AFB-8E23-637CD0D1BC8A}" type="presParOf" srcId="{2FD00AC0-8861-408E-BA6E-8AFF97D12965}" destId="{153B9D64-DFB5-4016-B7D4-38F072D7EAA1}" srcOrd="1" destOrd="0" presId="urn:microsoft.com/office/officeart/2005/8/layout/hProcess9"/>
    <dgm:cxn modelId="{4CA7548F-BCB2-45DD-8775-9525AB42450D}" type="presParOf" srcId="{153B9D64-DFB5-4016-B7D4-38F072D7EAA1}" destId="{A9F53B1E-CAA6-4F2F-86F5-160FDEE2AEED}" srcOrd="0" destOrd="0" presId="urn:microsoft.com/office/officeart/2005/8/layout/hProcess9"/>
    <dgm:cxn modelId="{8BA4F000-13F2-4D78-9127-391ECA1A395A}" type="presParOf" srcId="{153B9D64-DFB5-4016-B7D4-38F072D7EAA1}" destId="{19C315AF-6A26-4787-8241-259050D170F3}" srcOrd="1" destOrd="0" presId="urn:microsoft.com/office/officeart/2005/8/layout/hProcess9"/>
    <dgm:cxn modelId="{85C87FCB-2CF7-4158-AC66-F634F411851F}" type="presParOf" srcId="{153B9D64-DFB5-4016-B7D4-38F072D7EAA1}" destId="{1665DD07-FF3C-4B26-9438-E6567ABC4AB7}" srcOrd="2" destOrd="0" presId="urn:microsoft.com/office/officeart/2005/8/layout/hProcess9"/>
    <dgm:cxn modelId="{4739F21C-38E9-49ED-B2EC-B041D81A383B}" type="presParOf" srcId="{153B9D64-DFB5-4016-B7D4-38F072D7EAA1}" destId="{D81385D5-BA4E-4640-96AD-B06E6CB9F394}" srcOrd="3" destOrd="0" presId="urn:microsoft.com/office/officeart/2005/8/layout/hProcess9"/>
    <dgm:cxn modelId="{B3549D12-5659-4F93-BF04-226406889C66}" type="presParOf" srcId="{153B9D64-DFB5-4016-B7D4-38F072D7EAA1}" destId="{7EAF1FE7-28A1-4267-A342-A38CED0CB144}" srcOrd="4" destOrd="0" presId="urn:microsoft.com/office/officeart/2005/8/layout/hProcess9"/>
    <dgm:cxn modelId="{CFFBB1EB-1527-4DD8-9B28-902576E19199}" type="presParOf" srcId="{153B9D64-DFB5-4016-B7D4-38F072D7EAA1}" destId="{7DC46DB9-458A-4161-B170-EF306EC35B25}" srcOrd="5" destOrd="0" presId="urn:microsoft.com/office/officeart/2005/8/layout/hProcess9"/>
    <dgm:cxn modelId="{8F4D2471-B3E3-44B7-8B7F-23248DEB4AE9}" type="presParOf" srcId="{153B9D64-DFB5-4016-B7D4-38F072D7EAA1}" destId="{29ECFB6B-822A-4D2A-8E7F-7464CBEAECA3}" srcOrd="6" destOrd="0" presId="urn:microsoft.com/office/officeart/2005/8/layout/hProcess9"/>
    <dgm:cxn modelId="{DDD0C96C-3698-4C43-AE0E-8AB0C11E7B36}" type="presParOf" srcId="{153B9D64-DFB5-4016-B7D4-38F072D7EAA1}" destId="{93013EC4-CBCF-42E2-A366-EE91A5FE4F5B}" srcOrd="7" destOrd="0" presId="urn:microsoft.com/office/officeart/2005/8/layout/hProcess9"/>
    <dgm:cxn modelId="{19B795F7-FB10-4FA8-8537-3807FCDD7D7D}" type="presParOf" srcId="{153B9D64-DFB5-4016-B7D4-38F072D7EAA1}" destId="{68C232E6-C591-407D-BC0E-0E7901F0817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F8BB-C3FE-4E5F-B5F9-1357179CB1B4}">
      <dsp:nvSpPr>
        <dsp:cNvPr id="0" name=""/>
        <dsp:cNvSpPr/>
      </dsp:nvSpPr>
      <dsp:spPr>
        <a:xfrm>
          <a:off x="830019" y="0"/>
          <a:ext cx="9406889" cy="40271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53B1E-CAA6-4F2F-86F5-160FDEE2AEED}">
      <dsp:nvSpPr>
        <dsp:cNvPr id="0" name=""/>
        <dsp:cNvSpPr/>
      </dsp:nvSpPr>
      <dsp:spPr>
        <a:xfrm>
          <a:off x="5371"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CONCEPCIÓN</a:t>
          </a:r>
        </a:p>
      </dsp:txBody>
      <dsp:txXfrm>
        <a:off x="84007" y="1286779"/>
        <a:ext cx="1966856" cy="1453586"/>
      </dsp:txXfrm>
    </dsp:sp>
    <dsp:sp modelId="{1665DD07-FF3C-4B26-9438-E6567ABC4AB7}">
      <dsp:nvSpPr>
        <dsp:cNvPr id="0" name=""/>
        <dsp:cNvSpPr/>
      </dsp:nvSpPr>
      <dsp:spPr>
        <a:xfrm>
          <a:off x="2238385"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REALIZAR REUNIÓN DE INICIO</a:t>
          </a:r>
        </a:p>
      </dsp:txBody>
      <dsp:txXfrm>
        <a:off x="2317021" y="1286779"/>
        <a:ext cx="1966856" cy="1453586"/>
      </dsp:txXfrm>
    </dsp:sp>
    <dsp:sp modelId="{7EAF1FE7-28A1-4267-A342-A38CED0CB144}">
      <dsp:nvSpPr>
        <dsp:cNvPr id="0" name=""/>
        <dsp:cNvSpPr/>
      </dsp:nvSpPr>
      <dsp:spPr>
        <a:xfrm>
          <a:off x="4471400"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DISEÑO HERRAMIENTAS</a:t>
          </a:r>
        </a:p>
      </dsp:txBody>
      <dsp:txXfrm>
        <a:off x="4550036" y="1286779"/>
        <a:ext cx="1966856" cy="1453586"/>
      </dsp:txXfrm>
    </dsp:sp>
    <dsp:sp modelId="{29ECFB6B-822A-4D2A-8E7F-7464CBEAECA3}">
      <dsp:nvSpPr>
        <dsp:cNvPr id="0" name=""/>
        <dsp:cNvSpPr/>
      </dsp:nvSpPr>
      <dsp:spPr>
        <a:xfrm>
          <a:off x="6704414"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IMPLEMENTAR HERRAMIENTA</a:t>
          </a:r>
        </a:p>
      </dsp:txBody>
      <dsp:txXfrm>
        <a:off x="6783050" y="1286779"/>
        <a:ext cx="1966856" cy="1453586"/>
      </dsp:txXfrm>
    </dsp:sp>
    <dsp:sp modelId="{68C232E6-C591-407D-BC0E-0E7901F0817C}">
      <dsp:nvSpPr>
        <dsp:cNvPr id="0" name=""/>
        <dsp:cNvSpPr/>
      </dsp:nvSpPr>
      <dsp:spPr>
        <a:xfrm>
          <a:off x="8937429" y="1208143"/>
          <a:ext cx="2124128" cy="1610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dirty="0"/>
            <a:t>CIERRE</a:t>
          </a:r>
        </a:p>
      </dsp:txBody>
      <dsp:txXfrm>
        <a:off x="9016065" y="1286779"/>
        <a:ext cx="1966856" cy="14535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6/05/2019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6/05/2019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6/05/2019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6/05/2019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6/05/2019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6/05/2019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6 DE MAYO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04F1C1C-E89F-452E-B5E5-2BD27B0EE639}"/>
              </a:ext>
            </a:extLst>
          </p:cNvPr>
          <p:cNvSpPr/>
          <p:nvPr/>
        </p:nvSpPr>
        <p:spPr>
          <a:xfrm>
            <a:off x="469230" y="2584115"/>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506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4" name="Rectángulo 13">
            <a:extLst>
              <a:ext uri="{FF2B5EF4-FFF2-40B4-BE49-F238E27FC236}">
                <a16:creationId xmlns:a16="http://schemas.microsoft.com/office/drawing/2014/main" id="{FF1EFFE3-688F-4BD4-A1EE-D4BDA4D89154}"/>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sp>
        <p:nvSpPr>
          <p:cNvPr id="16" name="CuadroTexto 15">
            <a:extLst>
              <a:ext uri="{FF2B5EF4-FFF2-40B4-BE49-F238E27FC236}">
                <a16:creationId xmlns:a16="http://schemas.microsoft.com/office/drawing/2014/main" id="{84C8B169-ECC4-4DA6-8AD7-DFDDDE36C5A2}"/>
              </a:ext>
            </a:extLst>
          </p:cNvPr>
          <p:cNvSpPr txBox="1"/>
          <p:nvPr/>
        </p:nvSpPr>
        <p:spPr>
          <a:xfrm>
            <a:off x="469230" y="193119"/>
            <a:ext cx="11253536" cy="1846659"/>
          </a:xfrm>
          <a:prstGeom prst="rect">
            <a:avLst/>
          </a:prstGeom>
          <a:noFill/>
        </p:spPr>
        <p:txBody>
          <a:bodyPr wrap="square" rtlCol="0">
            <a:spAutoFit/>
          </a:bodyPr>
          <a:lstStyle/>
          <a:p>
            <a:r>
              <a:rPr lang="es-CO" sz="1600" b="1" dirty="0"/>
              <a:t>AVANCE ESTIMADO:</a:t>
            </a:r>
            <a:r>
              <a:rPr lang="es-CO" sz="1600" b="1" dirty="0">
                <a:solidFill>
                  <a:srgbClr val="000000"/>
                </a:solidFill>
                <a:latin typeface="Calibri" panose="020F0502020204030204" pitchFamily="34" charset="0"/>
              </a:rPr>
              <a:t>59.78%</a:t>
            </a:r>
          </a:p>
          <a:p>
            <a:r>
              <a:rPr lang="es-CO" sz="1600" b="1" dirty="0"/>
              <a:t>AVANCES</a:t>
            </a:r>
          </a:p>
          <a:p>
            <a:pPr marL="285750" indent="-285750">
              <a:buFont typeface="Arial" panose="020B0604020202020204" pitchFamily="34" charset="0"/>
              <a:buChar char="•"/>
            </a:pPr>
            <a:r>
              <a:rPr lang="es-CO" sz="1600" dirty="0"/>
              <a:t>SE FINALIZÓ EN LA PRIMERA VERSIÓN DE LA PROYECCIÓN DE FFIE GRUPO 7 (SE ENCUENTRA EN VALIDACIÓN Y AJUSTES)</a:t>
            </a:r>
          </a:p>
          <a:p>
            <a:pPr marL="285750" indent="-285750">
              <a:buFont typeface="Arial" panose="020B0604020202020204" pitchFamily="34" charset="0"/>
              <a:buChar char="•"/>
            </a:pPr>
            <a:r>
              <a:rPr lang="es-CO" sz="1600" dirty="0"/>
              <a:t>SE FINALIZÓ EL EJERCICIO DEL CRUCE ENTRE LO CONTRACTUAL Y LO FACTURADO A NIVEL DE PERSONAS.</a:t>
            </a:r>
          </a:p>
          <a:p>
            <a:pPr marL="285750" indent="-285750">
              <a:buFont typeface="Arial" panose="020B0604020202020204" pitchFamily="34" charset="0"/>
              <a:buChar char="•"/>
            </a:pPr>
            <a:r>
              <a:rPr lang="es-CO" sz="1600" dirty="0"/>
              <a:t>SE FINALIZÓ EL EJERCICIO DE “</a:t>
            </a:r>
            <a:r>
              <a:rPr lang="es-ES" sz="1600" dirty="0"/>
              <a:t>ESTABLECER LOS FACTORES DIFERENCIADORES DE PAYC DE ACUERDO CON LA PERCEPCIÓN DE LOS CLIENTES EN LAS ENCUESTAS ACTUALES” MEDIANTE LA CLASIFICACIÓN DE LO RESPONDIDO EN LAS DEBILIDADES Y FORTALEZAS.</a:t>
            </a:r>
          </a:p>
          <a:p>
            <a:pPr marL="285750" indent="-285750">
              <a:buFont typeface="Arial" panose="020B0604020202020204" pitchFamily="34" charset="0"/>
              <a:buChar char="•"/>
            </a:pPr>
            <a:r>
              <a:rPr lang="es-ES" sz="1600" dirty="0"/>
              <a:t>SE FINALIZÓ EL EJERCICIO DE “ESTABLECER LA SATISFACCIÓN DE LOS CLIENTES CON EL SERVICIO PRESTADO”.</a:t>
            </a:r>
            <a:endParaRPr lang="es-CO" sz="1600" dirty="0"/>
          </a:p>
        </p:txBody>
      </p:sp>
      <p:pic>
        <p:nvPicPr>
          <p:cNvPr id="3" name="Imagen 2">
            <a:extLst>
              <a:ext uri="{FF2B5EF4-FFF2-40B4-BE49-F238E27FC236}">
                <a16:creationId xmlns:a16="http://schemas.microsoft.com/office/drawing/2014/main" id="{F8C9DA7F-3065-42C0-A224-A48CD1389F38}"/>
              </a:ext>
            </a:extLst>
          </p:cNvPr>
          <p:cNvPicPr>
            <a:picLocks noChangeAspect="1"/>
          </p:cNvPicPr>
          <p:nvPr/>
        </p:nvPicPr>
        <p:blipFill>
          <a:blip r:embed="rId2"/>
          <a:stretch>
            <a:fillRect/>
          </a:stretch>
        </p:blipFill>
        <p:spPr>
          <a:xfrm>
            <a:off x="469231" y="2992543"/>
            <a:ext cx="11376406" cy="2408896"/>
          </a:xfrm>
          <a:prstGeom prst="rect">
            <a:avLst/>
          </a:prstGeom>
        </p:spPr>
      </p:pic>
    </p:spTree>
    <p:extLst>
      <p:ext uri="{BB962C8B-B14F-4D97-AF65-F5344CB8AC3E}">
        <p14:creationId xmlns:p14="http://schemas.microsoft.com/office/powerpoint/2010/main" val="63958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506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4" name="Rectángulo 13">
            <a:extLst>
              <a:ext uri="{FF2B5EF4-FFF2-40B4-BE49-F238E27FC236}">
                <a16:creationId xmlns:a16="http://schemas.microsoft.com/office/drawing/2014/main" id="{FF1EFFE3-688F-4BD4-A1EE-D4BDA4D89154}"/>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sp>
        <p:nvSpPr>
          <p:cNvPr id="16" name="CuadroTexto 15">
            <a:extLst>
              <a:ext uri="{FF2B5EF4-FFF2-40B4-BE49-F238E27FC236}">
                <a16:creationId xmlns:a16="http://schemas.microsoft.com/office/drawing/2014/main" id="{84C8B169-ECC4-4DA6-8AD7-DFDDDE36C5A2}"/>
              </a:ext>
            </a:extLst>
          </p:cNvPr>
          <p:cNvSpPr txBox="1"/>
          <p:nvPr/>
        </p:nvSpPr>
        <p:spPr>
          <a:xfrm>
            <a:off x="469230" y="193119"/>
            <a:ext cx="11253536" cy="5509200"/>
          </a:xfrm>
          <a:prstGeom prst="rect">
            <a:avLst/>
          </a:prstGeom>
          <a:noFill/>
        </p:spPr>
        <p:txBody>
          <a:bodyPr wrap="square" rtlCol="0">
            <a:spAutoFit/>
          </a:bodyPr>
          <a:lstStyle/>
          <a:p>
            <a:r>
              <a:rPr lang="es-CO" sz="1600" b="1" dirty="0"/>
              <a:t>CAUSAS ATRASO</a:t>
            </a:r>
          </a:p>
          <a:p>
            <a:pPr marL="285750" indent="-285750">
              <a:buFont typeface="Arial" panose="020B0604020202020204" pitchFamily="34" charset="0"/>
              <a:buChar char="•"/>
            </a:pPr>
            <a:r>
              <a:rPr lang="es-CO" sz="1600" b="1" dirty="0"/>
              <a:t>ENDOGENAS</a:t>
            </a:r>
          </a:p>
          <a:p>
            <a:pPr marL="742950" lvl="1" indent="-285750">
              <a:buFont typeface="Arial" panose="020B0604020202020204" pitchFamily="34" charset="0"/>
              <a:buChar char="•"/>
            </a:pPr>
            <a:r>
              <a:rPr lang="es-CO" sz="1600" dirty="0"/>
              <a:t>EL PROYECTO SE PLANIFICÓ SABIENDO QUE NO ALCANZÁBAMOS A REALIZAR TODOS LOS EJERCICIOS DE ANÁLISIS DE ACUERDO CON LOS ESFUERZOS ESTIMADOS EN UN INICIO. SIN EMBARGO, TOMAMOS LA DECISIÓN DE MANTENERLOS TODOS DADA LA NECESIDAD DE REALIZAR TODOS LOS EJERCICIOS. </a:t>
            </a:r>
            <a:endParaRPr lang="es-CO" sz="1600" b="1" dirty="0"/>
          </a:p>
          <a:p>
            <a:pPr marL="742950" lvl="1" indent="-285750">
              <a:buFont typeface="Arial" panose="020B0604020202020204" pitchFamily="34" charset="0"/>
              <a:buChar char="•"/>
            </a:pPr>
            <a:r>
              <a:rPr lang="es-CO" sz="1600" dirty="0"/>
              <a:t>LA CARGA LABORAL DEL EQUIPO SE HA VISTO IMPACTADA POR CONTINGENCIAS/NUEVOS REQUERIMIENTOS QUE NO SE ESTAN TENIENDO EN CUENTA DURANTE LA PLANIFICACIÓN DE LOS PROYECTOS.</a:t>
            </a:r>
          </a:p>
          <a:p>
            <a:pPr marL="285750" indent="-285750">
              <a:buFont typeface="Arial" panose="020B0604020202020204" pitchFamily="34" charset="0"/>
              <a:buChar char="•"/>
            </a:pPr>
            <a:r>
              <a:rPr lang="es-CO" sz="1600" b="1" dirty="0"/>
              <a:t>EXÓGENAS</a:t>
            </a:r>
          </a:p>
          <a:p>
            <a:pPr marL="742950" lvl="1" indent="-285750">
              <a:buFont typeface="Arial" panose="020B0604020202020204" pitchFamily="34" charset="0"/>
              <a:buChar char="•"/>
            </a:pPr>
            <a:r>
              <a:rPr lang="es-CO" sz="1600" dirty="0"/>
              <a:t>DEBIDO A LA DISPONIBILIDAD DE TIEMPO DE TODAS LAS ÁREAS, FUE IMPOSIBLE REALIZAR LA REUNIÓN PARA AVANZAR EN EL ESTABLECIMIENTO DE LAS METAS ESTRATÉGICAS DURANTE ESTA SEMANA.</a:t>
            </a:r>
          </a:p>
          <a:p>
            <a:endParaRPr lang="es-CO" sz="1600" dirty="0"/>
          </a:p>
          <a:p>
            <a:r>
              <a:rPr lang="es-CO" sz="1600" b="1" dirty="0"/>
              <a:t>SOLUCIONES</a:t>
            </a:r>
          </a:p>
          <a:p>
            <a:pPr marL="285750" indent="-285750">
              <a:buFont typeface="Arial" panose="020B0604020202020204" pitchFamily="34" charset="0"/>
              <a:buChar char="•"/>
            </a:pPr>
            <a:r>
              <a:rPr lang="es-CO" sz="1600" b="1" dirty="0"/>
              <a:t>CORTO PLAZO:</a:t>
            </a:r>
          </a:p>
          <a:p>
            <a:pPr marL="742950" lvl="1" indent="-285750">
              <a:buFont typeface="Arial" panose="020B0604020202020204" pitchFamily="34" charset="0"/>
              <a:buChar char="•"/>
            </a:pPr>
            <a:r>
              <a:rPr lang="es-CO" sz="1600" dirty="0"/>
              <a:t>PRIORIZAR EL AVANCE EN ESTE PROYECTO DURANTE ESTA SEMANA PARA FINALIZAR EL MÁXIMO DE EJERCICIOS PLANTEADOS.</a:t>
            </a:r>
          </a:p>
          <a:p>
            <a:pPr marL="742950" lvl="1" indent="-285750">
              <a:buFont typeface="Arial" panose="020B0604020202020204" pitchFamily="34" charset="0"/>
              <a:buChar char="•"/>
            </a:pPr>
            <a:r>
              <a:rPr lang="es-CO" sz="1600" dirty="0"/>
              <a:t>TOMAR LA DECISIÓN DE REDUCIR LOS REQUERIMIENTOS O AUMENTAR PLAZOS.</a:t>
            </a:r>
          </a:p>
          <a:p>
            <a:pPr marL="285750" indent="-285750">
              <a:buFont typeface="Arial" panose="020B0604020202020204" pitchFamily="34" charset="0"/>
              <a:buChar char="•"/>
            </a:pPr>
            <a:r>
              <a:rPr lang="es-CO" sz="1600" b="1" dirty="0"/>
              <a:t>MEDIANO PLAZO</a:t>
            </a:r>
          </a:p>
          <a:p>
            <a:pPr marL="742950" lvl="1" indent="-285750">
              <a:buFont typeface="Arial" panose="020B0604020202020204" pitchFamily="34" charset="0"/>
              <a:buChar char="•"/>
            </a:pPr>
            <a:r>
              <a:rPr lang="es-CO" sz="1600" dirty="0"/>
              <a:t>DISEÑAR Y PONER EN MARCHA UN PROCEDIMIENTO PARA LA ATENCIÓN DE REQUERIMIENTOS POR PARTE DE LA UNIDAD CON LA FINALIDAD DE MEDIR Y ORDENAR LA ATENCIÓN DE REQUERIMIENTOS Y ASÍ MINIMIZAR EL IMPACTO EN LO PLANIFICADO.</a:t>
            </a:r>
          </a:p>
          <a:p>
            <a:pPr marL="742950" lvl="1" indent="-285750">
              <a:buFont typeface="Arial" panose="020B0604020202020204" pitchFamily="34" charset="0"/>
              <a:buChar char="•"/>
            </a:pPr>
            <a:r>
              <a:rPr lang="es-CO" sz="1600" dirty="0"/>
              <a:t>PLANIFICAR TENIENDO EN CUENTA LA CARGA LABORAL DE LA UNIDAD DESTINADA A LA ATENCIÓN DE REQUERIMIENTOS.</a:t>
            </a:r>
          </a:p>
          <a:p>
            <a:pPr marL="742950" lvl="1" indent="-285750">
              <a:buFont typeface="Arial" panose="020B0604020202020204" pitchFamily="34" charset="0"/>
              <a:buChar char="•"/>
            </a:pPr>
            <a:r>
              <a:rPr lang="es-CO" sz="1600" dirty="0"/>
              <a:t>IMPLEMENTAR MEJORAS EN LOS PROCESOS DE LA UNIDAD PARA HACER MÁS EFICIENTES NUESTROS PROCESOS.</a:t>
            </a:r>
          </a:p>
        </p:txBody>
      </p:sp>
    </p:spTree>
    <p:extLst>
      <p:ext uri="{BB962C8B-B14F-4D97-AF65-F5344CB8AC3E}">
        <p14:creationId xmlns:p14="http://schemas.microsoft.com/office/powerpoint/2010/main" val="288478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1846659"/>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47.24</a:t>
            </a:r>
            <a:r>
              <a:rPr lang="es-CO" sz="1600" b="1" dirty="0"/>
              <a:t>%</a:t>
            </a:r>
          </a:p>
          <a:p>
            <a:r>
              <a:rPr lang="es-CO" sz="1600" b="1" dirty="0"/>
              <a:t>AVANCES</a:t>
            </a:r>
          </a:p>
          <a:p>
            <a:pPr marL="285750" indent="-285750">
              <a:buFont typeface="Arial" panose="020B0604020202020204" pitchFamily="34" charset="0"/>
              <a:buChar char="•"/>
            </a:pPr>
            <a:r>
              <a:rPr lang="es-CO" sz="1600" dirty="0"/>
              <a:t>SE FINALIZÓ LA MESA DE TRABAJO CON EL ÁREA FINANCIERA Y DE FACTURACIÓN</a:t>
            </a:r>
          </a:p>
          <a:p>
            <a:pPr marL="285750" indent="-285750">
              <a:buFont typeface="Arial" panose="020B0604020202020204" pitchFamily="34" charset="0"/>
              <a:buChar char="•"/>
            </a:pPr>
            <a:r>
              <a:rPr lang="es-CO" sz="1600" dirty="0"/>
              <a:t>SE PACTARON LAS SESIONES DE TRABAJO FALTANTES</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CONTINUAR MESAS DE TRABAJO CON USUARIOS FUNCIONALES.</a:t>
            </a:r>
          </a:p>
        </p:txBody>
      </p:sp>
      <p:sp>
        <p:nvSpPr>
          <p:cNvPr id="7" name="Rectángulo 6">
            <a:extLst>
              <a:ext uri="{FF2B5EF4-FFF2-40B4-BE49-F238E27FC236}">
                <a16:creationId xmlns:a16="http://schemas.microsoft.com/office/drawing/2014/main" id="{404F1C1C-E89F-452E-B5E5-2BD27B0EE639}"/>
              </a:ext>
            </a:extLst>
          </p:cNvPr>
          <p:cNvSpPr/>
          <p:nvPr/>
        </p:nvSpPr>
        <p:spPr>
          <a:xfrm>
            <a:off x="340144" y="2433798"/>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C1C860A1-39B1-4E89-9B9B-BC55389A14F2}"/>
              </a:ext>
            </a:extLst>
          </p:cNvPr>
          <p:cNvPicPr>
            <a:picLocks noChangeAspect="1"/>
          </p:cNvPicPr>
          <p:nvPr/>
        </p:nvPicPr>
        <p:blipFill>
          <a:blip r:embed="rId2"/>
          <a:stretch>
            <a:fillRect/>
          </a:stretch>
        </p:blipFill>
        <p:spPr>
          <a:xfrm>
            <a:off x="423270" y="2944196"/>
            <a:ext cx="11331252" cy="2633027"/>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7. OBSERVATORIO DE MERCADO</a:t>
            </a:r>
            <a:endParaRPr lang="es-CO" sz="7200" dirty="0"/>
          </a:p>
        </p:txBody>
      </p:sp>
    </p:spTree>
    <p:extLst>
      <p:ext uri="{BB962C8B-B14F-4D97-AF65-F5344CB8AC3E}">
        <p14:creationId xmlns:p14="http://schemas.microsoft.com/office/powerpoint/2010/main" val="79422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1077218"/>
          </a:xfrm>
          <a:prstGeom prst="rect">
            <a:avLst/>
          </a:prstGeom>
          <a:noFill/>
        </p:spPr>
        <p:txBody>
          <a:bodyPr wrap="square" rtlCol="0">
            <a:spAutoFit/>
          </a:bodyPr>
          <a:lstStyle/>
          <a:p>
            <a:r>
              <a:rPr lang="es-CO" sz="1600" b="1" dirty="0"/>
              <a:t>AVANCE ESTIMADO:</a:t>
            </a:r>
            <a:r>
              <a:rPr lang="es-CO" sz="1600" dirty="0">
                <a:solidFill>
                  <a:srgbClr val="000000"/>
                </a:solidFill>
                <a:latin typeface="Calibri" panose="020F0502020204030204" pitchFamily="34" charset="0"/>
              </a:rPr>
              <a:t>4</a:t>
            </a:r>
            <a:r>
              <a:rPr lang="es-CO" sz="1600" b="1" dirty="0"/>
              <a:t>%</a:t>
            </a:r>
          </a:p>
          <a:p>
            <a:r>
              <a:rPr lang="es-CO" sz="1600" b="1" dirty="0"/>
              <a:t>AVANCES</a:t>
            </a:r>
          </a:p>
          <a:p>
            <a:pPr marL="285750" indent="-285750">
              <a:buFont typeface="Arial" panose="020B0604020202020204" pitchFamily="34" charset="0"/>
              <a:buChar char="•"/>
            </a:pPr>
            <a:r>
              <a:rPr lang="es-CO" sz="1600" dirty="0"/>
              <a:t>SE REALIZÓ LA PRIMERA PLANIFICACIÓN DEL PROYECTO, SE ENCUENTRA PENDINTE DE AJUSTAR</a:t>
            </a:r>
          </a:p>
          <a:p>
            <a:pPr marL="285750" indent="-285750">
              <a:buFont typeface="Arial" panose="020B0604020202020204" pitchFamily="34" charset="0"/>
              <a:buChar char="•"/>
            </a:pPr>
            <a:endParaRPr lang="es-CO" sz="1600" dirty="0"/>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graphicFrame>
        <p:nvGraphicFramePr>
          <p:cNvPr id="14" name="Diagrama 13">
            <a:extLst>
              <a:ext uri="{FF2B5EF4-FFF2-40B4-BE49-F238E27FC236}">
                <a16:creationId xmlns:a16="http://schemas.microsoft.com/office/drawing/2014/main" id="{306F47EF-5835-4EF2-97FC-C06E119B1057}"/>
              </a:ext>
            </a:extLst>
          </p:cNvPr>
          <p:cNvGraphicFramePr/>
          <p:nvPr>
            <p:extLst>
              <p:ext uri="{D42A27DB-BD31-4B8C-83A1-F6EECF244321}">
                <p14:modId xmlns:p14="http://schemas.microsoft.com/office/powerpoint/2010/main" val="1521685178"/>
              </p:ext>
            </p:extLst>
          </p:nvPr>
        </p:nvGraphicFramePr>
        <p:xfrm>
          <a:off x="376518" y="1963271"/>
          <a:ext cx="11066929" cy="402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errar llave 14">
            <a:extLst>
              <a:ext uri="{FF2B5EF4-FFF2-40B4-BE49-F238E27FC236}">
                <a16:creationId xmlns:a16="http://schemas.microsoft.com/office/drawing/2014/main" id="{995B64A1-F45D-4B9E-8432-101142080735}"/>
              </a:ext>
            </a:extLst>
          </p:cNvPr>
          <p:cNvSpPr/>
          <p:nvPr/>
        </p:nvSpPr>
        <p:spPr>
          <a:xfrm rot="16200000">
            <a:off x="1200717" y="1289891"/>
            <a:ext cx="538177" cy="218657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6" name="Cerrar llave 15">
            <a:extLst>
              <a:ext uri="{FF2B5EF4-FFF2-40B4-BE49-F238E27FC236}">
                <a16:creationId xmlns:a16="http://schemas.microsoft.com/office/drawing/2014/main" id="{882EECFB-F1DF-4C35-B979-F9C0DA081AB0}"/>
              </a:ext>
            </a:extLst>
          </p:cNvPr>
          <p:cNvSpPr/>
          <p:nvPr/>
        </p:nvSpPr>
        <p:spPr>
          <a:xfrm rot="16200000">
            <a:off x="5674496" y="1397071"/>
            <a:ext cx="584775" cy="19484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7" name="CuadroTexto 16">
            <a:extLst>
              <a:ext uri="{FF2B5EF4-FFF2-40B4-BE49-F238E27FC236}">
                <a16:creationId xmlns:a16="http://schemas.microsoft.com/office/drawing/2014/main" id="{D982B913-0935-4001-8483-884CC1EDB39E}"/>
              </a:ext>
            </a:extLst>
          </p:cNvPr>
          <p:cNvSpPr txBox="1"/>
          <p:nvPr/>
        </p:nvSpPr>
        <p:spPr>
          <a:xfrm>
            <a:off x="544886" y="1390979"/>
            <a:ext cx="1981202" cy="584775"/>
          </a:xfrm>
          <a:prstGeom prst="rect">
            <a:avLst/>
          </a:prstGeom>
          <a:noFill/>
        </p:spPr>
        <p:txBody>
          <a:bodyPr wrap="square" rtlCol="0">
            <a:spAutoFit/>
          </a:bodyPr>
          <a:lstStyle/>
          <a:p>
            <a:pPr algn="ctr"/>
            <a:r>
              <a:rPr lang="es-CO" sz="1600" dirty="0"/>
              <a:t>16 abr 2019</a:t>
            </a:r>
          </a:p>
          <a:p>
            <a:pPr algn="ctr"/>
            <a:r>
              <a:rPr lang="es-CO" sz="1600" dirty="0"/>
              <a:t>09 </a:t>
            </a:r>
            <a:r>
              <a:rPr lang="es-CO" sz="1600" dirty="0" err="1"/>
              <a:t>ago</a:t>
            </a:r>
            <a:r>
              <a:rPr lang="es-CO" sz="1600" dirty="0"/>
              <a:t> 2019</a:t>
            </a:r>
          </a:p>
        </p:txBody>
      </p:sp>
      <p:sp>
        <p:nvSpPr>
          <p:cNvPr id="18" name="CuadroTexto 17">
            <a:extLst>
              <a:ext uri="{FF2B5EF4-FFF2-40B4-BE49-F238E27FC236}">
                <a16:creationId xmlns:a16="http://schemas.microsoft.com/office/drawing/2014/main" id="{725E0F39-8466-49D7-B69B-96E25CD5775D}"/>
              </a:ext>
            </a:extLst>
          </p:cNvPr>
          <p:cNvSpPr txBox="1"/>
          <p:nvPr/>
        </p:nvSpPr>
        <p:spPr>
          <a:xfrm>
            <a:off x="4823594" y="1390979"/>
            <a:ext cx="2305913" cy="584775"/>
          </a:xfrm>
          <a:prstGeom prst="rect">
            <a:avLst/>
          </a:prstGeom>
          <a:noFill/>
        </p:spPr>
        <p:txBody>
          <a:bodyPr wrap="square" rtlCol="0">
            <a:spAutoFit/>
          </a:bodyPr>
          <a:lstStyle/>
          <a:p>
            <a:pPr algn="ctr"/>
            <a:r>
              <a:rPr lang="es-CO" sz="1600" dirty="0"/>
              <a:t>19 </a:t>
            </a:r>
            <a:r>
              <a:rPr lang="es-CO" sz="1600" dirty="0" err="1"/>
              <a:t>ago</a:t>
            </a:r>
            <a:r>
              <a:rPr lang="es-CO" sz="1600" dirty="0"/>
              <a:t> 2019</a:t>
            </a:r>
          </a:p>
          <a:p>
            <a:pPr algn="ctr"/>
            <a:r>
              <a:rPr lang="es-CO" sz="1600" dirty="0"/>
              <a:t>11 oct 2019</a:t>
            </a:r>
          </a:p>
        </p:txBody>
      </p:sp>
      <p:sp>
        <p:nvSpPr>
          <p:cNvPr id="19" name="Cerrar llave 18">
            <a:extLst>
              <a:ext uri="{FF2B5EF4-FFF2-40B4-BE49-F238E27FC236}">
                <a16:creationId xmlns:a16="http://schemas.microsoft.com/office/drawing/2014/main" id="{B0B94FA4-762C-49CB-BABE-3F73EDC26C2C}"/>
              </a:ext>
            </a:extLst>
          </p:cNvPr>
          <p:cNvSpPr/>
          <p:nvPr/>
        </p:nvSpPr>
        <p:spPr>
          <a:xfrm rot="16200000">
            <a:off x="3499534" y="1339643"/>
            <a:ext cx="530786" cy="21173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20" name="CuadroTexto 19">
            <a:extLst>
              <a:ext uri="{FF2B5EF4-FFF2-40B4-BE49-F238E27FC236}">
                <a16:creationId xmlns:a16="http://schemas.microsoft.com/office/drawing/2014/main" id="{541D4994-8997-404E-80C5-373AFDE63E6A}"/>
              </a:ext>
            </a:extLst>
          </p:cNvPr>
          <p:cNvSpPr txBox="1"/>
          <p:nvPr/>
        </p:nvSpPr>
        <p:spPr>
          <a:xfrm>
            <a:off x="2774326" y="1378496"/>
            <a:ext cx="1981202" cy="584775"/>
          </a:xfrm>
          <a:prstGeom prst="rect">
            <a:avLst/>
          </a:prstGeom>
          <a:noFill/>
        </p:spPr>
        <p:txBody>
          <a:bodyPr wrap="square" rtlCol="0">
            <a:spAutoFit/>
          </a:bodyPr>
          <a:lstStyle/>
          <a:p>
            <a:pPr algn="ctr"/>
            <a:r>
              <a:rPr lang="es-CO" sz="1600" dirty="0"/>
              <a:t>12 </a:t>
            </a:r>
            <a:r>
              <a:rPr lang="es-CO" sz="1600" dirty="0" err="1"/>
              <a:t>ago</a:t>
            </a:r>
            <a:r>
              <a:rPr lang="es-CO" sz="1600" dirty="0"/>
              <a:t> 2019</a:t>
            </a:r>
          </a:p>
          <a:p>
            <a:pPr algn="ctr"/>
            <a:r>
              <a:rPr lang="es-CO" sz="1600" dirty="0"/>
              <a:t>16 </a:t>
            </a:r>
            <a:r>
              <a:rPr lang="es-CO" sz="1600" dirty="0" err="1"/>
              <a:t>ago</a:t>
            </a:r>
            <a:r>
              <a:rPr lang="es-CO" sz="1600" dirty="0"/>
              <a:t> 2019</a:t>
            </a:r>
          </a:p>
        </p:txBody>
      </p:sp>
      <p:sp>
        <p:nvSpPr>
          <p:cNvPr id="21" name="CuadroTexto 20">
            <a:extLst>
              <a:ext uri="{FF2B5EF4-FFF2-40B4-BE49-F238E27FC236}">
                <a16:creationId xmlns:a16="http://schemas.microsoft.com/office/drawing/2014/main" id="{0FF6E3FC-BA3F-4BF3-A5C2-9FB3A73529D3}"/>
              </a:ext>
            </a:extLst>
          </p:cNvPr>
          <p:cNvSpPr txBox="1"/>
          <p:nvPr/>
        </p:nvSpPr>
        <p:spPr>
          <a:xfrm>
            <a:off x="7053034" y="1416338"/>
            <a:ext cx="2305913" cy="584775"/>
          </a:xfrm>
          <a:prstGeom prst="rect">
            <a:avLst/>
          </a:prstGeom>
          <a:noFill/>
        </p:spPr>
        <p:txBody>
          <a:bodyPr wrap="square" rtlCol="0">
            <a:spAutoFit/>
          </a:bodyPr>
          <a:lstStyle/>
          <a:p>
            <a:pPr algn="ctr"/>
            <a:r>
              <a:rPr lang="es-CO" sz="1600" dirty="0"/>
              <a:t>11 oct 2019</a:t>
            </a:r>
          </a:p>
          <a:p>
            <a:pPr algn="ctr"/>
            <a:r>
              <a:rPr lang="es-CO" sz="1600" dirty="0"/>
              <a:t>28 ene 2021</a:t>
            </a:r>
          </a:p>
        </p:txBody>
      </p:sp>
      <p:sp>
        <p:nvSpPr>
          <p:cNvPr id="22" name="Cerrar llave 21">
            <a:extLst>
              <a:ext uri="{FF2B5EF4-FFF2-40B4-BE49-F238E27FC236}">
                <a16:creationId xmlns:a16="http://schemas.microsoft.com/office/drawing/2014/main" id="{DE7B829E-6F82-4BCE-983B-96D2CC80C4AF}"/>
              </a:ext>
            </a:extLst>
          </p:cNvPr>
          <p:cNvSpPr/>
          <p:nvPr/>
        </p:nvSpPr>
        <p:spPr>
          <a:xfrm rot="16200000">
            <a:off x="7928074"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3" name="CuadroTexto 22">
            <a:extLst>
              <a:ext uri="{FF2B5EF4-FFF2-40B4-BE49-F238E27FC236}">
                <a16:creationId xmlns:a16="http://schemas.microsoft.com/office/drawing/2014/main" id="{52FC1EB3-F98B-43DF-8E28-EEE6CFD8C8F9}"/>
              </a:ext>
            </a:extLst>
          </p:cNvPr>
          <p:cNvSpPr txBox="1"/>
          <p:nvPr/>
        </p:nvSpPr>
        <p:spPr>
          <a:xfrm>
            <a:off x="9227965" y="1416338"/>
            <a:ext cx="2305913" cy="584775"/>
          </a:xfrm>
          <a:prstGeom prst="rect">
            <a:avLst/>
          </a:prstGeom>
          <a:noFill/>
        </p:spPr>
        <p:txBody>
          <a:bodyPr wrap="square" rtlCol="0">
            <a:spAutoFit/>
          </a:bodyPr>
          <a:lstStyle/>
          <a:p>
            <a:pPr algn="ctr"/>
            <a:r>
              <a:rPr lang="es-CO" sz="1600" dirty="0"/>
              <a:t>28 ene 2021</a:t>
            </a:r>
          </a:p>
          <a:p>
            <a:pPr algn="ctr"/>
            <a:r>
              <a:rPr lang="es-CO" sz="1600" dirty="0"/>
              <a:t>29 ene 2021</a:t>
            </a:r>
          </a:p>
        </p:txBody>
      </p:sp>
      <p:sp>
        <p:nvSpPr>
          <p:cNvPr id="24" name="Cerrar llave 23">
            <a:extLst>
              <a:ext uri="{FF2B5EF4-FFF2-40B4-BE49-F238E27FC236}">
                <a16:creationId xmlns:a16="http://schemas.microsoft.com/office/drawing/2014/main" id="{C9420190-7889-4784-89A5-2BBCC0097CB2}"/>
              </a:ext>
            </a:extLst>
          </p:cNvPr>
          <p:cNvSpPr/>
          <p:nvPr/>
        </p:nvSpPr>
        <p:spPr>
          <a:xfrm rot="16200000">
            <a:off x="10103005" y="1428079"/>
            <a:ext cx="598623" cy="19484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5" name="Título 4">
            <a:extLst>
              <a:ext uri="{FF2B5EF4-FFF2-40B4-BE49-F238E27FC236}">
                <a16:creationId xmlns:a16="http://schemas.microsoft.com/office/drawing/2014/main" id="{D9F490A0-7855-4ECC-B683-5E8B82471B5D}"/>
              </a:ext>
            </a:extLst>
          </p:cNvPr>
          <p:cNvSpPr txBox="1">
            <a:spLocks/>
          </p:cNvSpPr>
          <p:nvPr/>
        </p:nvSpPr>
        <p:spPr bwMode="auto">
          <a:xfrm>
            <a:off x="2178582" y="5166903"/>
            <a:ext cx="3172690" cy="7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SE INICIA DESPUÉS DE FINALIZAR EL PROYECTO DE APROVECHAMIENTO DE LA BASE DE DATOS DE CALIFICACIÓN DE CONTRATISTAS</a:t>
            </a:r>
            <a:endParaRPr lang="es-ES" sz="1400" b="1" dirty="0">
              <a:solidFill>
                <a:srgbClr val="C00000"/>
              </a:solidFill>
            </a:endParaRPr>
          </a:p>
        </p:txBody>
      </p:sp>
      <p:sp>
        <p:nvSpPr>
          <p:cNvPr id="26" name="Título 4">
            <a:extLst>
              <a:ext uri="{FF2B5EF4-FFF2-40B4-BE49-F238E27FC236}">
                <a16:creationId xmlns:a16="http://schemas.microsoft.com/office/drawing/2014/main" id="{7464582D-FEE2-4163-833B-B13E0BAF64A7}"/>
              </a:ext>
            </a:extLst>
          </p:cNvPr>
          <p:cNvSpPr txBox="1">
            <a:spLocks/>
          </p:cNvSpPr>
          <p:nvPr/>
        </p:nvSpPr>
        <p:spPr bwMode="auto">
          <a:xfrm>
            <a:off x="6515055" y="5260923"/>
            <a:ext cx="3172690" cy="79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0" kern="1200">
                <a:solidFill>
                  <a:schemeClr val="accent1"/>
                </a:solidFill>
                <a:latin typeface="Alte DIN 1451 Mittelschrift"/>
                <a:ea typeface="MS PGothic" pitchFamily="34" charset="-128"/>
                <a:cs typeface="Alte DIN 1451 Mittelschrift"/>
              </a:defRPr>
            </a:lvl1pPr>
            <a:lvl2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2pPr>
            <a:lvl3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3pPr>
            <a:lvl4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4pPr>
            <a:lvl5pPr algn="l" rtl="0" eaLnBrk="0" fontAlgn="base" hangingPunct="0">
              <a:spcBef>
                <a:spcPct val="0"/>
              </a:spcBef>
              <a:spcAft>
                <a:spcPct val="0"/>
              </a:spcAft>
              <a:defRPr sz="3200">
                <a:solidFill>
                  <a:schemeClr val="accent1"/>
                </a:solidFill>
                <a:latin typeface="Alte DIN 1451 Mittelschrift" charset="0"/>
                <a:ea typeface="MS PGothic" pitchFamily="34" charset="-128"/>
                <a:cs typeface="Alte DIN 1451 Mittelschrift" pitchFamily="34" charset="0"/>
              </a:defRPr>
            </a:lvl5pPr>
            <a:lvl6pPr marL="457200" algn="l" rtl="0" fontAlgn="base">
              <a:spcBef>
                <a:spcPct val="0"/>
              </a:spcBef>
              <a:spcAft>
                <a:spcPct val="0"/>
              </a:spcAft>
              <a:defRPr sz="3200">
                <a:solidFill>
                  <a:schemeClr val="accent1"/>
                </a:solidFill>
                <a:latin typeface="Alte DIN 1451 Mittelschrift" charset="0"/>
                <a:ea typeface="ＭＳ Ｐゴシック" charset="0"/>
              </a:defRPr>
            </a:lvl6pPr>
            <a:lvl7pPr marL="914400" algn="l" rtl="0" fontAlgn="base">
              <a:spcBef>
                <a:spcPct val="0"/>
              </a:spcBef>
              <a:spcAft>
                <a:spcPct val="0"/>
              </a:spcAft>
              <a:defRPr sz="3200">
                <a:solidFill>
                  <a:schemeClr val="accent1"/>
                </a:solidFill>
                <a:latin typeface="Alte DIN 1451 Mittelschrift" charset="0"/>
                <a:ea typeface="ＭＳ Ｐゴシック" charset="0"/>
              </a:defRPr>
            </a:lvl7pPr>
            <a:lvl8pPr marL="1371600" algn="l" rtl="0" fontAlgn="base">
              <a:spcBef>
                <a:spcPct val="0"/>
              </a:spcBef>
              <a:spcAft>
                <a:spcPct val="0"/>
              </a:spcAft>
              <a:defRPr sz="3200">
                <a:solidFill>
                  <a:schemeClr val="accent1"/>
                </a:solidFill>
                <a:latin typeface="Alte DIN 1451 Mittelschrift" charset="0"/>
                <a:ea typeface="ＭＳ Ｐゴシック" charset="0"/>
              </a:defRPr>
            </a:lvl8pPr>
            <a:lvl9pPr marL="1828800" algn="l" rtl="0" fontAlgn="base">
              <a:spcBef>
                <a:spcPct val="0"/>
              </a:spcBef>
              <a:spcAft>
                <a:spcPct val="0"/>
              </a:spcAft>
              <a:defRPr sz="3200">
                <a:solidFill>
                  <a:schemeClr val="accent1"/>
                </a:solidFill>
                <a:latin typeface="Alte DIN 1451 Mittelschrift" charset="0"/>
                <a:ea typeface="ＭＳ Ｐゴシック" charset="0"/>
              </a:defRPr>
            </a:lvl9pPr>
          </a:lstStyle>
          <a:p>
            <a:pPr algn="ctr" defTabSz="914400"/>
            <a:r>
              <a:rPr lang="es-CO" sz="1400" b="1" dirty="0">
                <a:solidFill>
                  <a:srgbClr val="C00000"/>
                </a:solidFill>
              </a:rPr>
              <a:t>CADA BASE DE DATOS TARDA 8 DÍAS HÁBILES (SON 42 INICIALMENTE) SIN AFECTAR EL RESTO DE PROYECTOS</a:t>
            </a:r>
            <a:endParaRPr lang="es-ES" sz="1400" b="1" dirty="0">
              <a:solidFill>
                <a:srgbClr val="C00000"/>
              </a:solidFill>
            </a:endParaRPr>
          </a:p>
        </p:txBody>
      </p:sp>
    </p:spTree>
    <p:extLst>
      <p:ext uri="{BB962C8B-B14F-4D97-AF65-F5344CB8AC3E}">
        <p14:creationId xmlns:p14="http://schemas.microsoft.com/office/powerpoint/2010/main" val="282400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6186309"/>
          </a:xfrm>
          <a:prstGeom prst="rect">
            <a:avLst/>
          </a:prstGeom>
          <a:noFill/>
        </p:spPr>
        <p:txBody>
          <a:bodyPr wrap="square" rtlCol="0">
            <a:spAutoFit/>
          </a:bodyPr>
          <a:lstStyle/>
          <a:p>
            <a:r>
              <a:rPr lang="es-CO" b="1" dirty="0"/>
              <a:t>AVANCES</a:t>
            </a:r>
          </a:p>
          <a:p>
            <a:endParaRPr lang="es-CO" dirty="0"/>
          </a:p>
          <a:p>
            <a:pPr algn="just"/>
            <a:r>
              <a:rPr lang="es-CO" b="1" dirty="0"/>
              <a:t>SOLUCIÓN DE INCIDENTES Y REQUERIMIENTOS</a:t>
            </a:r>
          </a:p>
          <a:p>
            <a:pPr marL="285750" indent="-285750" algn="just">
              <a:buFont typeface="Arial" panose="020B0604020202020204" pitchFamily="34" charset="0"/>
              <a:buChar char="•"/>
            </a:pPr>
            <a:r>
              <a:rPr lang="es-CO" dirty="0"/>
              <a:t>SE SOLUCIONARON INCIDENTES RELACIONADOS CON LOS REPORTEADORES (DESCARGA DE INFORMACIÓN, APLICACIÓN DE FILTROS, ETC).</a:t>
            </a:r>
          </a:p>
          <a:p>
            <a:pPr marL="285750" indent="-285750" algn="just">
              <a:buFont typeface="Arial" panose="020B0604020202020204" pitchFamily="34" charset="0"/>
              <a:buChar char="•"/>
            </a:pPr>
            <a:r>
              <a:rPr lang="es-CO" dirty="0"/>
              <a:t>SE ATENDIERON REQUERIMIENTOS DE INFORMACIÓN</a:t>
            </a:r>
          </a:p>
          <a:p>
            <a:pPr algn="just"/>
            <a:endParaRPr lang="es-CO" b="1" dirty="0"/>
          </a:p>
          <a:p>
            <a:pPr algn="just"/>
            <a:r>
              <a:rPr lang="es-CO" b="1" dirty="0"/>
              <a:t>ENCUESTA SATISFACCIÓN</a:t>
            </a:r>
          </a:p>
          <a:p>
            <a:pPr marL="285750" indent="-285750" algn="just">
              <a:buFont typeface="Arial" panose="020B0604020202020204" pitchFamily="34" charset="0"/>
              <a:buChar char="•"/>
            </a:pPr>
            <a:r>
              <a:rPr lang="es-CO" dirty="0"/>
              <a:t>SE IMPLEMENTARON LAS CORRECCIONES/MEJORAS SOLICITADAS POR LA GERENCIA COMERCIAL.</a:t>
            </a:r>
          </a:p>
          <a:p>
            <a:pPr algn="just"/>
            <a:endParaRPr lang="es-CO" dirty="0"/>
          </a:p>
          <a:p>
            <a:pPr algn="just"/>
            <a:r>
              <a:rPr lang="es-CO" b="1" dirty="0"/>
              <a:t>APOYO ÁREA DE TECNOLOGÍA</a:t>
            </a:r>
          </a:p>
          <a:p>
            <a:pPr marL="285750" indent="-285750" algn="just">
              <a:buFont typeface="Arial" panose="020B0604020202020204" pitchFamily="34" charset="0"/>
              <a:buChar char="•"/>
            </a:pPr>
            <a:r>
              <a:rPr lang="es-CO" dirty="0"/>
              <a:t>SE ESTÁ APOYANDO AL ÁREA DE TECNOLOGÍA EN LA SOLUCIÓN DE UN INCIDENTE CON EL SOFTWARE DE PRESUPUESTOS. YA TENEMOS UNA SOLUCIÓN PROPUESTA ESTAMOS A LA ESPERA DE TENER UN BACKUP FUNCIONAL DE LA BASE DE DATOS PARA IMPLEMENTAR LA SOLUCIÓN Y ASÍ PODER DAR POR FINALIZADO EL CASO.</a:t>
            </a:r>
          </a:p>
          <a:p>
            <a:pPr marL="285750" indent="-285750" algn="just">
              <a:buFont typeface="Arial" panose="020B0604020202020204" pitchFamily="34" charset="0"/>
              <a:buChar char="•"/>
            </a:pPr>
            <a:endParaRPr lang="es-CO" dirty="0"/>
          </a:p>
          <a:p>
            <a:pPr algn="just"/>
            <a:r>
              <a:rPr lang="es-CO" b="1" dirty="0"/>
              <a:t>COMUNIDADES</a:t>
            </a:r>
          </a:p>
          <a:p>
            <a:pPr marL="285750" indent="-285750" algn="just">
              <a:buFont typeface="Arial" panose="020B0604020202020204" pitchFamily="34" charset="0"/>
              <a:buChar char="•"/>
            </a:pPr>
            <a:r>
              <a:rPr lang="es-CO" dirty="0"/>
              <a:t>SE CUMPLIÓ CON LOS COMPROMISOS DE LAS COMUNIDADES DE GESTIÓN DE CONOCIMIENTO.</a:t>
            </a:r>
          </a:p>
          <a:p>
            <a:pPr marL="285750" indent="-285750" algn="just">
              <a:buFont typeface="Arial" panose="020B0604020202020204" pitchFamily="34" charset="0"/>
              <a:buChar char="•"/>
            </a:pPr>
            <a:endParaRPr lang="es-CO" b="1" dirty="0"/>
          </a:p>
          <a:p>
            <a:pPr algn="just"/>
            <a:r>
              <a:rPr lang="es-CO" b="1" dirty="0"/>
              <a:t>APOYO REUNIONES PROVEEDORES TECNOLÓGICOS</a:t>
            </a:r>
          </a:p>
          <a:p>
            <a:pPr marL="285750" indent="-285750" algn="just">
              <a:buFont typeface="Arial" panose="020B0604020202020204" pitchFamily="34" charset="0"/>
              <a:buChar char="•"/>
            </a:pPr>
            <a:r>
              <a:rPr lang="es-CO" dirty="0"/>
              <a:t>SE APOYÓ A LA ALTA DIRECCIÓN ASISTIENDO A UNA REUNIÓN CON UN PROVEEDOR TECNOLÓGICO XENITAL CON EL OBJETIVO DE EXPLORAR NUEVAS OPORTUNIDADES DE PRODUCTOS/NEGOCIOS. SE ESTABLECIÓ EL COMPROMISO DE FORMALIZAR OPORTUNIDADES POR PARTE DE PAYC Y PRESENTÁRSELAS A XENITAL.</a:t>
            </a:r>
          </a:p>
        </p:txBody>
      </p:sp>
    </p:spTree>
    <p:extLst>
      <p:ext uri="{BB962C8B-B14F-4D97-AF65-F5344CB8AC3E}">
        <p14:creationId xmlns:p14="http://schemas.microsoft.com/office/powerpoint/2010/main" val="52338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477328"/>
          </a:xfrm>
          <a:prstGeom prst="rect">
            <a:avLst/>
          </a:prstGeom>
          <a:noFill/>
        </p:spPr>
        <p:txBody>
          <a:bodyPr wrap="square" rtlCol="0">
            <a:spAutoFit/>
          </a:bodyPr>
          <a:lstStyle/>
          <a:p>
            <a:r>
              <a:rPr lang="es-CO" b="1" dirty="0"/>
              <a:t>AVANCES</a:t>
            </a:r>
          </a:p>
          <a:p>
            <a:endParaRPr lang="es-CO" dirty="0"/>
          </a:p>
          <a:p>
            <a:r>
              <a:rPr lang="es-CO" b="1" dirty="0"/>
              <a:t>SOFTWARE FACTURACIÓN V2</a:t>
            </a:r>
          </a:p>
          <a:p>
            <a:pPr marL="285750" lvl="0" indent="-285750">
              <a:buFont typeface="Arial" panose="020B0604020202020204" pitchFamily="34" charset="0"/>
              <a:buChar char="•"/>
            </a:pPr>
            <a:r>
              <a:rPr lang="es-CO" dirty="0"/>
              <a:t>SE PLANIFICARON TODAS LAS MEJORAS Y CORRECCIONES IDENTIFICADAS DEL SOFTWARE. SE TIENE PLANIFICADO FINALIZAR LAS 22 CORRECCIONES/MEJORAS PARA FINALES DE SEPTIEMBRE DE ESTE AÑO.</a:t>
            </a:r>
          </a:p>
        </p:txBody>
      </p:sp>
    </p:spTree>
    <p:extLst>
      <p:ext uri="{BB962C8B-B14F-4D97-AF65-F5344CB8AC3E}">
        <p14:creationId xmlns:p14="http://schemas.microsoft.com/office/powerpoint/2010/main" val="141350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9284" y="-9189"/>
            <a:ext cx="7114571" cy="584775"/>
          </a:xfrm>
          <a:prstGeom prst="rect">
            <a:avLst/>
          </a:prstGeom>
          <a:noFill/>
        </p:spPr>
        <p:txBody>
          <a:bodyPr wrap="square" rtlCol="0">
            <a:spAutoFit/>
          </a:bodyPr>
          <a:lstStyle/>
          <a:p>
            <a:r>
              <a:rPr lang="es-CO" sz="3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743124443"/>
              </p:ext>
            </p:extLst>
          </p:nvPr>
        </p:nvGraphicFramePr>
        <p:xfrm>
          <a:off x="519285" y="530694"/>
          <a:ext cx="11153430" cy="5225415"/>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32.68%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32.94%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0.26%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30.64%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1" i="0" u="none" strike="noStrike" dirty="0">
                          <a:solidFill>
                            <a:schemeClr val="accent6"/>
                          </a:solidFill>
                          <a:effectLst/>
                          <a:latin typeface="Calibri" panose="020F0502020204030204" pitchFamily="34" charset="0"/>
                        </a:rPr>
                        <a:t>2.30%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9924961"/>
                  </a:ext>
                </a:extLst>
              </a:tr>
              <a:tr h="217588">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56.81%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0.86%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48.72%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48.82%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43.97%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1" i="0" u="none" strike="noStrike" dirty="0">
                          <a:solidFill>
                            <a:schemeClr val="accent6"/>
                          </a:solidFill>
                          <a:effectLst/>
                          <a:latin typeface="Calibri" panose="020F0502020204030204" pitchFamily="34" charset="0"/>
                        </a:rPr>
                        <a:t>4.84%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64.23%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66.64%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2.41%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66.99%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-0.35%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57.40%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59.78%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2.38%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72.80%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-13.02%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47.24%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51.28%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57.97%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FF0000"/>
                          </a:solidFill>
                          <a:effectLst/>
                          <a:latin typeface="Calibri" panose="020F0502020204030204" pitchFamily="34" charset="0"/>
                        </a:rPr>
                        <a:t>-6.69%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1257740149"/>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497368" y="5779162"/>
            <a:ext cx="11153430" cy="738664"/>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t>***El proyecto no se planificó en su fase inicial, y por lo tanto, no tiene una fecha de finalización</a:t>
            </a:r>
          </a:p>
          <a:p>
            <a:r>
              <a:rPr lang="es-CO" sz="1400" dirty="0"/>
              <a:t>**Se encuentra en su fase de concepción</a:t>
            </a:r>
          </a:p>
        </p:txBody>
      </p:sp>
      <p:sp>
        <p:nvSpPr>
          <p:cNvPr id="17" name="Rectángulo 16">
            <a:extLst>
              <a:ext uri="{FF2B5EF4-FFF2-40B4-BE49-F238E27FC236}">
                <a16:creationId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549993" cy="1446550"/>
          </a:xfrm>
          <a:prstGeom prst="rect">
            <a:avLst/>
          </a:prstGeom>
          <a:noFill/>
        </p:spPr>
        <p:txBody>
          <a:bodyPr wrap="square" rtlCol="0">
            <a:spAutoFit/>
          </a:bodyPr>
          <a:lstStyle/>
          <a:p>
            <a:pPr algn="just"/>
            <a:r>
              <a:rPr lang="es-CO" sz="1600" b="1" dirty="0"/>
              <a:t>AVANCE ESTIMADO: 32.94%</a:t>
            </a:r>
          </a:p>
          <a:p>
            <a:pPr marL="285750" indent="-285750" algn="just">
              <a:buFont typeface="Arial" panose="020B0604020202020204" pitchFamily="34" charset="0"/>
              <a:buChar char="•"/>
            </a:pPr>
            <a:r>
              <a:rPr lang="es-CO" sz="1400" dirty="0"/>
              <a:t>SE FINALIZÓ LA INSTALACIÓN DE REVIT (FINALMENTE Y DESPUÉS DE LOS PROBLEMAS DE INSTALACIÓN SE TOMÓ LA DECISIÓN DE INSTALARLO SOBRE EL COMPUTADOR PERSONAL DE JAIME PARRA PARA EVITAR TENER QUE FORMATEAR EL DE LA OFICINA) Y SE EMPEZÓ EL PROCESO DE APRENDIZAJE DEL SOFTWARE.</a:t>
            </a:r>
          </a:p>
          <a:p>
            <a:pPr marL="285750" indent="-285750" algn="just">
              <a:buFont typeface="Arial" panose="020B0604020202020204" pitchFamily="34" charset="0"/>
              <a:buChar char="•"/>
            </a:pPr>
            <a:r>
              <a:rPr lang="es-CO" sz="1400" dirty="0"/>
              <a:t>SE BUSCARON EJEMPLOS DE REVIT PARA PODER REALIZAR LAS PRUEBAS DE EXTRACCIÓN Y ENVÍO DE INFORMACIÓN A REVIT Y NAVISWORKS RESPECTIVAMENTE</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6096000" y="186606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7422603" y="187311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6370889" y="179618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7711740" y="178147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5" y="3721039"/>
            <a:ext cx="11480397" cy="830997"/>
          </a:xfrm>
          <a:prstGeom prst="rect">
            <a:avLst/>
          </a:prstGeom>
        </p:spPr>
        <p:txBody>
          <a:bodyPr wrap="square">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a:p>
            <a:pPr marL="285750" indent="-285750">
              <a:buFont typeface="Arial" panose="020B0604020202020204" pitchFamily="34" charset="0"/>
              <a:buChar char="•"/>
            </a:pPr>
            <a:r>
              <a:rPr lang="es-CO" sz="1600" dirty="0"/>
              <a:t>OBTENER PROTOTIPO FUNCIONAL DE ENVÍO/RECEPCIÓN DE INFORMACIÓN HACIA REVIT/NAVISWORKS</a:t>
            </a:r>
          </a:p>
        </p:txBody>
      </p:sp>
      <p:sp>
        <p:nvSpPr>
          <p:cNvPr id="15" name="Rectángulo 14">
            <a:extLst>
              <a:ext uri="{FF2B5EF4-FFF2-40B4-BE49-F238E27FC236}">
                <a16:creationId xmlns:a16="http://schemas.microsoft.com/office/drawing/2014/main" id="{8DC0A7BE-D052-4E39-B8CC-742D65AC9135}"/>
              </a:ext>
            </a:extLst>
          </p:cNvPr>
          <p:cNvSpPr/>
          <p:nvPr/>
        </p:nvSpPr>
        <p:spPr>
          <a:xfrm>
            <a:off x="323675" y="1503779"/>
            <a:ext cx="1567930" cy="369332"/>
          </a:xfrm>
          <a:prstGeom prst="rect">
            <a:avLst/>
          </a:prstGeom>
        </p:spPr>
        <p:txBody>
          <a:bodyPr wrap="none">
            <a:spAutoFit/>
          </a:bodyPr>
          <a:lstStyle/>
          <a:p>
            <a:pPr algn="just"/>
            <a:r>
              <a:rPr lang="es-CO" b="1" dirty="0"/>
              <a:t>ETAPA DISEÑO</a:t>
            </a:r>
          </a:p>
        </p:txBody>
      </p:sp>
      <p:pic>
        <p:nvPicPr>
          <p:cNvPr id="10" name="Imagen 9">
            <a:extLst>
              <a:ext uri="{FF2B5EF4-FFF2-40B4-BE49-F238E27FC236}">
                <a16:creationId xmlns:a16="http://schemas.microsoft.com/office/drawing/2014/main" id="{878318DC-A68E-4378-B13B-C61371995B2B}"/>
              </a:ext>
            </a:extLst>
          </p:cNvPr>
          <p:cNvPicPr>
            <a:picLocks noChangeAspect="1"/>
          </p:cNvPicPr>
          <p:nvPr/>
        </p:nvPicPr>
        <p:blipFill>
          <a:blip r:embed="rId2"/>
          <a:stretch>
            <a:fillRect/>
          </a:stretch>
        </p:blipFill>
        <p:spPr>
          <a:xfrm>
            <a:off x="326501" y="1849837"/>
            <a:ext cx="5342811" cy="1720959"/>
          </a:xfrm>
          <a:prstGeom prst="rect">
            <a:avLst/>
          </a:prstGeom>
        </p:spPr>
      </p:pic>
      <p:pic>
        <p:nvPicPr>
          <p:cNvPr id="12" name="Imagen 11">
            <a:extLst>
              <a:ext uri="{FF2B5EF4-FFF2-40B4-BE49-F238E27FC236}">
                <a16:creationId xmlns:a16="http://schemas.microsoft.com/office/drawing/2014/main" id="{3CAE0548-8C77-480E-BC1A-AF522DEF90FA}"/>
              </a:ext>
            </a:extLst>
          </p:cNvPr>
          <p:cNvPicPr>
            <a:picLocks noChangeAspect="1"/>
          </p:cNvPicPr>
          <p:nvPr/>
        </p:nvPicPr>
        <p:blipFill>
          <a:blip r:embed="rId3"/>
          <a:stretch>
            <a:fillRect/>
          </a:stretch>
        </p:blipFill>
        <p:spPr>
          <a:xfrm>
            <a:off x="376131" y="4983995"/>
            <a:ext cx="11480398" cy="1638462"/>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2976" y="213802"/>
            <a:ext cx="11253536" cy="1754326"/>
          </a:xfrm>
          <a:prstGeom prst="rect">
            <a:avLst/>
          </a:prstGeom>
          <a:noFill/>
        </p:spPr>
        <p:txBody>
          <a:bodyPr wrap="square" rtlCol="0">
            <a:spAutoFit/>
          </a:bodyPr>
          <a:lstStyle/>
          <a:p>
            <a:r>
              <a:rPr lang="es-CO" b="1" dirty="0"/>
              <a:t>AVANCE ESTIMADO: 48.82%</a:t>
            </a:r>
          </a:p>
          <a:p>
            <a:r>
              <a:rPr lang="es-CO" b="1" dirty="0"/>
              <a:t>AVANCES</a:t>
            </a:r>
            <a:endParaRPr lang="es-CO" dirty="0"/>
          </a:p>
          <a:p>
            <a:pPr marL="285750" indent="-285750">
              <a:buFont typeface="Arial" panose="020B0604020202020204" pitchFamily="34" charset="0"/>
              <a:buChar char="•"/>
            </a:pPr>
            <a:r>
              <a:rPr lang="es-CO" dirty="0"/>
              <a:t>SE REALIZÓ LA REUNIÓN DE INICIO CON EL CONTRATISTA Y SE IDENTIFICÓ LA NECESIDAD DE INCLUIR UN ROL ADICIONAL PARA EL CASO DE ADMINISTRACIÓN DELEGADA PUES EL ADMINISTRADOR DEBE REVISAR Y APROBAR LA SOLICITUD DE INICIO DE ACTIVIDAD DEL CONTRATISTA.</a:t>
            </a:r>
            <a:endParaRPr lang="es-ES" dirty="0"/>
          </a:p>
          <a:p>
            <a:pPr marL="285750" indent="-285750">
              <a:buFont typeface="Arial" panose="020B0604020202020204" pitchFamily="34" charset="0"/>
              <a:buChar char="•"/>
            </a:pPr>
            <a:r>
              <a:rPr lang="es-CO" dirty="0"/>
              <a:t>SE FINALIZARON LAS 17 CORRECCIONES/MEJORAS IDENTIFICADAS EN LA PRIMERA SESIÓN DE PRUEBAS.</a:t>
            </a:r>
          </a:p>
        </p:txBody>
      </p:sp>
      <p:sp>
        <p:nvSpPr>
          <p:cNvPr id="4" name="Rectángulo 3">
            <a:extLst>
              <a:ext uri="{FF2B5EF4-FFF2-40B4-BE49-F238E27FC236}">
                <a16:creationId xmlns:a16="http://schemas.microsoft.com/office/drawing/2014/main" id="{546CD098-96BC-4A71-9B10-EC6210DA1A28}"/>
              </a:ext>
            </a:extLst>
          </p:cNvPr>
          <p:cNvSpPr/>
          <p:nvPr/>
        </p:nvSpPr>
        <p:spPr>
          <a:xfrm>
            <a:off x="302976" y="3422977"/>
            <a:ext cx="10315934" cy="369332"/>
          </a:xfrm>
          <a:prstGeom prst="rect">
            <a:avLst/>
          </a:prstGeom>
        </p:spPr>
        <p:txBody>
          <a:bodyPr wrap="square">
            <a:spAutoFit/>
          </a:bodyPr>
          <a:lstStyle/>
          <a:p>
            <a:pPr algn="just"/>
            <a:r>
              <a:rPr lang="es-CO" b="1" dirty="0"/>
              <a:t>IMPLEMENTACIÓN REVISIÓN DE OBRA (84%)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Rectángulo 11">
            <a:extLst>
              <a:ext uri="{FF2B5EF4-FFF2-40B4-BE49-F238E27FC236}">
                <a16:creationId xmlns:a16="http://schemas.microsoft.com/office/drawing/2014/main" id="{71C3DBE7-AFCB-4074-B81D-253C7F8F3009}"/>
              </a:ext>
            </a:extLst>
          </p:cNvPr>
          <p:cNvSpPr/>
          <p:nvPr/>
        </p:nvSpPr>
        <p:spPr>
          <a:xfrm>
            <a:off x="302976" y="2343031"/>
            <a:ext cx="11253536" cy="923330"/>
          </a:xfrm>
          <a:prstGeom prst="rect">
            <a:avLst/>
          </a:prstGeom>
        </p:spPr>
        <p:txBody>
          <a:bodyPr wrap="square">
            <a:spAutoFit/>
          </a:bodyPr>
          <a:lstStyle/>
          <a:p>
            <a:r>
              <a:rPr lang="es-CO" b="1" dirty="0"/>
              <a:t>PASOS A SEGUIR:</a:t>
            </a:r>
          </a:p>
          <a:p>
            <a:pPr marL="285750" indent="-285750">
              <a:buFont typeface="Arial" panose="020B0604020202020204" pitchFamily="34" charset="0"/>
              <a:buChar char="•"/>
            </a:pPr>
            <a:r>
              <a:rPr lang="es-CO" dirty="0"/>
              <a:t>IMPLEMENTAR EL ROL ADMINISTRADOR DELEGADO</a:t>
            </a:r>
          </a:p>
          <a:p>
            <a:pPr marL="285750" indent="-285750">
              <a:buFont typeface="Arial" panose="020B0604020202020204" pitchFamily="34" charset="0"/>
              <a:buChar char="•"/>
            </a:pPr>
            <a:r>
              <a:rPr lang="es-CO" dirty="0"/>
              <a:t>IMPLEMENTAR FORMATOS DE REVISIÓN NO ESTÁNDAR </a:t>
            </a:r>
          </a:p>
        </p:txBody>
      </p:sp>
      <p:sp>
        <p:nvSpPr>
          <p:cNvPr id="13" name="CuadroTexto 12">
            <a:extLst>
              <a:ext uri="{FF2B5EF4-FFF2-40B4-BE49-F238E27FC236}">
                <a16:creationId xmlns:a16="http://schemas.microsoft.com/office/drawing/2014/main" id="{375916FD-A53F-4877-838E-1C0EAA04897E}"/>
              </a:ext>
            </a:extLst>
          </p:cNvPr>
          <p:cNvSpPr txBox="1"/>
          <p:nvPr/>
        </p:nvSpPr>
        <p:spPr>
          <a:xfrm>
            <a:off x="246949" y="631427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a16="http://schemas.microsoft.com/office/drawing/2014/main" id="{B78A1210-C116-4DD7-86FC-1795E83CC2B7}"/>
              </a:ext>
            </a:extLst>
          </p:cNvPr>
          <p:cNvPicPr>
            <a:picLocks noChangeAspect="1"/>
          </p:cNvPicPr>
          <p:nvPr/>
        </p:nvPicPr>
        <p:blipFill>
          <a:blip r:embed="rId2"/>
          <a:stretch>
            <a:fillRect/>
          </a:stretch>
        </p:blipFill>
        <p:spPr>
          <a:xfrm>
            <a:off x="420780" y="3792308"/>
            <a:ext cx="11294624" cy="2447329"/>
          </a:xfrm>
          <a:prstGeom prst="rect">
            <a:avLst/>
          </a:prstGeom>
        </p:spPr>
      </p:pic>
    </p:spTree>
    <p:extLst>
      <p:ext uri="{BB962C8B-B14F-4D97-AF65-F5344CB8AC3E}">
        <p14:creationId xmlns:p14="http://schemas.microsoft.com/office/powerpoint/2010/main" val="417385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1600438"/>
          </a:xfrm>
          <a:prstGeom prst="rect">
            <a:avLst/>
          </a:prstGeom>
          <a:noFill/>
        </p:spPr>
        <p:txBody>
          <a:bodyPr wrap="square" rtlCol="0">
            <a:spAutoFit/>
          </a:bodyPr>
          <a:lstStyle/>
          <a:p>
            <a:r>
              <a:rPr lang="es-CO" sz="1400" b="1" dirty="0"/>
              <a:t>AVANCE ESTIMADO:</a:t>
            </a:r>
            <a:r>
              <a:rPr lang="es-CO" sz="1400" dirty="0">
                <a:latin typeface="Calibri" panose="020F0502020204030204" pitchFamily="34" charset="0"/>
              </a:rPr>
              <a:t>66.64</a:t>
            </a:r>
            <a:r>
              <a:rPr lang="es-CO" sz="1400" b="1" dirty="0"/>
              <a:t>%</a:t>
            </a:r>
          </a:p>
          <a:p>
            <a:r>
              <a:rPr lang="es-CO" sz="1400" b="1" dirty="0"/>
              <a:t>AVANCES</a:t>
            </a:r>
          </a:p>
          <a:p>
            <a:pPr marL="285750" indent="-285750">
              <a:buFont typeface="Arial" panose="020B0604020202020204" pitchFamily="34" charset="0"/>
              <a:buChar char="•"/>
            </a:pPr>
            <a:r>
              <a:rPr lang="es-CO" sz="1400" dirty="0"/>
              <a:t>SE AVANZÓ EN 3 DE LAS 45 MEJORAS/CORRECCIONES IDENTIFICADAS (YA SE TIENEN 32 DE LAS 45 IDENTIFICADAS INICIALMENTE).</a:t>
            </a:r>
          </a:p>
          <a:p>
            <a:pPr marL="285750" indent="-285750">
              <a:buFont typeface="Arial" panose="020B0604020202020204" pitchFamily="34" charset="0"/>
              <a:buChar char="•"/>
            </a:pPr>
            <a:r>
              <a:rPr lang="es-CO" sz="1400" dirty="0"/>
              <a:t>SE AVANZÓ EN EL 70% DEL FLUJO DE USO DE LA APLICACIÓN PARA EL REGISTRO EXTERNO DE LOS CONTRATISTAS.</a:t>
            </a:r>
          </a:p>
          <a:p>
            <a:pPr marL="285750" indent="-285750">
              <a:buFont typeface="Arial" panose="020B0604020202020204" pitchFamily="34" charset="0"/>
              <a:buChar char="•"/>
            </a:pPr>
            <a:r>
              <a:rPr lang="es-CO" sz="1400" dirty="0"/>
              <a:t>SE AVANZÓ EN EL 25% DE LA MAQUETA PARA EL REGISTRO EXTERNO DE LOS CONTRATISTAS.</a:t>
            </a:r>
          </a:p>
          <a:p>
            <a:pPr marL="285750" indent="-285750">
              <a:buFont typeface="Arial" panose="020B0604020202020204" pitchFamily="34" charset="0"/>
              <a:buChar char="•"/>
            </a:pPr>
            <a:r>
              <a:rPr lang="es-CO" sz="1400" dirty="0"/>
              <a:t>SE ENVÍO AL SIP EL ESTADO DE LA INFORMACIÓN DE LA BASE DE DATOS ACTUAL.</a:t>
            </a:r>
          </a:p>
          <a:p>
            <a:pPr marL="285750" indent="-285750">
              <a:buFont typeface="Arial" panose="020B0604020202020204" pitchFamily="34" charset="0"/>
              <a:buChar char="•"/>
            </a:pPr>
            <a:endParaRPr lang="es-CO" sz="1400" dirty="0"/>
          </a:p>
        </p:txBody>
      </p:sp>
      <p:sp>
        <p:nvSpPr>
          <p:cNvPr id="4" name="Rectángulo 3">
            <a:extLst>
              <a:ext uri="{FF2B5EF4-FFF2-40B4-BE49-F238E27FC236}">
                <a16:creationId xmlns:a16="http://schemas.microsoft.com/office/drawing/2014/main" id="{546CD098-96BC-4A71-9B10-EC6210DA1A28}"/>
              </a:ext>
            </a:extLst>
          </p:cNvPr>
          <p:cNvSpPr/>
          <p:nvPr/>
        </p:nvSpPr>
        <p:spPr>
          <a:xfrm>
            <a:off x="429145" y="2017137"/>
            <a:ext cx="11253535" cy="738664"/>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CONTINUAR CON LA REALIZACIÓN DE PRUEBAS E IMPLEMENTAR LAS MEJORAS/CORRECCIONES IDENTIFICADAS.</a:t>
            </a:r>
          </a:p>
          <a:p>
            <a:pPr marL="285750" indent="-285750">
              <a:buFont typeface="Arial" panose="020B0604020202020204" pitchFamily="34" charset="0"/>
              <a:buChar char="•"/>
            </a:pPr>
            <a:r>
              <a:rPr lang="es-CO" sz="1400" dirty="0"/>
              <a:t>CONTINUAR EL PROCESO DE DISEÑO DE LA MAQUETA DEL MÓDULO DE REGISTRO EXTERNO PARA LOS CONTRATISTAS.</a:t>
            </a:r>
          </a:p>
        </p:txBody>
      </p:sp>
      <p:sp>
        <p:nvSpPr>
          <p:cNvPr id="7" name="Rectángulo 6">
            <a:extLst>
              <a:ext uri="{FF2B5EF4-FFF2-40B4-BE49-F238E27FC236}">
                <a16:creationId xmlns:a16="http://schemas.microsoft.com/office/drawing/2014/main" id="{404F1C1C-E89F-452E-B5E5-2BD27B0EE639}"/>
              </a:ext>
            </a:extLst>
          </p:cNvPr>
          <p:cNvSpPr/>
          <p:nvPr/>
        </p:nvSpPr>
        <p:spPr>
          <a:xfrm>
            <a:off x="429145" y="3146847"/>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3187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a16="http://schemas.microsoft.com/office/drawing/2014/main" id="{A866CFB6-A606-41A5-897B-9FC77C1ABC70}"/>
              </a:ext>
            </a:extLst>
          </p:cNvPr>
          <p:cNvPicPr>
            <a:picLocks noChangeAspect="1"/>
          </p:cNvPicPr>
          <p:nvPr/>
        </p:nvPicPr>
        <p:blipFill>
          <a:blip r:embed="rId2"/>
          <a:stretch>
            <a:fillRect/>
          </a:stretch>
        </p:blipFill>
        <p:spPr>
          <a:xfrm>
            <a:off x="509318" y="3559608"/>
            <a:ext cx="11139765" cy="3140003"/>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19120</TotalTime>
  <Words>1477</Words>
  <Application>Microsoft Office PowerPoint</Application>
  <PresentationFormat>Panorámica</PresentationFormat>
  <Paragraphs>216</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MS PGothic</vt:lpstr>
      <vt:lpstr>Alte DIN 1451 Mittelschrift</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1213</cp:revision>
  <dcterms:created xsi:type="dcterms:W3CDTF">2018-06-13T17:56:08Z</dcterms:created>
  <dcterms:modified xsi:type="dcterms:W3CDTF">2019-05-06T15:26:45Z</dcterms:modified>
</cp:coreProperties>
</file>