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71" r:id="rId7"/>
    <p:sldId id="272" r:id="rId8"/>
    <p:sldId id="265" r:id="rId9"/>
    <p:sldId id="266" r:id="rId10"/>
    <p:sldId id="273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>
        <p:scale>
          <a:sx n="70" d="100"/>
          <a:sy n="70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 INTEGRACIÓN FACTURACIÓN,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2B108C1-6105-40E6-8A48-131EC9C33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45801"/>
              </p:ext>
            </p:extLst>
          </p:nvPr>
        </p:nvGraphicFramePr>
        <p:xfrm>
          <a:off x="301567" y="220620"/>
          <a:ext cx="6453021" cy="6377325"/>
        </p:xfrm>
        <a:graphic>
          <a:graphicData uri="http://schemas.openxmlformats.org/drawingml/2006/table">
            <a:tbl>
              <a:tblPr/>
              <a:tblGrid>
                <a:gridCol w="1835574">
                  <a:extLst>
                    <a:ext uri="{9D8B030D-6E8A-4147-A177-3AD203B41FA5}">
                      <a16:colId xmlns:a16="http://schemas.microsoft.com/office/drawing/2014/main" val="1021032627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557442187"/>
                    </a:ext>
                  </a:extLst>
                </a:gridCol>
                <a:gridCol w="1106123">
                  <a:extLst>
                    <a:ext uri="{9D8B030D-6E8A-4147-A177-3AD203B41FA5}">
                      <a16:colId xmlns:a16="http://schemas.microsoft.com/office/drawing/2014/main" val="407425963"/>
                    </a:ext>
                  </a:extLst>
                </a:gridCol>
                <a:gridCol w="2706106">
                  <a:extLst>
                    <a:ext uri="{9D8B030D-6E8A-4147-A177-3AD203B41FA5}">
                      <a16:colId xmlns:a16="http://schemas.microsoft.com/office/drawing/2014/main" val="594377685"/>
                    </a:ext>
                  </a:extLst>
                </a:gridCol>
              </a:tblGrid>
              <a:tr h="73057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TAREA</a:t>
                      </a:r>
                      <a:endParaRPr lang="es-CO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DURACIÓN</a:t>
                      </a:r>
                      <a:endParaRPr lang="es-CO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INICIO</a:t>
                      </a:r>
                      <a:endParaRPr lang="es-CO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O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97156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1 -&gt; Excavaciones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65976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9477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7791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5795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27378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6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04039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7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05-abr-2019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9919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8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4461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9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916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10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5039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11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8843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12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85238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13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8979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14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9984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15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3533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16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7187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17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2,88d?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263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18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00505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19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0612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20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35073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21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25-ene-2019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94710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22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54556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23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66260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24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87903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25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80018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26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1877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27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56897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28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2565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29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31317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30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429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31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88475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32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63446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33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50875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34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1694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35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29-mar-2019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865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AF22E5-C096-44DF-A321-3C5E2B28C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01074"/>
              </p:ext>
            </p:extLst>
          </p:nvPr>
        </p:nvGraphicFramePr>
        <p:xfrm>
          <a:off x="6823363" y="220620"/>
          <a:ext cx="4741985" cy="2824500"/>
        </p:xfrm>
        <a:graphic>
          <a:graphicData uri="http://schemas.openxmlformats.org/drawingml/2006/table">
            <a:tbl>
              <a:tblPr/>
              <a:tblGrid>
                <a:gridCol w="1503219">
                  <a:extLst>
                    <a:ext uri="{9D8B030D-6E8A-4147-A177-3AD203B41FA5}">
                      <a16:colId xmlns:a16="http://schemas.microsoft.com/office/drawing/2014/main" val="1262831198"/>
                    </a:ext>
                  </a:extLst>
                </a:gridCol>
                <a:gridCol w="703713">
                  <a:extLst>
                    <a:ext uri="{9D8B030D-6E8A-4147-A177-3AD203B41FA5}">
                      <a16:colId xmlns:a16="http://schemas.microsoft.com/office/drawing/2014/main" val="3442147995"/>
                    </a:ext>
                  </a:extLst>
                </a:gridCol>
                <a:gridCol w="1305196">
                  <a:extLst>
                    <a:ext uri="{9D8B030D-6E8A-4147-A177-3AD203B41FA5}">
                      <a16:colId xmlns:a16="http://schemas.microsoft.com/office/drawing/2014/main" val="2421888755"/>
                    </a:ext>
                  </a:extLst>
                </a:gridCol>
                <a:gridCol w="1229857">
                  <a:extLst>
                    <a:ext uri="{9D8B030D-6E8A-4147-A177-3AD203B41FA5}">
                      <a16:colId xmlns:a16="http://schemas.microsoft.com/office/drawing/2014/main" val="4170615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100" kern="12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TAREA</a:t>
                      </a: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100" kern="12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DURACIÓN</a:t>
                      </a: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100" kern="12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INICIO</a:t>
                      </a: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100" kern="12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0044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36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29/03/2019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53810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37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1348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38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6480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39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41049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40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74715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41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0876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42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135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43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04202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44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26890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45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74775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46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133198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47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31620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48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65201"/>
                  </a:ext>
                </a:extLst>
              </a:tr>
              <a:tr h="87312"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obra 49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3d?</a:t>
                      </a:r>
                      <a:endParaRPr lang="es-CO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5" marR="4455" marT="4455" marB="445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31/05/2019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12/07/2019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6778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FC0D19D6-ADBE-4DAA-A541-D7A41C942D48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448E17-F9B3-4A96-A97D-CC3DBC1FAA29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BB8A29-A805-448D-8E85-B3A4AA60E78C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0BE6B8-B854-4EB6-978F-F11ACBEECBC2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</p:spTree>
    <p:extLst>
      <p:ext uri="{BB962C8B-B14F-4D97-AF65-F5344CB8AC3E}">
        <p14:creationId xmlns:p14="http://schemas.microsoft.com/office/powerpoint/2010/main" val="9070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CONSECUCIÓN DE RECURSOS TECNOLÓGICOS Y PARA EL DESARROLLO:</a:t>
            </a:r>
            <a:r>
              <a:rPr lang="es-ES" dirty="0"/>
              <a:t>SE INICIÓ EL PROCESO DE INVESTIGACIÓN DE BENEFICIOS TRIBUTARIOS POR INVERSIÓN EN CIENCIA, TECNOLOGÍA E INNOVACIÓN.</a:t>
            </a: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BASE DE DATOS CONTRATACIONES</a:t>
            </a:r>
            <a:r>
              <a:rPr lang="es-ES" dirty="0"/>
              <a:t>: APROVECHANDO COYUNTURAS SE CONTINUÓ EL PROCESO DE IMPLEMENTAR UN DEMO RÁPIDO PARA REGISTRO DIGITAL DE LA BASE DE DATOS DE CONTRATACIONES.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Pruebas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Desvío cronograma inicial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Iteración 2 finalizada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22176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97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92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Ajustes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Programado</a:t>
            </a:r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IMPLEMENTACIÓN Y PUESTA EN MARCHA -&gt; 99%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PROCESAMIENTO VALOR A FACTURAR OCTUBRE 2018: </a:t>
            </a:r>
            <a:r>
              <a:rPr lang="es-CO" dirty="0"/>
              <a:t>SE GENERARON Y CORRIGIERON EL 100% DE LAS PREFACTURAS PACTADAS CON SUS RESPECTIVOS ADJUNTOS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AJUSTES APLICACIÓN: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SE IMPLEMENTÓ UNA MEJORA -&gt; </a:t>
            </a:r>
            <a:r>
              <a:rPr lang="es-CO" dirty="0"/>
              <a:t>AJUSTES AJUSTAR APLICACIÓN PARA SOPORTAR LA FACTURACIÓN DE PERIODOS ANTERIORES PARA SOPORTAR LA FACTURACIÓN PENDIENTE. SE CORRIGIERON 3 ERRORES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LEVANTAMIENTO INFORMACIÓN PARA PROYECCIÓN DE FACTURACIÓN: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SE PACTÓ QUE ESTA SEMANA EL ÁREA COMERCIAL NOS VA A AYUDAR CON LA INFORMACIÓN PARA LAS PROYECCIONES DE VENTA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CIERRE -&gt; 80%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SE REALIZARON 3 DE 12 VIDEO TUTORIALES IDENTIFICADOS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SE DOCUMENTÓ EL CÓDIGO FUENTE DE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PENDIENTES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INTEGRACIÓN NOOVA -&gt; 80% - &gt; PENDIENTES SOLUCIÓN DE PROBLEMAS DE NOOVA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PROYECCIÓN SIMULACIÓN Y PRIORIZACIÓN CARTERA - &gt; 80% (HOY SE LIBERA ESTA FUNCIONALIDAD)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FINALIZAR VIDEO TUTORIALES.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INFORMACIÓN ÁREA COMERCIAL PARA PROYECCIONES FINANCIERAS</a:t>
            </a:r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/>
          </a:p>
          <a:p>
            <a:r>
              <a:rPr lang="es-CO" b="1" dirty="0"/>
              <a:t>AVANCE ESTIMADO: 11%</a:t>
            </a:r>
          </a:p>
          <a:p>
            <a:r>
              <a:rPr lang="es-CO" b="1" dirty="0"/>
              <a:t>ETAPA ACTUAL -&gt; DISEÑO (INICIO 1 DE NOVIEMBRE 2018 – FIN 13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DEL MODELO DE DATOS Y FLUJOS DE USO DE USUARIOS.</a:t>
            </a:r>
            <a:endParaRPr lang="es-CO" dirty="0">
              <a:solidFill>
                <a:srgbClr val="FF0000"/>
              </a:solidFill>
            </a:endParaRPr>
          </a:p>
          <a:p>
            <a:endParaRPr lang="es-CO" b="1" dirty="0"/>
          </a:p>
          <a:p>
            <a:r>
              <a:rPr lang="es-CO" b="1" dirty="0"/>
              <a:t>ENTREGABLES DISEÑO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MODELO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DICCIONARIO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FLUJO DE USO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WIREFRAME CON MAQUETAS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DOCUMENTO DISEÑO DETALLADO APLICACIÓN (DEFINICIÓN DE CLASES, OBJETOS, MÉTODOS, CONTROLADORES, VISTAS)</a:t>
            </a:r>
          </a:p>
          <a:p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DAR INICIO FORMAL EL 1 DE NOVIEMBRE AL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CO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62BC6DA-C043-4626-99C8-45486CB7E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9153"/>
              </p:ext>
            </p:extLst>
          </p:nvPr>
        </p:nvGraphicFramePr>
        <p:xfrm>
          <a:off x="254079" y="5019422"/>
          <a:ext cx="11718758" cy="1394460"/>
        </p:xfrm>
        <a:graphic>
          <a:graphicData uri="http://schemas.openxmlformats.org/drawingml/2006/table">
            <a:tbl>
              <a:tblPr/>
              <a:tblGrid>
                <a:gridCol w="7600538">
                  <a:extLst>
                    <a:ext uri="{9D8B030D-6E8A-4147-A177-3AD203B41FA5}">
                      <a16:colId xmlns:a16="http://schemas.microsoft.com/office/drawing/2014/main" val="451929004"/>
                    </a:ext>
                  </a:extLst>
                </a:gridCol>
                <a:gridCol w="878150">
                  <a:extLst>
                    <a:ext uri="{9D8B030D-6E8A-4147-A177-3AD203B41FA5}">
                      <a16:colId xmlns:a16="http://schemas.microsoft.com/office/drawing/2014/main" val="2134782673"/>
                    </a:ext>
                  </a:extLst>
                </a:gridCol>
                <a:gridCol w="1120398">
                  <a:extLst>
                    <a:ext uri="{9D8B030D-6E8A-4147-A177-3AD203B41FA5}">
                      <a16:colId xmlns:a16="http://schemas.microsoft.com/office/drawing/2014/main" val="3832750580"/>
                    </a:ext>
                  </a:extLst>
                </a:gridCol>
                <a:gridCol w="1059836">
                  <a:extLst>
                    <a:ext uri="{9D8B030D-6E8A-4147-A177-3AD203B41FA5}">
                      <a16:colId xmlns:a16="http://schemas.microsoft.com/office/drawing/2014/main" val="451613159"/>
                    </a:ext>
                  </a:extLst>
                </a:gridCol>
                <a:gridCol w="1059836">
                  <a:extLst>
                    <a:ext uri="{9D8B030D-6E8A-4147-A177-3AD203B41FA5}">
                      <a16:colId xmlns:a16="http://schemas.microsoft.com/office/drawing/2014/main" val="338265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FASES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DURATION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INICIO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FIN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AVANCE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PROYECTO 2 - CONTROL PROYECTOS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297,44d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23-dic-2019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  <a:latin typeface="+mj-lt"/>
                        </a:rPr>
                        <a:t>11%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CONCEPCIÓN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0d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DISEÑO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161d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13-jun-2019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1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IMPLEMENTACIÓN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106,44d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14-jun-2019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11-nov-2019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2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CIERRE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30d</a:t>
                      </a:r>
                      <a:endParaRPr lang="es-CO" sz="1400" dirty="0">
                        <a:effectLst/>
                        <a:latin typeface="+mj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11-nov-2019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23-dic-2019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020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457969"/>
            <a:ext cx="181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FASES PROYECTO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/>
          </a:p>
          <a:p>
            <a:r>
              <a:rPr lang="es-CO" b="1" dirty="0"/>
              <a:t>AVANCE ESTIMADO: 11%</a:t>
            </a:r>
          </a:p>
          <a:p>
            <a:r>
              <a:rPr lang="es-CO" b="1" dirty="0"/>
              <a:t>ETAPA ACTUAL -&gt;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DEL MODELO DE DATOS Y FLUJOS DE USO DE USUARIOS.</a:t>
            </a:r>
            <a:endParaRPr lang="es-CO" dirty="0">
              <a:solidFill>
                <a:srgbClr val="FF0000"/>
              </a:solidFill>
            </a:endParaRPr>
          </a:p>
          <a:p>
            <a:endParaRPr lang="es-CO" b="1" dirty="0"/>
          </a:p>
          <a:p>
            <a:r>
              <a:rPr lang="es-CO" b="1" dirty="0"/>
              <a:t>ENTREGABLES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INVENTARIO FUENTES EXÓGENAS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DICCIONARIO DE DATOS SOFTWARE DE GENERACIÓN PRESUPUESTOS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DICCIONARIO DE DATOS SOFTWARE DE CONTROL PRESUPUESTOS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BASES DE DATOS CONTROL PROYECTOS RECOLECTADAS E INVENTARIADAS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PRESUPUESTOS EN EXCEL RECOLECTADOS E INVENTARIADOS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LISTAS DE PRECIOS PROVEEDORES RECOLECTADAS E INVENTARIADAS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LISTAS DE PRECIOS DE OBRAS RECOLECTADAS E INVENTARIADAS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62BC6DA-C043-4626-99C8-45486CB7E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63658"/>
              </p:ext>
            </p:extLst>
          </p:nvPr>
        </p:nvGraphicFramePr>
        <p:xfrm>
          <a:off x="254079" y="5110072"/>
          <a:ext cx="11718758" cy="1295400"/>
        </p:xfrm>
        <a:graphic>
          <a:graphicData uri="http://schemas.openxmlformats.org/drawingml/2006/table">
            <a:tbl>
              <a:tblPr/>
              <a:tblGrid>
                <a:gridCol w="7600538">
                  <a:extLst>
                    <a:ext uri="{9D8B030D-6E8A-4147-A177-3AD203B41FA5}">
                      <a16:colId xmlns:a16="http://schemas.microsoft.com/office/drawing/2014/main" val="451929004"/>
                    </a:ext>
                  </a:extLst>
                </a:gridCol>
                <a:gridCol w="878150">
                  <a:extLst>
                    <a:ext uri="{9D8B030D-6E8A-4147-A177-3AD203B41FA5}">
                      <a16:colId xmlns:a16="http://schemas.microsoft.com/office/drawing/2014/main" val="2134782673"/>
                    </a:ext>
                  </a:extLst>
                </a:gridCol>
                <a:gridCol w="1120398">
                  <a:extLst>
                    <a:ext uri="{9D8B030D-6E8A-4147-A177-3AD203B41FA5}">
                      <a16:colId xmlns:a16="http://schemas.microsoft.com/office/drawing/2014/main" val="3832750580"/>
                    </a:ext>
                  </a:extLst>
                </a:gridCol>
                <a:gridCol w="1059836">
                  <a:extLst>
                    <a:ext uri="{9D8B030D-6E8A-4147-A177-3AD203B41FA5}">
                      <a16:colId xmlns:a16="http://schemas.microsoft.com/office/drawing/2014/main" val="451613159"/>
                    </a:ext>
                  </a:extLst>
                </a:gridCol>
                <a:gridCol w="1059836">
                  <a:extLst>
                    <a:ext uri="{9D8B030D-6E8A-4147-A177-3AD203B41FA5}">
                      <a16:colId xmlns:a16="http://schemas.microsoft.com/office/drawing/2014/main" val="338265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FASES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DURATION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INICIO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FIN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AVANCE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1 - CONSOLIDACIÓN DE INFORMACIÓN Y ANÁLISIS DE PRECIOS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20-sep-2019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CONCEPCIÓN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RECOLECCIÓN DE INFORMACIÓN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25,25d?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05-nov-2018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1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CONSOLIDACIÓN Y DEPURACIÓN DE LA INFORMACIÓN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114,5d?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11-dic-2018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2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REALIZAR ANÁLISIS DE INFORMACIÓN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84,25d?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20-may-2019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13-sep-2019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03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PRESENTAR Y DOCUMENTAR RESULTADOS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13-sep-2019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20-sep-2019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020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8" y="4666103"/>
            <a:ext cx="80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FASE1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6257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b="1" dirty="0"/>
          </a:p>
          <a:p>
            <a:r>
              <a:rPr lang="es-CO" b="1" dirty="0"/>
              <a:t>AVANCE ESTIMADO: 12%</a:t>
            </a:r>
          </a:p>
          <a:p>
            <a:endParaRPr lang="es-CO" b="1" dirty="0"/>
          </a:p>
          <a:p>
            <a:r>
              <a:rPr lang="es-CO" b="1" dirty="0"/>
              <a:t>FORMATO INGRESO DE EQUIPOS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FINALIZARON LOS AJUSTES REQUERIDOS SOBRE EL FORMATO DE CONTROL DE INGRESO DE EQUIPOS</a:t>
            </a:r>
          </a:p>
          <a:p>
            <a:endParaRPr lang="es-CO" dirty="0"/>
          </a:p>
          <a:p>
            <a:r>
              <a:rPr lang="es-CO" b="1" dirty="0"/>
              <a:t>REVISIÓN DE OBRA(7%)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EL DISEÑO DEL MODELO DE DATOS Y FLUJO DE USO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REUNIÓN CON EQUIPO CINE COLOMBIA PARA REVISIÓN DE DISEÑOS DE MODELO DE DATOS Y FLUJOS DE USO DE LOS FORMATOS DE REVISIÓN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FORMATO REVISIÓN DE EXCAVACIONES -&gt; VIERNES 9 DE NOVIEMBRE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15414</TotalTime>
  <Words>1233</Words>
  <Application>Microsoft Office PowerPoint</Application>
  <PresentationFormat>Panorámica</PresentationFormat>
  <Paragraphs>870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319</cp:revision>
  <dcterms:created xsi:type="dcterms:W3CDTF">2018-06-13T17:56:08Z</dcterms:created>
  <dcterms:modified xsi:type="dcterms:W3CDTF">2018-11-06T14:30:53Z</dcterms:modified>
</cp:coreProperties>
</file>