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60" r:id="rId4"/>
    <p:sldId id="261" r:id="rId5"/>
    <p:sldId id="277" r:id="rId6"/>
    <p:sldId id="278" r:id="rId7"/>
    <p:sldId id="291" r:id="rId8"/>
    <p:sldId id="284" r:id="rId9"/>
    <p:sldId id="286" r:id="rId10"/>
    <p:sldId id="288" r:id="rId11"/>
    <p:sldId id="289" r:id="rId12"/>
    <p:sldId id="269" r:id="rId13"/>
    <p:sldId id="270" r:id="rId14"/>
    <p:sldId id="292" r:id="rId15"/>
    <p:sldId id="398" r:id="rId16"/>
    <p:sldId id="259" r:id="rId17"/>
    <p:sldId id="378" r:id="rId18"/>
    <p:sldId id="377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94" r:id="rId28"/>
    <p:sldId id="395" r:id="rId29"/>
    <p:sldId id="396" r:id="rId30"/>
    <p:sldId id="397" r:id="rId31"/>
    <p:sldId id="387" r:id="rId32"/>
    <p:sldId id="389" r:id="rId33"/>
    <p:sldId id="390" r:id="rId34"/>
    <p:sldId id="391" r:id="rId35"/>
    <p:sldId id="392" r:id="rId36"/>
    <p:sldId id="393" r:id="rId3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1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C65911"/>
    <a:srgbClr val="FF2525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8T11:27:09.450" idx="1">
    <p:pos x="10" y="10"/>
    <p:text>Se tiene como plan la implementación de 17 mejoras que estan pendientes de programar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D79E6-971E-4517-8112-F4DCF43FE74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5E3989D-128C-418C-979A-C33C6A2CBB32}">
      <dgm:prSet phldrT="[Texto]"/>
      <dgm:spPr/>
      <dgm:t>
        <a:bodyPr/>
        <a:lstStyle/>
        <a:p>
          <a:r>
            <a:rPr lang="es-CO" dirty="0"/>
            <a:t>CONTRATOS, MODIFICACIONES, PROYECTOS</a:t>
          </a:r>
        </a:p>
      </dgm:t>
    </dgm:pt>
    <dgm:pt modelId="{ACB91C5D-4485-4550-B601-705CB3C3F0C0}" type="parTrans" cxnId="{C0589F6A-13FB-4346-8124-F7E97966D478}">
      <dgm:prSet/>
      <dgm:spPr/>
      <dgm:t>
        <a:bodyPr/>
        <a:lstStyle/>
        <a:p>
          <a:endParaRPr lang="es-CO"/>
        </a:p>
      </dgm:t>
    </dgm:pt>
    <dgm:pt modelId="{68A09D98-DA88-4B9B-ABE6-1E711819ECE1}" type="sibTrans" cxnId="{C0589F6A-13FB-4346-8124-F7E97966D478}">
      <dgm:prSet/>
      <dgm:spPr/>
      <dgm:t>
        <a:bodyPr/>
        <a:lstStyle/>
        <a:p>
          <a:endParaRPr lang="es-CO"/>
        </a:p>
      </dgm:t>
    </dgm:pt>
    <dgm:pt modelId="{801339E8-D592-43F3-A3CB-7B35406E0BF7}">
      <dgm:prSet phldrT="[Texto]"/>
      <dgm:spPr/>
      <dgm:t>
        <a:bodyPr/>
        <a:lstStyle/>
        <a:p>
          <a:r>
            <a:rPr lang="es-CO" dirty="0"/>
            <a:t>NOMINA Y NOVEDADES NÓMINA</a:t>
          </a:r>
        </a:p>
      </dgm:t>
    </dgm:pt>
    <dgm:pt modelId="{CF3D80AC-A5E9-4689-BD9F-E478AEEAF154}" type="parTrans" cxnId="{5D0F2E51-3BA4-44D2-880C-347ABDECF06E}">
      <dgm:prSet/>
      <dgm:spPr/>
      <dgm:t>
        <a:bodyPr/>
        <a:lstStyle/>
        <a:p>
          <a:endParaRPr lang="es-CO"/>
        </a:p>
      </dgm:t>
    </dgm:pt>
    <dgm:pt modelId="{6303AE86-4AE7-4F07-8794-BA37C13ECBD0}" type="sibTrans" cxnId="{5D0F2E51-3BA4-44D2-880C-347ABDECF06E}">
      <dgm:prSet/>
      <dgm:spPr/>
      <dgm:t>
        <a:bodyPr/>
        <a:lstStyle/>
        <a:p>
          <a:endParaRPr lang="es-CO"/>
        </a:p>
      </dgm:t>
    </dgm:pt>
    <dgm:pt modelId="{7D13E0E7-1A6C-47B6-B19B-4FED8B7E7A50}">
      <dgm:prSet phldrT="[Texto]"/>
      <dgm:spPr/>
      <dgm:t>
        <a:bodyPr/>
        <a:lstStyle/>
        <a:p>
          <a:r>
            <a:rPr lang="es-CO" dirty="0"/>
            <a:t>PRIORIZACIÓN, REVISIÓN Y EMISIÓN DE FACTURAS</a:t>
          </a:r>
        </a:p>
      </dgm:t>
    </dgm:pt>
    <dgm:pt modelId="{3C0302DB-E698-40CB-8068-F5396ABF5035}" type="parTrans" cxnId="{26400F86-7304-4EF7-91F0-DAEA36E5E7EB}">
      <dgm:prSet/>
      <dgm:spPr/>
      <dgm:t>
        <a:bodyPr/>
        <a:lstStyle/>
        <a:p>
          <a:endParaRPr lang="es-CO"/>
        </a:p>
      </dgm:t>
    </dgm:pt>
    <dgm:pt modelId="{B7B81841-25C3-439A-94D3-77406A118448}" type="sibTrans" cxnId="{26400F86-7304-4EF7-91F0-DAEA36E5E7EB}">
      <dgm:prSet/>
      <dgm:spPr/>
      <dgm:t>
        <a:bodyPr/>
        <a:lstStyle/>
        <a:p>
          <a:endParaRPr lang="es-CO"/>
        </a:p>
      </dgm:t>
    </dgm:pt>
    <dgm:pt modelId="{2905E788-80AB-4487-9E5C-5A0A1EBAAC84}">
      <dgm:prSet phldrT="[Texto]"/>
      <dgm:spPr/>
      <dgm:t>
        <a:bodyPr/>
        <a:lstStyle/>
        <a:p>
          <a:r>
            <a:rPr lang="es-CO" dirty="0"/>
            <a:t>PROYECCIÓN INGRESOS</a:t>
          </a:r>
        </a:p>
      </dgm:t>
    </dgm:pt>
    <dgm:pt modelId="{5FF92C51-3892-4096-A8B5-974B6F6ED3D1}" type="parTrans" cxnId="{89D20DF9-A28B-46BB-B3EE-064B04114110}">
      <dgm:prSet/>
      <dgm:spPr/>
      <dgm:t>
        <a:bodyPr/>
        <a:lstStyle/>
        <a:p>
          <a:endParaRPr lang="es-CO"/>
        </a:p>
      </dgm:t>
    </dgm:pt>
    <dgm:pt modelId="{126071A7-CD3A-48DB-B71F-B374C7C40E75}" type="sibTrans" cxnId="{89D20DF9-A28B-46BB-B3EE-064B04114110}">
      <dgm:prSet/>
      <dgm:spPr/>
      <dgm:t>
        <a:bodyPr/>
        <a:lstStyle/>
        <a:p>
          <a:endParaRPr lang="es-CO"/>
        </a:p>
      </dgm:t>
    </dgm:pt>
    <dgm:pt modelId="{1D5FDDAD-F7E6-4174-9B27-5EC1C0262FEA}">
      <dgm:prSet phldrT="[Texto]"/>
      <dgm:spPr/>
      <dgm:t>
        <a:bodyPr/>
        <a:lstStyle/>
        <a:p>
          <a:r>
            <a:rPr lang="es-CO" dirty="0"/>
            <a:t>GESTIÓN CARTERA</a:t>
          </a:r>
        </a:p>
      </dgm:t>
    </dgm:pt>
    <dgm:pt modelId="{55E1DCC7-C550-4874-8895-5F21AC21F53C}" type="parTrans" cxnId="{D055F62D-6D0A-4E98-AFD8-CBCA36171B36}">
      <dgm:prSet/>
      <dgm:spPr/>
      <dgm:t>
        <a:bodyPr/>
        <a:lstStyle/>
        <a:p>
          <a:endParaRPr lang="es-CO"/>
        </a:p>
      </dgm:t>
    </dgm:pt>
    <dgm:pt modelId="{AB0744CA-D377-435B-B751-956F53F35BE6}" type="sibTrans" cxnId="{D055F62D-6D0A-4E98-AFD8-CBCA36171B36}">
      <dgm:prSet/>
      <dgm:spPr/>
      <dgm:t>
        <a:bodyPr/>
        <a:lstStyle/>
        <a:p>
          <a:endParaRPr lang="es-CO"/>
        </a:p>
      </dgm:t>
    </dgm:pt>
    <dgm:pt modelId="{EBEF87D9-2944-466E-AA1C-B078985F49EF}" type="pres">
      <dgm:prSet presAssocID="{5DAD79E6-971E-4517-8112-F4DCF43FE743}" presName="Name0" presStyleCnt="0">
        <dgm:presLayoutVars>
          <dgm:dir/>
          <dgm:animLvl val="lvl"/>
          <dgm:resizeHandles val="exact"/>
        </dgm:presLayoutVars>
      </dgm:prSet>
      <dgm:spPr/>
    </dgm:pt>
    <dgm:pt modelId="{C2CE7EAB-C13E-4474-8977-4CCA9D9BFDE9}" type="pres">
      <dgm:prSet presAssocID="{C5E3989D-128C-418C-979A-C33C6A2CBB3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FDAA786-DE8C-4BFA-B326-31BDBA2463D6}" type="pres">
      <dgm:prSet presAssocID="{68A09D98-DA88-4B9B-ABE6-1E711819ECE1}" presName="parTxOnlySpace" presStyleCnt="0"/>
      <dgm:spPr/>
    </dgm:pt>
    <dgm:pt modelId="{266EF00F-39C1-4290-BC30-01BBCA4EF080}" type="pres">
      <dgm:prSet presAssocID="{801339E8-D592-43F3-A3CB-7B35406E0BF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E922CB6-4CCF-4E2A-9534-5674D102DBE2}" type="pres">
      <dgm:prSet presAssocID="{6303AE86-4AE7-4F07-8794-BA37C13ECBD0}" presName="parTxOnlySpace" presStyleCnt="0"/>
      <dgm:spPr/>
    </dgm:pt>
    <dgm:pt modelId="{C0D17268-C84F-45D7-9C81-2BCF2A4FB16B}" type="pres">
      <dgm:prSet presAssocID="{7D13E0E7-1A6C-47B6-B19B-4FED8B7E7A5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F3D58BB-F87F-4C5C-A4A6-766317854CB9}" type="pres">
      <dgm:prSet presAssocID="{B7B81841-25C3-439A-94D3-77406A118448}" presName="parTxOnlySpace" presStyleCnt="0"/>
      <dgm:spPr/>
    </dgm:pt>
    <dgm:pt modelId="{43CC6DFF-2034-4FFB-98D2-99EC312B46AC}" type="pres">
      <dgm:prSet presAssocID="{2905E788-80AB-4487-9E5C-5A0A1EBAAC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9AFF5CB-AFE0-40ED-BB8E-04EECB47B33E}" type="pres">
      <dgm:prSet presAssocID="{126071A7-CD3A-48DB-B71F-B374C7C40E75}" presName="parTxOnlySpace" presStyleCnt="0"/>
      <dgm:spPr/>
    </dgm:pt>
    <dgm:pt modelId="{BDA4B100-22D0-468D-957B-8FC2F5A0807A}" type="pres">
      <dgm:prSet presAssocID="{1D5FDDAD-F7E6-4174-9B27-5EC1C0262FE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200291D-0441-46D3-A0EE-6D721ADDA8E6}" type="presOf" srcId="{C5E3989D-128C-418C-979A-C33C6A2CBB32}" destId="{C2CE7EAB-C13E-4474-8977-4CCA9D9BFDE9}" srcOrd="0" destOrd="0" presId="urn:microsoft.com/office/officeart/2005/8/layout/chevron1"/>
    <dgm:cxn modelId="{D055F62D-6D0A-4E98-AFD8-CBCA36171B36}" srcId="{5DAD79E6-971E-4517-8112-F4DCF43FE743}" destId="{1D5FDDAD-F7E6-4174-9B27-5EC1C0262FEA}" srcOrd="4" destOrd="0" parTransId="{55E1DCC7-C550-4874-8895-5F21AC21F53C}" sibTransId="{AB0744CA-D377-435B-B751-956F53F35BE6}"/>
    <dgm:cxn modelId="{689A0332-060C-4C0C-A148-F7E5BFB5AFBF}" type="presOf" srcId="{7D13E0E7-1A6C-47B6-B19B-4FED8B7E7A50}" destId="{C0D17268-C84F-45D7-9C81-2BCF2A4FB16B}" srcOrd="0" destOrd="0" presId="urn:microsoft.com/office/officeart/2005/8/layout/chevron1"/>
    <dgm:cxn modelId="{2B831664-224D-4F46-9C6E-9670F041A2CA}" type="presOf" srcId="{801339E8-D592-43F3-A3CB-7B35406E0BF7}" destId="{266EF00F-39C1-4290-BC30-01BBCA4EF080}" srcOrd="0" destOrd="0" presId="urn:microsoft.com/office/officeart/2005/8/layout/chevron1"/>
    <dgm:cxn modelId="{C0589F6A-13FB-4346-8124-F7E97966D478}" srcId="{5DAD79E6-971E-4517-8112-F4DCF43FE743}" destId="{C5E3989D-128C-418C-979A-C33C6A2CBB32}" srcOrd="0" destOrd="0" parTransId="{ACB91C5D-4485-4550-B601-705CB3C3F0C0}" sibTransId="{68A09D98-DA88-4B9B-ABE6-1E711819ECE1}"/>
    <dgm:cxn modelId="{5D0F2E51-3BA4-44D2-880C-347ABDECF06E}" srcId="{5DAD79E6-971E-4517-8112-F4DCF43FE743}" destId="{801339E8-D592-43F3-A3CB-7B35406E0BF7}" srcOrd="1" destOrd="0" parTransId="{CF3D80AC-A5E9-4689-BD9F-E478AEEAF154}" sibTransId="{6303AE86-4AE7-4F07-8794-BA37C13ECBD0}"/>
    <dgm:cxn modelId="{26400F86-7304-4EF7-91F0-DAEA36E5E7EB}" srcId="{5DAD79E6-971E-4517-8112-F4DCF43FE743}" destId="{7D13E0E7-1A6C-47B6-B19B-4FED8B7E7A50}" srcOrd="2" destOrd="0" parTransId="{3C0302DB-E698-40CB-8068-F5396ABF5035}" sibTransId="{B7B81841-25C3-439A-94D3-77406A118448}"/>
    <dgm:cxn modelId="{0BAEB4BB-EF2B-478E-9434-743688128838}" type="presOf" srcId="{1D5FDDAD-F7E6-4174-9B27-5EC1C0262FEA}" destId="{BDA4B100-22D0-468D-957B-8FC2F5A0807A}" srcOrd="0" destOrd="0" presId="urn:microsoft.com/office/officeart/2005/8/layout/chevron1"/>
    <dgm:cxn modelId="{37643FD9-69D2-452D-98B7-2F0533E9D67A}" type="presOf" srcId="{5DAD79E6-971E-4517-8112-F4DCF43FE743}" destId="{EBEF87D9-2944-466E-AA1C-B078985F49EF}" srcOrd="0" destOrd="0" presId="urn:microsoft.com/office/officeart/2005/8/layout/chevron1"/>
    <dgm:cxn modelId="{89D20DF9-A28B-46BB-B3EE-064B04114110}" srcId="{5DAD79E6-971E-4517-8112-F4DCF43FE743}" destId="{2905E788-80AB-4487-9E5C-5A0A1EBAAC84}" srcOrd="3" destOrd="0" parTransId="{5FF92C51-3892-4096-A8B5-974B6F6ED3D1}" sibTransId="{126071A7-CD3A-48DB-B71F-B374C7C40E75}"/>
    <dgm:cxn modelId="{FD7384FA-B54C-469A-9569-905BD2DE7735}" type="presOf" srcId="{2905E788-80AB-4487-9E5C-5A0A1EBAAC84}" destId="{43CC6DFF-2034-4FFB-98D2-99EC312B46AC}" srcOrd="0" destOrd="0" presId="urn:microsoft.com/office/officeart/2005/8/layout/chevron1"/>
    <dgm:cxn modelId="{64F02FDB-B635-424D-9CFA-A64B333FF664}" type="presParOf" srcId="{EBEF87D9-2944-466E-AA1C-B078985F49EF}" destId="{C2CE7EAB-C13E-4474-8977-4CCA9D9BFDE9}" srcOrd="0" destOrd="0" presId="urn:microsoft.com/office/officeart/2005/8/layout/chevron1"/>
    <dgm:cxn modelId="{4ED010D0-C587-446F-BFDD-699A436E2EA0}" type="presParOf" srcId="{EBEF87D9-2944-466E-AA1C-B078985F49EF}" destId="{BFDAA786-DE8C-4BFA-B326-31BDBA2463D6}" srcOrd="1" destOrd="0" presId="urn:microsoft.com/office/officeart/2005/8/layout/chevron1"/>
    <dgm:cxn modelId="{6BFA3C01-2765-44CE-809A-20A93E29DF68}" type="presParOf" srcId="{EBEF87D9-2944-466E-AA1C-B078985F49EF}" destId="{266EF00F-39C1-4290-BC30-01BBCA4EF080}" srcOrd="2" destOrd="0" presId="urn:microsoft.com/office/officeart/2005/8/layout/chevron1"/>
    <dgm:cxn modelId="{5C0EBE82-AFDA-4570-AF31-B7338268173D}" type="presParOf" srcId="{EBEF87D9-2944-466E-AA1C-B078985F49EF}" destId="{2E922CB6-4CCF-4E2A-9534-5674D102DBE2}" srcOrd="3" destOrd="0" presId="urn:microsoft.com/office/officeart/2005/8/layout/chevron1"/>
    <dgm:cxn modelId="{76367EFE-08D8-4274-BBF1-86097EF36982}" type="presParOf" srcId="{EBEF87D9-2944-466E-AA1C-B078985F49EF}" destId="{C0D17268-C84F-45D7-9C81-2BCF2A4FB16B}" srcOrd="4" destOrd="0" presId="urn:microsoft.com/office/officeart/2005/8/layout/chevron1"/>
    <dgm:cxn modelId="{D913F9B9-6ACE-40CB-A2DF-5C329DA1F0C1}" type="presParOf" srcId="{EBEF87D9-2944-466E-AA1C-B078985F49EF}" destId="{AF3D58BB-F87F-4C5C-A4A6-766317854CB9}" srcOrd="5" destOrd="0" presId="urn:microsoft.com/office/officeart/2005/8/layout/chevron1"/>
    <dgm:cxn modelId="{705D2F99-9312-45C6-A341-AF19A5AEDFF7}" type="presParOf" srcId="{EBEF87D9-2944-466E-AA1C-B078985F49EF}" destId="{43CC6DFF-2034-4FFB-98D2-99EC312B46AC}" srcOrd="6" destOrd="0" presId="urn:microsoft.com/office/officeart/2005/8/layout/chevron1"/>
    <dgm:cxn modelId="{E3CB942A-0E70-4D83-91E0-F3BD1702F3C2}" type="presParOf" srcId="{EBEF87D9-2944-466E-AA1C-B078985F49EF}" destId="{F9AFF5CB-AFE0-40ED-BB8E-04EECB47B33E}" srcOrd="7" destOrd="0" presId="urn:microsoft.com/office/officeart/2005/8/layout/chevron1"/>
    <dgm:cxn modelId="{A78A6E4D-A8AA-48E7-ACE4-BA87E8A50829}" type="presParOf" srcId="{EBEF87D9-2944-466E-AA1C-B078985F49EF}" destId="{BDA4B100-22D0-468D-957B-8FC2F5A0807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E7EAB-C13E-4474-8977-4CCA9D9BFDE9}">
      <dsp:nvSpPr>
        <dsp:cNvPr id="0" name=""/>
        <dsp:cNvSpPr/>
      </dsp:nvSpPr>
      <dsp:spPr>
        <a:xfrm>
          <a:off x="2921" y="2216386"/>
          <a:ext cx="2600443" cy="104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CONTRATOS, MODIFICACIONES, PROYECTOS</a:t>
          </a:r>
        </a:p>
      </dsp:txBody>
      <dsp:txXfrm>
        <a:off x="523010" y="2216386"/>
        <a:ext cx="1560266" cy="1040177"/>
      </dsp:txXfrm>
    </dsp:sp>
    <dsp:sp modelId="{266EF00F-39C1-4290-BC30-01BBCA4EF080}">
      <dsp:nvSpPr>
        <dsp:cNvPr id="0" name=""/>
        <dsp:cNvSpPr/>
      </dsp:nvSpPr>
      <dsp:spPr>
        <a:xfrm>
          <a:off x="2343320" y="2216386"/>
          <a:ext cx="2600443" cy="104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NOMINA Y NOVEDADES NÓMINA</a:t>
          </a:r>
        </a:p>
      </dsp:txBody>
      <dsp:txXfrm>
        <a:off x="2863409" y="2216386"/>
        <a:ext cx="1560266" cy="1040177"/>
      </dsp:txXfrm>
    </dsp:sp>
    <dsp:sp modelId="{C0D17268-C84F-45D7-9C81-2BCF2A4FB16B}">
      <dsp:nvSpPr>
        <dsp:cNvPr id="0" name=""/>
        <dsp:cNvSpPr/>
      </dsp:nvSpPr>
      <dsp:spPr>
        <a:xfrm>
          <a:off x="4683719" y="2216386"/>
          <a:ext cx="2600443" cy="104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PRIORIZACIÓN, REVISIÓN Y EMISIÓN DE FACTURAS</a:t>
          </a:r>
        </a:p>
      </dsp:txBody>
      <dsp:txXfrm>
        <a:off x="5203808" y="2216386"/>
        <a:ext cx="1560266" cy="1040177"/>
      </dsp:txXfrm>
    </dsp:sp>
    <dsp:sp modelId="{43CC6DFF-2034-4FFB-98D2-99EC312B46AC}">
      <dsp:nvSpPr>
        <dsp:cNvPr id="0" name=""/>
        <dsp:cNvSpPr/>
      </dsp:nvSpPr>
      <dsp:spPr>
        <a:xfrm>
          <a:off x="7024118" y="2216386"/>
          <a:ext cx="2600443" cy="104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PROYECCIÓN INGRESOS</a:t>
          </a:r>
        </a:p>
      </dsp:txBody>
      <dsp:txXfrm>
        <a:off x="7544207" y="2216386"/>
        <a:ext cx="1560266" cy="1040177"/>
      </dsp:txXfrm>
    </dsp:sp>
    <dsp:sp modelId="{BDA4B100-22D0-468D-957B-8FC2F5A0807A}">
      <dsp:nvSpPr>
        <dsp:cNvPr id="0" name=""/>
        <dsp:cNvSpPr/>
      </dsp:nvSpPr>
      <dsp:spPr>
        <a:xfrm>
          <a:off x="9364517" y="2216386"/>
          <a:ext cx="2600443" cy="104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GESTIÓN CARTERA</a:t>
          </a:r>
        </a:p>
      </dsp:txBody>
      <dsp:txXfrm>
        <a:off x="9884606" y="2216386"/>
        <a:ext cx="1560266" cy="1040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007601" y="268289"/>
            <a:ext cx="751416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8" y="255589"/>
            <a:ext cx="9239253" cy="1114517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7" y="1497107"/>
            <a:ext cx="11264901" cy="489099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6426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8 DE ABRIL DE 2019</a:t>
            </a:r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11. DIAGNÓSTICO PSL (ANALÍTICA/TECNOLOGÍA)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7156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0" y="200398"/>
            <a:ext cx="11253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</a:t>
            </a:r>
            <a:r>
              <a:rPr lang="es-CO" sz="1600" dirty="0"/>
              <a:t> </a:t>
            </a:r>
            <a:r>
              <a:rPr lang="es-CO" sz="1600" dirty="0">
                <a:solidFill>
                  <a:srgbClr val="000000"/>
                </a:solidFill>
                <a:latin typeface="Calibri" panose="020F0502020204030204" pitchFamily="34" charset="0"/>
              </a:rPr>
              <a:t>38.82</a:t>
            </a:r>
            <a:r>
              <a:rPr lang="es-CO" sz="1600" b="1" dirty="0"/>
              <a:t>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DESARROLLARON LOS INSTRUMENTOS DE RECOLECCIÓN PARA LAS SESIONES DE TRABAJO CON LOS USUARIOS.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REALIZARON LAS SESIONES DE TRABAJO CON EL ÁREA DE GESTIÓN HUMANA.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CONTINUAR MESAS DE TRABAJO CON USUARIOS FUNCIONALES.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VALIDAR LA CLASIFICACIÓN DE LA INFORMACIÓN DE INCIDENTES DE PSL.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0" y="2894432"/>
            <a:ext cx="7018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 -&gt; PENDIENTE DE VALIDAR LA METODOLOGÍA Y LAS FECHAS.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458304" y="6396094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EB1C33E-6FBB-498E-B771-1DB17969CD50}"/>
              </a:ext>
            </a:extLst>
          </p:cNvPr>
          <p:cNvSpPr/>
          <p:nvPr/>
        </p:nvSpPr>
        <p:spPr>
          <a:xfrm>
            <a:off x="450980" y="6113961"/>
            <a:ext cx="109899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No se realizó al inicio un cronograma para este proyecto dado que se fue construyendo el alcance durante la misma ejecución del proyecto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A83B27E-3D66-4443-BA7C-A2F2869DA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5" y="3301091"/>
            <a:ext cx="10704718" cy="24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5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r>
              <a:rPr lang="es-CO" b="1" dirty="0"/>
              <a:t>APOYO A LA FACTURACIÓN Y TRANSFERENCIA TECNOLÓGICA DE LA HERRAMIENTA DE FACTURACIÓN.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APOYÓ A LA PERSONA DE FACTURACIÓN BRINDANDO SOPORTE.</a:t>
            </a:r>
          </a:p>
          <a:p>
            <a:pPr algn="just"/>
            <a:endParaRPr lang="es-CO" dirty="0"/>
          </a:p>
          <a:p>
            <a:pPr algn="just"/>
            <a:r>
              <a:rPr lang="es-CO" b="1" dirty="0"/>
              <a:t>PRIMER COMITÉ TECNOLOGÍA-ANALÍTICA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PÁGINA WEB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SEGUIMIENTO COMPROMISOS:</a:t>
            </a:r>
            <a:r>
              <a:rPr lang="es-ES" dirty="0"/>
              <a:t>SE PACTÓ LA REUNIÓN CON EFECTO PARA EL DÍA 8 DE ABRIL.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/>
              <a:t>SE APOYÓ UBICANDO LOS ARCHIVOS A MODIFICAR PARA ACTUALIZAR LA PÁGINA WEB DE DOCUMENTACIÓN DEL SISTEMA INTEGRADO DE GESTIÓN.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RACKSPACE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SEGUIMIENTO COMPROMISO:</a:t>
            </a:r>
            <a:r>
              <a:rPr lang="es-CO" dirty="0"/>
              <a:t>NO SE PUDO REALIZAR LA REUNIÓN.</a:t>
            </a:r>
          </a:p>
          <a:p>
            <a:pPr algn="just"/>
            <a:r>
              <a:rPr lang="es-CO" b="1" dirty="0"/>
              <a:t>OBSERVATORIO BASES DE DATOS (ROBOTS SE SACAN INFORMACIÓN)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LOGRÓ SOLUCIONAR UN PROBLEMA DETECTADO CON LA CODIFICACIÓN(LAS TÍLDES Y CARACTERES ESPECIALES SE RETORNABAN COMO INDETERMINADOS) DE LA INFORMACIÓN QUE SE OBTIENE COMO RESPUESTA A LAS PETICIONES DE INFORMACIÓN. SE ENCUENTRA PENDIENTE DEL LADO DE LA UNIDAD EL ESTABLECIMIENTO DEL CRONOGRAMA DE TRABAJO PARA ESTE PROYECTO.</a:t>
            </a:r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ANEXO 1</a:t>
            </a:r>
          </a:p>
          <a:p>
            <a:pPr algn="ctr"/>
            <a:r>
              <a:rPr lang="es-ES" sz="7200" dirty="0"/>
              <a:t>DESCRIPCIÓN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92037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1. FACTURACIÓN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3332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8225" y="910231"/>
            <a:ext cx="111072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OBJETIVO GENERAL: AUTOMATIZAR LA INTERACCIÓN ENTRE LAS TAREAS RELACIONADAS CON CONTABILIDAD, CARTERA Y FACTURACIÓN</a:t>
            </a:r>
          </a:p>
          <a:p>
            <a:endParaRPr lang="es-CO" sz="2800" dirty="0"/>
          </a:p>
          <a:p>
            <a:r>
              <a:rPr lang="es-CO" sz="2800" dirty="0"/>
              <a:t>TIEMPO ESPERADO PROYECTO: 10 SEMANAS -&gt; 17 DE AGOSTO</a:t>
            </a:r>
          </a:p>
          <a:p>
            <a:r>
              <a:rPr lang="es-CO" sz="2800" dirty="0"/>
              <a:t>TIEMPO ESPERADO PRIMEROS DOS MÓDULOS: 6 SEMANAS -&gt; 13 DE JULIO</a:t>
            </a:r>
          </a:p>
          <a:p>
            <a:r>
              <a:rPr lang="es-CO" sz="2800" dirty="0"/>
              <a:t>PEOR ESCENARIO PROYECTO: 20 SEMANAS -&gt; 26 DE OCTUBRE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85801" y="157195"/>
            <a:ext cx="10811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/>
              <a:t>ESPECIFICACIONES GENERALES</a:t>
            </a:r>
          </a:p>
        </p:txBody>
      </p:sp>
      <p:graphicFrame>
        <p:nvGraphicFramePr>
          <p:cNvPr id="6" name="Diagrama 5"/>
          <p:cNvGraphicFramePr/>
          <p:nvPr>
            <p:extLst/>
          </p:nvPr>
        </p:nvGraphicFramePr>
        <p:xfrm>
          <a:off x="107576" y="2904564"/>
          <a:ext cx="11967883" cy="547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36177" y="4222377"/>
            <a:ext cx="1936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SEMANA 5: PRUEBAS</a:t>
            </a:r>
          </a:p>
          <a:p>
            <a:r>
              <a:rPr lang="es-CO" sz="1400" dirty="0"/>
              <a:t>SEMANA 6 PUESTA EN MARCHA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586314" y="4226859"/>
            <a:ext cx="1936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SEMANA 5: PRUEBAS</a:t>
            </a:r>
          </a:p>
          <a:p>
            <a:r>
              <a:rPr lang="es-CO" sz="1400" dirty="0"/>
              <a:t>SEMANA 6 PUESTA EN MARCHA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930584" y="4222377"/>
            <a:ext cx="1936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SEMANA 6: PRUEBAS</a:t>
            </a:r>
          </a:p>
          <a:p>
            <a:r>
              <a:rPr lang="es-CO" sz="1400" dirty="0"/>
              <a:t>SEMANA 7 PUESTA EN MARCHA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180721" y="4222377"/>
            <a:ext cx="1936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SEMANA 8: PRUEBAS</a:t>
            </a:r>
          </a:p>
          <a:p>
            <a:r>
              <a:rPr lang="es-CO" sz="1400" dirty="0"/>
              <a:t>SEMANA  9: PUESTA EN MARCHA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9628090" y="4222377"/>
            <a:ext cx="1936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SEMANA 9: PRUEBAS</a:t>
            </a:r>
          </a:p>
          <a:p>
            <a:r>
              <a:rPr lang="es-CO" sz="1400" dirty="0"/>
              <a:t>SEMANA  10: PUESTA EN MARCHA</a:t>
            </a:r>
          </a:p>
        </p:txBody>
      </p:sp>
    </p:spTree>
    <p:extLst>
      <p:ext uri="{BB962C8B-B14F-4D97-AF65-F5344CB8AC3E}">
        <p14:creationId xmlns:p14="http://schemas.microsoft.com/office/powerpoint/2010/main" val="117132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057671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OBJETIVOS DEL PROYECTO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b="1" dirty="0"/>
              <a:t>OBJETIVO GENERAL: </a:t>
            </a:r>
            <a:r>
              <a:rPr lang="es-CO" sz="2000" dirty="0"/>
              <a:t>Desarrollar, actualizar o adquirir una herramienta para el control de proyectos de construcción de PAYC.</a:t>
            </a:r>
          </a:p>
          <a:p>
            <a:pPr algn="just"/>
            <a:r>
              <a:rPr lang="es-CO" sz="2000" b="1" dirty="0"/>
              <a:t>OBJETIVOS ESPECÍFICOS:</a:t>
            </a:r>
          </a:p>
          <a:p>
            <a:pPr marL="257175" indent="-257175" algn="just">
              <a:buAutoNum type="arabicPeriod"/>
            </a:pPr>
            <a:r>
              <a:rPr lang="es-CO" sz="2000" dirty="0"/>
              <a:t>Obtener información de control presupuestal o de costos de manera oportuna y con calidad.</a:t>
            </a:r>
          </a:p>
          <a:p>
            <a:pPr marL="257175" indent="-257175" algn="just">
              <a:buAutoNum type="arabicPeriod"/>
            </a:pPr>
            <a:r>
              <a:rPr lang="es-CO" sz="2000" dirty="0"/>
              <a:t>Obtener una base de datos centralizada de costos y tiempos ejecutados.</a:t>
            </a:r>
          </a:p>
          <a:p>
            <a:pPr marL="257175" indent="-257175" algn="just">
              <a:buAutoNum type="arabicPeriod"/>
            </a:pPr>
            <a:r>
              <a:rPr lang="es-CO" sz="2000" dirty="0"/>
              <a:t>Reducir el tiempo empleado para el registro asociado al control presupuestal y de ejecución.</a:t>
            </a:r>
          </a:p>
          <a:p>
            <a:pPr marL="257175" indent="-257175" algn="just">
              <a:buAutoNum type="arabicPeriod"/>
            </a:pPr>
            <a:r>
              <a:rPr lang="es-CO" sz="2000" dirty="0"/>
              <a:t>Obtener la información financiera y de avance de ejecución para los informes mensuales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3832663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0713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9284" y="46231"/>
            <a:ext cx="7114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26203"/>
              </p:ext>
            </p:extLst>
          </p:nvPr>
        </p:nvGraphicFramePr>
        <p:xfrm>
          <a:off x="519285" y="586114"/>
          <a:ext cx="11153430" cy="4728210"/>
        </p:xfrm>
        <a:graphic>
          <a:graphicData uri="http://schemas.openxmlformats.org/drawingml/2006/table">
            <a:tbl>
              <a:tblPr/>
              <a:tblGrid>
                <a:gridCol w="3666571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009036">
                  <a:extLst>
                    <a:ext uri="{9D8B030D-6E8A-4147-A177-3AD203B41FA5}">
                      <a16:colId xmlns:a16="http://schemas.microsoft.com/office/drawing/2014/main" val="38046796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212181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  <a:gridCol w="1113936">
                  <a:extLst>
                    <a:ext uri="{9D8B030D-6E8A-4147-A177-3AD203B41FA5}">
                      <a16:colId xmlns:a16="http://schemas.microsoft.com/office/drawing/2014/main" val="3549765904"/>
                    </a:ext>
                  </a:extLst>
                </a:gridCol>
                <a:gridCol w="1212464">
                  <a:extLst>
                    <a:ext uri="{9D8B030D-6E8A-4147-A177-3AD203B41FA5}">
                      <a16:colId xmlns:a16="http://schemas.microsoft.com/office/drawing/2014/main" val="1637206028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FIN PLAN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SEMANAL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ESPERADO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 AVANCE ESPERADO VS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433987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 oct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250701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 (FASE 1 ANÁLISIS INFOR.)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sept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48.62%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48.62%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39.49%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9.12%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 </a:t>
                      </a:r>
                      <a:r>
                        <a:rPr lang="es-CO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49.92%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52.11%</a:t>
                      </a:r>
                      <a:endParaRPr lang="es-CO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55.04%**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-2.92%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 mar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10. REPLANIFCACIÓN TRIMESTRAL DE NEGOCIO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77085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11. DIAGNÓSTICO PSL (ANALÍTICA – TECNOLOGÍA)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25/06/2019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00274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620745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654016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550871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562380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632270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562396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620745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550871"/>
            <a:ext cx="11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84FA22-00DB-472C-A36D-2883042DDE66}"/>
              </a:ext>
            </a:extLst>
          </p:cNvPr>
          <p:cNvSpPr txBox="1"/>
          <p:nvPr/>
        </p:nvSpPr>
        <p:spPr>
          <a:xfrm>
            <a:off x="519285" y="5350540"/>
            <a:ext cx="111534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s-CO" sz="1400" dirty="0"/>
              <a:t>Dada la naturaleza del ejercicio de planificación no se establecieron fechas esperadas de finalización, y por lo tanto, no se incluye el avance esperado</a:t>
            </a:r>
          </a:p>
          <a:p>
            <a:r>
              <a:rPr lang="es-CO" sz="1400" dirty="0"/>
              <a:t>**El avance esperado que se presentó la semana pasada tenía un error, pues estaba con una semana de adelanto (debido a los ejercicios de proyección que hacemos para planificar la semana) y por lo tanto se mantiene igual.</a:t>
            </a:r>
          </a:p>
          <a:p>
            <a:r>
              <a:rPr lang="es-CO" sz="1400" dirty="0"/>
              <a:t>***El proyecto esta en su fase de concepción y por lo tanto aun no se han fijado fechas. Se estima 6% debido a que se avanzó en una primera versión de la concepción (peso concepción 10%) y un primer ejercicio de análisis.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007C682-48A7-4656-A70E-CE9661570A20}"/>
              </a:ext>
            </a:extLst>
          </p:cNvPr>
          <p:cNvSpPr/>
          <p:nvPr/>
        </p:nvSpPr>
        <p:spPr>
          <a:xfrm>
            <a:off x="827864" y="6658252"/>
            <a:ext cx="302602" cy="1632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C621D08-4CB7-47E8-AAA7-3824951A1D09}"/>
              </a:ext>
            </a:extLst>
          </p:cNvPr>
          <p:cNvSpPr txBox="1"/>
          <p:nvPr/>
        </p:nvSpPr>
        <p:spPr>
          <a:xfrm>
            <a:off x="1212595" y="6562396"/>
            <a:ext cx="3385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Cambio de requerimientos - Reprogramar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F32F002-9506-46BD-B80F-C6397FB74091}"/>
              </a:ext>
            </a:extLst>
          </p:cNvPr>
          <p:cNvSpPr/>
          <p:nvPr/>
        </p:nvSpPr>
        <p:spPr>
          <a:xfrm>
            <a:off x="7817552" y="236032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157F07-CA96-40DD-B575-14FA403AB8AF}"/>
              </a:ext>
            </a:extLst>
          </p:cNvPr>
          <p:cNvSpPr txBox="1"/>
          <p:nvPr/>
        </p:nvSpPr>
        <p:spPr>
          <a:xfrm>
            <a:off x="8202283" y="140176"/>
            <a:ext cx="3385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Reprogramado parcialmente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OBJETIVOS DEL PROYECTO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type="body" sz="half" idx="2"/>
          </p:nvPr>
        </p:nvSpPr>
        <p:spPr>
          <a:xfrm>
            <a:off x="609597" y="1497108"/>
            <a:ext cx="11264901" cy="3975846"/>
          </a:xfrm>
        </p:spPr>
        <p:txBody>
          <a:bodyPr>
            <a:normAutofit/>
          </a:bodyPr>
          <a:lstStyle/>
          <a:p>
            <a:pPr algn="just"/>
            <a:r>
              <a:rPr lang="es-CO" sz="2000" b="1" dirty="0"/>
              <a:t>OBJETIVO GENERAL: Diseñar y poner en marcha metodología para el análisis y monitoreo permanente de precios de insumos de construcción</a:t>
            </a:r>
          </a:p>
          <a:p>
            <a:pPr algn="just"/>
            <a:r>
              <a:rPr lang="es-CO" sz="2000" b="1" dirty="0"/>
              <a:t>OBJETIVOS ESPECÍFICOS:</a:t>
            </a:r>
          </a:p>
          <a:p>
            <a:pPr marL="257175" indent="-257175" algn="just">
              <a:buAutoNum type="arabicPeriod"/>
            </a:pPr>
            <a:r>
              <a:rPr lang="es-CO" sz="2000" dirty="0"/>
              <a:t>Obtener una base de datos de precios de insumos de construcción con valores desde 2010.</a:t>
            </a:r>
          </a:p>
          <a:p>
            <a:pPr marL="257175" indent="-257175" algn="just">
              <a:buAutoNum type="arabicPeriod"/>
            </a:pPr>
            <a:r>
              <a:rPr lang="es-CO" sz="2000" dirty="0"/>
              <a:t>Diseñar y poner en marcha metodología de análisis de precios:</a:t>
            </a:r>
          </a:p>
          <a:p>
            <a:pPr marL="714375" lvl="1" indent="-257175" algn="just">
              <a:buClrTx/>
              <a:buFont typeface="+mj-lt"/>
              <a:buAutoNum type="alphaLcParenR"/>
            </a:pPr>
            <a:r>
              <a:rPr lang="es-CO" dirty="0">
                <a:solidFill>
                  <a:schemeClr val="tx1"/>
                </a:solidFill>
              </a:rPr>
              <a:t>Determinar los factores que más inciden en la variación de los precios.</a:t>
            </a:r>
          </a:p>
          <a:p>
            <a:pPr marL="714375" lvl="1" indent="-257175" algn="just">
              <a:buClrTx/>
              <a:buFont typeface="+mj-lt"/>
              <a:buAutoNum type="alphaLcParenR"/>
            </a:pPr>
            <a:r>
              <a:rPr lang="es-CO" dirty="0">
                <a:solidFill>
                  <a:schemeClr val="tx1"/>
                </a:solidFill>
              </a:rPr>
              <a:t>Realizar agrupaciones entre insumos de acuerdo con su comportamiento económico</a:t>
            </a:r>
          </a:p>
          <a:p>
            <a:pPr marL="714375" lvl="1" indent="-257175" algn="just">
              <a:buClrTx/>
              <a:buFont typeface="+mj-lt"/>
              <a:buAutoNum type="alphaLcParenR"/>
            </a:pPr>
            <a:r>
              <a:rPr lang="es-CO" dirty="0">
                <a:solidFill>
                  <a:schemeClr val="tx1"/>
                </a:solidFill>
              </a:rPr>
              <a:t>Proponer escenarios de precios de los insumos en el futuro.</a:t>
            </a:r>
          </a:p>
          <a:p>
            <a:pPr marL="257175" indent="-257175" algn="just">
              <a:buAutoNum type="arabicPeriod"/>
            </a:pPr>
            <a:r>
              <a:rPr lang="es-CO" sz="2000" dirty="0"/>
              <a:t>Diseñar y poner marcha herramientas y procesos para el monitoreo permanente de precios de insumos de materias primas.</a:t>
            </a:r>
          </a:p>
        </p:txBody>
      </p:sp>
    </p:spTree>
    <p:extLst>
      <p:ext uri="{BB962C8B-B14F-4D97-AF65-F5344CB8AC3E}">
        <p14:creationId xmlns:p14="http://schemas.microsoft.com/office/powerpoint/2010/main" val="1390228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4. APRENDIZ DE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053855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OBJETIVOS DEL PROYECTO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type="body" sz="half" idx="2"/>
          </p:nvPr>
        </p:nvSpPr>
        <p:spPr>
          <a:xfrm>
            <a:off x="609597" y="1497108"/>
            <a:ext cx="11264901" cy="3975846"/>
          </a:xfrm>
        </p:spPr>
        <p:txBody>
          <a:bodyPr>
            <a:normAutofit/>
          </a:bodyPr>
          <a:lstStyle/>
          <a:p>
            <a:pPr algn="just"/>
            <a:r>
              <a:rPr lang="es-CO" sz="2000" b="1" dirty="0"/>
              <a:t>OBJETIVO GENERAL: Realizar proyecto piloto de digitalización de formatos de PAYC para el proyecto CINECOLOMBIA</a:t>
            </a:r>
          </a:p>
          <a:p>
            <a:pPr algn="just"/>
            <a:r>
              <a:rPr lang="es-CO" sz="2000" b="1" dirty="0"/>
              <a:t>OBJETIVOS ESPECÍFICOS:</a:t>
            </a:r>
          </a:p>
          <a:p>
            <a:pPr marL="257175" indent="-257175" algn="just">
              <a:buAutoNum type="arabicPeriod"/>
            </a:pPr>
            <a:r>
              <a:rPr lang="es-CO" sz="2000" dirty="0"/>
              <a:t>Digitalizar formatos PAYC</a:t>
            </a:r>
          </a:p>
          <a:p>
            <a:pPr marL="257175" indent="-257175" algn="just">
              <a:buAutoNum type="arabicPeriod"/>
            </a:pPr>
            <a:r>
              <a:rPr lang="es-CO" sz="2000" dirty="0"/>
              <a:t>Generar documentos soporte de registro para imprimir</a:t>
            </a:r>
          </a:p>
        </p:txBody>
      </p:sp>
    </p:spTree>
    <p:extLst>
      <p:ext uri="{BB962C8B-B14F-4D97-AF65-F5344CB8AC3E}">
        <p14:creationId xmlns:p14="http://schemas.microsoft.com/office/powerpoint/2010/main" val="992115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21508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OBJETIVOS DEL PROYECTO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type="body" sz="half" idx="2"/>
          </p:nvPr>
        </p:nvSpPr>
        <p:spPr>
          <a:xfrm>
            <a:off x="609597" y="1497108"/>
            <a:ext cx="11264901" cy="3975846"/>
          </a:xfrm>
        </p:spPr>
        <p:txBody>
          <a:bodyPr>
            <a:normAutofit/>
          </a:bodyPr>
          <a:lstStyle/>
          <a:p>
            <a:pPr algn="just"/>
            <a:r>
              <a:rPr lang="es-CO" sz="2000" b="1" dirty="0"/>
              <a:t>OBJETIVO GENERAL: Diseñar y poner en marcha una herramienta para la calificación de contratistas, así como el análisis descriptivo y predictivo de dicha base de datos.</a:t>
            </a:r>
          </a:p>
          <a:p>
            <a:pPr algn="just"/>
            <a:r>
              <a:rPr lang="es-CO" sz="2000" b="1" dirty="0"/>
              <a:t>OBJETIVOS ESPECÍFICOS:</a:t>
            </a:r>
          </a:p>
          <a:p>
            <a:pPr marL="257175" indent="-257175" algn="just">
              <a:buAutoNum type="arabicPeriod"/>
            </a:pPr>
            <a:r>
              <a:rPr lang="es-CO" sz="2000" dirty="0"/>
              <a:t>Normalizar y depurar la base de datos actual con calificaciones de contratistas.</a:t>
            </a:r>
          </a:p>
          <a:p>
            <a:pPr marL="257175" indent="-257175" algn="just">
              <a:buAutoNum type="arabicPeriod"/>
            </a:pPr>
            <a:r>
              <a:rPr lang="es-CO" sz="2000" dirty="0"/>
              <a:t>Diseñar y poner en marcha metodología de análisis de calificaciones:</a:t>
            </a:r>
          </a:p>
          <a:p>
            <a:pPr marL="714375" lvl="1" indent="-257175" algn="just">
              <a:buClrTx/>
              <a:buFont typeface="+mj-lt"/>
              <a:buAutoNum type="alphaLcParenR"/>
            </a:pPr>
            <a:r>
              <a:rPr lang="es-CO" dirty="0">
                <a:solidFill>
                  <a:schemeClr val="tx1"/>
                </a:solidFill>
              </a:rPr>
              <a:t>Agrupar contratistas de acuerdo con sus calificaciones y actividades desarrolladas o insumos entregados</a:t>
            </a:r>
          </a:p>
          <a:p>
            <a:pPr marL="714375" lvl="1" indent="-257175" algn="just">
              <a:buClrTx/>
              <a:buFont typeface="+mj-lt"/>
              <a:buAutoNum type="alphaLcParenR"/>
            </a:pPr>
            <a:r>
              <a:rPr lang="es-CO" dirty="0">
                <a:solidFill>
                  <a:schemeClr val="tx1"/>
                </a:solidFill>
              </a:rPr>
              <a:t>Predecir la calificación de los contratistas y el grupo al que pertenecen de acuerdo con sus atributos (lugar de origen, ingresos último año, utilidad último año, años experiencia,…,)</a:t>
            </a:r>
          </a:p>
          <a:p>
            <a:pPr marL="257175" indent="-257175" algn="just">
              <a:buAutoNum type="arabicPeriod"/>
            </a:pPr>
            <a:r>
              <a:rPr lang="es-CO" sz="2000" dirty="0"/>
              <a:t>Diseñar y poner marcha herramientas y procesos para la calificación de contratistas.</a:t>
            </a:r>
          </a:p>
          <a:p>
            <a:pPr marL="257175" indent="-257175" algn="just">
              <a:buAutoNum type="arabicPeriod"/>
            </a:pPr>
            <a:r>
              <a:rPr lang="es-CO" sz="2000" dirty="0"/>
              <a:t>Diseñar y poner en marcha una herramienta en línea para el registro externo de los contratistas (Información de experiencias y financiera que se solicita)</a:t>
            </a:r>
          </a:p>
        </p:txBody>
      </p:sp>
    </p:spTree>
    <p:extLst>
      <p:ext uri="{BB962C8B-B14F-4D97-AF65-F5344CB8AC3E}">
        <p14:creationId xmlns:p14="http://schemas.microsoft.com/office/powerpoint/2010/main" val="1327074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6. REPORTEADOR INDICADORES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004881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OBJETIVOS DEL PROYECTO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type="body" sz="half" idx="2"/>
          </p:nvPr>
        </p:nvSpPr>
        <p:spPr>
          <a:xfrm>
            <a:off x="609597" y="1497108"/>
            <a:ext cx="11264901" cy="3975846"/>
          </a:xfrm>
        </p:spPr>
        <p:txBody>
          <a:bodyPr>
            <a:normAutofit/>
          </a:bodyPr>
          <a:lstStyle/>
          <a:p>
            <a:pPr algn="just"/>
            <a:r>
              <a:rPr lang="es-CO" sz="2000" b="1" dirty="0"/>
              <a:t>OBJETIVO GENERAL: Diseñar y poner en marcha herramienta reportes y metodología para recolección permanente de los indicadores planteados por la Junta.</a:t>
            </a:r>
          </a:p>
          <a:p>
            <a:pPr algn="just"/>
            <a:r>
              <a:rPr lang="es-CO" sz="2000" b="1" dirty="0"/>
              <a:t>OBJETIVOS ESPECÍFICOS:</a:t>
            </a:r>
          </a:p>
          <a:p>
            <a:pPr marL="257175" indent="-257175" algn="just">
              <a:buAutoNum type="arabicPeriod"/>
            </a:pPr>
            <a:r>
              <a:rPr lang="es-CO" sz="2000" dirty="0"/>
              <a:t>Diseñar </a:t>
            </a:r>
            <a:r>
              <a:rPr lang="es-CO" sz="2000" dirty="0" err="1"/>
              <a:t>reporteador</a:t>
            </a:r>
            <a:endParaRPr lang="es-CO" sz="2000" dirty="0"/>
          </a:p>
          <a:p>
            <a:pPr marL="257175" indent="-257175" algn="just">
              <a:buAutoNum type="arabicPeriod"/>
            </a:pPr>
            <a:r>
              <a:rPr lang="es-CO" sz="2000" dirty="0"/>
              <a:t>Diseñar y poner en marcha metodología para recolección.</a:t>
            </a:r>
          </a:p>
        </p:txBody>
      </p:sp>
    </p:spTree>
    <p:extLst>
      <p:ext uri="{BB962C8B-B14F-4D97-AF65-F5344CB8AC3E}">
        <p14:creationId xmlns:p14="http://schemas.microsoft.com/office/powerpoint/2010/main" val="2279635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7. OBSERVATORIO DE MERCADO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425970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OBJETIVOS DEL PROYECTO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type="body" sz="half" idx="2"/>
          </p:nvPr>
        </p:nvSpPr>
        <p:spPr>
          <a:xfrm>
            <a:off x="609597" y="1497108"/>
            <a:ext cx="11264901" cy="3975846"/>
          </a:xfrm>
        </p:spPr>
        <p:txBody>
          <a:bodyPr>
            <a:normAutofit/>
          </a:bodyPr>
          <a:lstStyle/>
          <a:p>
            <a:pPr algn="just"/>
            <a:r>
              <a:rPr lang="es-CO" sz="2000" b="1" dirty="0"/>
              <a:t>EN CONCEPCIÓN.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717814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8. RIFA PAYC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2118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8" y="158607"/>
            <a:ext cx="9239253" cy="450994"/>
          </a:xfrm>
        </p:spPr>
        <p:txBody>
          <a:bodyPr anchor="t">
            <a:normAutofit fontScale="90000"/>
          </a:bodyPr>
          <a:lstStyle/>
          <a:p>
            <a:r>
              <a:rPr lang="es-CO" b="1" dirty="0"/>
              <a:t>OBJETIVOS DEL PROYECTO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type="body" sz="half" idx="2"/>
          </p:nvPr>
        </p:nvSpPr>
        <p:spPr>
          <a:xfrm>
            <a:off x="609597" y="1164190"/>
            <a:ext cx="11264901" cy="5111919"/>
          </a:xfrm>
        </p:spPr>
        <p:txBody>
          <a:bodyPr>
            <a:normAutofit/>
          </a:bodyPr>
          <a:lstStyle/>
          <a:p>
            <a:pPr algn="just"/>
            <a:r>
              <a:rPr lang="es-CO" sz="2000" b="1" dirty="0">
                <a:solidFill>
                  <a:schemeClr val="tx1"/>
                </a:solidFill>
              </a:rPr>
              <a:t>OBJETIVO GENERAL: Desarrollar y poner en marcha una herramienta en línea para la realización de las rifas para empleados de PAYC.</a:t>
            </a:r>
          </a:p>
        </p:txBody>
      </p:sp>
    </p:spTree>
    <p:extLst>
      <p:ext uri="{BB962C8B-B14F-4D97-AF65-F5344CB8AC3E}">
        <p14:creationId xmlns:p14="http://schemas.microsoft.com/office/powerpoint/2010/main" val="1375298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9. PLANIFICACIÓN DE NEGOCIO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394176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8" y="158607"/>
            <a:ext cx="9239253" cy="450994"/>
          </a:xfrm>
        </p:spPr>
        <p:txBody>
          <a:bodyPr anchor="t">
            <a:normAutofit fontScale="90000"/>
          </a:bodyPr>
          <a:lstStyle/>
          <a:p>
            <a:r>
              <a:rPr lang="es-CO" b="1" dirty="0"/>
              <a:t>OBJETIVOS DEL PROYECTO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type="body" sz="half" idx="2"/>
          </p:nvPr>
        </p:nvSpPr>
        <p:spPr>
          <a:xfrm>
            <a:off x="609597" y="1164190"/>
            <a:ext cx="11264901" cy="5111919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sz="2000" b="1" dirty="0">
                <a:solidFill>
                  <a:schemeClr val="tx1"/>
                </a:solidFill>
              </a:rPr>
              <a:t>OBJETIVO GENERAL: Establecer escenarios de proyección de negocio. (Pensar en algún nombre)</a:t>
            </a:r>
          </a:p>
          <a:p>
            <a:pPr algn="just"/>
            <a:r>
              <a:rPr lang="es-CO" sz="2000" b="1" dirty="0">
                <a:solidFill>
                  <a:schemeClr val="tx1"/>
                </a:solidFill>
              </a:rPr>
              <a:t>OBJETIVOS ESPECÍFICOS:</a:t>
            </a:r>
          </a:p>
          <a:p>
            <a:pPr marL="257175" indent="-257175" algn="just"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Consolidar, validar y depurar una base de datos con la información contractual de los proyectos. </a:t>
            </a:r>
          </a:p>
          <a:p>
            <a:pPr marL="257175" indent="-257175" algn="just"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Establecer segmentos según el valor de los proyectos.</a:t>
            </a:r>
          </a:p>
          <a:p>
            <a:pPr marL="257175" indent="-257175" algn="just"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Establecer el valor a facturar en firme de acuerdo con la información contractual.</a:t>
            </a:r>
          </a:p>
          <a:p>
            <a:pPr marL="257175" indent="-257175" algn="just"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Proponer escenarios del valor a facturar según las propuestas actuales.</a:t>
            </a:r>
          </a:p>
          <a:p>
            <a:pPr marL="257175" indent="-257175" algn="just"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Proponer escenarios del valor a facturar teniendo en cuenta posibles extensiones contractuales para los proyectos actuales (otro sí).</a:t>
            </a:r>
          </a:p>
          <a:p>
            <a:pPr marL="257175" indent="-257175" algn="just"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Proponer escenarios del valor a facturar teniendo en cuenta el inicio de nuevos proyectos.</a:t>
            </a:r>
          </a:p>
          <a:p>
            <a:pPr marL="257175" indent="-257175" algn="just">
              <a:buAutoNum type="arabicPeriod"/>
            </a:pPr>
            <a:r>
              <a:rPr lang="es-CO" sz="2000" dirty="0">
                <a:solidFill>
                  <a:schemeClr val="accent5"/>
                </a:solidFill>
              </a:rPr>
              <a:t>Consolidar una base de datos con ingresos desde 2010 hasta 2018, la cantidad de propuestas presentadas desde 2010, la cantidad de proyectos por sector desde 2010 y las variables macroeconómicas asociadas al sector.</a:t>
            </a:r>
          </a:p>
          <a:p>
            <a:pPr marL="257175" indent="-257175" algn="just"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Ejecutar modelos de regresión con los ingresos como variable a predecir.</a:t>
            </a:r>
          </a:p>
          <a:p>
            <a:pPr marL="257175" indent="-257175" algn="just"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Establecer la forma de actualización de las proyecciones</a:t>
            </a:r>
          </a:p>
        </p:txBody>
      </p:sp>
    </p:spTree>
    <p:extLst>
      <p:ext uri="{BB962C8B-B14F-4D97-AF65-F5344CB8AC3E}">
        <p14:creationId xmlns:p14="http://schemas.microsoft.com/office/powerpoint/2010/main" val="1856761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10. REPLANIFICACIÓN TRIMESTRAL DE NEGOCIO 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941301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8" y="158607"/>
            <a:ext cx="9239253" cy="450994"/>
          </a:xfrm>
        </p:spPr>
        <p:txBody>
          <a:bodyPr anchor="t">
            <a:normAutofit fontScale="90000"/>
          </a:bodyPr>
          <a:lstStyle/>
          <a:p>
            <a:r>
              <a:rPr lang="es-CO" b="1" dirty="0"/>
              <a:t>OBJETIVOS DEL PROYECTO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type="body" sz="half" idx="2"/>
          </p:nvPr>
        </p:nvSpPr>
        <p:spPr>
          <a:xfrm>
            <a:off x="609597" y="1164190"/>
            <a:ext cx="11264901" cy="5111919"/>
          </a:xfrm>
        </p:spPr>
        <p:txBody>
          <a:bodyPr>
            <a:normAutofit/>
          </a:bodyPr>
          <a:lstStyle/>
          <a:p>
            <a:pPr algn="just"/>
            <a:r>
              <a:rPr lang="es-CO" sz="2000" b="1" dirty="0">
                <a:solidFill>
                  <a:schemeClr val="tx1"/>
                </a:solidFill>
              </a:rPr>
              <a:t>OBJETIVO GENERAL: Diseñar y poner en marcha una metodología para la </a:t>
            </a:r>
            <a:r>
              <a:rPr lang="es-CO" sz="2000" b="1" dirty="0" err="1">
                <a:solidFill>
                  <a:schemeClr val="tx1"/>
                </a:solidFill>
              </a:rPr>
              <a:t>replanifiación</a:t>
            </a:r>
            <a:r>
              <a:rPr lang="es-CO" sz="2000" b="1" dirty="0">
                <a:solidFill>
                  <a:schemeClr val="tx1"/>
                </a:solidFill>
              </a:rPr>
              <a:t> de negocio trimestral para PAYC.</a:t>
            </a:r>
          </a:p>
          <a:p>
            <a:pPr algn="just"/>
            <a:r>
              <a:rPr lang="es-CO" sz="2000" b="1" dirty="0">
                <a:solidFill>
                  <a:schemeClr val="tx1"/>
                </a:solidFill>
              </a:rPr>
              <a:t>OBJETIVOS ESPECÍFICOS:</a:t>
            </a:r>
          </a:p>
          <a:p>
            <a:pPr marL="257175" indent="-257175" algn="just"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Establecer las metas estratégicas.</a:t>
            </a:r>
          </a:p>
          <a:p>
            <a:pPr marL="257175" indent="-257175" algn="just"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Diseñar, validar, ajustar y poner en marcha una metodología de replanificación.</a:t>
            </a:r>
          </a:p>
          <a:p>
            <a:pPr marL="257175" indent="-257175" algn="just"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Proyectar las principales variables asociadas a las metas estratégicas de PAYC.</a:t>
            </a:r>
          </a:p>
          <a:p>
            <a:pPr marL="257175" indent="-257175" algn="just"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Establecer una medida de utilidad para PAYC.</a:t>
            </a:r>
          </a:p>
          <a:p>
            <a:pPr marL="257175" indent="-257175" algn="just"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Realizar ejercicios de análisis de acuerdo con las necesidades de analítica detectadas.</a:t>
            </a:r>
          </a:p>
          <a:p>
            <a:pPr marL="257175" indent="-257175" algn="just"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Realizar monitoreo y seguimiento a las metas estratégicas a través de la formulación de una batería de indicadores.</a:t>
            </a:r>
          </a:p>
          <a:p>
            <a:pPr marL="257175" indent="-257175" algn="just"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Establecer la metodología de actualización de los indicadores.</a:t>
            </a:r>
          </a:p>
          <a:p>
            <a:pPr marL="257175" indent="-257175" algn="just"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Establecer el impacto de las metas estratégicas con respecto a la medida de utilidad de PAYC.</a:t>
            </a:r>
          </a:p>
        </p:txBody>
      </p:sp>
    </p:spTree>
    <p:extLst>
      <p:ext uri="{BB962C8B-B14F-4D97-AF65-F5344CB8AC3E}">
        <p14:creationId xmlns:p14="http://schemas.microsoft.com/office/powerpoint/2010/main" val="2809524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11. DIAGNÓSTICO PSL (ANALÍTICA/TECNOLOGÍA)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75397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8" y="158607"/>
            <a:ext cx="9239253" cy="450994"/>
          </a:xfrm>
        </p:spPr>
        <p:txBody>
          <a:bodyPr anchor="t">
            <a:normAutofit fontScale="90000"/>
          </a:bodyPr>
          <a:lstStyle/>
          <a:p>
            <a:r>
              <a:rPr lang="es-CO" b="1" dirty="0"/>
              <a:t>OBJETIVOS DEL PROYECTO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type="body" sz="half" idx="2"/>
          </p:nvPr>
        </p:nvSpPr>
        <p:spPr>
          <a:xfrm>
            <a:off x="609597" y="914806"/>
            <a:ext cx="11264901" cy="5111919"/>
          </a:xfrm>
        </p:spPr>
        <p:txBody>
          <a:bodyPr>
            <a:normAutofit/>
          </a:bodyPr>
          <a:lstStyle/>
          <a:p>
            <a:pPr algn="just"/>
            <a:r>
              <a:rPr lang="es-CO" sz="2000" b="1" dirty="0">
                <a:solidFill>
                  <a:schemeClr val="tx1"/>
                </a:solidFill>
              </a:rPr>
              <a:t>OBJETIVO GENERAL: Establecer el funcionamiento de </a:t>
            </a:r>
            <a:r>
              <a:rPr lang="es-CO" sz="2000" b="1" dirty="0" err="1">
                <a:solidFill>
                  <a:schemeClr val="tx1"/>
                </a:solidFill>
              </a:rPr>
              <a:t>psl</a:t>
            </a:r>
            <a:r>
              <a:rPr lang="es-CO" sz="2000" b="1" dirty="0">
                <a:solidFill>
                  <a:schemeClr val="tx1"/>
                </a:solidFill>
              </a:rPr>
              <a:t> para todas áreas.</a:t>
            </a:r>
          </a:p>
          <a:p>
            <a:pPr algn="just"/>
            <a:r>
              <a:rPr lang="es-CO" sz="2000" b="1" dirty="0">
                <a:solidFill>
                  <a:schemeClr val="tx1"/>
                </a:solidFill>
              </a:rPr>
              <a:t>OBJETIVOS ESPECÍFICOS:</a:t>
            </a:r>
          </a:p>
          <a:p>
            <a:pPr marL="457200" indent="-457200" algn="just">
              <a:buAutoNum type="arabicPeriod"/>
            </a:pPr>
            <a:r>
              <a:rPr lang="es-CO" sz="2000" b="1" dirty="0">
                <a:solidFill>
                  <a:schemeClr val="tx1"/>
                </a:solidFill>
              </a:rPr>
              <a:t>Establecer las necesidades de capacitación de los procesos en PSL.</a:t>
            </a:r>
          </a:p>
          <a:p>
            <a:pPr marL="457200" indent="-457200" algn="just">
              <a:buAutoNum type="arabicPeriod"/>
            </a:pPr>
            <a:r>
              <a:rPr lang="es-CO" sz="2000" b="1" dirty="0">
                <a:solidFill>
                  <a:schemeClr val="tx1"/>
                </a:solidFill>
              </a:rPr>
              <a:t>Establecer los errores de implementación en los procesos</a:t>
            </a:r>
          </a:p>
          <a:p>
            <a:pPr marL="457200" indent="-457200" algn="just">
              <a:buAutoNum type="arabicPeriod"/>
            </a:pPr>
            <a:r>
              <a:rPr lang="es-CO" sz="2000" b="1" dirty="0">
                <a:solidFill>
                  <a:schemeClr val="tx1"/>
                </a:solidFill>
              </a:rPr>
              <a:t>Establecer los errores de PSL por proceso.</a:t>
            </a:r>
          </a:p>
          <a:p>
            <a:pPr marL="457200" indent="-457200" algn="just">
              <a:buAutoNum type="arabicPeriod"/>
            </a:pPr>
            <a:r>
              <a:rPr lang="es-CO" sz="2000" b="1" dirty="0">
                <a:solidFill>
                  <a:schemeClr val="tx1"/>
                </a:solidFill>
              </a:rPr>
              <a:t>Establecer las necesidades de </a:t>
            </a:r>
            <a:r>
              <a:rPr lang="es-CO" sz="2000" b="1" dirty="0" err="1">
                <a:solidFill>
                  <a:schemeClr val="tx1"/>
                </a:solidFill>
              </a:rPr>
              <a:t>re-implementación</a:t>
            </a:r>
            <a:r>
              <a:rPr lang="es-CO" sz="2000" b="1" dirty="0">
                <a:solidFill>
                  <a:schemeClr val="tx1"/>
                </a:solidFill>
              </a:rPr>
              <a:t>/parametrización de procesos en los módulos adquisición.</a:t>
            </a:r>
          </a:p>
          <a:p>
            <a:pPr marL="457200" indent="-457200" algn="just">
              <a:buAutoNum type="arabicPeriod"/>
            </a:pPr>
            <a:r>
              <a:rPr lang="es-CO" sz="2000" b="1" dirty="0">
                <a:solidFill>
                  <a:schemeClr val="tx1"/>
                </a:solidFill>
              </a:rPr>
              <a:t>Priorizar las necesidades detectadas</a:t>
            </a:r>
          </a:p>
          <a:p>
            <a:pPr marL="457200" indent="-457200" algn="just">
              <a:buAutoNum type="arabicPeriod"/>
            </a:pPr>
            <a:r>
              <a:rPr lang="es-CO" sz="2000" b="1" dirty="0">
                <a:solidFill>
                  <a:schemeClr val="tx1"/>
                </a:solidFill>
              </a:rPr>
              <a:t>Establecer los costos de las necesidades detectadas.</a:t>
            </a:r>
          </a:p>
          <a:p>
            <a:pPr marL="457200" indent="-457200" algn="just">
              <a:buAutoNum type="arabicPeriod"/>
            </a:pPr>
            <a:r>
              <a:rPr lang="es-CO" sz="2000" b="1" dirty="0">
                <a:solidFill>
                  <a:schemeClr val="tx1"/>
                </a:solidFill>
              </a:rPr>
              <a:t>Realizar un inventario de documentación existente por proceso en PSL.</a:t>
            </a:r>
          </a:p>
          <a:p>
            <a:pPr marL="457200" indent="-457200" algn="just">
              <a:buAutoNum type="arabicPeriod"/>
            </a:pPr>
            <a:r>
              <a:rPr lang="es-CO" sz="2000" b="1" dirty="0">
                <a:solidFill>
                  <a:srgbClr val="FF0000"/>
                </a:solidFill>
              </a:rPr>
              <a:t>Establecer métricas de calidad de la información de PSL. (No esta incluido como parte del cronograma, sin embargo, se pone sobre la mesa el tema).</a:t>
            </a:r>
          </a:p>
          <a:p>
            <a:pPr marL="457200" indent="-457200" algn="just">
              <a:buAutoNum type="arabicPeriod"/>
            </a:pPr>
            <a:endParaRPr lang="es-CO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7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/>
              <a:t>AVANCE ESTIMADO: 32.05%</a:t>
            </a:r>
          </a:p>
          <a:p>
            <a:pPr algn="just"/>
            <a:r>
              <a:rPr lang="es-CO" sz="1600" b="1" dirty="0"/>
              <a:t>ETAPA ACTUAL -&gt; DISEÑO (INICIO 1 DE NOVIEMBRE 2018 – FIN 10 DE JUNIO 2019)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NO SE TUVO NINGÚN AVANCE Y ESTAMOS PENDIENTES DE REPROGRAMAR</a:t>
            </a:r>
          </a:p>
          <a:p>
            <a:pPr algn="just"/>
            <a:endParaRPr lang="es-CO" sz="1600" b="1" dirty="0"/>
          </a:p>
          <a:p>
            <a:pPr algn="just"/>
            <a:r>
              <a:rPr lang="es-CO" sz="1600" b="1" dirty="0"/>
              <a:t>ENTREGABLES DISEÑO </a:t>
            </a:r>
          </a:p>
          <a:p>
            <a:pPr algn="just"/>
            <a:r>
              <a:rPr lang="es-CO" sz="1600" b="1" dirty="0">
                <a:solidFill>
                  <a:schemeClr val="accent1"/>
                </a:solidFill>
              </a:rPr>
              <a:t>FECHA FIN CRONOGRAMA -&gt; 10 JUN 2019 -&gt;</a:t>
            </a:r>
          </a:p>
          <a:p>
            <a:pPr algn="just"/>
            <a:r>
              <a:rPr lang="es-CO" sz="1600" b="1" dirty="0">
                <a:solidFill>
                  <a:schemeClr val="accent1"/>
                </a:solidFill>
              </a:rPr>
              <a:t>PENDIENTE DE REPROGRAMAR DEBIDO</a:t>
            </a:r>
          </a:p>
          <a:p>
            <a:pPr algn="just"/>
            <a:r>
              <a:rPr lang="es-CO" sz="1600" b="1" dirty="0">
                <a:solidFill>
                  <a:schemeClr val="accent1"/>
                </a:solidFill>
              </a:rPr>
              <a:t>AL NUEVO REQUERIMIENTO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578521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371413" y="1888051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698016" y="1895101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646302" y="1818177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987153" y="1803465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5F2294-8491-415F-97AC-04D601C32004}"/>
              </a:ext>
            </a:extLst>
          </p:cNvPr>
          <p:cNvSpPr txBox="1"/>
          <p:nvPr/>
        </p:nvSpPr>
        <p:spPr>
          <a:xfrm>
            <a:off x="5420279" y="4461640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A156BA-E112-4860-9ACC-67BDDAF2DEAE}"/>
              </a:ext>
            </a:extLst>
          </p:cNvPr>
          <p:cNvSpPr/>
          <p:nvPr/>
        </p:nvSpPr>
        <p:spPr>
          <a:xfrm>
            <a:off x="323676" y="404846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Y PRESENTAR WIREFRAME (MAQUETA)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5DD8E0-551C-4E74-998D-D9DFE213C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457" y="2157920"/>
            <a:ext cx="5769229" cy="234252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1BE8129-185F-410F-A623-301BE85B0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70" y="4979317"/>
            <a:ext cx="11061798" cy="156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9318" y="288714"/>
            <a:ext cx="11253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52.11%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CORRIGIERON LOS ERRORES DETECTADOS SOBRE LA BASE DE DATOS DE EXPERIENCIAS, FINANCIERA Y BASE DE LOS CONTRATISTAS.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LA NORMALIZACIÓN DE LOS PROCESOS Y SE AVANZÓ EN LA NORMALIZACIÓN DE LOS CONTRATISTAS.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LA IMPLEMENTACIÓN DEL MÓDULO DE CONFIGURACIÓN DE CALIFICACIONES Y DE REGISTRO/VALIDACIÓN DE CALIFICACIONES.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3" y="2011934"/>
            <a:ext cx="112535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/>
              <a:t>PRÓXIMOS HITOS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FINALIZAR LA VALIDACIÓN DE LA BASE DE DATOS ACTUAL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IMPLEMENTAR LA HERRAMIENTA PARA CALIFICACIONES</a:t>
            </a:r>
            <a:br>
              <a:rPr lang="es-CO" sz="1400" dirty="0"/>
            </a:br>
            <a:r>
              <a:rPr lang="es-CO" sz="1400" dirty="0"/>
              <a:t>FINALIZAR MAQUETA REGISTRO EXTERNO CONTRATISTAS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2941070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8807686" y="20927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134289" y="21632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082575" y="13939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423426" y="12468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D1E043-BBE8-4F3B-92CB-687EC060083A}"/>
              </a:ext>
            </a:extLst>
          </p:cNvPr>
          <p:cNvSpPr txBox="1"/>
          <p:nvPr/>
        </p:nvSpPr>
        <p:spPr>
          <a:xfrm>
            <a:off x="5966288" y="2847107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0B13350-7EF7-4CF9-B9B5-58BFD970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17" y="3490875"/>
            <a:ext cx="10602027" cy="307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8807686" y="20927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134289" y="21632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082575" y="13939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423426" y="12468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18EE085-04C7-4B11-AA04-7C6BEFFFFC06}"/>
              </a:ext>
            </a:extLst>
          </p:cNvPr>
          <p:cNvSpPr/>
          <p:nvPr/>
        </p:nvSpPr>
        <p:spPr>
          <a:xfrm>
            <a:off x="277091" y="1388883"/>
            <a:ext cx="116378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RAZÓN ATRASO:</a:t>
            </a:r>
          </a:p>
          <a:p>
            <a:r>
              <a:rPr lang="es-CO" b="1" dirty="0"/>
              <a:t>Internas</a:t>
            </a:r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El atraso que traíamos de la semana pasada.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Curva de aprendizaje del desarrollador sobre ciertas librerías de .NET (</a:t>
            </a:r>
            <a:r>
              <a:rPr lang="es-CO" dirty="0" err="1"/>
              <a:t>Syncfusion</a:t>
            </a:r>
            <a:r>
              <a:rPr lang="es-CO" dirty="0"/>
              <a:t>, </a:t>
            </a:r>
            <a:r>
              <a:rPr lang="es-CO" dirty="0" err="1"/>
              <a:t>Entity</a:t>
            </a:r>
            <a:r>
              <a:rPr lang="es-CO" dirty="0"/>
              <a:t> Framework,…,)</a:t>
            </a:r>
          </a:p>
          <a:p>
            <a:pPr algn="just"/>
            <a:r>
              <a:rPr lang="es-CO" b="1" dirty="0"/>
              <a:t>POSIBLES SOLUCIONES: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Continuar priorizando este proyecto para cumplir con la entrega de esta semana (Viernes)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Acompañar el proceso de desarrollo y para solucionar rápidamente los problemas que se tengan</a:t>
            </a:r>
          </a:p>
        </p:txBody>
      </p:sp>
    </p:spTree>
    <p:extLst>
      <p:ext uri="{BB962C8B-B14F-4D97-AF65-F5344CB8AC3E}">
        <p14:creationId xmlns:p14="http://schemas.microsoft.com/office/powerpoint/2010/main" val="18068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10. RE-PLANIFICACIÓN TRIMESTRAL DE NEGOCIO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0335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0" y="3966176"/>
            <a:ext cx="7018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 -&gt; PENDIENTE DE VALIDAR LA METODOLOGÍA Y LAS FECHAS.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596852" y="6506932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F1EFFE3-688F-4BD4-A1EE-D4BDA4D89154}"/>
              </a:ext>
            </a:extLst>
          </p:cNvPr>
          <p:cNvSpPr/>
          <p:nvPr/>
        </p:nvSpPr>
        <p:spPr>
          <a:xfrm>
            <a:off x="6501987" y="6612225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EBA3D1A-84C1-47E5-B269-DEB17FA3C1DE}"/>
              </a:ext>
            </a:extLst>
          </p:cNvPr>
          <p:cNvSpPr txBox="1"/>
          <p:nvPr/>
        </p:nvSpPr>
        <p:spPr>
          <a:xfrm>
            <a:off x="7026929" y="6506931"/>
            <a:ext cx="20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Avance - Reprogramado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C8B169-ECC4-4DA6-8AD7-DFDDDE36C5A2}"/>
              </a:ext>
            </a:extLst>
          </p:cNvPr>
          <p:cNvSpPr txBox="1"/>
          <p:nvPr/>
        </p:nvSpPr>
        <p:spPr>
          <a:xfrm>
            <a:off x="469230" y="193119"/>
            <a:ext cx="112535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AVANCE ESTIMADO: 47%</a:t>
            </a:r>
          </a:p>
          <a:p>
            <a:r>
              <a:rPr lang="es-CO" sz="14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REPROGRAMARON LAS ACTIVIDADES DEPENDIENTES DEL ESTABLECIMIENTO DE METAS ESTRATÉGICAS DADO QUE NO HEMOS PODIDO AVANZAR TANTO EN DICHAS ACTIVIDADES.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AVANZÓ EN EL ESTABLECIMIENTO DE LAS METAS ESTRATÉGICAS DEL ÁREA FINANCIERA. ADEMÁS SE AVANZÓ EN LA CONSTRUCCIÓN DEL MARCO CONCEPTUAL PARA PAYC Y LA ESTRUCTURA PARA LOS INDICADORES.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AVANZÓ EN LA DEFINICIÓN DE LA MEDIDA DE UTILIDAD DE PAYC, SE PLANTEARON/DOCUMENTARON 2 ALTERNATIVAS (EBITDA Y UTILIDAD ANTES DE IMPUESTOS) ASÍ COMO LA METODOLOGÍA DE CÁLCULO POR CENTRO DE COSTOS (DISTRIBUCIÓN DE GASTO ADMON DE MANERA PROPORCIONAL AL COSTO DE VENTAS DEL PROYECTO).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 SE AVANZÓ EN LA DOCUMENTACIÓN DE LA MEDIDA DE UTILIDAD, LOS EJERCICIOS DE ANÁLISIS.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AVANZÓ EN LA DESCARGA DEL 50% DE LOS ARCHIVOS CON LOS AVANCES DE OBRA, EN LA DIGITACIÓN DE LAS DURACIONES ASOCIADAS A LOS CONTRATOS (50% DE LA BASE DE DATOS), EN LA DIGITACIÓN DE LOS MODOS CONTRACTUALES (64% DE LA BASE DE DATOS), EN LA RECOLECCIÓN Y CONSOLIDACIÓN DE LA BASE DE DATOS DE INFORMACIÓN FINANCIERA DE LA COMPETENCIA (16%), EN LA RECOLECCIÓN DE LA INFORMACIÓN DE FFIE (80% -&gt; PENDIENTE DE VALIDAR), Y EN LA IMPLEMENTACIÓN DE LA CONSULTA DE BASE DE DATOS PARA CALCULAR EL EBITDA/UTILIDAD ANTES DE IMPUESTOS DISTRIBUYENDO DE MANERA PROPORCIONAL LOS GASTOS ADMON, Y EN LA ACTUALIZACIÓN DE LA BASE DE DATOS DE PROPUESTAS (80% -&gt; PENDIENTE DE VALIDAR).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AJUSTÓ LA ENCUESTA DE SATISFACCIÓN DE ACUERDO CON LOS COMENTARIOS DEL ÁREA COMERCIAL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B7D75EB-46B5-49D9-85C3-02E41AEB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52" y="4411252"/>
            <a:ext cx="11293167" cy="197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87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18734</TotalTime>
  <Words>2213</Words>
  <Application>Microsoft Office PowerPoint</Application>
  <PresentationFormat>Panorámica</PresentationFormat>
  <Paragraphs>267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Franklin Gothic Book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OBJETIVOS DEL PROYECTO</vt:lpstr>
      <vt:lpstr>Presentación de PowerPoint</vt:lpstr>
      <vt:lpstr>OBJETIVOS DEL PROYECTO</vt:lpstr>
      <vt:lpstr>Presentación de PowerPoint</vt:lpstr>
      <vt:lpstr>OBJETIVOS DEL PROYECTO</vt:lpstr>
      <vt:lpstr>Presentación de PowerPoint</vt:lpstr>
      <vt:lpstr>OBJETIVOS DEL PROYECTO</vt:lpstr>
      <vt:lpstr>Presentación de PowerPoint</vt:lpstr>
      <vt:lpstr>OBJETIVOS DEL PROYECTO</vt:lpstr>
      <vt:lpstr>Presentación de PowerPoint</vt:lpstr>
      <vt:lpstr>OBJETIVOS DEL PROYECTO</vt:lpstr>
      <vt:lpstr>Presentación de PowerPoint</vt:lpstr>
      <vt:lpstr>OBJETIVOS DEL PROYECTO</vt:lpstr>
      <vt:lpstr>Presentación de PowerPoint</vt:lpstr>
      <vt:lpstr>OBJETIVOS DEL PROYECTO</vt:lpstr>
      <vt:lpstr>Presentación de PowerPoint</vt:lpstr>
      <vt:lpstr>OBJETIVOS DEL PROYECTO</vt:lpstr>
      <vt:lpstr>Presentación de PowerPoint</vt:lpstr>
      <vt:lpstr>OBJETIVOS DEL PROYECTO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1085</cp:revision>
  <dcterms:created xsi:type="dcterms:W3CDTF">2018-06-13T17:56:08Z</dcterms:created>
  <dcterms:modified xsi:type="dcterms:W3CDTF">2019-04-08T17:09:06Z</dcterms:modified>
</cp:coreProperties>
</file>