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12" r:id="rId3"/>
    <p:sldId id="308" r:id="rId4"/>
    <p:sldId id="304" r:id="rId5"/>
    <p:sldId id="309" r:id="rId6"/>
    <p:sldId id="305" r:id="rId7"/>
    <p:sldId id="318" r:id="rId8"/>
    <p:sldId id="306" r:id="rId9"/>
    <p:sldId id="307" r:id="rId10"/>
    <p:sldId id="310" r:id="rId11"/>
    <p:sldId id="260" r:id="rId12"/>
    <p:sldId id="261" r:id="rId13"/>
    <p:sldId id="271" r:id="rId14"/>
    <p:sldId id="272" r:id="rId15"/>
    <p:sldId id="277" r:id="rId16"/>
    <p:sldId id="278" r:id="rId17"/>
    <p:sldId id="313" r:id="rId18"/>
    <p:sldId id="314" r:id="rId19"/>
    <p:sldId id="288" r:id="rId20"/>
    <p:sldId id="289" r:id="rId21"/>
    <p:sldId id="315" r:id="rId22"/>
    <p:sldId id="316" r:id="rId23"/>
    <p:sldId id="269" r:id="rId24"/>
    <p:sldId id="302" r:id="rId25"/>
    <p:sldId id="303" r:id="rId26"/>
    <p:sldId id="291" r:id="rId27"/>
    <p:sldId id="270" r:id="rId28"/>
    <p:sldId id="321" r:id="rId29"/>
    <p:sldId id="322" r:id="rId30"/>
    <p:sldId id="292" r:id="rId31"/>
    <p:sldId id="293" r:id="rId32"/>
    <p:sldId id="296" r:id="rId33"/>
    <p:sldId id="311" r:id="rId34"/>
    <p:sldId id="298" r:id="rId35"/>
    <p:sldId id="300" r:id="rId36"/>
    <p:sldId id="319" r:id="rId37"/>
    <p:sldId id="320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2.xml"/><Relationship Id="rId18" Type="http://schemas.openxmlformats.org/officeDocument/2006/relationships/slide" Target="slide33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0.xml"/><Relationship Id="rId17" Type="http://schemas.openxmlformats.org/officeDocument/2006/relationships/slide" Target="slide28.xml"/><Relationship Id="rId2" Type="http://schemas.openxmlformats.org/officeDocument/2006/relationships/slide" Target="slide3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5" Type="http://schemas.openxmlformats.org/officeDocument/2006/relationships/slide" Target="slide25.xml"/><Relationship Id="rId10" Type="http://schemas.openxmlformats.org/officeDocument/2006/relationships/slide" Target="slide14.xml"/><Relationship Id="rId19" Type="http://schemas.openxmlformats.org/officeDocument/2006/relationships/slide" Target="slide36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 smtClean="0"/>
              <a:t>15</a:t>
            </a:r>
            <a:r>
              <a:rPr lang="es-CO" sz="7200" dirty="0" smtClean="0"/>
              <a:t> </a:t>
            </a:r>
            <a:r>
              <a:rPr lang="es-CO" sz="7200" dirty="0"/>
              <a:t>DE JUL DE 2019</a:t>
            </a:r>
          </a:p>
          <a:p>
            <a:pPr algn="ctr"/>
            <a:r>
              <a:rPr lang="es-CO" sz="4400" dirty="0"/>
              <a:t>PERIODO: </a:t>
            </a:r>
            <a:r>
              <a:rPr lang="es-CO" sz="4400" dirty="0" smtClean="0"/>
              <a:t>08 </a:t>
            </a:r>
            <a:r>
              <a:rPr lang="es-CO" sz="4400" dirty="0" smtClean="0"/>
              <a:t>jul </a:t>
            </a:r>
            <a:r>
              <a:rPr lang="es-CO" sz="4400" dirty="0"/>
              <a:t>– </a:t>
            </a:r>
            <a:r>
              <a:rPr lang="es-CO" sz="4400" dirty="0"/>
              <a:t>1</a:t>
            </a:r>
            <a:r>
              <a:rPr lang="es-CO" sz="4400" dirty="0" smtClean="0"/>
              <a:t>4 </a:t>
            </a:r>
            <a:r>
              <a:rPr lang="es-CO" sz="4400" dirty="0"/>
              <a:t>jul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DETALLE PROGRAMA DE PROYECTOS</a:t>
            </a:r>
          </a:p>
        </p:txBody>
      </p:sp>
    </p:spTree>
    <p:extLst>
      <p:ext uri="{BB962C8B-B14F-4D97-AF65-F5344CB8AC3E}">
        <p14:creationId xmlns:p14="http://schemas.microsoft.com/office/powerpoint/2010/main" val="4544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21003" y="207312"/>
            <a:ext cx="115499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AVANCE ESTIMADO: </a:t>
            </a:r>
            <a:r>
              <a:rPr lang="es-CO" b="1" dirty="0" smtClean="0"/>
              <a:t>34.46%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avanzó en la revisión de la maqueta actual.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avanzó en la articulación con REVIT mediante la realización de pruebas de conexión /reconexión automática a la API de REVIT y visualización de parámetros personalizados.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pactó presentar y validar los diseños con la comunidad de gestión de conocimiento de controles el día 19 de junio de 2019.</a:t>
            </a:r>
            <a:endParaRPr lang="es-CO" sz="1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D687017-6323-4CD0-82B5-8E7DD54CEBA5}"/>
              </a:ext>
            </a:extLst>
          </p:cNvPr>
          <p:cNvSpPr/>
          <p:nvPr/>
        </p:nvSpPr>
        <p:spPr>
          <a:xfrm>
            <a:off x="429556" y="459141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23A6450-AEEE-48B2-ADF7-7A23B46AE7AD}"/>
              </a:ext>
            </a:extLst>
          </p:cNvPr>
          <p:cNvSpPr/>
          <p:nvPr/>
        </p:nvSpPr>
        <p:spPr>
          <a:xfrm>
            <a:off x="6096000" y="186606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6E862DEC-5C3B-42DB-ACFF-4F26877E0B78}"/>
              </a:ext>
            </a:extLst>
          </p:cNvPr>
          <p:cNvSpPr/>
          <p:nvPr/>
        </p:nvSpPr>
        <p:spPr>
          <a:xfrm>
            <a:off x="7422603" y="187311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42ED937-4F4A-454B-AD26-A4381BB44E85}"/>
              </a:ext>
            </a:extLst>
          </p:cNvPr>
          <p:cNvSpPr txBox="1"/>
          <p:nvPr/>
        </p:nvSpPr>
        <p:spPr>
          <a:xfrm>
            <a:off x="6370889" y="179618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7BAFC83-2713-4170-BEF2-DF11286ECFF0}"/>
              </a:ext>
            </a:extLst>
          </p:cNvPr>
          <p:cNvSpPr txBox="1"/>
          <p:nvPr/>
        </p:nvSpPr>
        <p:spPr>
          <a:xfrm>
            <a:off x="7711740" y="178147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55F2294-8491-415F-97AC-04D601C32004}"/>
              </a:ext>
            </a:extLst>
          </p:cNvPr>
          <p:cNvSpPr txBox="1"/>
          <p:nvPr/>
        </p:nvSpPr>
        <p:spPr>
          <a:xfrm>
            <a:off x="5420279" y="459611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7CA156BA-E112-4860-9ACC-67BDDAF2DEAE}"/>
              </a:ext>
            </a:extLst>
          </p:cNvPr>
          <p:cNvSpPr/>
          <p:nvPr/>
        </p:nvSpPr>
        <p:spPr>
          <a:xfrm>
            <a:off x="323675" y="3721039"/>
            <a:ext cx="11480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OBTENER PROTOTIPO FUNCIONAL DE ENVÍO/RECEPCIÓN DE INFORMACIÓN HACIA REVIT/NAVISWORKS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8DC0A7BE-D052-4E39-B8CC-742D65AC9135}"/>
              </a:ext>
            </a:extLst>
          </p:cNvPr>
          <p:cNvSpPr/>
          <p:nvPr/>
        </p:nvSpPr>
        <p:spPr>
          <a:xfrm>
            <a:off x="323675" y="1503779"/>
            <a:ext cx="156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b="1" dirty="0"/>
              <a:t>ETAPA DISEÑO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6" y="1938130"/>
            <a:ext cx="5398307" cy="17388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6" y="4991927"/>
            <a:ext cx="11308031" cy="15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160230"/>
            <a:ext cx="1171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</a:t>
            </a:r>
            <a:r>
              <a:rPr lang="es-CO" sz="1600" b="1" dirty="0">
                <a:latin typeface="Calibri" panose="020F0502020204030204" pitchFamily="34" charset="0"/>
              </a:rPr>
              <a:t>59.69%</a:t>
            </a:r>
            <a:endParaRPr lang="es-CO" sz="1600" b="1" dirty="0"/>
          </a:p>
          <a:p>
            <a:r>
              <a:rPr lang="es-CO" sz="1600" b="1" dirty="0"/>
              <a:t>ETAPA ACTUAL -&gt; CONSOLIDACIÓN Y DEPURACIÓN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23A6450-AEEE-48B2-ADF7-7A23B46AE7AD}"/>
              </a:ext>
            </a:extLst>
          </p:cNvPr>
          <p:cNvSpPr/>
          <p:nvPr/>
        </p:nvSpPr>
        <p:spPr>
          <a:xfrm>
            <a:off x="9482487" y="230104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6E862DEC-5C3B-42DB-ACFF-4F26877E0B78}"/>
              </a:ext>
            </a:extLst>
          </p:cNvPr>
          <p:cNvSpPr/>
          <p:nvPr/>
        </p:nvSpPr>
        <p:spPr>
          <a:xfrm>
            <a:off x="10809090" y="237154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42ED937-4F4A-454B-AD26-A4381BB44E85}"/>
              </a:ext>
            </a:extLst>
          </p:cNvPr>
          <p:cNvSpPr txBox="1"/>
          <p:nvPr/>
        </p:nvSpPr>
        <p:spPr>
          <a:xfrm>
            <a:off x="9757376" y="160230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7BAFC83-2713-4170-BEF2-DF11286ECFF0}"/>
              </a:ext>
            </a:extLst>
          </p:cNvPr>
          <p:cNvSpPr txBox="1"/>
          <p:nvPr/>
        </p:nvSpPr>
        <p:spPr>
          <a:xfrm>
            <a:off x="11098227" y="145518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5431BEC0-ACAD-4483-86D6-69626E9328FE}"/>
              </a:ext>
            </a:extLst>
          </p:cNvPr>
          <p:cNvSpPr/>
          <p:nvPr/>
        </p:nvSpPr>
        <p:spPr>
          <a:xfrm>
            <a:off x="216313" y="1005939"/>
            <a:ext cx="11490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>
                <a:solidFill>
                  <a:srgbClr val="C00000"/>
                </a:solidFill>
              </a:rPr>
              <a:t>ESTADO ETAPA ACTUAL -&gt; FECHA FIN SEGÚN CRONOGRAMA:20/06/2019 – VENCIDA – REPROGRAMAR DE ACUERDO CON TIEMPOS SIP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A3638435-76A2-4284-9D48-D5B6D694E1D0}"/>
              </a:ext>
            </a:extLst>
          </p:cNvPr>
          <p:cNvSpPr/>
          <p:nvPr/>
        </p:nvSpPr>
        <p:spPr>
          <a:xfrm>
            <a:off x="323354" y="4090918"/>
            <a:ext cx="40131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POR ETAPAS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529CE831-AF75-4063-B479-DBCD6C17E821}"/>
              </a:ext>
            </a:extLst>
          </p:cNvPr>
          <p:cNvSpPr txBox="1"/>
          <p:nvPr/>
        </p:nvSpPr>
        <p:spPr>
          <a:xfrm>
            <a:off x="6412760" y="405886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459ADC62-42A6-4E32-BF15-9252CDE0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6" y="1624904"/>
            <a:ext cx="5287621" cy="23425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656501AF-5ED1-4B1C-A1D5-17FD70ADE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5" y="4490100"/>
            <a:ext cx="11300495" cy="22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195005"/>
            <a:ext cx="1125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AVANCE </a:t>
            </a:r>
            <a:r>
              <a:rPr lang="es-CO" sz="1400" b="1" dirty="0" smtClean="0"/>
              <a:t>ESTIMADO:92.26%</a:t>
            </a:r>
            <a:endParaRPr lang="es-CO" sz="1400" b="1" dirty="0"/>
          </a:p>
          <a:p>
            <a:r>
              <a:rPr lang="es-CO" sz="14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</a:t>
            </a:r>
            <a:r>
              <a:rPr lang="es-CO" sz="1400" dirty="0" smtClean="0"/>
              <a:t>e corrigieron 3 errores detectados durante la puesta en marcha y se finalizó la implementación de la mejora de envío de alertas de correo.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</a:t>
            </a:r>
            <a:r>
              <a:rPr lang="es-CO" sz="1400" dirty="0" smtClean="0"/>
              <a:t>e realizó una reunión para dar inicio al cierre de las etapas de análisis de datos, diseño e implementación del </a:t>
            </a:r>
            <a:r>
              <a:rPr lang="es-CO" sz="1400" dirty="0" err="1" smtClean="0"/>
              <a:t>reporteador</a:t>
            </a:r>
            <a:r>
              <a:rPr lang="es-CO" sz="1400" dirty="0" smtClean="0"/>
              <a:t> y diseño e implementación de la herramienta para el registro de las calificaciones. En este sentido, se pactaron un conjunto de acciones que tienen como fecha límite el día 5 de agosto de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b="1" dirty="0"/>
              <a:t>S</a:t>
            </a:r>
            <a:r>
              <a:rPr lang="es-CO" sz="1400" b="1" dirty="0" smtClean="0"/>
              <a:t>e reprogramó como una segunda fase del proyecto la etapa de implementación del registro externo de los proveedores (portal web para que los proveedores puedan registrarse en el </a:t>
            </a:r>
            <a:r>
              <a:rPr lang="es-CO" sz="1400" b="1" dirty="0" err="1" smtClean="0"/>
              <a:t>sip</a:t>
            </a:r>
            <a:r>
              <a:rPr lang="es-CO" sz="1400" b="1" dirty="0" smtClean="0"/>
              <a:t>) con la finalidad de priorizar el proyecto 2.</a:t>
            </a:r>
            <a:endParaRPr lang="es-CO" sz="1400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546CD098-96BC-4A71-9B10-EC6210DA1A28}"/>
              </a:ext>
            </a:extLst>
          </p:cNvPr>
          <p:cNvSpPr/>
          <p:nvPr/>
        </p:nvSpPr>
        <p:spPr>
          <a:xfrm>
            <a:off x="395547" y="2283580"/>
            <a:ext cx="11253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</a:t>
            </a:r>
            <a:r>
              <a:rPr lang="es-CO" sz="1400" b="1" dirty="0" smtClean="0"/>
              <a:t>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I</a:t>
            </a:r>
            <a:r>
              <a:rPr lang="es-CO" sz="1400" dirty="0" smtClean="0"/>
              <a:t>mplementar las mejoras/correcciones para dar cierre a las etapas de análisis de datos, diseño e implementación del </a:t>
            </a:r>
            <a:r>
              <a:rPr lang="es-CO" sz="1400" dirty="0" err="1" smtClean="0"/>
              <a:t>reporteador</a:t>
            </a:r>
            <a:r>
              <a:rPr lang="es-CO" sz="1400" dirty="0" smtClean="0"/>
              <a:t> y diseño e implementación de la herramienta para el registro de las calificaciones.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E</a:t>
            </a:r>
            <a:r>
              <a:rPr lang="es-CO" sz="1400" dirty="0" smtClean="0"/>
              <a:t>nviar los manuales actualizados de acuerdo con las acciones de cierre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M</a:t>
            </a:r>
            <a:r>
              <a:rPr lang="es-CO" sz="1400" dirty="0" smtClean="0"/>
              <a:t>igrar la aplicación a un servidor productivo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</a:t>
            </a:r>
            <a:r>
              <a:rPr lang="es-CO" sz="1400" dirty="0" smtClean="0"/>
              <a:t>argar la información de febrero a junio en la base de datos de la aplicación.</a:t>
            </a:r>
            <a:endParaRPr lang="es-CO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404F1C1C-E89F-452E-B5E5-2BD27B0EE639}"/>
              </a:ext>
            </a:extLst>
          </p:cNvPr>
          <p:cNvSpPr/>
          <p:nvPr/>
        </p:nvSpPr>
        <p:spPr>
          <a:xfrm>
            <a:off x="429145" y="3668574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8AD1E043-BBE8-4F3B-92CB-687EC060083A}"/>
              </a:ext>
            </a:extLst>
          </p:cNvPr>
          <p:cNvSpPr txBox="1"/>
          <p:nvPr/>
        </p:nvSpPr>
        <p:spPr>
          <a:xfrm>
            <a:off x="5966288" y="366267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8" y="4066433"/>
            <a:ext cx="11065926" cy="232092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58930A72-7777-4B55-97DA-73DAC20B155E}"/>
              </a:ext>
            </a:extLst>
          </p:cNvPr>
          <p:cNvSpPr/>
          <p:nvPr/>
        </p:nvSpPr>
        <p:spPr>
          <a:xfrm>
            <a:off x="6947558" y="232153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E86D29B3-EA6F-4165-A356-D0488369238A}"/>
              </a:ext>
            </a:extLst>
          </p:cNvPr>
          <p:cNvSpPr txBox="1"/>
          <p:nvPr/>
        </p:nvSpPr>
        <p:spPr>
          <a:xfrm>
            <a:off x="7222447" y="162279"/>
            <a:ext cx="163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Reprogramada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10. RE-PLANIFICACIÓN PAYC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8855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195005"/>
            <a:ext cx="11253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AVANCE </a:t>
            </a:r>
            <a:r>
              <a:rPr lang="es-CO" sz="1400" b="1" dirty="0" smtClean="0"/>
              <a:t>ESTIMADO:</a:t>
            </a:r>
            <a:r>
              <a:rPr lang="es-CO" sz="1400" b="1" dirty="0" smtClean="0">
                <a:latin typeface="Calibri" panose="020F0502020204030204" pitchFamily="34" charset="0"/>
              </a:rPr>
              <a:t>74.73%</a:t>
            </a:r>
            <a:endParaRPr lang="es-CO" sz="1400" b="1" dirty="0"/>
          </a:p>
          <a:p>
            <a:r>
              <a:rPr lang="es-CO" sz="14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</a:t>
            </a:r>
            <a:r>
              <a:rPr lang="es-CO" sz="1400" dirty="0" smtClean="0"/>
              <a:t>e avanzó en la consolidación y ajuste de las iniciativas relacionadas con las metas estratégicas.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/>
              <a:t>Se avanzó en la propuesta de acciones y proyectos, así como en su programación.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546CD098-96BC-4A71-9B10-EC6210DA1A28}"/>
              </a:ext>
            </a:extLst>
          </p:cNvPr>
          <p:cNvSpPr/>
          <p:nvPr/>
        </p:nvSpPr>
        <p:spPr>
          <a:xfrm>
            <a:off x="429145" y="2087872"/>
            <a:ext cx="112535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/>
              <a:t>Finalizar las metas y documentar los 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D</a:t>
            </a:r>
            <a:r>
              <a:rPr lang="es-CO" sz="1400" dirty="0" smtClean="0"/>
              <a:t>iseñar y poner en marcha la batería de indicadores para realizar el seguimiento a las metas.</a:t>
            </a:r>
            <a:endParaRPr lang="es-CO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404F1C1C-E89F-452E-B5E5-2BD27B0EE639}"/>
              </a:ext>
            </a:extLst>
          </p:cNvPr>
          <p:cNvSpPr/>
          <p:nvPr/>
        </p:nvSpPr>
        <p:spPr>
          <a:xfrm>
            <a:off x="429145" y="3668574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8AD1E043-BBE8-4F3B-92CB-687EC060083A}"/>
              </a:ext>
            </a:extLst>
          </p:cNvPr>
          <p:cNvSpPr txBox="1"/>
          <p:nvPr/>
        </p:nvSpPr>
        <p:spPr>
          <a:xfrm>
            <a:off x="5966288" y="366267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59" y="4109553"/>
            <a:ext cx="11050270" cy="17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9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7156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94740" y="0"/>
            <a:ext cx="1106805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ÍNDICE</a:t>
            </a:r>
          </a:p>
          <a:p>
            <a:r>
              <a:rPr lang="es-CO" sz="2000" dirty="0">
                <a:hlinkClick r:id="rId2" action="ppaction://hlinksldjump"/>
              </a:rPr>
              <a:t>1. RESUMEN GENERAL</a:t>
            </a:r>
            <a:endParaRPr lang="es-CO" sz="2000" dirty="0"/>
          </a:p>
          <a:p>
            <a:r>
              <a:rPr lang="es-CO" sz="2000" dirty="0">
                <a:hlinkClick r:id="rId3" action="ppaction://hlinksldjump"/>
              </a:rPr>
              <a:t>1.1. LOGROS Y AVANCE PROYECTOS</a:t>
            </a:r>
            <a:endParaRPr lang="es-CO" sz="2000" dirty="0"/>
          </a:p>
          <a:p>
            <a:r>
              <a:rPr lang="es-CO" sz="2000" dirty="0">
                <a:hlinkClick r:id="rId4" action="ppaction://hlinksldjump"/>
              </a:rPr>
              <a:t>1.2. ESTADO PROGRAMA DE PROYECTOS</a:t>
            </a:r>
            <a:endParaRPr lang="es-CO" sz="2000" dirty="0"/>
          </a:p>
          <a:p>
            <a:r>
              <a:rPr lang="es-CO" sz="2000" dirty="0">
                <a:hlinkClick r:id="rId5" action="ppaction://hlinksldjump"/>
              </a:rPr>
              <a:t>1.3. LOGROS Y AVANCE MEJORAMIENTO </a:t>
            </a:r>
            <a:r>
              <a:rPr lang="es-CO" sz="2000" dirty="0" smtClean="0">
                <a:hlinkClick r:id="rId5" action="ppaction://hlinksldjump"/>
              </a:rPr>
              <a:t>UNIDAD</a:t>
            </a:r>
            <a:endParaRPr lang="es-CO" sz="2000" dirty="0" smtClean="0"/>
          </a:p>
          <a:p>
            <a:r>
              <a:rPr lang="es-CO" sz="2000" dirty="0" smtClean="0">
                <a:hlinkClick r:id="rId6" action="ppaction://hlinksldjump"/>
              </a:rPr>
              <a:t>1.4. </a:t>
            </a:r>
            <a:r>
              <a:rPr lang="es-CO" sz="2000" dirty="0">
                <a:hlinkClick r:id="rId6" action="ppaction://hlinksldjump"/>
              </a:rPr>
              <a:t>LOGROS Y AVANCE </a:t>
            </a:r>
            <a:r>
              <a:rPr lang="es-CO" sz="2000" dirty="0" smtClean="0">
                <a:hlinkClick r:id="rId6" action="ppaction://hlinksldjump"/>
              </a:rPr>
              <a:t>PROYECCIÓN DE VARIABLES</a:t>
            </a:r>
            <a:endParaRPr lang="es-CO" sz="2000" dirty="0"/>
          </a:p>
          <a:p>
            <a:r>
              <a:rPr lang="es-CO" sz="2000" dirty="0" smtClean="0">
                <a:hlinkClick r:id="rId7" action="ppaction://hlinksldjump"/>
              </a:rPr>
              <a:t>1.5. </a:t>
            </a:r>
            <a:r>
              <a:rPr lang="es-CO" sz="2000" dirty="0">
                <a:hlinkClick r:id="rId7" action="ppaction://hlinksldjump"/>
              </a:rPr>
              <a:t>LOGROS Y AVANCE ATENCIÓN REQUERIMIENTOS</a:t>
            </a:r>
            <a:endParaRPr lang="es-CO" sz="2000" dirty="0"/>
          </a:p>
          <a:p>
            <a:r>
              <a:rPr lang="es-CO" sz="2000" dirty="0">
                <a:hlinkClick r:id="rId8" action="ppaction://hlinksldjump"/>
              </a:rPr>
              <a:t>2. DETALLE PROGRAMA DE PROYECTOS</a:t>
            </a:r>
            <a:endParaRPr lang="es-CO" sz="2000" dirty="0"/>
          </a:p>
          <a:p>
            <a:r>
              <a:rPr lang="es-CO" sz="2000" dirty="0">
                <a:hlinkClick r:id="rId9" action="ppaction://hlinksldjump"/>
              </a:rPr>
              <a:t>2.1. PROYECTO 2. CONTROL PROYECTOS</a:t>
            </a:r>
            <a:endParaRPr lang="es-CO" sz="2000" dirty="0"/>
          </a:p>
          <a:p>
            <a:r>
              <a:rPr lang="es-CO" sz="2000" dirty="0">
                <a:hlinkClick r:id="rId10" action="ppaction://hlinksldjump"/>
              </a:rPr>
              <a:t>2.2. PROYECTO 3. APRENDIZ DE PRECIOS</a:t>
            </a:r>
            <a:endParaRPr lang="es-CO" sz="2000" dirty="0"/>
          </a:p>
          <a:p>
            <a:r>
              <a:rPr lang="es-CO" sz="2000" dirty="0">
                <a:hlinkClick r:id="rId11" action="ppaction://hlinksldjump"/>
              </a:rPr>
              <a:t>2.3. PROYECTO 5. CALIFICACIÓN CONTRATISTAS</a:t>
            </a:r>
            <a:endParaRPr lang="es-CO" sz="2000" dirty="0"/>
          </a:p>
          <a:p>
            <a:r>
              <a:rPr lang="es-CO" sz="2000" dirty="0">
                <a:hlinkClick r:id="rId11" action="ppaction://hlinksldjump"/>
              </a:rPr>
              <a:t>2.4. PROYECTO 10. REPLANIFICACIÓN PAYC</a:t>
            </a:r>
            <a:endParaRPr lang="es-CO" sz="2000" dirty="0"/>
          </a:p>
          <a:p>
            <a:r>
              <a:rPr lang="es-CO" sz="2000" dirty="0">
                <a:hlinkClick r:id="rId12" action="ppaction://hlinksldjump"/>
              </a:rPr>
              <a:t>2.5. PROYECTO 11. DIAGNÓSTICO PSL</a:t>
            </a:r>
            <a:endParaRPr lang="es-CO" sz="2000" dirty="0"/>
          </a:p>
          <a:p>
            <a:r>
              <a:rPr lang="es-CO" sz="2000" dirty="0">
                <a:hlinkClick r:id="rId13" action="ppaction://hlinksldjump"/>
              </a:rPr>
              <a:t>2.6.  PROYECTO 12. FORMATO TEMPORAL PARA CONTROL PRESUPUESTOS</a:t>
            </a:r>
            <a:endParaRPr lang="es-CO" sz="2000" dirty="0"/>
          </a:p>
          <a:p>
            <a:r>
              <a:rPr lang="es-CO" sz="2000" dirty="0">
                <a:hlinkClick r:id="rId14" action="ppaction://hlinksldjump"/>
              </a:rPr>
              <a:t>3. DETALLE OTRAS ACTIVIDADES/PROCEDIMIENTOS</a:t>
            </a:r>
            <a:endParaRPr lang="es-CO" sz="2000" dirty="0"/>
          </a:p>
          <a:p>
            <a:r>
              <a:rPr lang="es-CO" sz="2000" dirty="0">
                <a:hlinkClick r:id="rId15" action="ppaction://hlinksldjump"/>
              </a:rPr>
              <a:t>3.1. </a:t>
            </a:r>
            <a:r>
              <a:rPr lang="es-ES" sz="2000" dirty="0">
                <a:hlinkClick r:id="rId15" action="ppaction://hlinksldjump"/>
              </a:rPr>
              <a:t>ANALÍTICA-TECNOLOGÍA</a:t>
            </a:r>
            <a:endParaRPr lang="es-CO" sz="2000" dirty="0"/>
          </a:p>
          <a:p>
            <a:r>
              <a:rPr lang="es-CO" sz="2000" dirty="0">
                <a:hlinkClick r:id="rId16" action="ppaction://hlinksldjump"/>
              </a:rPr>
              <a:t>3.2. ATENCIÓN DE </a:t>
            </a:r>
            <a:r>
              <a:rPr lang="es-CO" sz="2000" dirty="0" smtClean="0">
                <a:hlinkClick r:id="rId16" action="ppaction://hlinksldjump"/>
              </a:rPr>
              <a:t>REQUERIMIENTOS</a:t>
            </a:r>
            <a:endParaRPr lang="es-CO" sz="2000" dirty="0" smtClean="0"/>
          </a:p>
          <a:p>
            <a:r>
              <a:rPr lang="es-CO" sz="2000" dirty="0" smtClean="0">
                <a:hlinkClick r:id="rId17" action="ppaction://hlinksldjump"/>
              </a:rPr>
              <a:t>3.3. PROYECCIÓN DE VARIABLES</a:t>
            </a:r>
            <a:endParaRPr lang="es-CO" sz="2000" dirty="0"/>
          </a:p>
          <a:p>
            <a:r>
              <a:rPr lang="es-CO" sz="2000" dirty="0" smtClean="0">
                <a:hlinkClick r:id="rId16" action="ppaction://hlinksldjump"/>
              </a:rPr>
              <a:t>3.4. </a:t>
            </a:r>
            <a:r>
              <a:rPr lang="es-CO" sz="2000" dirty="0">
                <a:hlinkClick r:id="rId16" action="ppaction://hlinksldjump"/>
              </a:rPr>
              <a:t>MEJORAMIENTO DE LA UNIDAD</a:t>
            </a:r>
            <a:endParaRPr lang="es-CO" sz="2000" dirty="0"/>
          </a:p>
          <a:p>
            <a:r>
              <a:rPr lang="es-CO" sz="2000" dirty="0" smtClean="0">
                <a:hlinkClick r:id="rId18" action="ppaction://hlinksldjump"/>
              </a:rPr>
              <a:t>3.5. </a:t>
            </a:r>
            <a:r>
              <a:rPr lang="es-CO" sz="2000" dirty="0">
                <a:hlinkClick r:id="rId18" action="ppaction://hlinksldjump"/>
              </a:rPr>
              <a:t>GESTIÓN DE CONOCIMIENTO</a:t>
            </a:r>
            <a:endParaRPr lang="es-CO" sz="2000" dirty="0"/>
          </a:p>
          <a:p>
            <a:r>
              <a:rPr lang="es-CO" sz="2000" dirty="0" smtClean="0">
                <a:hlinkClick r:id="rId18" action="ppaction://hlinksldjump"/>
              </a:rPr>
              <a:t>3.6. HSEQ</a:t>
            </a:r>
            <a:endParaRPr lang="es-CO" sz="2000" dirty="0" smtClean="0"/>
          </a:p>
          <a:p>
            <a:r>
              <a:rPr lang="es-CO" sz="2000" dirty="0" smtClean="0">
                <a:hlinkClick r:id="rId19" action="ppaction://hlinksldjump"/>
              </a:rPr>
              <a:t>3.7. ACTUALIZACIÓN INDICADORES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949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3270" y="408303"/>
            <a:ext cx="1125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86.85</a:t>
            </a:r>
            <a:r>
              <a:rPr lang="es-CO" sz="1600" b="1" dirty="0"/>
              <a:t>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SEGUIMIENTO A LA PETICIÓN DE </a:t>
            </a:r>
            <a:r>
              <a:rPr lang="es-CO" sz="1600" dirty="0" smtClean="0"/>
              <a:t>LA COTIZACIÓN.</a:t>
            </a:r>
            <a:endParaRPr lang="es-C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INCLUIR LA INFORMACIÓN DE LA COTIZACIÓN Y PRESENTAR RESULTADOS A LAS PERTES INTERESADAS (ADMON. FIN Y GESTIÓN HUMANA).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404F1C1C-E89F-452E-B5E5-2BD27B0EE639}"/>
              </a:ext>
            </a:extLst>
          </p:cNvPr>
          <p:cNvSpPr/>
          <p:nvPr/>
        </p:nvSpPr>
        <p:spPr>
          <a:xfrm>
            <a:off x="312435" y="2747821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C283E64-960F-4415-B759-8C982D8A8D66}"/>
              </a:ext>
            </a:extLst>
          </p:cNvPr>
          <p:cNvSpPr txBox="1"/>
          <p:nvPr/>
        </p:nvSpPr>
        <p:spPr>
          <a:xfrm>
            <a:off x="417963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6EB1C33E-6FBB-498E-B771-1DB17969CD50}"/>
              </a:ext>
            </a:extLst>
          </p:cNvPr>
          <p:cNvSpPr/>
          <p:nvPr/>
        </p:nvSpPr>
        <p:spPr>
          <a:xfrm>
            <a:off x="410639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589190FB-C564-4907-B6B8-B367371D4225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A80AC33D-0D0E-49F9-8349-EBF2FE516A04}"/>
              </a:ext>
            </a:extLst>
          </p:cNvPr>
          <p:cNvSpPr txBox="1"/>
          <p:nvPr/>
        </p:nvSpPr>
        <p:spPr>
          <a:xfrm>
            <a:off x="6985364" y="653464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0" y="3133859"/>
            <a:ext cx="11066998" cy="27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5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12. FORMATO TEMPORAL CONTROL PRESUPUESTOS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26619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3270" y="408303"/>
            <a:ext cx="11253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ESTIMADO:5%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UNA PRIMERA VERSIÓN DE CONCEPCIÓN DEL PROYECTO (OBJETIVOS, PLAN DE TRABAJO, EQUIPO DE TRABAJO, RIESGOS,ETC).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PRESENTÓ LA PRIMERA VERSIÓN DE LA CONCEPCIÓN DEL PROYECTO A LAS PARTES INTERESADAS.</a:t>
            </a:r>
          </a:p>
          <a:p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DECIDIR SI INICIAR O NO EL PROYECTO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C283E64-960F-4415-B759-8C982D8A8D66}"/>
              </a:ext>
            </a:extLst>
          </p:cNvPr>
          <p:cNvSpPr txBox="1"/>
          <p:nvPr/>
        </p:nvSpPr>
        <p:spPr>
          <a:xfrm>
            <a:off x="458304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6EB1C33E-6FBB-498E-B771-1DB17969CD50}"/>
              </a:ext>
            </a:extLst>
          </p:cNvPr>
          <p:cNvSpPr/>
          <p:nvPr/>
        </p:nvSpPr>
        <p:spPr>
          <a:xfrm>
            <a:off x="450980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589190FB-C564-4907-B6B8-B367371D4225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A80AC33D-0D0E-49F9-8349-EBF2FE516A04}"/>
              </a:ext>
            </a:extLst>
          </p:cNvPr>
          <p:cNvSpPr txBox="1"/>
          <p:nvPr/>
        </p:nvSpPr>
        <p:spPr>
          <a:xfrm>
            <a:off x="6985364" y="653464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</p:spTree>
    <p:extLst>
      <p:ext uri="{BB962C8B-B14F-4D97-AF65-F5344CB8AC3E}">
        <p14:creationId xmlns:p14="http://schemas.microsoft.com/office/powerpoint/2010/main" val="185327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/>
              <a:t>DETALLE OTRAS ACTIVIDADES/PROCEDIMIENTOS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ANALÍTICA-TECNOLOGÍA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47074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PLAN ESTRATÉGICO</a:t>
            </a: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</a:t>
            </a:r>
            <a:r>
              <a:rPr lang="es-CO" dirty="0" smtClean="0"/>
              <a:t>e apoyó la formulación del plan estratégico de tecnología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9288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ATENCIÓN DE REQUERIMIENTOS, SOPORTE Y MANTENIMIENTO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7839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SEGUNDA VERSIÓN SOFTWARE FACTURACIÓN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 cerro la mejora (PERMITIR </a:t>
            </a:r>
            <a:r>
              <a:rPr lang="es-CO" dirty="0"/>
              <a:t>VER LA TRAZA DE LAS MULTIPLES FACTURAS EN PSL</a:t>
            </a:r>
            <a:r>
              <a:rPr lang="es-CO" dirty="0" smtClean="0"/>
              <a:t>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 avanzó en la implementación de la funcionalidad para facturar elementos múltiples periodos a la vez.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PILOTO </a:t>
            </a:r>
            <a:r>
              <a:rPr lang="es-CO" b="1" dirty="0"/>
              <a:t>CINE </a:t>
            </a:r>
            <a:r>
              <a:rPr lang="es-CO" b="1" dirty="0" smtClean="0"/>
              <a:t>COLOMBIA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 capacitó al personal de obra y de Riaño para la realización de solicitudes de revisión (ojo, diferente a las solicitudes de inicio).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FACTURACIÓN JULIO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 brindó soporte para cargar novedades de nómina.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PROYECCIÓN DE VARIABLES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408506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AJUSTES PROCEDIMIENTO</a:t>
            </a:r>
            <a:endParaRPr lang="es-CO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 revisaron y ajustaron los formatos.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PUESTA EN MARCHA PROCEDIMIENTO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 aclararon los formatos con los profesionales del grupo FFIE.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RECOLECCIÓN DE INFORMACIÓN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 realizaron las peticiones de información necesarias de acuerdo con el procedimiento planteado.</a:t>
            </a:r>
          </a:p>
        </p:txBody>
      </p:sp>
    </p:spTree>
    <p:extLst>
      <p:ext uri="{BB962C8B-B14F-4D97-AF65-F5344CB8AC3E}">
        <p14:creationId xmlns:p14="http://schemas.microsoft.com/office/powerpoint/2010/main" val="156770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RESUMEN GENERAL</a:t>
            </a:r>
          </a:p>
        </p:txBody>
      </p:sp>
    </p:spTree>
    <p:extLst>
      <p:ext uri="{BB962C8B-B14F-4D97-AF65-F5344CB8AC3E}">
        <p14:creationId xmlns:p14="http://schemas.microsoft.com/office/powerpoint/2010/main" val="1136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MEJORAMIENTO DE LA UNIDAD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45278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algn="just"/>
            <a:r>
              <a:rPr lang="es-CO" sz="2400" b="1" dirty="0" smtClean="0"/>
              <a:t>PROCEDIMIENTO EJERCICIOS DE ANÁLISIS DE INFORMACIÓN TRIMESTRALES</a:t>
            </a:r>
            <a:endParaRPr lang="es-CO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 inició el proceso de puesta en marcha de la metodología obtenida como resultado del proyecto 10.</a:t>
            </a: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234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GESTIÓN DE CONOCIMIENTO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188953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r>
              <a:rPr lang="es-CO" sz="2400" b="1" dirty="0"/>
              <a:t>COMUNIDADES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Se asistió a la comunidad de controles.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7140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GESTIÓN HUMANA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68224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HSEQ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38409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ACTUALIZACIÓN REPORTEADOR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379984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 smtClean="0"/>
          </a:p>
          <a:p>
            <a:r>
              <a:rPr lang="es-CO" sz="2400" b="1" dirty="0" smtClean="0"/>
              <a:t>RECOLECCIÓN DE INFORMACIÓN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Se realizó la solicitud de información para la actualización del reporte.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392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3E247611-7032-494C-AE3A-9755FA8E1182}"/>
              </a:ext>
            </a:extLst>
          </p:cNvPr>
          <p:cNvSpPr txBox="1"/>
          <p:nvPr/>
        </p:nvSpPr>
        <p:spPr>
          <a:xfrm>
            <a:off x="224269" y="131619"/>
            <a:ext cx="1168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PROYECTOS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83153" y="636184"/>
            <a:ext cx="1168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PROYECTO 5. (CALIFICACIÓN CONTRATISTAS</a:t>
            </a:r>
            <a:r>
              <a:rPr lang="es-CO" sz="1600" b="1" dirty="0" smtClean="0"/>
              <a:t>): </a:t>
            </a:r>
            <a:r>
              <a:rPr lang="es-CO" sz="1600" dirty="0" smtClean="0"/>
              <a:t>Se migró la aplicación al servidor productivo. También se implementó una nueva pestaña en el </a:t>
            </a:r>
            <a:r>
              <a:rPr lang="es-CO" sz="1600" dirty="0" err="1" smtClean="0"/>
              <a:t>reporteador</a:t>
            </a:r>
            <a:r>
              <a:rPr lang="es-CO" sz="1600" dirty="0" smtClean="0"/>
              <a:t> para el seguimiento a las calificaciones como parte de las mejoras pactadas para el cierre a este proyecto.</a:t>
            </a:r>
            <a:endParaRPr lang="es-CO" sz="1600" dirty="0" smtClean="0"/>
          </a:p>
          <a:p>
            <a:pPr algn="just"/>
            <a:r>
              <a:rPr lang="es-CO" sz="1600" b="1" dirty="0"/>
              <a:t>PROYECTO 2 (CONTROL PROYECTOS</a:t>
            </a:r>
            <a:r>
              <a:rPr lang="es-CO" sz="1600" b="1" dirty="0" smtClean="0"/>
              <a:t>): </a:t>
            </a:r>
            <a:r>
              <a:rPr lang="es-CO" sz="1600" dirty="0" smtClean="0"/>
              <a:t>Se continuó el proceso de revisión y ajuste de la maqueta, así como la articulación con las tecnologías BIM. También se avanzó en el formato temporal para el control presupuestal. </a:t>
            </a:r>
            <a:endParaRPr lang="es-CO" sz="1600" dirty="0"/>
          </a:p>
          <a:p>
            <a:pPr algn="just"/>
            <a:r>
              <a:rPr lang="es-CO" sz="1600" b="1" dirty="0"/>
              <a:t>PROYECTO 10 (REPLANIFICACIÓN PAYC): </a:t>
            </a:r>
            <a:r>
              <a:rPr lang="es-CO" sz="1600" dirty="0" smtClean="0"/>
              <a:t>Se avanzó </a:t>
            </a:r>
            <a:r>
              <a:rPr lang="es-CO" sz="1600" dirty="0" smtClean="0"/>
              <a:t>en el ajuste de las acciones y en la definición de un propósito superior.</a:t>
            </a:r>
            <a:endParaRPr lang="es-CO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9009141" y="6569112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3" y="2797212"/>
            <a:ext cx="10972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0009" y="-23044"/>
            <a:ext cx="874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ESTADO 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53291"/>
              </p:ext>
            </p:extLst>
          </p:nvPr>
        </p:nvGraphicFramePr>
        <p:xfrm>
          <a:off x="597658" y="808018"/>
          <a:ext cx="11053140" cy="4860577"/>
        </p:xfrm>
        <a:graphic>
          <a:graphicData uri="http://schemas.openxmlformats.org/drawingml/2006/table">
            <a:tbl>
              <a:tblPr/>
              <a:tblGrid>
                <a:gridCol w="3288652">
                  <a:extLst>
                    <a:ext uri="{9D8B030D-6E8A-4147-A177-3AD203B41FA5}">
                      <a16:colId xmlns:a16="http://schemas.microsoft.com/office/drawing/2014/main" xmlns="" val="767944482"/>
                    </a:ext>
                  </a:extLst>
                </a:gridCol>
                <a:gridCol w="905033">
                  <a:extLst>
                    <a:ext uri="{9D8B030D-6E8A-4147-A177-3AD203B41FA5}">
                      <a16:colId xmlns:a16="http://schemas.microsoft.com/office/drawing/2014/main" xmlns="" val="3804679691"/>
                    </a:ext>
                  </a:extLst>
                </a:gridCol>
                <a:gridCol w="973063">
                  <a:extLst>
                    <a:ext uri="{9D8B030D-6E8A-4147-A177-3AD203B41FA5}">
                      <a16:colId xmlns:a16="http://schemas.microsoft.com/office/drawing/2014/main" xmlns="" val="1754076106"/>
                    </a:ext>
                  </a:extLst>
                </a:gridCol>
                <a:gridCol w="1061373">
                  <a:extLst>
                    <a:ext uri="{9D8B030D-6E8A-4147-A177-3AD203B41FA5}">
                      <a16:colId xmlns:a16="http://schemas.microsoft.com/office/drawing/2014/main" xmlns="" val="1868153630"/>
                    </a:ext>
                  </a:extLst>
                </a:gridCol>
                <a:gridCol w="1061373">
                  <a:extLst>
                    <a:ext uri="{9D8B030D-6E8A-4147-A177-3AD203B41FA5}">
                      <a16:colId xmlns:a16="http://schemas.microsoft.com/office/drawing/2014/main" xmlns="" val="994229716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xmlns="" val="3549765904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65024">
                  <a:extLst>
                    <a:ext uri="{9D8B030D-6E8A-4147-A177-3AD203B41FA5}">
                      <a16:colId xmlns:a16="http://schemas.microsoft.com/office/drawing/2014/main" xmlns="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HOMBRE INVERTIDAS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2881005"/>
                  </a:ext>
                </a:extLst>
              </a:tr>
              <a:tr h="43398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33.88%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22.3h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9924961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</a:t>
                      </a:r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CONTRATISTAS -FASE 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81.75%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50.8h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23.4h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jul 2019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700274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774014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12. FORMATO TEMPORAL CONTROL PRESUPUESTAL.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156862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E778421-F730-4AD2-A4B4-189A7605E503}"/>
              </a:ext>
            </a:extLst>
          </p:cNvPr>
          <p:cNvSpPr/>
          <p:nvPr/>
        </p:nvSpPr>
        <p:spPr>
          <a:xfrm>
            <a:off x="8319994" y="6620745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070330C-EA1B-49B9-993E-2AD15D53C1C3}"/>
              </a:ext>
            </a:extLst>
          </p:cNvPr>
          <p:cNvSpPr/>
          <p:nvPr/>
        </p:nvSpPr>
        <p:spPr>
          <a:xfrm>
            <a:off x="10496238" y="665401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17773396-925C-4321-891A-B3704603B400}"/>
              </a:ext>
            </a:extLst>
          </p:cNvPr>
          <p:cNvSpPr txBox="1"/>
          <p:nvPr/>
        </p:nvSpPr>
        <p:spPr>
          <a:xfrm>
            <a:off x="8594883" y="6550871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FED7AE9-B3DF-439F-B5CD-D0AB0B9DAB1D}"/>
              </a:ext>
            </a:extLst>
          </p:cNvPr>
          <p:cNvSpPr txBox="1"/>
          <p:nvPr/>
        </p:nvSpPr>
        <p:spPr>
          <a:xfrm>
            <a:off x="10785375" y="656238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71097132-6FF6-41A7-860D-FBADCB416797}"/>
              </a:ext>
            </a:extLst>
          </p:cNvPr>
          <p:cNvSpPr/>
          <p:nvPr/>
        </p:nvSpPr>
        <p:spPr>
          <a:xfrm>
            <a:off x="6205401" y="6632270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6480290" y="656239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729EDC0C-0D24-43DA-8F8E-DA61103D70DE}"/>
              </a:ext>
            </a:extLst>
          </p:cNvPr>
          <p:cNvSpPr/>
          <p:nvPr/>
        </p:nvSpPr>
        <p:spPr>
          <a:xfrm>
            <a:off x="4665684" y="6620745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BDF33FA2-A6B5-448B-B583-A35B29DB004E}"/>
              </a:ext>
            </a:extLst>
          </p:cNvPr>
          <p:cNvSpPr txBox="1"/>
          <p:nvPr/>
        </p:nvSpPr>
        <p:spPr>
          <a:xfrm>
            <a:off x="4940573" y="6550871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7584FA22-00DB-472C-A36D-2883042DDE66}"/>
              </a:ext>
            </a:extLst>
          </p:cNvPr>
          <p:cNvSpPr txBox="1"/>
          <p:nvPr/>
        </p:nvSpPr>
        <p:spPr>
          <a:xfrm>
            <a:off x="519284" y="5723742"/>
            <a:ext cx="1113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00"/>
                </a:solidFill>
                <a:latin typeface="Calibri" panose="020F0502020204030204" pitchFamily="34" charset="0"/>
              </a:rPr>
              <a:t>*Se estableció como fecha para tener los planes estratégicos el día 30 de junio del 2019.</a:t>
            </a:r>
            <a:endParaRPr lang="es-CO" sz="1200" dirty="0"/>
          </a:p>
          <a:p>
            <a:r>
              <a:rPr lang="es-CO" sz="1200" dirty="0"/>
              <a:t>***El proyecto no se planificó en su fase inicial, y por lo tanto, no tiene una fecha de finalización</a:t>
            </a:r>
          </a:p>
          <a:p>
            <a:r>
              <a:rPr lang="es-CO" sz="1200" dirty="0"/>
              <a:t>**Se encuentra en su fase de concepción</a:t>
            </a:r>
          </a:p>
          <a:p>
            <a:r>
              <a:rPr lang="es-CO" sz="1200" dirty="0"/>
              <a:t>****Se corrió la fecha de entrega de la cotización de PSL de acuerdo con el compromiso que estableció la asesora comercial.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7F32F002-9506-46BD-B80F-C6397FB74091}"/>
              </a:ext>
            </a:extLst>
          </p:cNvPr>
          <p:cNvSpPr/>
          <p:nvPr/>
        </p:nvSpPr>
        <p:spPr>
          <a:xfrm>
            <a:off x="618078" y="66113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6157F07-CA96-40DD-B575-14FA403AB8AF}"/>
              </a:ext>
            </a:extLst>
          </p:cNvPr>
          <p:cNvSpPr txBox="1"/>
          <p:nvPr/>
        </p:nvSpPr>
        <p:spPr>
          <a:xfrm>
            <a:off x="1002809" y="6515469"/>
            <a:ext cx="27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Reprogramado parcialmente</a:t>
            </a:r>
          </a:p>
        </p:txBody>
      </p:sp>
    </p:spTree>
    <p:extLst>
      <p:ext uri="{BB962C8B-B14F-4D97-AF65-F5344CB8AC3E}">
        <p14:creationId xmlns:p14="http://schemas.microsoft.com/office/powerpoint/2010/main" val="22904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9" y="1425329"/>
            <a:ext cx="10687050" cy="37528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24269" y="975543"/>
            <a:ext cx="11083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inició el proceso de puesta en marcha del procedimiento para la realización de ejercicios de análisis.</a:t>
            </a:r>
            <a:endParaRPr lang="es-CO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2CB74CB-4A24-468E-BDD9-7FA6AB47E5BC}"/>
              </a:ext>
            </a:extLst>
          </p:cNvPr>
          <p:cNvSpPr txBox="1"/>
          <p:nvPr/>
        </p:nvSpPr>
        <p:spPr>
          <a:xfrm>
            <a:off x="224269" y="131619"/>
            <a:ext cx="1171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MEJORAMIENTO UNIDAD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8870900" y="4951084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1665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</a:t>
            </a:r>
            <a:r>
              <a:rPr lang="es-CO" sz="3200" dirty="0" smtClean="0"/>
              <a:t>PROYECCIÓN VARIABLES</a:t>
            </a:r>
            <a:endParaRPr lang="es-CO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24270" y="743289"/>
            <a:ext cx="11528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revisaron y ajustaron los formatos para recolección de la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enviaron las peticiones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aclararon los formatos en los casos de ser necesario.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1671758"/>
            <a:ext cx="10687050" cy="37528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8870901" y="5426112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3639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ATENCIÓN REQUERIMIENTOS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24269" y="716394"/>
            <a:ext cx="115284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brindó soporte para capacitar en el registro de solicitudes de revisión al personal de obra y del contratista Riaño Construcciones (5.4h) como parte del piloto Cinecolombia.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brindó soporte para acompañamiento en el registro de novedades de nómina al área de facturación (7.63h)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realizó mantenimiento a la encuesta de satisfacción como parte de la puesta en marcha de la encuesta (0.5h)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cerró la solicitud relacionada con la visualización de los múltiples números de factura del software de facturación (PROYECTO 1) (0.98h)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planificó la atención de un nuevo requerimiento corto para la implementación de una nueva funcionalidad en el </a:t>
            </a:r>
            <a:r>
              <a:rPr lang="es-CO" sz="1600" dirty="0" err="1" smtClean="0"/>
              <a:t>reporteador</a:t>
            </a:r>
            <a:r>
              <a:rPr lang="es-CO" sz="1600" dirty="0" smtClean="0"/>
              <a:t> de </a:t>
            </a:r>
            <a:r>
              <a:rPr lang="es-CO" sz="1600" dirty="0" err="1" smtClean="0"/>
              <a:t>inficadores</a:t>
            </a:r>
            <a:r>
              <a:rPr lang="es-CO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inició la atención de la implementación de la mejora “PERMITIR FACTURAR VARIOS MESES SIMULATENOS” en el aplicativo de facturación (14.53h).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11" y="3295650"/>
            <a:ext cx="108775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53711" y="749635"/>
            <a:ext cx="1168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PROYECTO 5: </a:t>
            </a:r>
            <a:r>
              <a:rPr lang="es-CO" sz="1600" dirty="0" smtClean="0"/>
              <a:t>Reproceso en la etapa de análisis de datos debido a fallas de comunicación interna.</a:t>
            </a:r>
          </a:p>
          <a:p>
            <a:pPr algn="just"/>
            <a:r>
              <a:rPr lang="es-CO" sz="1600" b="1" dirty="0" smtClean="0"/>
              <a:t>ENCUESTA DE SATISFACCIÓN: </a:t>
            </a:r>
            <a:r>
              <a:rPr lang="es-CO" sz="1600" dirty="0" smtClean="0"/>
              <a:t>Mantenimiento debido a la falta de claridad en la pregunta sobre la aceptación de la política de tratamiento de datos personales.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7788D5E-21EE-45C8-BE6C-8121D1B2BAD3}"/>
              </a:ext>
            </a:extLst>
          </p:cNvPr>
          <p:cNvSpPr txBox="1"/>
          <p:nvPr/>
        </p:nvSpPr>
        <p:spPr>
          <a:xfrm>
            <a:off x="224270" y="131619"/>
            <a:ext cx="1106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ASPECTOS NEGATIVOS</a:t>
            </a:r>
          </a:p>
        </p:txBody>
      </p:sp>
    </p:spTree>
    <p:extLst>
      <p:ext uri="{BB962C8B-B14F-4D97-AF65-F5344CB8AC3E}">
        <p14:creationId xmlns:p14="http://schemas.microsoft.com/office/powerpoint/2010/main" val="35807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21817</TotalTime>
  <Words>1782</Words>
  <Application>Microsoft Office PowerPoint</Application>
  <PresentationFormat>Panorámica</PresentationFormat>
  <Paragraphs>265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1573</cp:revision>
  <dcterms:created xsi:type="dcterms:W3CDTF">2018-06-13T17:56:08Z</dcterms:created>
  <dcterms:modified xsi:type="dcterms:W3CDTF">2019-07-15T13:01:42Z</dcterms:modified>
</cp:coreProperties>
</file>