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371" r:id="rId5"/>
    <p:sldId id="462" r:id="rId6"/>
    <p:sldId id="466" r:id="rId7"/>
    <p:sldId id="485" r:id="rId8"/>
    <p:sldId id="486" r:id="rId9"/>
    <p:sldId id="487" r:id="rId10"/>
    <p:sldId id="488" r:id="rId11"/>
    <p:sldId id="489" r:id="rId12"/>
    <p:sldId id="490" r:id="rId13"/>
    <p:sldId id="491" r:id="rId14"/>
    <p:sldId id="492" r:id="rId15"/>
    <p:sldId id="493" r:id="rId16"/>
    <p:sldId id="494" r:id="rId17"/>
  </p:sldIdLst>
  <p:sldSz cx="12192000" cy="6858000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YECTO" initials="P" lastIdx="4" clrIdx="0">
    <p:extLst>
      <p:ext uri="{19B8F6BF-5375-455C-9EA6-DF929625EA0E}">
        <p15:presenceInfo xmlns:p15="http://schemas.microsoft.com/office/powerpoint/2012/main" userId="PROYEC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65911"/>
    <a:srgbClr val="FF6FCF"/>
    <a:srgbClr val="AAA29E"/>
    <a:srgbClr val="52882D"/>
    <a:srgbClr val="3C67A3"/>
    <a:srgbClr val="8000FF"/>
    <a:srgbClr val="800040"/>
    <a:srgbClr val="00008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94" autoAdjust="0"/>
    <p:restoredTop sz="94434" autoAdjust="0"/>
  </p:normalViewPr>
  <p:slideViewPr>
    <p:cSldViewPr snapToGrid="0" snapToObjects="1" showGuides="1">
      <p:cViewPr varScale="1">
        <p:scale>
          <a:sx n="69" d="100"/>
          <a:sy n="69" d="100"/>
        </p:scale>
        <p:origin x="570" y="72"/>
      </p:cViewPr>
      <p:guideLst/>
    </p:cSldViewPr>
  </p:slideViewPr>
  <p:outlineViewPr>
    <p:cViewPr>
      <p:scale>
        <a:sx n="33" d="100"/>
        <a:sy n="33" d="100"/>
      </p:scale>
      <p:origin x="0" y="3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2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HD%20Piraco%2027%22:Users:imac:Library:Containers:com.apple.mail:Data:Library:Mail%20Downloads:referencia%20rapida%2009%20JUL%2013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60"/>
      <c:hPercent val="100"/>
      <c:rotY val="0"/>
      <c:depthPercent val="10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4C639D"/>
              </a:solidFill>
            </c:spPr>
            <c:extLst>
              <c:ext xmlns:c16="http://schemas.microsoft.com/office/drawing/2014/chart" uri="{C3380CC4-5D6E-409C-BE32-E72D297353CC}">
                <c16:uniqueId val="{00000001-7741-49F2-A80B-5099EF872129}"/>
              </c:ext>
            </c:extLst>
          </c:dPt>
          <c:dLbls>
            <c:dLbl>
              <c:idx val="2"/>
              <c:layout>
                <c:manualLayout>
                  <c:x val="-6.5907270276078997E-3"/>
                  <c:y val="-0.2416459391174229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741-49F2-A80B-5099EF8721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Franklin Gothic Book"/>
                    <a:cs typeface="Franklin Gothic Book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'General Español'!$C$7:$C$9</c:f>
              <c:strCache>
                <c:ptCount val="3"/>
                <c:pt idx="0">
                  <c:v> GERENCIA</c:v>
                </c:pt>
                <c:pt idx="1">
                  <c:v> INTERVENTORIA</c:v>
                </c:pt>
                <c:pt idx="2">
                  <c:v>PRESUPUESTO Y_x000d_PROGRAMACIÓN</c:v>
                </c:pt>
              </c:strCache>
            </c:strRef>
          </c:cat>
          <c:val>
            <c:numRef>
              <c:f>'General Español'!$H$7:$H$9</c:f>
              <c:numCache>
                <c:formatCode>#,##0</c:formatCode>
                <c:ptCount val="3"/>
                <c:pt idx="0">
                  <c:v>81612.305164095</c:v>
                </c:pt>
                <c:pt idx="1">
                  <c:v>74854.779759446406</c:v>
                </c:pt>
                <c:pt idx="2">
                  <c:v>4034.3934385911371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41-49F2-A80B-5099EF8721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zero"/>
    <c:showDLblsOverMax val="0"/>
  </c:chart>
  <c:txPr>
    <a:bodyPr/>
    <a:lstStyle/>
    <a:p>
      <a:pPr>
        <a:defRPr sz="1800"/>
      </a:pPr>
      <a:endParaRPr lang="es-CO"/>
    </a:p>
  </c:txPr>
  <c:externalData r:id="rId2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5T18:09:30.724" idx="3">
    <p:pos x="2068" y="1492"/>
    <p:text>Como hay pocos datos no tiene tanto sentido realizar regresiones o pruebas de hipótesis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5T18:22:55.851" idx="4">
    <p:pos x="2180" y="1196"/>
    <p:text>Como en otros casos es posible que no tenga sentido realizar ejercicios de análisis rigurosos dada la cantida de datos</p:text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D5140FD-1BFA-479D-B948-4050BB5CB5C4}" type="datetimeFigureOut">
              <a:rPr lang="es-CO"/>
              <a:pPr>
                <a:defRPr/>
              </a:pPr>
              <a:t>9/05/2019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D78F6EE-761D-4665-BC5C-DB0409FFEC57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3278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CC64A69-6194-4355-B0EA-DE31C3DE752A}" type="datetimeFigureOut">
              <a:rPr lang="es-ES"/>
              <a:pPr>
                <a:defRPr/>
              </a:pPr>
              <a:t>09/05/2019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A9340AA-6F7B-4C17-959D-233316836C9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569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cha por proy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6"/>
          <p:cNvSpPr/>
          <p:nvPr userDrawn="1"/>
        </p:nvSpPr>
        <p:spPr>
          <a:xfrm>
            <a:off x="1" y="2269338"/>
            <a:ext cx="12203441" cy="2022475"/>
          </a:xfrm>
          <a:prstGeom prst="rect">
            <a:avLst/>
          </a:prstGeom>
          <a:solidFill>
            <a:srgbClr val="321B0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800"/>
          </a:p>
        </p:txBody>
      </p:sp>
      <p:pic>
        <p:nvPicPr>
          <p:cNvPr id="13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92267" y="2922589"/>
            <a:ext cx="118533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ector recto 8"/>
          <p:cNvCxnSpPr/>
          <p:nvPr userDrawn="1"/>
        </p:nvCxnSpPr>
        <p:spPr>
          <a:xfrm rot="16200000" flipH="1">
            <a:off x="4202642" y="5429250"/>
            <a:ext cx="1758950" cy="0"/>
          </a:xfrm>
          <a:prstGeom prst="line">
            <a:avLst/>
          </a:prstGeom>
          <a:ln>
            <a:solidFill>
              <a:srgbClr val="583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ángulo 9"/>
          <p:cNvSpPr>
            <a:spLocks noChangeArrowheads="1"/>
          </p:cNvSpPr>
          <p:nvPr userDrawn="1"/>
        </p:nvSpPr>
        <p:spPr bwMode="auto">
          <a:xfrm>
            <a:off x="615951" y="6515101"/>
            <a:ext cx="106680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s-ES_tradnl" sz="14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4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30" name="Marcador de posición de imagen 29"/>
          <p:cNvSpPr>
            <a:spLocks noGrp="1"/>
          </p:cNvSpPr>
          <p:nvPr>
            <p:ph type="pic" sz="quarter" idx="13"/>
          </p:nvPr>
        </p:nvSpPr>
        <p:spPr>
          <a:xfrm>
            <a:off x="4911246" y="2269338"/>
            <a:ext cx="4307844" cy="2022033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/>
          </a:p>
        </p:txBody>
      </p:sp>
      <p:sp>
        <p:nvSpPr>
          <p:cNvPr id="32" name="Marcador de posición de imagen 31"/>
          <p:cNvSpPr>
            <a:spLocks noGrp="1"/>
          </p:cNvSpPr>
          <p:nvPr>
            <p:ph type="pic" sz="quarter" idx="14"/>
          </p:nvPr>
        </p:nvSpPr>
        <p:spPr>
          <a:xfrm>
            <a:off x="603829" y="2269780"/>
            <a:ext cx="4307417" cy="2022475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/>
          </a:p>
        </p:txBody>
      </p:sp>
      <p:sp>
        <p:nvSpPr>
          <p:cNvPr id="38" name="Marcador de texto 37"/>
          <p:cNvSpPr>
            <a:spLocks noGrp="1"/>
          </p:cNvSpPr>
          <p:nvPr>
            <p:ph type="body" sz="quarter" idx="15"/>
          </p:nvPr>
        </p:nvSpPr>
        <p:spPr>
          <a:xfrm>
            <a:off x="5082117" y="4548189"/>
            <a:ext cx="6195483" cy="176053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x-none" dirty="0"/>
              <a:t>Haga clic para modificar el estilo de texto del patrón</a:t>
            </a:r>
          </a:p>
          <a:p>
            <a:pPr lvl="1"/>
            <a:r>
              <a:rPr lang="x-none" dirty="0"/>
              <a:t>Segundo nivel</a:t>
            </a:r>
          </a:p>
          <a:p>
            <a:pPr lvl="2"/>
            <a:r>
              <a:rPr lang="x-none" dirty="0"/>
              <a:t>Tercer nivel</a:t>
            </a:r>
          </a:p>
          <a:p>
            <a:pPr lvl="3"/>
            <a:r>
              <a:rPr lang="x-none" dirty="0"/>
              <a:t>Cuarto nivel</a:t>
            </a:r>
          </a:p>
          <a:p>
            <a:pPr lvl="4"/>
            <a:r>
              <a:rPr lang="x-none" dirty="0"/>
              <a:t>Quinto nivel</a:t>
            </a:r>
            <a:endParaRPr lang="es-ES_tradnl" dirty="0"/>
          </a:p>
        </p:txBody>
      </p:sp>
      <p:sp>
        <p:nvSpPr>
          <p:cNvPr id="51" name="Título 50"/>
          <p:cNvSpPr>
            <a:spLocks noGrp="1"/>
          </p:cNvSpPr>
          <p:nvPr>
            <p:ph type="title" hasCustomPrompt="1"/>
          </p:nvPr>
        </p:nvSpPr>
        <p:spPr>
          <a:xfrm>
            <a:off x="620785" y="467376"/>
            <a:ext cx="10668001" cy="638956"/>
          </a:xfrm>
        </p:spPr>
        <p:txBody>
          <a:bodyPr/>
          <a:lstStyle>
            <a:lvl1pPr algn="r">
              <a:defRPr cap="all">
                <a:solidFill>
                  <a:srgbClr val="58391C"/>
                </a:solidFill>
              </a:defRPr>
            </a:lvl1pPr>
          </a:lstStyle>
          <a:p>
            <a:r>
              <a:rPr lang="es-ES_tradnl" dirty="0"/>
              <a:t>PROYECTO</a:t>
            </a:r>
          </a:p>
        </p:txBody>
      </p:sp>
      <p:sp>
        <p:nvSpPr>
          <p:cNvPr id="24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615280" y="272684"/>
            <a:ext cx="10668001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PRINCIPALES</a:t>
            </a:r>
          </a:p>
        </p:txBody>
      </p:sp>
      <p:sp>
        <p:nvSpPr>
          <p:cNvPr id="31" name="Marcador de texto 23"/>
          <p:cNvSpPr>
            <a:spLocks noGrp="1"/>
          </p:cNvSpPr>
          <p:nvPr>
            <p:ph type="body" sz="quarter" idx="18" hasCustomPrompt="1"/>
          </p:nvPr>
        </p:nvSpPr>
        <p:spPr>
          <a:xfrm>
            <a:off x="617144" y="1423197"/>
            <a:ext cx="10674081" cy="265968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ÁREA PROYECTO</a:t>
            </a:r>
          </a:p>
        </p:txBody>
      </p:sp>
      <p:sp>
        <p:nvSpPr>
          <p:cNvPr id="37" name="Marcador de texto 23"/>
          <p:cNvSpPr>
            <a:spLocks noGrp="1"/>
          </p:cNvSpPr>
          <p:nvPr>
            <p:ph type="body" sz="quarter" idx="19" hasCustomPrompt="1"/>
          </p:nvPr>
        </p:nvSpPr>
        <p:spPr>
          <a:xfrm>
            <a:off x="603520" y="1724939"/>
            <a:ext cx="10674081" cy="381088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TIPO DE PROYECTO</a:t>
            </a:r>
          </a:p>
        </p:txBody>
      </p:sp>
      <p:sp>
        <p:nvSpPr>
          <p:cNvPr id="39" name="Marcador de texto 23"/>
          <p:cNvSpPr>
            <a:spLocks noGrp="1"/>
          </p:cNvSpPr>
          <p:nvPr>
            <p:ph type="body" sz="quarter" idx="20"/>
          </p:nvPr>
        </p:nvSpPr>
        <p:spPr>
          <a:xfrm>
            <a:off x="609600" y="4548188"/>
            <a:ext cx="3741537" cy="831500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4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520" y="952564"/>
            <a:ext cx="10679761" cy="353990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CONTRATANTE</a:t>
            </a:r>
          </a:p>
        </p:txBody>
      </p:sp>
      <p:sp>
        <p:nvSpPr>
          <p:cNvPr id="56" name="Marcador de texto 23"/>
          <p:cNvSpPr>
            <a:spLocks noGrp="1"/>
          </p:cNvSpPr>
          <p:nvPr>
            <p:ph type="body" sz="quarter" idx="21" hasCustomPrompt="1"/>
          </p:nvPr>
        </p:nvSpPr>
        <p:spPr>
          <a:xfrm>
            <a:off x="603520" y="1622297"/>
            <a:ext cx="10674081" cy="265968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TIPO DE SERVICIO</a:t>
            </a:r>
          </a:p>
        </p:txBody>
      </p:sp>
      <p:sp>
        <p:nvSpPr>
          <p:cNvPr id="16" name="Marcador de texto 23"/>
          <p:cNvSpPr>
            <a:spLocks noGrp="1"/>
          </p:cNvSpPr>
          <p:nvPr>
            <p:ph type="body" sz="quarter" idx="22" hasCustomPrompt="1"/>
          </p:nvPr>
        </p:nvSpPr>
        <p:spPr>
          <a:xfrm>
            <a:off x="617144" y="1163316"/>
            <a:ext cx="10668001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PLAZO AÑOS</a:t>
            </a:r>
          </a:p>
        </p:txBody>
      </p:sp>
      <p:sp>
        <p:nvSpPr>
          <p:cNvPr id="17" name="Marcador de texto 23"/>
          <p:cNvSpPr>
            <a:spLocks noGrp="1"/>
          </p:cNvSpPr>
          <p:nvPr>
            <p:ph type="body" sz="quarter" idx="23" hasCustomPrompt="1"/>
          </p:nvPr>
        </p:nvSpPr>
        <p:spPr>
          <a:xfrm>
            <a:off x="605384" y="1894117"/>
            <a:ext cx="10674081" cy="381088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LOCALIZACIÓN</a:t>
            </a:r>
          </a:p>
        </p:txBody>
      </p:sp>
    </p:spTree>
    <p:extLst>
      <p:ext uri="{BB962C8B-B14F-4D97-AF65-F5344CB8AC3E}">
        <p14:creationId xmlns:p14="http://schemas.microsoft.com/office/powerpoint/2010/main" val="4474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4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cxnSp>
        <p:nvCxnSpPr>
          <p:cNvPr id="7" name="Conector recto 11"/>
          <p:cNvCxnSpPr/>
          <p:nvPr userDrawn="1"/>
        </p:nvCxnSpPr>
        <p:spPr>
          <a:xfrm>
            <a:off x="609601" y="750889"/>
            <a:ext cx="91313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7 Marcador de texto"/>
          <p:cNvSpPr>
            <a:spLocks noGrp="1"/>
          </p:cNvSpPr>
          <p:nvPr>
            <p:ph type="body" sz="quarter" idx="11"/>
          </p:nvPr>
        </p:nvSpPr>
        <p:spPr>
          <a:xfrm>
            <a:off x="609601" y="127000"/>
            <a:ext cx="9131300" cy="623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None/>
              <a:defRPr lang="es-CO" sz="2400" cap="all" dirty="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</a:lstStyle>
          <a:p>
            <a:pPr lvl="0">
              <a:spcBef>
                <a:spcPct val="0"/>
              </a:spcBef>
            </a:pPr>
            <a:endParaRPr lang="es-CO" dirty="0"/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sz="quarter" idx="12"/>
          </p:nvPr>
        </p:nvSpPr>
        <p:spPr>
          <a:xfrm>
            <a:off x="604765" y="1219201"/>
            <a:ext cx="9144000" cy="5013325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170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4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1"/>
          </p:nvPr>
        </p:nvSpPr>
        <p:spPr>
          <a:xfrm>
            <a:off x="615951" y="1428925"/>
            <a:ext cx="9144000" cy="4716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8" name="Título 50"/>
          <p:cNvSpPr>
            <a:spLocks noGrp="1"/>
          </p:cNvSpPr>
          <p:nvPr>
            <p:ph type="title"/>
          </p:nvPr>
        </p:nvSpPr>
        <p:spPr>
          <a:xfrm>
            <a:off x="625620" y="350013"/>
            <a:ext cx="9144000" cy="1008000"/>
          </a:xfrm>
        </p:spPr>
        <p:txBody>
          <a:bodyPr/>
          <a:lstStyle>
            <a:lvl1pPr algn="l">
              <a:defRPr cap="all">
                <a:solidFill>
                  <a:srgbClr val="58391C"/>
                </a:solidFill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2468574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-21166" y="-23813"/>
            <a:ext cx="12213167" cy="3455988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5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32" name="Título 1"/>
          <p:cNvSpPr>
            <a:spLocks noGrp="1"/>
          </p:cNvSpPr>
          <p:nvPr>
            <p:ph type="ctrTitle"/>
          </p:nvPr>
        </p:nvSpPr>
        <p:spPr>
          <a:xfrm>
            <a:off x="4368800" y="4208929"/>
            <a:ext cx="7439509" cy="1048684"/>
          </a:xfrm>
        </p:spPr>
        <p:txBody>
          <a:bodyPr/>
          <a:lstStyle>
            <a:lvl1pPr algn="l">
              <a:defRPr/>
            </a:lvl1pPr>
          </a:lstStyle>
          <a:p>
            <a:endParaRPr lang="es-ES_tradnl" dirty="0"/>
          </a:p>
        </p:txBody>
      </p:sp>
      <p:sp>
        <p:nvSpPr>
          <p:cNvPr id="33" name="Subtítulo 2"/>
          <p:cNvSpPr>
            <a:spLocks noGrp="1"/>
          </p:cNvSpPr>
          <p:nvPr>
            <p:ph type="subTitle" idx="4294967295"/>
          </p:nvPr>
        </p:nvSpPr>
        <p:spPr>
          <a:xfrm>
            <a:off x="4368800" y="5257800"/>
            <a:ext cx="7439509" cy="621792"/>
          </a:xfrm>
        </p:spPr>
        <p:txBody>
          <a:bodyPr>
            <a:normAutofit/>
          </a:bodyPr>
          <a:lstStyle>
            <a:lvl1pPr algn="l">
              <a:buFont typeface="Wingdings" charset="2"/>
              <a:buChar char="§"/>
              <a:defRPr>
                <a:solidFill>
                  <a:srgbClr val="58391C"/>
                </a:solidFill>
              </a:defRPr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2020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759884" y="268289"/>
            <a:ext cx="7558616" cy="25606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6" name="Rectangle 9"/>
          <p:cNvSpPr/>
          <p:nvPr/>
        </p:nvSpPr>
        <p:spPr>
          <a:xfrm>
            <a:off x="11552768" y="268288"/>
            <a:ext cx="243417" cy="388620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759885" y="6435726"/>
            <a:ext cx="10822516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 dirty="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873" y="4171950"/>
            <a:ext cx="7541112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x-none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876" y="5257800"/>
            <a:ext cx="7529155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rgbClr val="B8A59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Haga clic para modificar el estilo de subtítulo del patrón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77875" y="2877671"/>
            <a:ext cx="7529156" cy="128016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2879134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objetos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9387418" y="268289"/>
            <a:ext cx="2194983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6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38785" y="61118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39752" y="6435726"/>
            <a:ext cx="1104264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914400"/>
            <a:ext cx="8677836" cy="1143000"/>
          </a:xfrm>
        </p:spPr>
        <p:txBody>
          <a:bodyPr/>
          <a:lstStyle/>
          <a:p>
            <a:r>
              <a:rPr lang="x-none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77" y="2209801"/>
            <a:ext cx="8677836" cy="3916363"/>
          </a:xfrm>
        </p:spPr>
        <p:txBody>
          <a:bodyPr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387840" y="1976719"/>
            <a:ext cx="2194560" cy="4149445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1792912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29168" y="6435726"/>
            <a:ext cx="1105323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6"/>
          <p:cNvSpPr/>
          <p:nvPr userDrawn="1"/>
        </p:nvSpPr>
        <p:spPr>
          <a:xfrm>
            <a:off x="7636933" y="4773614"/>
            <a:ext cx="3962400" cy="18446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0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81534" y="5276851"/>
            <a:ext cx="1428751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28944" y="3429001"/>
            <a:ext cx="6621928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528944" y="4824414"/>
            <a:ext cx="6621928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637924" y="268288"/>
            <a:ext cx="3962400" cy="443865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" noProof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4345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570992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1750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1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599" y="914400"/>
            <a:ext cx="985113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  <a:latin typeface="Alte DIN 1451 Mittelschrift"/>
                <a:cs typeface="Alte DIN 1451 Mittelschrif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5855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  <a:latin typeface="Alte DIN 1451 Mittelschrift"/>
                <a:cs typeface="Alte DIN 1451 Mittelschrif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5705855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8774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0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214562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609599" y="4224973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4" name="Título 1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678333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3523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1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2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481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cha por proy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/>
          <p:nvPr userDrawn="1"/>
        </p:nvSpPr>
        <p:spPr>
          <a:xfrm flipH="1">
            <a:off x="6100233" y="357189"/>
            <a:ext cx="61384" cy="2987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17" name="Rectángulo 7"/>
          <p:cNvSpPr>
            <a:spLocks noChangeArrowheads="1"/>
          </p:cNvSpPr>
          <p:nvPr userDrawn="1"/>
        </p:nvSpPr>
        <p:spPr bwMode="auto">
          <a:xfrm>
            <a:off x="615951" y="6515101"/>
            <a:ext cx="106680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s-ES_tradnl" sz="14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4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8" name="Rectangle 5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5"/>
          <p:cNvSpPr/>
          <p:nvPr userDrawn="1"/>
        </p:nvSpPr>
        <p:spPr>
          <a:xfrm>
            <a:off x="10864852" y="2790826"/>
            <a:ext cx="958849" cy="355282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1" name="Rectangle 6"/>
          <p:cNvSpPr/>
          <p:nvPr userDrawn="1"/>
        </p:nvSpPr>
        <p:spPr>
          <a:xfrm flipH="1">
            <a:off x="5054600" y="3363914"/>
            <a:ext cx="61384" cy="2987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76" name="Marcador de posición de imagen 31"/>
          <p:cNvSpPr>
            <a:spLocks noGrp="1"/>
          </p:cNvSpPr>
          <p:nvPr>
            <p:ph type="pic" sz="quarter" idx="28"/>
          </p:nvPr>
        </p:nvSpPr>
        <p:spPr>
          <a:xfrm>
            <a:off x="5322168" y="3579501"/>
            <a:ext cx="5328000" cy="2592000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 dirty="0"/>
          </a:p>
        </p:txBody>
      </p:sp>
      <p:sp>
        <p:nvSpPr>
          <p:cNvPr id="22" name="Marcador de posición de imagen 31"/>
          <p:cNvSpPr>
            <a:spLocks noGrp="1"/>
          </p:cNvSpPr>
          <p:nvPr>
            <p:ph type="pic" sz="quarter" idx="29"/>
          </p:nvPr>
        </p:nvSpPr>
        <p:spPr>
          <a:xfrm>
            <a:off x="533400" y="556977"/>
            <a:ext cx="5328000" cy="2592000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 dirty="0"/>
          </a:p>
        </p:txBody>
      </p:sp>
      <p:sp>
        <p:nvSpPr>
          <p:cNvPr id="30" name="Marcador de texto 23"/>
          <p:cNvSpPr>
            <a:spLocks noGrp="1"/>
          </p:cNvSpPr>
          <p:nvPr>
            <p:ph type="body" sz="quarter" idx="30" hasCustomPrompt="1"/>
          </p:nvPr>
        </p:nvSpPr>
        <p:spPr>
          <a:xfrm>
            <a:off x="6166200" y="1622598"/>
            <a:ext cx="4709995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4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PLAZO AÑOS</a:t>
            </a:r>
          </a:p>
        </p:txBody>
      </p:sp>
      <p:sp>
        <p:nvSpPr>
          <p:cNvPr id="33" name="Marcador de texto 23"/>
          <p:cNvSpPr>
            <a:spLocks noGrp="1"/>
          </p:cNvSpPr>
          <p:nvPr>
            <p:ph type="body" sz="quarter" idx="31" hasCustomPrompt="1"/>
          </p:nvPr>
        </p:nvSpPr>
        <p:spPr>
          <a:xfrm>
            <a:off x="6165535" y="1880157"/>
            <a:ext cx="4704980" cy="201631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 baseline="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/>
              <a:t>AREA</a:t>
            </a:r>
            <a:r>
              <a:rPr lang="es-ES" dirty="0"/>
              <a:t> CONSTRUIDA</a:t>
            </a:r>
          </a:p>
        </p:txBody>
      </p:sp>
      <p:sp>
        <p:nvSpPr>
          <p:cNvPr id="34" name="Marcador de texto 23"/>
          <p:cNvSpPr>
            <a:spLocks noGrp="1"/>
          </p:cNvSpPr>
          <p:nvPr>
            <p:ph type="body" sz="quarter" idx="32" hasCustomPrompt="1"/>
          </p:nvPr>
        </p:nvSpPr>
        <p:spPr>
          <a:xfrm>
            <a:off x="6165535" y="2319635"/>
            <a:ext cx="4704980" cy="207116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TIPO PROYECTO</a:t>
            </a:r>
          </a:p>
        </p:txBody>
      </p:sp>
      <p:sp>
        <p:nvSpPr>
          <p:cNvPr id="35" name="Marcador de texto 23"/>
          <p:cNvSpPr>
            <a:spLocks noGrp="1"/>
          </p:cNvSpPr>
          <p:nvPr>
            <p:ph type="body" sz="quarter" idx="33" hasCustomPrompt="1"/>
          </p:nvPr>
        </p:nvSpPr>
        <p:spPr>
          <a:xfrm>
            <a:off x="6165534" y="2071922"/>
            <a:ext cx="4704980" cy="188678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TIPO DE SERVICIO</a:t>
            </a:r>
          </a:p>
        </p:txBody>
      </p:sp>
      <p:sp>
        <p:nvSpPr>
          <p:cNvPr id="36" name="Marcador de texto 23"/>
          <p:cNvSpPr>
            <a:spLocks noGrp="1"/>
          </p:cNvSpPr>
          <p:nvPr>
            <p:ph type="body" sz="quarter" idx="34" hasCustomPrompt="1"/>
          </p:nvPr>
        </p:nvSpPr>
        <p:spPr>
          <a:xfrm>
            <a:off x="6160519" y="1103844"/>
            <a:ext cx="4709995" cy="362693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PROYECTO</a:t>
            </a:r>
          </a:p>
        </p:txBody>
      </p:sp>
      <p:sp>
        <p:nvSpPr>
          <p:cNvPr id="38" name="Marcador de texto 23"/>
          <p:cNvSpPr>
            <a:spLocks noGrp="1"/>
          </p:cNvSpPr>
          <p:nvPr>
            <p:ph type="body" sz="quarter" idx="35" hasCustomPrompt="1"/>
          </p:nvPr>
        </p:nvSpPr>
        <p:spPr>
          <a:xfrm>
            <a:off x="6167903" y="1385794"/>
            <a:ext cx="4709995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2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CONTRATANTE</a:t>
            </a:r>
          </a:p>
        </p:txBody>
      </p:sp>
      <p:sp>
        <p:nvSpPr>
          <p:cNvPr id="39" name="Marcador de texto 23"/>
          <p:cNvSpPr>
            <a:spLocks noGrp="1"/>
          </p:cNvSpPr>
          <p:nvPr>
            <p:ph type="body" sz="quarter" idx="36" hasCustomPrompt="1"/>
          </p:nvPr>
        </p:nvSpPr>
        <p:spPr>
          <a:xfrm>
            <a:off x="336900" y="4680123"/>
            <a:ext cx="4709995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4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PLAZO AÑOS</a:t>
            </a:r>
          </a:p>
        </p:txBody>
      </p:sp>
      <p:sp>
        <p:nvSpPr>
          <p:cNvPr id="40" name="Marcador de texto 23"/>
          <p:cNvSpPr>
            <a:spLocks noGrp="1"/>
          </p:cNvSpPr>
          <p:nvPr>
            <p:ph type="body" sz="quarter" idx="37" hasCustomPrompt="1"/>
          </p:nvPr>
        </p:nvSpPr>
        <p:spPr>
          <a:xfrm>
            <a:off x="336235" y="4946072"/>
            <a:ext cx="4704980" cy="201631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 baseline="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/>
              <a:t>AREA</a:t>
            </a:r>
            <a:r>
              <a:rPr lang="es-ES" dirty="0"/>
              <a:t> PROYECTO</a:t>
            </a:r>
          </a:p>
        </p:txBody>
      </p:sp>
      <p:sp>
        <p:nvSpPr>
          <p:cNvPr id="41" name="Marcador de texto 23"/>
          <p:cNvSpPr>
            <a:spLocks noGrp="1"/>
          </p:cNvSpPr>
          <p:nvPr>
            <p:ph type="body" sz="quarter" idx="38" hasCustomPrompt="1"/>
          </p:nvPr>
        </p:nvSpPr>
        <p:spPr>
          <a:xfrm>
            <a:off x="336235" y="5377160"/>
            <a:ext cx="4704980" cy="207116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TIPO PROYECTO</a:t>
            </a:r>
          </a:p>
        </p:txBody>
      </p:sp>
      <p:sp>
        <p:nvSpPr>
          <p:cNvPr id="42" name="Marcador de texto 23"/>
          <p:cNvSpPr>
            <a:spLocks noGrp="1"/>
          </p:cNvSpPr>
          <p:nvPr>
            <p:ph type="body" sz="quarter" idx="39" hasCustomPrompt="1"/>
          </p:nvPr>
        </p:nvSpPr>
        <p:spPr>
          <a:xfrm>
            <a:off x="336234" y="5137836"/>
            <a:ext cx="4704980" cy="188678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TIPO SERVICIO</a:t>
            </a:r>
          </a:p>
        </p:txBody>
      </p:sp>
      <p:sp>
        <p:nvSpPr>
          <p:cNvPr id="43" name="Marcador de texto 23"/>
          <p:cNvSpPr>
            <a:spLocks noGrp="1"/>
          </p:cNvSpPr>
          <p:nvPr>
            <p:ph type="body" sz="quarter" idx="40" hasCustomPrompt="1"/>
          </p:nvPr>
        </p:nvSpPr>
        <p:spPr>
          <a:xfrm>
            <a:off x="331219" y="4169758"/>
            <a:ext cx="4709995" cy="362693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PROYECTO</a:t>
            </a:r>
          </a:p>
        </p:txBody>
      </p:sp>
      <p:sp>
        <p:nvSpPr>
          <p:cNvPr id="44" name="Marcador de texto 23"/>
          <p:cNvSpPr>
            <a:spLocks noGrp="1"/>
          </p:cNvSpPr>
          <p:nvPr>
            <p:ph type="body" sz="quarter" idx="41" hasCustomPrompt="1"/>
          </p:nvPr>
        </p:nvSpPr>
        <p:spPr>
          <a:xfrm>
            <a:off x="338603" y="4451708"/>
            <a:ext cx="4709995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2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CONTRATANTE</a:t>
            </a:r>
          </a:p>
        </p:txBody>
      </p:sp>
      <p:sp>
        <p:nvSpPr>
          <p:cNvPr id="25" name="Marcador de texto 23"/>
          <p:cNvSpPr>
            <a:spLocks noGrp="1"/>
          </p:cNvSpPr>
          <p:nvPr>
            <p:ph type="body" sz="quarter" idx="42" hasCustomPrompt="1"/>
          </p:nvPr>
        </p:nvSpPr>
        <p:spPr>
          <a:xfrm>
            <a:off x="6156214" y="2497202"/>
            <a:ext cx="4704980" cy="207116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/>
              <a:t>LOCALIZACION</a:t>
            </a:r>
            <a:endParaRPr lang="es-ES" dirty="0"/>
          </a:p>
        </p:txBody>
      </p:sp>
      <p:sp>
        <p:nvSpPr>
          <p:cNvPr id="26" name="Marcador de texto 23"/>
          <p:cNvSpPr>
            <a:spLocks noGrp="1"/>
          </p:cNvSpPr>
          <p:nvPr>
            <p:ph type="body" sz="quarter" idx="43" hasCustomPrompt="1"/>
          </p:nvPr>
        </p:nvSpPr>
        <p:spPr>
          <a:xfrm>
            <a:off x="326914" y="5554727"/>
            <a:ext cx="4704980" cy="207116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/>
              <a:t>LOCALIZACION</a:t>
            </a:r>
            <a:endParaRPr lang="es-ES" dirty="0"/>
          </a:p>
        </p:txBody>
      </p:sp>
      <p:sp>
        <p:nvSpPr>
          <p:cNvPr id="24" name="Marcador de texto 23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9578027" y="4383806"/>
            <a:ext cx="3532496" cy="391635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4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PRINCIPALES</a:t>
            </a:r>
          </a:p>
        </p:txBody>
      </p:sp>
    </p:spTree>
    <p:extLst>
      <p:ext uri="{BB962C8B-B14F-4D97-AF65-F5344CB8AC3E}">
        <p14:creationId xmlns:p14="http://schemas.microsoft.com/office/powerpoint/2010/main" val="3895519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3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4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8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60960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4485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7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678333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2383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64852" y="268289"/>
            <a:ext cx="958849" cy="7270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10668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730713" y="995083"/>
            <a:ext cx="475488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104165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328833" y="268289"/>
            <a:ext cx="4430184" cy="5667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7767" y="268289"/>
            <a:ext cx="95673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47011" y="990601"/>
            <a:ext cx="5462016" cy="536575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" noProof="0"/>
              <a:t>Haga clic en el icono para agregar una imagen</a:t>
            </a:r>
            <a:endParaRPr noProof="0" dirty="0"/>
          </a:p>
        </p:txBody>
      </p:sp>
    </p:spTree>
    <p:extLst>
      <p:ext uri="{BB962C8B-B14F-4D97-AF65-F5344CB8AC3E}">
        <p14:creationId xmlns:p14="http://schemas.microsoft.com/office/powerpoint/2010/main" val="4112126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007601" y="268289"/>
            <a:ext cx="751416" cy="5667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7767" y="268289"/>
            <a:ext cx="95673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598" y="255589"/>
            <a:ext cx="9239253" cy="1114517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s-ES" dirty="0"/>
              <a:t>Haga clic para modificar el estilo de título del patrón</a:t>
            </a:r>
            <a:endParaRPr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7" y="1497107"/>
            <a:ext cx="11264901" cy="489099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266052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622367" y="268288"/>
            <a:ext cx="2186517" cy="363855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 PAYC 35anios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00167" y="1903414"/>
            <a:ext cx="1860551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892115" cy="566738"/>
          </a:xfrm>
        </p:spPr>
        <p:txBody>
          <a:bodyPr/>
          <a:lstStyle>
            <a:lvl1pPr algn="l">
              <a:defRPr sz="2800" b="0">
                <a:solidFill>
                  <a:srgbClr val="58391C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9144000" cy="3639312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noProof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892115" cy="13042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8391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3978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10176934" y="-7938"/>
            <a:ext cx="2036233" cy="6873876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9411121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x-none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1715" y="268288"/>
            <a:ext cx="3757084" cy="3639312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9411121" cy="13042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58391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0401" y="268289"/>
            <a:ext cx="5552439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470400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667334" y="2131936"/>
            <a:ext cx="2355505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31610465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10176934" y="-7938"/>
            <a:ext cx="2036233" cy="6873876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1715" y="268288"/>
            <a:ext cx="3757084" cy="3639312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0401" y="268289"/>
            <a:ext cx="5552439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470400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667334" y="2131936"/>
            <a:ext cx="2355505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4" name="Título 50"/>
          <p:cNvSpPr>
            <a:spLocks noGrp="1"/>
          </p:cNvSpPr>
          <p:nvPr>
            <p:ph type="title"/>
          </p:nvPr>
        </p:nvSpPr>
        <p:spPr>
          <a:xfrm>
            <a:off x="603249" y="4234120"/>
            <a:ext cx="9404352" cy="638956"/>
          </a:xfrm>
        </p:spPr>
        <p:txBody>
          <a:bodyPr/>
          <a:lstStyle>
            <a:lvl1pPr algn="l">
              <a:defRPr cap="all">
                <a:solidFill>
                  <a:srgbClr val="58391C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15" name="Marcador de texto 23"/>
          <p:cNvSpPr>
            <a:spLocks noGrp="1"/>
          </p:cNvSpPr>
          <p:nvPr>
            <p:ph type="body" sz="quarter" idx="16"/>
          </p:nvPr>
        </p:nvSpPr>
        <p:spPr>
          <a:xfrm>
            <a:off x="608929" y="4022650"/>
            <a:ext cx="9404352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6" name="Marcador de texto 23"/>
          <p:cNvSpPr>
            <a:spLocks noGrp="1"/>
          </p:cNvSpPr>
          <p:nvPr>
            <p:ph type="body" sz="quarter" idx="18"/>
          </p:nvPr>
        </p:nvSpPr>
        <p:spPr>
          <a:xfrm>
            <a:off x="597169" y="5282220"/>
            <a:ext cx="9409712" cy="265968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7" name="Marcador de texto 23"/>
          <p:cNvSpPr>
            <a:spLocks noGrp="1"/>
          </p:cNvSpPr>
          <p:nvPr>
            <p:ph type="body" sz="quarter" idx="19"/>
          </p:nvPr>
        </p:nvSpPr>
        <p:spPr>
          <a:xfrm>
            <a:off x="597169" y="5827243"/>
            <a:ext cx="9409712" cy="381088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20"/>
          </p:nvPr>
        </p:nvSpPr>
        <p:spPr>
          <a:xfrm>
            <a:off x="597169" y="4778031"/>
            <a:ext cx="9414719" cy="353990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_tradnl" dirty="0"/>
          </a:p>
        </p:txBody>
      </p:sp>
      <p:sp>
        <p:nvSpPr>
          <p:cNvPr id="19" name="Marcador de texto 23"/>
          <p:cNvSpPr>
            <a:spLocks noGrp="1"/>
          </p:cNvSpPr>
          <p:nvPr>
            <p:ph type="body" sz="quarter" idx="21"/>
          </p:nvPr>
        </p:nvSpPr>
        <p:spPr>
          <a:xfrm>
            <a:off x="597169" y="5498098"/>
            <a:ext cx="9409712" cy="265968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0" name="Marcador de texto 23"/>
          <p:cNvSpPr>
            <a:spLocks noGrp="1"/>
          </p:cNvSpPr>
          <p:nvPr>
            <p:ph type="body" sz="quarter" idx="22"/>
          </p:nvPr>
        </p:nvSpPr>
        <p:spPr>
          <a:xfrm>
            <a:off x="599608" y="5022339"/>
            <a:ext cx="9404352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21" name="Marcador de texto 23"/>
          <p:cNvSpPr>
            <a:spLocks noGrp="1"/>
          </p:cNvSpPr>
          <p:nvPr>
            <p:ph type="body" sz="quarter" idx="23"/>
          </p:nvPr>
        </p:nvSpPr>
        <p:spPr>
          <a:xfrm>
            <a:off x="599033" y="5627305"/>
            <a:ext cx="9409712" cy="381088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940229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9616018" y="268289"/>
            <a:ext cx="2194983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7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10206303" y="518319"/>
            <a:ext cx="1071562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678333" cy="114300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dirty="0"/>
          </a:p>
        </p:txBody>
      </p:sp>
      <p:sp>
        <p:nvSpPr>
          <p:cNvPr id="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09801"/>
            <a:ext cx="8678333" cy="39163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71475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10864852" y="268289"/>
            <a:ext cx="958849" cy="5667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7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10066074" y="261674"/>
            <a:ext cx="566737" cy="611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1035425"/>
            <a:ext cx="1763060" cy="5090739"/>
          </a:xfrm>
        </p:spPr>
        <p:txBody>
          <a:bodyPr vert="eaVert" anchor="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35425"/>
            <a:ext cx="8026400" cy="51097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634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s y Graficos Experie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1" y="-15875"/>
            <a:ext cx="12213167" cy="103505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7" name="Rectángulo 7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pic>
        <p:nvPicPr>
          <p:cNvPr id="8" name="Imagen 8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07134" y="152400"/>
            <a:ext cx="113876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Marcador de tabla 9"/>
          <p:cNvSpPr>
            <a:spLocks noGrp="1"/>
          </p:cNvSpPr>
          <p:nvPr>
            <p:ph type="tbl" sz="quarter" idx="10"/>
          </p:nvPr>
        </p:nvSpPr>
        <p:spPr>
          <a:xfrm>
            <a:off x="615952" y="3036704"/>
            <a:ext cx="10724889" cy="3251385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58391C"/>
                </a:solidFill>
              </a:defRPr>
            </a:lvl1pPr>
          </a:lstStyle>
          <a:p>
            <a:pPr lvl="0"/>
            <a:endParaRPr lang="es-ES_tradnl" noProof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759861" y="1019644"/>
            <a:ext cx="5580980" cy="1398494"/>
          </a:xfrm>
        </p:spPr>
        <p:txBody>
          <a:bodyPr/>
          <a:lstStyle>
            <a:lvl1pPr algn="r">
              <a:defRPr sz="3200" b="0" cap="none" baseline="0">
                <a:latin typeface="Alte DIN 1451 Mittelschrift"/>
                <a:cs typeface="Alte DIN 1451 Mittelschrift"/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1"/>
          </p:nvPr>
        </p:nvSpPr>
        <p:spPr>
          <a:xfrm>
            <a:off x="5759861" y="2418139"/>
            <a:ext cx="5580980" cy="618565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  <p:sp>
        <p:nvSpPr>
          <p:cNvPr id="14" name="Marcador de gráfico 13"/>
          <p:cNvSpPr>
            <a:spLocks noGrp="1"/>
          </p:cNvSpPr>
          <p:nvPr>
            <p:ph type="chart" sz="quarter" idx="12"/>
          </p:nvPr>
        </p:nvSpPr>
        <p:spPr>
          <a:xfrm>
            <a:off x="615951" y="307976"/>
            <a:ext cx="5143500" cy="2728728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58391C"/>
                </a:solidFill>
              </a:defRPr>
            </a:lvl1pPr>
          </a:lstStyle>
          <a:p>
            <a:pPr lvl="0"/>
            <a:endParaRPr lang="es-ES_tradnl" noProof="0"/>
          </a:p>
        </p:txBody>
      </p:sp>
    </p:spTree>
    <p:extLst>
      <p:ext uri="{BB962C8B-B14F-4D97-AF65-F5344CB8AC3E}">
        <p14:creationId xmlns:p14="http://schemas.microsoft.com/office/powerpoint/2010/main" val="285985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1" y="-15875"/>
            <a:ext cx="12213167" cy="103505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graphicFrame>
        <p:nvGraphicFramePr>
          <p:cNvPr id="5" name="Chart 55"/>
          <p:cNvGraphicFramePr>
            <a:graphicFrameLocks/>
          </p:cNvGraphicFramePr>
          <p:nvPr/>
        </p:nvGraphicFramePr>
        <p:xfrm>
          <a:off x="615279" y="371070"/>
          <a:ext cx="4801004" cy="2884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a 8"/>
          <p:cNvGraphicFramePr>
            <a:graphicFrameLocks noGrp="1"/>
          </p:cNvGraphicFramePr>
          <p:nvPr/>
        </p:nvGraphicFramePr>
        <p:xfrm>
          <a:off x="632884" y="3255963"/>
          <a:ext cx="10708216" cy="2903538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7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08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91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44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>
                        <a:ln>
                          <a:noFill/>
                        </a:ln>
                        <a:solidFill>
                          <a:srgbClr val="58391C"/>
                        </a:solidFill>
                        <a:effectLst/>
                        <a:latin typeface="Alte DIN 1451 Mittelschrift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>
                        <a:ln>
                          <a:noFill/>
                        </a:ln>
                        <a:solidFill>
                          <a:srgbClr val="58391C"/>
                        </a:solidFill>
                        <a:effectLst/>
                        <a:latin typeface="Alte DIN 1451 Mittelschrift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TIPO DE TRABAJO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No. DE PROYECTOS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AREA m²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VALOR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PROYECTO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(millones)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VALOR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CONTRATO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(millones)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VALOR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CONTRATO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ÚLT 10 AÑOS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(millones)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6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 GERENCIA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154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1.838.310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3.217.154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104.301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81.612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0D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 INTERVENTORIA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600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14.258.459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10.482.771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200.047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74.855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687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PRESUPUESTO Y</a:t>
                      </a:r>
                      <a:b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PROGRAMACIÓN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841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12.783.040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11.553.623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15.963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4.034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 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>
                        <a:ln>
                          <a:noFill/>
                        </a:ln>
                        <a:solidFill>
                          <a:srgbClr val="B8A592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>
                        <a:ln>
                          <a:noFill/>
                        </a:ln>
                        <a:solidFill>
                          <a:srgbClr val="B8A592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TOTAL NETO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1.595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28.879.808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$25.253.548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$320.311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$160.501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ángulo 9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pic>
        <p:nvPicPr>
          <p:cNvPr id="8" name="Imagen 10" descr="logo35a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07134" y="152400"/>
            <a:ext cx="113876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759861" y="1019644"/>
            <a:ext cx="5580980" cy="1398494"/>
          </a:xfrm>
        </p:spPr>
        <p:txBody>
          <a:bodyPr/>
          <a:lstStyle>
            <a:lvl1pPr algn="r">
              <a:defRPr sz="3200" b="0" cap="none" baseline="0">
                <a:latin typeface="Alte DIN 1451 Mittelschrift"/>
                <a:cs typeface="Alte DIN 1451 Mittelschrift"/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0"/>
          </p:nvPr>
        </p:nvSpPr>
        <p:spPr>
          <a:xfrm>
            <a:off x="5759861" y="2418139"/>
            <a:ext cx="5580980" cy="618565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582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Inicio">
    <p:bg>
      <p:bgPr>
        <a:solidFill>
          <a:srgbClr val="321B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-35984" y="-79375"/>
            <a:ext cx="12361335" cy="697230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5" name="Imagen 7" descr="fachada-e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92151"/>
            <a:ext cx="5856817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4313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cto 8"/>
          <p:cNvCxnSpPr/>
          <p:nvPr userDrawn="1"/>
        </p:nvCxnSpPr>
        <p:spPr>
          <a:xfrm flipV="1">
            <a:off x="541867" y="6370638"/>
            <a:ext cx="11017251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41867" y="6515100"/>
            <a:ext cx="1101725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r>
              <a:rPr lang="es-ES_tradnl" sz="1500" baseline="30000">
                <a:solidFill>
                  <a:srgbClr val="FFFFFF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500" baseline="3000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8" name="Imagen 9" descr="LOGO PAYC 35anios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600" y="615950"/>
            <a:ext cx="3456517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540957" y="4517156"/>
            <a:ext cx="11018953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40956" y="5660157"/>
            <a:ext cx="11018953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691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, objetos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364165" y="268289"/>
            <a:ext cx="2194983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565" y="914400"/>
            <a:ext cx="8677836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5" y="2209801"/>
            <a:ext cx="8677836" cy="39163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3" y="1976719"/>
            <a:ext cx="2194560" cy="4149445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/>
          </a:p>
        </p:txBody>
      </p:sp>
      <p:pic>
        <p:nvPicPr>
          <p:cNvPr id="11" name="Imagen 10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821" y="611894"/>
            <a:ext cx="1428256" cy="867577"/>
          </a:xfrm>
          <a:prstGeom prst="rect">
            <a:avLst/>
          </a:prstGeom>
        </p:spPr>
      </p:pic>
      <p:sp>
        <p:nvSpPr>
          <p:cNvPr id="10" name="Rectángulo 8"/>
          <p:cNvSpPr>
            <a:spLocks noChangeArrowheads="1"/>
          </p:cNvSpPr>
          <p:nvPr userDrawn="1"/>
        </p:nvSpPr>
        <p:spPr bwMode="auto">
          <a:xfrm>
            <a:off x="759885" y="6435726"/>
            <a:ext cx="10822516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 dirty="0">
              <a:solidFill>
                <a:srgbClr val="B8A592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3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 Inicio">
    <p:bg>
      <p:bgPr>
        <a:solidFill>
          <a:srgbClr val="321B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 userDrawn="1"/>
        </p:nvSpPr>
        <p:spPr>
          <a:xfrm>
            <a:off x="-35984" y="-79375"/>
            <a:ext cx="12361335" cy="697230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cxnSp>
        <p:nvCxnSpPr>
          <p:cNvPr id="6" name="Conector recto 8"/>
          <p:cNvCxnSpPr/>
          <p:nvPr userDrawn="1"/>
        </p:nvCxnSpPr>
        <p:spPr>
          <a:xfrm flipV="1">
            <a:off x="541867" y="6370638"/>
            <a:ext cx="11017251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41867" y="6515100"/>
            <a:ext cx="1101725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r>
              <a:rPr lang="es-ES_tradnl" sz="1500" baseline="30000">
                <a:solidFill>
                  <a:srgbClr val="FFFFFF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500" baseline="3000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8" name="Imagen 9" descr="LOGO PAYC 35anios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600" y="615950"/>
            <a:ext cx="3456517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540957" y="4517156"/>
            <a:ext cx="11018953" cy="1143000"/>
          </a:xfrm>
        </p:spPr>
        <p:txBody>
          <a:bodyPr/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5193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5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947" y="3429000"/>
            <a:ext cx="7454383" cy="1398494"/>
          </a:xfrm>
        </p:spPr>
        <p:txBody>
          <a:bodyPr/>
          <a:lstStyle>
            <a:lvl1pPr algn="r">
              <a:defRPr sz="4600" b="0" cap="none" baseline="0">
                <a:latin typeface="Alte DIN 1451 Mittelschrift"/>
                <a:cs typeface="Alte DIN 1451 Mittelschrift"/>
              </a:defRPr>
            </a:lvl1pPr>
          </a:lstStyle>
          <a:p>
            <a:r>
              <a:rPr lang="x-none" dirty="0"/>
              <a:t>Clic para editar título</a:t>
            </a:r>
            <a:endParaRPr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0"/>
          </p:nvPr>
        </p:nvSpPr>
        <p:spPr>
          <a:xfrm>
            <a:off x="2113947" y="4827495"/>
            <a:ext cx="7454383" cy="618565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30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4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3" name="Marcador de SmartArt 12"/>
          <p:cNvSpPr>
            <a:spLocks noGrp="1"/>
          </p:cNvSpPr>
          <p:nvPr>
            <p:ph type="dgm" sz="quarter" idx="10"/>
          </p:nvPr>
        </p:nvSpPr>
        <p:spPr>
          <a:xfrm>
            <a:off x="615951" y="1219201"/>
            <a:ext cx="9144000" cy="4945063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58391C"/>
                </a:solidFill>
              </a:defRPr>
            </a:lvl1pPr>
          </a:lstStyle>
          <a:p>
            <a:pPr lvl="0"/>
            <a:endParaRPr lang="es-ES_tradnl" noProof="0" dirty="0"/>
          </a:p>
        </p:txBody>
      </p:sp>
      <p:cxnSp>
        <p:nvCxnSpPr>
          <p:cNvPr id="7" name="Conector recto 11"/>
          <p:cNvCxnSpPr/>
          <p:nvPr userDrawn="1"/>
        </p:nvCxnSpPr>
        <p:spPr>
          <a:xfrm>
            <a:off x="609601" y="750889"/>
            <a:ext cx="91313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7 Marcador de texto"/>
          <p:cNvSpPr>
            <a:spLocks noGrp="1"/>
          </p:cNvSpPr>
          <p:nvPr>
            <p:ph type="body" sz="quarter" idx="11"/>
          </p:nvPr>
        </p:nvSpPr>
        <p:spPr>
          <a:xfrm>
            <a:off x="609601" y="127000"/>
            <a:ext cx="9131300" cy="623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None/>
              <a:defRPr lang="es-CO" sz="2400" cap="all" dirty="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</a:lstStyle>
          <a:p>
            <a:pPr lvl="0">
              <a:spcBef>
                <a:spcPct val="0"/>
              </a:spcBef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7862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86783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servicios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209801"/>
            <a:ext cx="8678333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99084" y="6356351"/>
            <a:ext cx="2336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2"/>
                </a:solidFill>
                <a:latin typeface="Alte DIN 1451 Mittelschrift" pitchFamily="34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834" y="6356351"/>
            <a:ext cx="9055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aseline="30000">
                <a:solidFill>
                  <a:srgbClr val="B8A592"/>
                </a:solidFill>
                <a:latin typeface="Franklin Gothic Book" pitchFamily="34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84" y="1389064"/>
            <a:ext cx="67521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2"/>
                </a:solidFill>
                <a:latin typeface="Alte DIN 1451 Mittelschrift" pitchFamily="34" charset="0"/>
              </a:defRPr>
            </a:lvl1pPr>
          </a:lstStyle>
          <a:p>
            <a:pPr>
              <a:defRPr/>
            </a:pPr>
            <a:fld id="{F5C71987-F920-436D-8C00-7906C1608E0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34" r:id="rId2"/>
    <p:sldLayoutId id="2147484335" r:id="rId3"/>
    <p:sldLayoutId id="2147484336" r:id="rId4"/>
    <p:sldLayoutId id="2147484337" r:id="rId5"/>
    <p:sldLayoutId id="2147484359" r:id="rId6"/>
    <p:sldLayoutId id="2147484358" r:id="rId7"/>
    <p:sldLayoutId id="2147484338" r:id="rId8"/>
    <p:sldLayoutId id="2147484339" r:id="rId9"/>
    <p:sldLayoutId id="2147484360" r:id="rId10"/>
    <p:sldLayoutId id="2147484357" r:id="rId11"/>
    <p:sldLayoutId id="2147484340" r:id="rId12"/>
    <p:sldLayoutId id="2147484341" r:id="rId13"/>
    <p:sldLayoutId id="2147484342" r:id="rId14"/>
    <p:sldLayoutId id="2147484343" r:id="rId15"/>
    <p:sldLayoutId id="2147484344" r:id="rId16"/>
    <p:sldLayoutId id="2147484345" r:id="rId17"/>
    <p:sldLayoutId id="2147484346" r:id="rId18"/>
    <p:sldLayoutId id="2147484347" r:id="rId19"/>
    <p:sldLayoutId id="2147484348" r:id="rId20"/>
    <p:sldLayoutId id="2147484349" r:id="rId21"/>
    <p:sldLayoutId id="2147484350" r:id="rId22"/>
    <p:sldLayoutId id="2147484351" r:id="rId23"/>
    <p:sldLayoutId id="2147484362" r:id="rId24"/>
    <p:sldLayoutId id="2147484352" r:id="rId25"/>
    <p:sldLayoutId id="2147484353" r:id="rId26"/>
    <p:sldLayoutId id="2147484356" r:id="rId27"/>
    <p:sldLayoutId id="2147484354" r:id="rId28"/>
    <p:sldLayoutId id="2147484355" r:id="rId2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Alte DIN 1451 Mittelschrift"/>
          <a:ea typeface="MS PGothic" pitchFamily="34" charset="-128"/>
          <a:cs typeface="Alte DIN 1451 Mittelschrif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rgbClr val="C6874C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F45569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FBC6CD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4800" b="1" dirty="0"/>
              <a:t>FORMULACIÓN MATEMÁTICA DETALLADA</a:t>
            </a:r>
            <a:endParaRPr lang="es-CO" sz="4800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Unidad Analítica</a:t>
            </a:r>
          </a:p>
        </p:txBody>
      </p:sp>
    </p:spTree>
    <p:extLst>
      <p:ext uri="{BB962C8B-B14F-4D97-AF65-F5344CB8AC3E}">
        <p14:creationId xmlns:p14="http://schemas.microsoft.com/office/powerpoint/2010/main" val="196227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FORMULACIÓN DETALLADA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318DAA-5F1A-4098-A993-557A10142AAE}"/>
              </a:ext>
            </a:extLst>
          </p:cNvPr>
          <p:cNvSpPr txBox="1"/>
          <p:nvPr/>
        </p:nvSpPr>
        <p:spPr>
          <a:xfrm>
            <a:off x="609597" y="991644"/>
            <a:ext cx="10571021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ESTABLECER LA RELACIÓN ENTRE LAS PERSONAS Y SUS HABILIDADES SICOTÉCNICAS CON EL DESEMPEÑO FINANCIERO DE LOS PROYECTOS.</a:t>
            </a:r>
          </a:p>
          <a:p>
            <a:pPr fontAlgn="ctr"/>
            <a:endParaRPr lang="es-CO" sz="2000" i="1" dirty="0">
              <a:solidFill>
                <a:srgbClr val="C659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METODOLOGÍAS:</a:t>
            </a:r>
          </a:p>
          <a:p>
            <a:pPr algn="just"/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ESTADÍSTICOS DESCRIPTIVOS</a:t>
            </a:r>
          </a:p>
          <a:p>
            <a:pPr algn="just"/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PRUEBAS DE HIÓTESIS</a:t>
            </a:r>
          </a:p>
          <a:p>
            <a:pPr algn="just"/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ANÁLISIS DE REGRESIÓN</a:t>
            </a:r>
            <a:endParaRPr lang="es-E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57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FORMULACIÓN DETALLADA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318DAA-5F1A-4098-A993-557A10142AAE}"/>
              </a:ext>
            </a:extLst>
          </p:cNvPr>
          <p:cNvSpPr txBox="1"/>
          <p:nvPr/>
        </p:nvSpPr>
        <p:spPr>
          <a:xfrm>
            <a:off x="609597" y="991644"/>
            <a:ext cx="11291671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CÁLCULO DE RIESGO FFIE</a:t>
            </a:r>
          </a:p>
          <a:p>
            <a:pPr fontAlgn="ctr"/>
            <a:endParaRPr lang="es-CO" sz="2000" i="1" dirty="0">
              <a:solidFill>
                <a:srgbClr val="C659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METODOLOGÍAS:</a:t>
            </a:r>
          </a:p>
          <a:p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UTILIDAD ESPERADA A PARTIR DE SIMULACIONES</a:t>
            </a:r>
          </a:p>
          <a:p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 DE UTILIDAD NEGATIVA A PARTIR DE LAS SIMULACIONES</a:t>
            </a:r>
            <a:b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CO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4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FORMULACIÓN DETALLADA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318DAA-5F1A-4098-A993-557A10142AAE}"/>
              </a:ext>
            </a:extLst>
          </p:cNvPr>
          <p:cNvSpPr txBox="1"/>
          <p:nvPr/>
        </p:nvSpPr>
        <p:spPr>
          <a:xfrm>
            <a:off x="609597" y="991644"/>
            <a:ext cx="11291671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MINERÍA BASE DE DATOS 100 EMPRESAS COMPETENCIA</a:t>
            </a:r>
          </a:p>
          <a:p>
            <a:pPr fontAlgn="ctr"/>
            <a:endParaRPr lang="es-CO" sz="2000" i="1" dirty="0">
              <a:solidFill>
                <a:srgbClr val="C659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METODOLOGÍAS:</a:t>
            </a:r>
          </a:p>
          <a:p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ESTADÍSTICOS DESCRIPTIVOS</a:t>
            </a:r>
          </a:p>
          <a:p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CLASIFICACIÓN DE SERVICIOS</a:t>
            </a:r>
          </a:p>
          <a:p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PRUEBAS DE HIPÓTESIS</a:t>
            </a:r>
            <a:b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CO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8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FORMULACIÓN DETALLADA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318DAA-5F1A-4098-A993-557A10142AAE}"/>
              </a:ext>
            </a:extLst>
          </p:cNvPr>
          <p:cNvSpPr txBox="1"/>
          <p:nvPr/>
        </p:nvSpPr>
        <p:spPr>
          <a:xfrm>
            <a:off x="609597" y="991644"/>
            <a:ext cx="11291671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CRUCE ENTRE EL VALOR CONTRACTUAL Y LO FACTURADO</a:t>
            </a:r>
          </a:p>
          <a:p>
            <a:pPr fontAlgn="ctr"/>
            <a:endParaRPr lang="es-CO" sz="2000" i="1" dirty="0">
              <a:solidFill>
                <a:srgbClr val="C659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METODOLOGÍAS:</a:t>
            </a:r>
          </a:p>
          <a:p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ESTADÍSTICOS DESCTIPTIVOS Y FILTROS (CRUCES)</a:t>
            </a:r>
            <a:b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CO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75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381" y="15116"/>
            <a:ext cx="9239253" cy="478376"/>
          </a:xfrm>
        </p:spPr>
        <p:txBody>
          <a:bodyPr anchor="t"/>
          <a:lstStyle/>
          <a:p>
            <a:r>
              <a:rPr lang="es-CO" b="1" dirty="0"/>
              <a:t>ALTERNATIVAS EJERCICIOS DE ANÁLISIS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D3DF7A6-4E4A-4212-A324-B2F10767D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04693"/>
              </p:ext>
            </p:extLst>
          </p:nvPr>
        </p:nvGraphicFramePr>
        <p:xfrm>
          <a:off x="249381" y="493491"/>
          <a:ext cx="11568546" cy="5900306"/>
        </p:xfrm>
        <a:graphic>
          <a:graphicData uri="http://schemas.openxmlformats.org/drawingml/2006/table">
            <a:tbl>
              <a:tblPr/>
              <a:tblGrid>
                <a:gridCol w="997040">
                  <a:extLst>
                    <a:ext uri="{9D8B030D-6E8A-4147-A177-3AD203B41FA5}">
                      <a16:colId xmlns:a16="http://schemas.microsoft.com/office/drawing/2014/main" val="2881223267"/>
                    </a:ext>
                  </a:extLst>
                </a:gridCol>
                <a:gridCol w="6096488">
                  <a:extLst>
                    <a:ext uri="{9D8B030D-6E8A-4147-A177-3AD203B41FA5}">
                      <a16:colId xmlns:a16="http://schemas.microsoft.com/office/drawing/2014/main" val="586009684"/>
                    </a:ext>
                  </a:extLst>
                </a:gridCol>
                <a:gridCol w="4475018">
                  <a:extLst>
                    <a:ext uri="{9D8B030D-6E8A-4147-A177-3AD203B41FA5}">
                      <a16:colId xmlns:a16="http://schemas.microsoft.com/office/drawing/2014/main" val="3061669894"/>
                    </a:ext>
                  </a:extLst>
                </a:gridCol>
              </a:tblGrid>
              <a:tr h="133933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EJERCICIO DE ANÁLISIS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REQUERMIENTOS INFORMACIÓN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413551"/>
                  </a:ext>
                </a:extLst>
              </a:tr>
              <a:tr h="53573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MINERÍA DE DATOS AVANCE DE OBRA PARA: RELACIÓN CON UTILIDAD PAYC </a:t>
                      </a:r>
                    </a:p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PARA: ENCONTRAR (SI EXISTE) LA RELACIÓN ENTRE COSTOS DEL PROYECTO, DURACIÓN Y ATRASO (DE CARA AL CLIENTE), CON LOS RESULTADOS FINANCIEROS DE PAYC. ¿PAYC TIENE MAYOR O MENOR UTILIDAD CON LOS ATRASOS?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SERIE DE LOS ATRASOS MENSUALIZADOS POR CENTRO DE COSTO (AVANCE REAL, AVANCE ESPARADO)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388913"/>
                  </a:ext>
                </a:extLst>
              </a:tr>
              <a:tr h="26786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ESTABLECER LA RELACIÓN ENTRE INVERSIÓN DE VENTAS(FUERZA DE VENTA, MERCADEO, PUBLICIDAD,ETC) Y LA CANTIDAD DE NEGOCIOS.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LEVANTAR LA INFORMACIÓN DE LAS CUENTAS CONTABLES RELACIONADAS EN PSL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385006"/>
                  </a:ext>
                </a:extLst>
              </a:tr>
              <a:tr h="26786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ESTABLECER LOS FACTORES DIFERENCIADORES DE PAYC DE ACUERDO CON LA PERCEPCIÓN DE LOS CLIENTES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CLASIFICAR LAS PREGUNTAS DE DEBILIDADES Y FORTALEZAS ACTUALES</a:t>
                      </a:r>
                    </a:p>
                    <a:p>
                      <a:pPr algn="l" fontAlgn="ctr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82039"/>
                  </a:ext>
                </a:extLst>
              </a:tr>
              <a:tr h="26786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ESTABLECER LA SATISFACCIÓN DE LOS CLIENTES CON EL SERVICIO PRESTADO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ENCUESTA A CLIENTES ACTUALES</a:t>
                      </a:r>
                    </a:p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CALCULO HISTÓRICO DE SATISFACCIÓN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519331"/>
                  </a:ext>
                </a:extLst>
              </a:tr>
              <a:tr h="40179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ESTABLECER LAS NECESIDADES DE FUERZA DE VENTA DADAS UNAS METAS DE INGRESOS.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METAS DE INGRESOS NUEVOS</a:t>
                      </a:r>
                      <a:b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TASA DE ACEPTACIÓN PROPUESTAS</a:t>
                      </a:r>
                      <a:b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SIMULACIONES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286182"/>
                  </a:ext>
                </a:extLst>
              </a:tr>
              <a:tr h="40179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MINERÍA DE DATOS AVANCE DE OBRA PARA RELACIÓN CON OTROSIES </a:t>
                      </a:r>
                    </a:p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 ESTABLECER LA PROBABILIDAD DE OTRO SÍ DADO UN ATRASO (DIFERENCIA ENTRE AVANCE REAL Y AVANCE ESPERADO)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SERIE DE LOS ATRASOS MENSUALIZADOS POR CENTRO DE COSTO (AVANCE REAL, AVANCE ESPARADO)</a:t>
                      </a:r>
                      <a:b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ACTUALIZAR BASE DE DATOS DE CONTRATOS CON OTRO SÍ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580857"/>
                  </a:ext>
                </a:extLst>
              </a:tr>
              <a:tr h="26786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REALIZAR MINERÍA DE DATOS CON LA BASE DE DATOS DE ENCUESTAS DE SATISFACCIÓN PARA POR EJEMPLO: ESTABLECER LA RELACIÓN ENTRE LOS OTRO SÍS, LA RECURRENCIA DE CLIENTES Y LA SATISFACCIÓN DE LOS CLIENTES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DIGITALIZAR LA BASE DE DATOS DE ENCUESTAS DE SATISFACCIÓN.</a:t>
                      </a:r>
                      <a:b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ACTUALIZAR BASE DE DATOS DE CONTRATOS CON OTRO SÍ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447735"/>
                  </a:ext>
                </a:extLst>
              </a:tr>
              <a:tr h="24241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ESTIMAR EL RIESGO Y LAS GANANCIAS ESPERADAS EN LOS DISTINTOS MODOS DE CONTRATACIÓN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LEVANTAR LA INFORMACIÓN DEL MODO CONTRACTUAL DE CADA CECO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35862"/>
                  </a:ext>
                </a:extLst>
              </a:tr>
              <a:tr h="26786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ESTABLECER SI EXISTEN ECONOMÍAS DE ESCALA EN PAYC DE LA GASTO/COSTO ADMON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COMPARAR CON LAS SERIES MENSUALES.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316934"/>
                  </a:ext>
                </a:extLst>
              </a:tr>
              <a:tr h="53573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ANALIZAR LOS RENDIMIENTOS, RIESGOS Y DIFERENCIAS ENTRE LO PLANIFICADO Y EJECUTADO DE LOS SERVICIOS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CLASIFICAR LOS PROYECTOS DE ACUERDO CON ESTOS TIPOS DE SERVICIOS</a:t>
                      </a:r>
                      <a:b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BASE DE DATOS MULTIPLCIADOR PLANIFICADO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200508"/>
                  </a:ext>
                </a:extLst>
              </a:tr>
              <a:tr h="66966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MINERIA DE DATOS HABILIDADES PSICOTECNICAS PARA POR EJEMPLO: ESTABLECER LA RELACIÓN ENTRE LAS PERSONAS Y SUS HABILIDADES SICOTÉCNICAS CON EL DESEMPEÑO FINANCIERO DE LOS PROYECTOS.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LEVANTAR LA INFORMACIÓN DE LAS HABILIDADES PSICOTÉCNICAS DE LOS COORDINADORES.</a:t>
                      </a:r>
                      <a:b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SERIE DE LOS ATRASOS MENSUALIZADOS POR CENTRO DE COSTO (AVANCE REAL, AVANCE ESPARADO).</a:t>
                      </a:r>
                      <a:b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SERIE DE RESULTADOS FINANCIEROS POR CECO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49294"/>
                  </a:ext>
                </a:extLst>
              </a:tr>
              <a:tr h="133933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CÁLCULO DE RIESGO FFIE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INFORMACIÓN FINANCIERA Y DE AVANCE DE OBRA FFIE GRUPO 7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29481"/>
                  </a:ext>
                </a:extLst>
              </a:tr>
              <a:tr h="13393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MINERÍA BASE DE DATOS 100 EMPRESAS COMPETENCIA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BASE DE DATOS INFORMACIÓN COMPETENCIA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818830"/>
                  </a:ext>
                </a:extLst>
              </a:tr>
              <a:tr h="26786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CRUCE ENTRE EL VALOR CONTRACTUAL Y LO FACTURADO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BASE DE DATOS DE LA INFORMACIÓN CONTRACTUAL VS LO FACTURADO</a:t>
                      </a:r>
                    </a:p>
                  </a:txBody>
                  <a:tcPr marL="5468" marR="5468" marT="54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372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50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FORMULACIÓN DETALLADA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318DAA-5F1A-4098-A993-557A10142AAE}"/>
              </a:ext>
            </a:extLst>
          </p:cNvPr>
          <p:cNvSpPr txBox="1"/>
          <p:nvPr/>
        </p:nvSpPr>
        <p:spPr>
          <a:xfrm>
            <a:off x="609597" y="991644"/>
            <a:ext cx="10571021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s-ES" sz="2000" dirty="0">
                <a:solidFill>
                  <a:srgbClr val="C65911"/>
                </a:solidFill>
                <a:latin typeface="Calibri" panose="020F0502020204030204" pitchFamily="34" charset="0"/>
              </a:rPr>
              <a:t>ENCONTRAR (SI EXISTE) LA RELACIÓN ENTRE COSTOS DEL PROYECTO, DURACIÓN Y ATRASO (DE CARA AL CLIENTE), CON LOS RESULTADOS FINANCIEROS DE PAYC. ¿PAYC TIENE MAYOR O MENOR UTILIDAD CON LOS ATRASOS?</a:t>
            </a:r>
            <a:endParaRPr lang="es-CO" sz="2000" i="1" dirty="0">
              <a:solidFill>
                <a:srgbClr val="C659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CO" sz="2000" i="1" dirty="0">
              <a:solidFill>
                <a:srgbClr val="C659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METODOLOGÍAS:</a:t>
            </a:r>
          </a:p>
          <a:p>
            <a:pPr algn="just"/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PRUEBAS DE HIPÓTESIS</a:t>
            </a:r>
          </a:p>
          <a:p>
            <a:pPr algn="just"/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REGRESIONES CON SUS INDICADORES DE IMPACTO O SIGNIFICANCIA ESTADÍSTICA</a:t>
            </a:r>
            <a:endParaRPr lang="es-E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11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FORMULACIÓN DETALLADA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318DAA-5F1A-4098-A993-557A10142AAE}"/>
              </a:ext>
            </a:extLst>
          </p:cNvPr>
          <p:cNvSpPr txBox="1"/>
          <p:nvPr/>
        </p:nvSpPr>
        <p:spPr>
          <a:xfrm>
            <a:off x="609597" y="991644"/>
            <a:ext cx="10571021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es-ES" sz="2000" dirty="0">
                <a:solidFill>
                  <a:srgbClr val="C65911"/>
                </a:solidFill>
                <a:latin typeface="Calibri" panose="020F0502020204030204" pitchFamily="34" charset="0"/>
              </a:rPr>
              <a:t>ESTABLECER LA RELACIÓN ENTRE INVERSIÓN DE VENTAS(FUERZA DE VENTA, MERCADEO, PUBLICIDAD,ETC) Y LA CANTIDAD DE NEGOCIOS.</a:t>
            </a:r>
          </a:p>
          <a:p>
            <a:pPr algn="just"/>
            <a:endParaRPr lang="es-CO" sz="2000" i="1" dirty="0">
              <a:solidFill>
                <a:srgbClr val="C659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METODOLOGÍAS:</a:t>
            </a:r>
          </a:p>
          <a:p>
            <a:pPr algn="just"/>
            <a:r>
              <a:rPr lang="es-CO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PRUEBAS DE HIPÓTESIS</a:t>
            </a:r>
          </a:p>
          <a:p>
            <a:pPr algn="just"/>
            <a:r>
              <a:rPr lang="es-CO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REGRESIONES CON SUS INDICADORES DE IMPACTO O SIGNIFICANCIA ESTADÍSTICA</a:t>
            </a:r>
          </a:p>
          <a:p>
            <a:pPr algn="just"/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EXPLORACIÓN VISUAL</a:t>
            </a:r>
            <a:endParaRPr lang="es-E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23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FORMULACIÓN DETALLADA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318DAA-5F1A-4098-A993-557A10142AAE}"/>
              </a:ext>
            </a:extLst>
          </p:cNvPr>
          <p:cNvSpPr txBox="1"/>
          <p:nvPr/>
        </p:nvSpPr>
        <p:spPr>
          <a:xfrm>
            <a:off x="609597" y="991644"/>
            <a:ext cx="10571021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ESTABLECER LOS FACTORES DIFERENCIADORES DE PAYC DE ACUERDO CON LA PERCEPCIÓN DE LOS CLIENTES</a:t>
            </a:r>
          </a:p>
          <a:p>
            <a:pPr algn="just"/>
            <a:endParaRPr lang="es-CO" sz="2000" i="1" dirty="0">
              <a:solidFill>
                <a:srgbClr val="C659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METODOLOGÍAS:</a:t>
            </a:r>
          </a:p>
          <a:p>
            <a:pPr algn="just"/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CLASIFICACIÓN DE LAS ENCUESTAS</a:t>
            </a:r>
          </a:p>
          <a:p>
            <a:pPr algn="just"/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ESTADÍSTICOS DESCRIPTIVOS</a:t>
            </a:r>
            <a:endParaRPr lang="es-E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8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FORMULACIÓN DETALLADA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318DAA-5F1A-4098-A993-557A10142AAE}"/>
              </a:ext>
            </a:extLst>
          </p:cNvPr>
          <p:cNvSpPr txBox="1"/>
          <p:nvPr/>
        </p:nvSpPr>
        <p:spPr>
          <a:xfrm>
            <a:off x="609597" y="991644"/>
            <a:ext cx="10571021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ESTABLECER LAS NECESIDADES DE FUERZA DE VENTA DADAS UNAS METAS DE INGRESOS</a:t>
            </a:r>
          </a:p>
          <a:p>
            <a:pPr fontAlgn="ctr"/>
            <a:endParaRPr lang="es-CO" sz="2000" i="1" dirty="0">
              <a:solidFill>
                <a:srgbClr val="C659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METODOLOGÍAS:</a:t>
            </a:r>
          </a:p>
          <a:p>
            <a:pPr algn="just"/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PROPORCIONES (ECUACIONES LINEALES) A PARTIR DEL HISTÓRICO DE CONSECUSIÓN DE NEGOCIOS, VALORES DE LOS CONTRATOS Y METAS DE INGRESOS</a:t>
            </a:r>
            <a:endParaRPr lang="es-E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32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FORMULACIÓN DETALLADA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318DAA-5F1A-4098-A993-557A10142AAE}"/>
              </a:ext>
            </a:extLst>
          </p:cNvPr>
          <p:cNvSpPr txBox="1"/>
          <p:nvPr/>
        </p:nvSpPr>
        <p:spPr>
          <a:xfrm>
            <a:off x="609597" y="991644"/>
            <a:ext cx="10571021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ESTABLECER LA PROBABILIDAD DE OTRO SÍ DADO UN ATRASO (DIFERENCIA ENTRE AVANCE REAL Y AVANCE ESPERADO)</a:t>
            </a:r>
          </a:p>
          <a:p>
            <a:pPr fontAlgn="ctr"/>
            <a:endParaRPr lang="es-CO" sz="2000" i="1" dirty="0">
              <a:solidFill>
                <a:srgbClr val="C659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METODOLOGÍAS:</a:t>
            </a:r>
          </a:p>
          <a:p>
            <a:pPr algn="just"/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REGRESIONES</a:t>
            </a:r>
          </a:p>
          <a:p>
            <a:pPr algn="just"/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PRUEBAS DE HIPÓTESIS</a:t>
            </a:r>
            <a:endParaRPr lang="es-E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96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FORMULACIÓN DETALLADA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318DAA-5F1A-4098-A993-557A10142AAE}"/>
              </a:ext>
            </a:extLst>
          </p:cNvPr>
          <p:cNvSpPr txBox="1"/>
          <p:nvPr/>
        </p:nvSpPr>
        <p:spPr>
          <a:xfrm>
            <a:off x="609597" y="991644"/>
            <a:ext cx="10571021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ESTABLECER SI EXISTEN ECONOMÍAS DE ESCALA EN PAYC DE LA GASTO/COSTO ADMON</a:t>
            </a:r>
          </a:p>
          <a:p>
            <a:pPr fontAlgn="ctr"/>
            <a:endParaRPr lang="es-CO" sz="2000" i="1" dirty="0">
              <a:solidFill>
                <a:srgbClr val="C659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METODOLOGÍAS:</a:t>
            </a:r>
          </a:p>
          <a:p>
            <a:pPr algn="just"/>
            <a:r>
              <a:rPr lang="es-CO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REGRESIONES</a:t>
            </a:r>
          </a:p>
          <a:p>
            <a:pPr algn="just"/>
            <a:r>
              <a:rPr lang="es-CO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PRUEBAS DE HIPÓTESIS</a:t>
            </a:r>
          </a:p>
          <a:p>
            <a:pPr algn="just"/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EXPLORACIÓN VISUAL</a:t>
            </a:r>
            <a:endParaRPr lang="es-E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43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255589"/>
            <a:ext cx="9239253" cy="615823"/>
          </a:xfrm>
        </p:spPr>
        <p:txBody>
          <a:bodyPr anchor="t"/>
          <a:lstStyle/>
          <a:p>
            <a:r>
              <a:rPr lang="es-CO" b="1" dirty="0"/>
              <a:t>FORMULACIÓN DETALLADA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318DAA-5F1A-4098-A993-557A10142AAE}"/>
              </a:ext>
            </a:extLst>
          </p:cNvPr>
          <p:cNvSpPr txBox="1"/>
          <p:nvPr/>
        </p:nvSpPr>
        <p:spPr>
          <a:xfrm>
            <a:off x="609597" y="991644"/>
            <a:ext cx="10571021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ctr"/>
            <a:r>
              <a:rPr lang="es-ES" sz="2000" dirty="0">
                <a:latin typeface="Calibri" panose="020F0502020204030204" pitchFamily="34" charset="0"/>
              </a:rPr>
              <a:t>ANALIZAR LOS RENDIMIENTOS, RIESGOS Y DIFERENCIAS ENTRE LO PLANIFICADO Y EJECUTADO DE LOS SERVICIOS</a:t>
            </a:r>
          </a:p>
          <a:p>
            <a:pPr fontAlgn="ctr"/>
            <a:endParaRPr lang="es-CO" sz="2000" i="1" dirty="0">
              <a:solidFill>
                <a:srgbClr val="C659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METODOLOGÍAS:</a:t>
            </a:r>
          </a:p>
          <a:p>
            <a:pPr algn="just"/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ESTADÍSTICOS DESCRIPTIVOS</a:t>
            </a:r>
          </a:p>
          <a:p>
            <a:pPr algn="just"/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PRUEBAS DE HIÓTESIS</a:t>
            </a:r>
          </a:p>
          <a:p>
            <a:pPr algn="just"/>
            <a:r>
              <a:rPr lang="es-C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ESTIMACIÓN DE RIESGOS</a:t>
            </a:r>
            <a:endParaRPr lang="es-E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603510"/>
      </p:ext>
    </p:extLst>
  </p:cSld>
  <p:clrMapOvr>
    <a:masterClrMapping/>
  </p:clrMapOvr>
</p:sld>
</file>

<file path=ppt/theme/theme1.xml><?xml version="1.0" encoding="utf-8"?>
<a:theme xmlns:a="http://schemas.openxmlformats.org/drawingml/2006/main" name="Payc_2013">
  <a:themeElements>
    <a:clrScheme name="PAYC 1">
      <a:dk1>
        <a:sysClr val="windowText" lastClr="000000"/>
      </a:dk1>
      <a:lt1>
        <a:sysClr val="window" lastClr="FFFFFF"/>
      </a:lt1>
      <a:dk2>
        <a:srgbClr val="321B0B"/>
      </a:dk2>
      <a:lt2>
        <a:srgbClr val="F6EBE0"/>
      </a:lt2>
      <a:accent1>
        <a:srgbClr val="58391C"/>
      </a:accent1>
      <a:accent2>
        <a:srgbClr val="C20D24"/>
      </a:accent2>
      <a:accent3>
        <a:srgbClr val="268C36"/>
      </a:accent3>
      <a:accent4>
        <a:srgbClr val="731769"/>
      </a:accent4>
      <a:accent5>
        <a:srgbClr val="4C639D"/>
      </a:accent5>
      <a:accent6>
        <a:srgbClr val="EC9E21"/>
      </a:accent6>
      <a:hlink>
        <a:srgbClr val="AB1321"/>
      </a:hlink>
      <a:folHlink>
        <a:srgbClr val="930B22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alizar 6">
    <a:dk1>
      <a:sysClr val="windowText" lastClr="000000"/>
    </a:dk1>
    <a:lt1>
      <a:sysClr val="window" lastClr="FFFFFF"/>
    </a:lt1>
    <a:dk2>
      <a:srgbClr val="58391C"/>
    </a:dk2>
    <a:lt2>
      <a:srgbClr val="F6EBE0"/>
    </a:lt2>
    <a:accent1>
      <a:srgbClr val="58391C"/>
    </a:accent1>
    <a:accent2>
      <a:srgbClr val="C20D24"/>
    </a:accent2>
    <a:accent3>
      <a:srgbClr val="268C36"/>
    </a:accent3>
    <a:accent4>
      <a:srgbClr val="731769"/>
    </a:accent4>
    <a:accent5>
      <a:srgbClr val="4C639D"/>
    </a:accent5>
    <a:accent6>
      <a:srgbClr val="EC9E21"/>
    </a:accent6>
    <a:hlink>
      <a:srgbClr val="AB1321"/>
    </a:hlink>
    <a:folHlink>
      <a:srgbClr val="930B22"/>
    </a:folHlink>
  </a:clrScheme>
  <a:fontScheme name="Plaza">
    <a:majorFont>
      <a:latin typeface="Century Gothic"/>
      <a:ea typeface=""/>
      <a:cs typeface=""/>
      <a:font script="Jpan" typeface="メイリオ"/>
    </a:majorFont>
    <a:minorFont>
      <a:latin typeface="Century Gothic"/>
      <a:ea typeface=""/>
      <a:cs typeface=""/>
      <a:font script="Jpan" typeface="メイリオ"/>
    </a:minorFont>
  </a:fontScheme>
  <a:fmtScheme name="Plaza">
    <a:fillStyleLst>
      <a:solidFill>
        <a:schemeClr val="phClr"/>
      </a:solidFill>
      <a:gradFill rotWithShape="1">
        <a:gsLst>
          <a:gs pos="0">
            <a:schemeClr val="phClr">
              <a:tint val="100000"/>
              <a:shade val="60000"/>
              <a:satMod val="135000"/>
            </a:schemeClr>
          </a:gs>
          <a:gs pos="100000">
            <a:schemeClr val="phClr">
              <a:tint val="100000"/>
              <a:shade val="100000"/>
              <a:satMod val="135000"/>
            </a:schemeClr>
          </a:gs>
        </a:gsLst>
        <a:lin ang="16200000" scaled="1"/>
      </a:gradFill>
      <a:gradFill rotWithShape="1">
        <a:gsLst>
          <a:gs pos="0">
            <a:schemeClr val="phClr">
              <a:shade val="70000"/>
              <a:satMod val="120000"/>
            </a:schemeClr>
          </a:gs>
          <a:gs pos="35000">
            <a:schemeClr val="phClr">
              <a:shade val="100000"/>
              <a:satMod val="150000"/>
            </a:schemeClr>
          </a:gs>
          <a:gs pos="70000">
            <a:schemeClr val="phClr">
              <a:tint val="100000"/>
              <a:shade val="100000"/>
              <a:satMod val="200000"/>
              <a:greenMod val="100000"/>
            </a:schemeClr>
          </a:gs>
          <a:gs pos="100000">
            <a:schemeClr val="phClr">
              <a:tint val="100000"/>
              <a:shade val="100000"/>
              <a:satMod val="250000"/>
              <a:greenMod val="100000"/>
            </a:schemeClr>
          </a:gs>
        </a:gsLst>
        <a:lin ang="16200000" scaled="1"/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17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a:effectStyle>
      <a:effectStyle>
        <a:effectLst>
          <a:innerShdw blurRad="50800" dist="25400" dir="13500000">
            <a:srgbClr val="FFFFFF">
              <a:alpha val="75000"/>
            </a:srgbClr>
          </a:innerShdw>
          <a:outerShdw blurRad="88900" dist="38100" dir="6600000" sx="101000" sy="101000" rotWithShape="0">
            <a:srgbClr val="000000">
              <a:alpha val="50000"/>
            </a:srgbClr>
          </a:outerShdw>
        </a:effectLst>
        <a:scene3d>
          <a:camera prst="perspectiveFront" fov="3000000"/>
          <a:lightRig rig="morning" dir="tl">
            <a:rot lat="0" lon="0" rev="1800000"/>
          </a:lightRig>
        </a:scene3d>
        <a:sp3d contourW="38100" prstMaterial="softEdge">
          <a:bevelT w="25400" h="38100"/>
          <a:contourClr>
            <a:schemeClr val="phClr">
              <a:tint val="6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2CC5B04E8355940916980C2C076635F" ma:contentTypeVersion="2" ma:contentTypeDescription="Crear nuevo documento." ma:contentTypeScope="" ma:versionID="37c2b0b5c4d08fc1fe387b8da0ea1bbd">
  <xsd:schema xmlns:xsd="http://www.w3.org/2001/XMLSchema" xmlns:xs="http://www.w3.org/2001/XMLSchema" xmlns:p="http://schemas.microsoft.com/office/2006/metadata/properties" xmlns:ns2="0e2cf358-d86d-4586-9b9c-cbb4c6cbc5f2" targetNamespace="http://schemas.microsoft.com/office/2006/metadata/properties" ma:root="true" ma:fieldsID="9a68dee941b356d095f6a221edb30594" ns2:_="">
    <xsd:import namespace="0e2cf358-d86d-4586-9b9c-cbb4c6cbc5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2cf358-d86d-4586-9b9c-cbb4c6cbc5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FE743-C040-4B60-B642-2EA3B9325609}">
  <ds:schemaRefs>
    <ds:schemaRef ds:uri="0e2cf358-d86d-4586-9b9c-cbb4c6cbc5f2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2C54B99-4FCE-4EA5-8DB5-65C4C5E319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F173D6-375F-4290-A854-37EBBF44BF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2cf358-d86d-4586-9b9c-cbb4c6cbc5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38796</TotalTime>
  <Words>773</Words>
  <Application>Microsoft Office PowerPoint</Application>
  <PresentationFormat>Panorámica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5" baseType="lpstr">
      <vt:lpstr>MS PGothic</vt:lpstr>
      <vt:lpstr>MS PGothic</vt:lpstr>
      <vt:lpstr>Alte DIN 1451 Mittelschrift</vt:lpstr>
      <vt:lpstr>Arial</vt:lpstr>
      <vt:lpstr>Calibri</vt:lpstr>
      <vt:lpstr>Century Gothic</vt:lpstr>
      <vt:lpstr>Franklin Gothic Book</vt:lpstr>
      <vt:lpstr>Franklin Gothic Demi</vt:lpstr>
      <vt:lpstr>Times New Roman</vt:lpstr>
      <vt:lpstr>Wingdings</vt:lpstr>
      <vt:lpstr>Wingdings 2</vt:lpstr>
      <vt:lpstr>Payc_2013</vt:lpstr>
      <vt:lpstr>FORMULACIÓN MATEMÁTICA DETALLADA</vt:lpstr>
      <vt:lpstr>ALTERNATIVAS EJERCICIOS DE ANÁLISIS</vt:lpstr>
      <vt:lpstr>FORMULACIÓN DETALLADA</vt:lpstr>
      <vt:lpstr>FORMULACIÓN DETALLADA</vt:lpstr>
      <vt:lpstr>FORMULACIÓN DETALLADA</vt:lpstr>
      <vt:lpstr>FORMULACIÓN DETALLADA</vt:lpstr>
      <vt:lpstr>FORMULACIÓN DETALLADA</vt:lpstr>
      <vt:lpstr>FORMULACIÓN DETALLADA</vt:lpstr>
      <vt:lpstr>FORMULACIÓN DETALLADA</vt:lpstr>
      <vt:lpstr>FORMULACIÓN DETALLADA</vt:lpstr>
      <vt:lpstr>FORMULACIÓN DETALLADA</vt:lpstr>
      <vt:lpstr>FORMULACIÓN DETALLADA</vt:lpstr>
      <vt:lpstr>FORMULACIÓN DETALLADA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QUIÉNES SOMOS</dc:title>
  <dc:creator>Javier Piraquive</dc:creator>
  <cp:lastModifiedBy>PROYECTO</cp:lastModifiedBy>
  <cp:revision>783</cp:revision>
  <dcterms:created xsi:type="dcterms:W3CDTF">2013-08-15T16:23:06Z</dcterms:created>
  <dcterms:modified xsi:type="dcterms:W3CDTF">2019-05-14T00:06:48Z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0x01010042CC5B04E8355940916980C2C076635F</vt:lpwstr>
  </property>
</Properties>
</file>