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8" r:id="rId3"/>
    <p:sldId id="259" r:id="rId4"/>
    <p:sldId id="261" r:id="rId5"/>
    <p:sldId id="260" r:id="rId6"/>
    <p:sldId id="264" r:id="rId7"/>
    <p:sldId id="263" r:id="rId8"/>
    <p:sldId id="262" r:id="rId9"/>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3A500"/>
    <a:srgbClr val="F8766D"/>
    <a:srgbClr val="E76BF3"/>
    <a:srgbClr val="00AEF6"/>
    <a:srgbClr val="00BF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72" autoAdjust="0"/>
    <p:restoredTop sz="89587" autoAdjust="0"/>
  </p:normalViewPr>
  <p:slideViewPr>
    <p:cSldViewPr snapToGrid="0">
      <p:cViewPr varScale="1">
        <p:scale>
          <a:sx n="79" d="100"/>
          <a:sy n="79" d="100"/>
        </p:scale>
        <p:origin x="72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C12A5A-5D3E-4920-B7C7-FA10DA53837A}" type="doc">
      <dgm:prSet loTypeId="urn:microsoft.com/office/officeart/2005/8/layout/process1" loCatId="process" qsTypeId="urn:microsoft.com/office/officeart/2005/8/quickstyle/simple1" qsCatId="simple" csTypeId="urn:microsoft.com/office/officeart/2005/8/colors/accent0_1" csCatId="mainScheme" phldr="1"/>
      <dgm:spPr/>
    </dgm:pt>
    <dgm:pt modelId="{34379BDD-CC4D-4307-AE70-ACB9D9687853}">
      <dgm:prSet phldrT="[Texto]"/>
      <dgm:spPr/>
      <dgm:t>
        <a:bodyPr/>
        <a:lstStyle/>
        <a:p>
          <a:r>
            <a:rPr lang="es-CO" dirty="0" smtClean="0"/>
            <a:t>1. Definir el número de clústeres</a:t>
          </a:r>
          <a:endParaRPr lang="es-CO" dirty="0"/>
        </a:p>
      </dgm:t>
    </dgm:pt>
    <dgm:pt modelId="{45E932CA-6B38-4668-907A-CA2039784D79}" type="parTrans" cxnId="{6A5AC49B-6812-497A-BB3B-85BCE1B43157}">
      <dgm:prSet/>
      <dgm:spPr/>
      <dgm:t>
        <a:bodyPr/>
        <a:lstStyle/>
        <a:p>
          <a:endParaRPr lang="es-CO"/>
        </a:p>
      </dgm:t>
    </dgm:pt>
    <dgm:pt modelId="{7C2F319A-3AA7-4D31-BB55-FC720E0410EA}" type="sibTrans" cxnId="{6A5AC49B-6812-497A-BB3B-85BCE1B43157}">
      <dgm:prSet/>
      <dgm:spPr/>
      <dgm:t>
        <a:bodyPr/>
        <a:lstStyle/>
        <a:p>
          <a:endParaRPr lang="es-CO"/>
        </a:p>
      </dgm:t>
    </dgm:pt>
    <dgm:pt modelId="{9FE64FB9-92DF-4349-A9D6-5AB68958BE33}">
      <dgm:prSet phldrT="[Texto]"/>
      <dgm:spPr/>
      <dgm:t>
        <a:bodyPr/>
        <a:lstStyle/>
        <a:p>
          <a:r>
            <a:rPr lang="es-CO" dirty="0" smtClean="0"/>
            <a:t>2. Asignar cada observación al clúster más cercano</a:t>
          </a:r>
          <a:endParaRPr lang="es-CO" dirty="0"/>
        </a:p>
      </dgm:t>
    </dgm:pt>
    <dgm:pt modelId="{E75E05B4-38F3-4514-83C1-E198BF387963}" type="parTrans" cxnId="{46208EFC-0994-49C5-84B2-8C0ABDCEC019}">
      <dgm:prSet/>
      <dgm:spPr/>
      <dgm:t>
        <a:bodyPr/>
        <a:lstStyle/>
        <a:p>
          <a:endParaRPr lang="es-CO"/>
        </a:p>
      </dgm:t>
    </dgm:pt>
    <dgm:pt modelId="{39A2D3EA-E3C2-4594-98F0-B71209105054}" type="sibTrans" cxnId="{46208EFC-0994-49C5-84B2-8C0ABDCEC019}">
      <dgm:prSet/>
      <dgm:spPr/>
      <dgm:t>
        <a:bodyPr/>
        <a:lstStyle/>
        <a:p>
          <a:endParaRPr lang="es-CO"/>
        </a:p>
      </dgm:t>
    </dgm:pt>
    <dgm:pt modelId="{1069BBC7-0BEE-485E-A1C2-D23C519E2B17}">
      <dgm:prSet phldrT="[Texto]"/>
      <dgm:spPr/>
      <dgm:t>
        <a:bodyPr/>
        <a:lstStyle/>
        <a:p>
          <a:r>
            <a:rPr lang="es-CO" dirty="0" smtClean="0"/>
            <a:t>3. Reasignar cada observación al clúster más cercano</a:t>
          </a:r>
          <a:endParaRPr lang="es-CO" dirty="0"/>
        </a:p>
      </dgm:t>
    </dgm:pt>
    <dgm:pt modelId="{69C633DF-1944-430A-A98B-6B3B12D7AEA5}" type="parTrans" cxnId="{9475B448-BDF8-45F8-B2AB-7667BA4B1853}">
      <dgm:prSet/>
      <dgm:spPr/>
      <dgm:t>
        <a:bodyPr/>
        <a:lstStyle/>
        <a:p>
          <a:endParaRPr lang="es-CO"/>
        </a:p>
      </dgm:t>
    </dgm:pt>
    <dgm:pt modelId="{69E9C041-110B-4376-BAAE-1960A1CD31CD}" type="sibTrans" cxnId="{9475B448-BDF8-45F8-B2AB-7667BA4B1853}">
      <dgm:prSet/>
      <dgm:spPr/>
      <dgm:t>
        <a:bodyPr/>
        <a:lstStyle/>
        <a:p>
          <a:endParaRPr lang="es-CO"/>
        </a:p>
      </dgm:t>
    </dgm:pt>
    <dgm:pt modelId="{E3FC9D11-5D20-4C0B-8B89-368BA4F1CFCB}">
      <dgm:prSet phldrT="[Texto]"/>
      <dgm:spPr/>
      <dgm:t>
        <a:bodyPr/>
        <a:lstStyle/>
        <a:p>
          <a:r>
            <a:rPr lang="es-CO" dirty="0" smtClean="0"/>
            <a:t>4. Si no hay más puntos a reasignar o si se cumple alguna regla, detenerse.</a:t>
          </a:r>
          <a:endParaRPr lang="es-CO" dirty="0"/>
        </a:p>
      </dgm:t>
    </dgm:pt>
    <dgm:pt modelId="{7E7F58AC-E7F5-4844-85C3-ED40E9970999}" type="parTrans" cxnId="{4FAF9ABA-1053-47FE-886C-9923B8163625}">
      <dgm:prSet/>
      <dgm:spPr/>
      <dgm:t>
        <a:bodyPr/>
        <a:lstStyle/>
        <a:p>
          <a:endParaRPr lang="es-CO"/>
        </a:p>
      </dgm:t>
    </dgm:pt>
    <dgm:pt modelId="{AC553D8F-CD79-457A-AD1B-642893FC5B37}" type="sibTrans" cxnId="{4FAF9ABA-1053-47FE-886C-9923B8163625}">
      <dgm:prSet/>
      <dgm:spPr/>
      <dgm:t>
        <a:bodyPr/>
        <a:lstStyle/>
        <a:p>
          <a:endParaRPr lang="es-CO"/>
        </a:p>
      </dgm:t>
    </dgm:pt>
    <dgm:pt modelId="{FBE1E669-B5AC-4809-A943-193A7D9F5DBE}" type="pres">
      <dgm:prSet presAssocID="{8AC12A5A-5D3E-4920-B7C7-FA10DA53837A}" presName="Name0" presStyleCnt="0">
        <dgm:presLayoutVars>
          <dgm:dir/>
          <dgm:resizeHandles val="exact"/>
        </dgm:presLayoutVars>
      </dgm:prSet>
      <dgm:spPr/>
    </dgm:pt>
    <dgm:pt modelId="{BB4BF27F-2120-4683-BBB4-CEE37B3C0AFF}" type="pres">
      <dgm:prSet presAssocID="{34379BDD-CC4D-4307-AE70-ACB9D9687853}" presName="node" presStyleLbl="node1" presStyleIdx="0" presStyleCnt="4">
        <dgm:presLayoutVars>
          <dgm:bulletEnabled val="1"/>
        </dgm:presLayoutVars>
      </dgm:prSet>
      <dgm:spPr/>
      <dgm:t>
        <a:bodyPr/>
        <a:lstStyle/>
        <a:p>
          <a:endParaRPr lang="es-CO"/>
        </a:p>
      </dgm:t>
    </dgm:pt>
    <dgm:pt modelId="{D8F086DF-7EAC-4302-9DE9-447CF867DB7F}" type="pres">
      <dgm:prSet presAssocID="{7C2F319A-3AA7-4D31-BB55-FC720E0410EA}" presName="sibTrans" presStyleLbl="sibTrans2D1" presStyleIdx="0" presStyleCnt="3"/>
      <dgm:spPr/>
      <dgm:t>
        <a:bodyPr/>
        <a:lstStyle/>
        <a:p>
          <a:endParaRPr lang="es-CO"/>
        </a:p>
      </dgm:t>
    </dgm:pt>
    <dgm:pt modelId="{EB5BA360-E005-418D-BB3C-6549BE1EF6A6}" type="pres">
      <dgm:prSet presAssocID="{7C2F319A-3AA7-4D31-BB55-FC720E0410EA}" presName="connectorText" presStyleLbl="sibTrans2D1" presStyleIdx="0" presStyleCnt="3"/>
      <dgm:spPr/>
      <dgm:t>
        <a:bodyPr/>
        <a:lstStyle/>
        <a:p>
          <a:endParaRPr lang="es-CO"/>
        </a:p>
      </dgm:t>
    </dgm:pt>
    <dgm:pt modelId="{DA2F54A0-885F-4324-A046-D2F93738C515}" type="pres">
      <dgm:prSet presAssocID="{9FE64FB9-92DF-4349-A9D6-5AB68958BE33}" presName="node" presStyleLbl="node1" presStyleIdx="1" presStyleCnt="4">
        <dgm:presLayoutVars>
          <dgm:bulletEnabled val="1"/>
        </dgm:presLayoutVars>
      </dgm:prSet>
      <dgm:spPr/>
      <dgm:t>
        <a:bodyPr/>
        <a:lstStyle/>
        <a:p>
          <a:endParaRPr lang="es-CO"/>
        </a:p>
      </dgm:t>
    </dgm:pt>
    <dgm:pt modelId="{789C276D-47B5-4CBB-A6BC-7ABDAC7EB083}" type="pres">
      <dgm:prSet presAssocID="{39A2D3EA-E3C2-4594-98F0-B71209105054}" presName="sibTrans" presStyleLbl="sibTrans2D1" presStyleIdx="1" presStyleCnt="3"/>
      <dgm:spPr/>
      <dgm:t>
        <a:bodyPr/>
        <a:lstStyle/>
        <a:p>
          <a:endParaRPr lang="es-CO"/>
        </a:p>
      </dgm:t>
    </dgm:pt>
    <dgm:pt modelId="{A9123B5C-F02D-4F62-852C-079081E6C593}" type="pres">
      <dgm:prSet presAssocID="{39A2D3EA-E3C2-4594-98F0-B71209105054}" presName="connectorText" presStyleLbl="sibTrans2D1" presStyleIdx="1" presStyleCnt="3"/>
      <dgm:spPr/>
      <dgm:t>
        <a:bodyPr/>
        <a:lstStyle/>
        <a:p>
          <a:endParaRPr lang="es-CO"/>
        </a:p>
      </dgm:t>
    </dgm:pt>
    <dgm:pt modelId="{FECBC4A8-C1FF-4CB1-890F-C34E4437E1D9}" type="pres">
      <dgm:prSet presAssocID="{1069BBC7-0BEE-485E-A1C2-D23C519E2B17}" presName="node" presStyleLbl="node1" presStyleIdx="2" presStyleCnt="4">
        <dgm:presLayoutVars>
          <dgm:bulletEnabled val="1"/>
        </dgm:presLayoutVars>
      </dgm:prSet>
      <dgm:spPr/>
      <dgm:t>
        <a:bodyPr/>
        <a:lstStyle/>
        <a:p>
          <a:endParaRPr lang="es-CO"/>
        </a:p>
      </dgm:t>
    </dgm:pt>
    <dgm:pt modelId="{A9875FB5-BAEE-4CF5-83D4-C183B5908C7C}" type="pres">
      <dgm:prSet presAssocID="{69E9C041-110B-4376-BAAE-1960A1CD31CD}" presName="sibTrans" presStyleLbl="sibTrans2D1" presStyleIdx="2" presStyleCnt="3"/>
      <dgm:spPr/>
      <dgm:t>
        <a:bodyPr/>
        <a:lstStyle/>
        <a:p>
          <a:endParaRPr lang="es-CO"/>
        </a:p>
      </dgm:t>
    </dgm:pt>
    <dgm:pt modelId="{E338620F-D01C-42C8-B4EB-568E4743804F}" type="pres">
      <dgm:prSet presAssocID="{69E9C041-110B-4376-BAAE-1960A1CD31CD}" presName="connectorText" presStyleLbl="sibTrans2D1" presStyleIdx="2" presStyleCnt="3"/>
      <dgm:spPr/>
      <dgm:t>
        <a:bodyPr/>
        <a:lstStyle/>
        <a:p>
          <a:endParaRPr lang="es-CO"/>
        </a:p>
      </dgm:t>
    </dgm:pt>
    <dgm:pt modelId="{0987565C-9E7D-46B3-A5F4-EFB37F91170F}" type="pres">
      <dgm:prSet presAssocID="{E3FC9D11-5D20-4C0B-8B89-368BA4F1CFCB}" presName="node" presStyleLbl="node1" presStyleIdx="3" presStyleCnt="4">
        <dgm:presLayoutVars>
          <dgm:bulletEnabled val="1"/>
        </dgm:presLayoutVars>
      </dgm:prSet>
      <dgm:spPr/>
      <dgm:t>
        <a:bodyPr/>
        <a:lstStyle/>
        <a:p>
          <a:endParaRPr lang="es-CO"/>
        </a:p>
      </dgm:t>
    </dgm:pt>
  </dgm:ptLst>
  <dgm:cxnLst>
    <dgm:cxn modelId="{7169B271-0461-4463-BAA9-65789B1B72D9}" type="presOf" srcId="{9FE64FB9-92DF-4349-A9D6-5AB68958BE33}" destId="{DA2F54A0-885F-4324-A046-D2F93738C515}" srcOrd="0" destOrd="0" presId="urn:microsoft.com/office/officeart/2005/8/layout/process1"/>
    <dgm:cxn modelId="{9B56C4AF-E310-40CE-834A-F78CEA36F4EF}" type="presOf" srcId="{69E9C041-110B-4376-BAAE-1960A1CD31CD}" destId="{A9875FB5-BAEE-4CF5-83D4-C183B5908C7C}" srcOrd="0" destOrd="0" presId="urn:microsoft.com/office/officeart/2005/8/layout/process1"/>
    <dgm:cxn modelId="{6A5AC49B-6812-497A-BB3B-85BCE1B43157}" srcId="{8AC12A5A-5D3E-4920-B7C7-FA10DA53837A}" destId="{34379BDD-CC4D-4307-AE70-ACB9D9687853}" srcOrd="0" destOrd="0" parTransId="{45E932CA-6B38-4668-907A-CA2039784D79}" sibTransId="{7C2F319A-3AA7-4D31-BB55-FC720E0410EA}"/>
    <dgm:cxn modelId="{ABD2F829-44B8-43E8-880C-49A22123EFF0}" type="presOf" srcId="{39A2D3EA-E3C2-4594-98F0-B71209105054}" destId="{A9123B5C-F02D-4F62-852C-079081E6C593}" srcOrd="1" destOrd="0" presId="urn:microsoft.com/office/officeart/2005/8/layout/process1"/>
    <dgm:cxn modelId="{93EAD2ED-A594-4181-9F2C-81F962FF013F}" type="presOf" srcId="{7C2F319A-3AA7-4D31-BB55-FC720E0410EA}" destId="{EB5BA360-E005-418D-BB3C-6549BE1EF6A6}" srcOrd="1" destOrd="0" presId="urn:microsoft.com/office/officeart/2005/8/layout/process1"/>
    <dgm:cxn modelId="{46208EFC-0994-49C5-84B2-8C0ABDCEC019}" srcId="{8AC12A5A-5D3E-4920-B7C7-FA10DA53837A}" destId="{9FE64FB9-92DF-4349-A9D6-5AB68958BE33}" srcOrd="1" destOrd="0" parTransId="{E75E05B4-38F3-4514-83C1-E198BF387963}" sibTransId="{39A2D3EA-E3C2-4594-98F0-B71209105054}"/>
    <dgm:cxn modelId="{D916693D-CADC-47BF-8606-C87A18C3ACB4}" type="presOf" srcId="{7C2F319A-3AA7-4D31-BB55-FC720E0410EA}" destId="{D8F086DF-7EAC-4302-9DE9-447CF867DB7F}" srcOrd="0" destOrd="0" presId="urn:microsoft.com/office/officeart/2005/8/layout/process1"/>
    <dgm:cxn modelId="{1122CE51-C971-4850-A46C-F6632BF1515C}" type="presOf" srcId="{1069BBC7-0BEE-485E-A1C2-D23C519E2B17}" destId="{FECBC4A8-C1FF-4CB1-890F-C34E4437E1D9}" srcOrd="0" destOrd="0" presId="urn:microsoft.com/office/officeart/2005/8/layout/process1"/>
    <dgm:cxn modelId="{A4B53CD1-122D-4B8C-A309-DF2542A960A7}" type="presOf" srcId="{8AC12A5A-5D3E-4920-B7C7-FA10DA53837A}" destId="{FBE1E669-B5AC-4809-A943-193A7D9F5DBE}" srcOrd="0" destOrd="0" presId="urn:microsoft.com/office/officeart/2005/8/layout/process1"/>
    <dgm:cxn modelId="{4C1899C2-344E-414B-B720-2F53C3F72D8F}" type="presOf" srcId="{39A2D3EA-E3C2-4594-98F0-B71209105054}" destId="{789C276D-47B5-4CBB-A6BC-7ABDAC7EB083}" srcOrd="0" destOrd="0" presId="urn:microsoft.com/office/officeart/2005/8/layout/process1"/>
    <dgm:cxn modelId="{CD9FE4ED-7CB5-47CC-991B-2855FFCE6F7A}" type="presOf" srcId="{34379BDD-CC4D-4307-AE70-ACB9D9687853}" destId="{BB4BF27F-2120-4683-BBB4-CEE37B3C0AFF}" srcOrd="0" destOrd="0" presId="urn:microsoft.com/office/officeart/2005/8/layout/process1"/>
    <dgm:cxn modelId="{0ABB2F09-CD2B-469D-8392-C82F8822A054}" type="presOf" srcId="{69E9C041-110B-4376-BAAE-1960A1CD31CD}" destId="{E338620F-D01C-42C8-B4EB-568E4743804F}" srcOrd="1" destOrd="0" presId="urn:microsoft.com/office/officeart/2005/8/layout/process1"/>
    <dgm:cxn modelId="{9475B448-BDF8-45F8-B2AB-7667BA4B1853}" srcId="{8AC12A5A-5D3E-4920-B7C7-FA10DA53837A}" destId="{1069BBC7-0BEE-485E-A1C2-D23C519E2B17}" srcOrd="2" destOrd="0" parTransId="{69C633DF-1944-430A-A98B-6B3B12D7AEA5}" sibTransId="{69E9C041-110B-4376-BAAE-1960A1CD31CD}"/>
    <dgm:cxn modelId="{E9403E7F-F385-4CE2-A980-6D2C0AA0647E}" type="presOf" srcId="{E3FC9D11-5D20-4C0B-8B89-368BA4F1CFCB}" destId="{0987565C-9E7D-46B3-A5F4-EFB37F91170F}" srcOrd="0" destOrd="0" presId="urn:microsoft.com/office/officeart/2005/8/layout/process1"/>
    <dgm:cxn modelId="{4FAF9ABA-1053-47FE-886C-9923B8163625}" srcId="{8AC12A5A-5D3E-4920-B7C7-FA10DA53837A}" destId="{E3FC9D11-5D20-4C0B-8B89-368BA4F1CFCB}" srcOrd="3" destOrd="0" parTransId="{7E7F58AC-E7F5-4844-85C3-ED40E9970999}" sibTransId="{AC553D8F-CD79-457A-AD1B-642893FC5B37}"/>
    <dgm:cxn modelId="{4E4AAA6C-B5BD-4C14-A2C9-5FB2D2027CE2}" type="presParOf" srcId="{FBE1E669-B5AC-4809-A943-193A7D9F5DBE}" destId="{BB4BF27F-2120-4683-BBB4-CEE37B3C0AFF}" srcOrd="0" destOrd="0" presId="urn:microsoft.com/office/officeart/2005/8/layout/process1"/>
    <dgm:cxn modelId="{72C51DEA-7EA5-4592-927A-680135E480B6}" type="presParOf" srcId="{FBE1E669-B5AC-4809-A943-193A7D9F5DBE}" destId="{D8F086DF-7EAC-4302-9DE9-447CF867DB7F}" srcOrd="1" destOrd="0" presId="urn:microsoft.com/office/officeart/2005/8/layout/process1"/>
    <dgm:cxn modelId="{761CC121-6529-4FA1-A703-35287053983B}" type="presParOf" srcId="{D8F086DF-7EAC-4302-9DE9-447CF867DB7F}" destId="{EB5BA360-E005-418D-BB3C-6549BE1EF6A6}" srcOrd="0" destOrd="0" presId="urn:microsoft.com/office/officeart/2005/8/layout/process1"/>
    <dgm:cxn modelId="{3DC7B070-5B60-4F36-8215-4BCCAF51C213}" type="presParOf" srcId="{FBE1E669-B5AC-4809-A943-193A7D9F5DBE}" destId="{DA2F54A0-885F-4324-A046-D2F93738C515}" srcOrd="2" destOrd="0" presId="urn:microsoft.com/office/officeart/2005/8/layout/process1"/>
    <dgm:cxn modelId="{D7107CCD-77EA-4A18-A55D-98CE3DDD1470}" type="presParOf" srcId="{FBE1E669-B5AC-4809-A943-193A7D9F5DBE}" destId="{789C276D-47B5-4CBB-A6BC-7ABDAC7EB083}" srcOrd="3" destOrd="0" presId="urn:microsoft.com/office/officeart/2005/8/layout/process1"/>
    <dgm:cxn modelId="{CC452EE8-33EB-467A-AF69-C0D47E4A93E5}" type="presParOf" srcId="{789C276D-47B5-4CBB-A6BC-7ABDAC7EB083}" destId="{A9123B5C-F02D-4F62-852C-079081E6C593}" srcOrd="0" destOrd="0" presId="urn:microsoft.com/office/officeart/2005/8/layout/process1"/>
    <dgm:cxn modelId="{045C0226-FE3F-4362-8EBD-BCD6AC368103}" type="presParOf" srcId="{FBE1E669-B5AC-4809-A943-193A7D9F5DBE}" destId="{FECBC4A8-C1FF-4CB1-890F-C34E4437E1D9}" srcOrd="4" destOrd="0" presId="urn:microsoft.com/office/officeart/2005/8/layout/process1"/>
    <dgm:cxn modelId="{8D830D72-D4FD-4BE5-97A8-592F4D53BB24}" type="presParOf" srcId="{FBE1E669-B5AC-4809-A943-193A7D9F5DBE}" destId="{A9875FB5-BAEE-4CF5-83D4-C183B5908C7C}" srcOrd="5" destOrd="0" presId="urn:microsoft.com/office/officeart/2005/8/layout/process1"/>
    <dgm:cxn modelId="{FD7DB71D-E412-4DFA-9E00-8946C2FA6FAA}" type="presParOf" srcId="{A9875FB5-BAEE-4CF5-83D4-C183B5908C7C}" destId="{E338620F-D01C-42C8-B4EB-568E4743804F}" srcOrd="0" destOrd="0" presId="urn:microsoft.com/office/officeart/2005/8/layout/process1"/>
    <dgm:cxn modelId="{ECDDABE4-E987-4471-A35E-8B78E185B064}" type="presParOf" srcId="{FBE1E669-B5AC-4809-A943-193A7D9F5DBE}" destId="{0987565C-9E7D-46B3-A5F4-EFB37F91170F}"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4BF27F-2120-4683-BBB4-CEE37B3C0AFF}">
      <dsp:nvSpPr>
        <dsp:cNvPr id="0" name=""/>
        <dsp:cNvSpPr/>
      </dsp:nvSpPr>
      <dsp:spPr>
        <a:xfrm>
          <a:off x="4838" y="792455"/>
          <a:ext cx="2115516" cy="126930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CO" sz="1800" kern="1200" dirty="0" smtClean="0"/>
            <a:t>1. Definir el número de clústeres</a:t>
          </a:r>
          <a:endParaRPr lang="es-CO" sz="1800" kern="1200" dirty="0"/>
        </a:p>
      </dsp:txBody>
      <dsp:txXfrm>
        <a:off x="42015" y="829632"/>
        <a:ext cx="2041162" cy="1194955"/>
      </dsp:txXfrm>
    </dsp:sp>
    <dsp:sp modelId="{D8F086DF-7EAC-4302-9DE9-447CF867DB7F}">
      <dsp:nvSpPr>
        <dsp:cNvPr id="0" name=""/>
        <dsp:cNvSpPr/>
      </dsp:nvSpPr>
      <dsp:spPr>
        <a:xfrm>
          <a:off x="2331906" y="1164785"/>
          <a:ext cx="448489" cy="524648"/>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s-CO" sz="1400" kern="1200"/>
        </a:p>
      </dsp:txBody>
      <dsp:txXfrm>
        <a:off x="2331906" y="1269715"/>
        <a:ext cx="313942" cy="314788"/>
      </dsp:txXfrm>
    </dsp:sp>
    <dsp:sp modelId="{DA2F54A0-885F-4324-A046-D2F93738C515}">
      <dsp:nvSpPr>
        <dsp:cNvPr id="0" name=""/>
        <dsp:cNvSpPr/>
      </dsp:nvSpPr>
      <dsp:spPr>
        <a:xfrm>
          <a:off x="2966561" y="792455"/>
          <a:ext cx="2115516" cy="126930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CO" sz="1800" kern="1200" dirty="0" smtClean="0"/>
            <a:t>2. Asignar cada observación al clúster más cercano</a:t>
          </a:r>
          <a:endParaRPr lang="es-CO" sz="1800" kern="1200" dirty="0"/>
        </a:p>
      </dsp:txBody>
      <dsp:txXfrm>
        <a:off x="3003738" y="829632"/>
        <a:ext cx="2041162" cy="1194955"/>
      </dsp:txXfrm>
    </dsp:sp>
    <dsp:sp modelId="{789C276D-47B5-4CBB-A6BC-7ABDAC7EB083}">
      <dsp:nvSpPr>
        <dsp:cNvPr id="0" name=""/>
        <dsp:cNvSpPr/>
      </dsp:nvSpPr>
      <dsp:spPr>
        <a:xfrm>
          <a:off x="5293629" y="1164785"/>
          <a:ext cx="448489" cy="524648"/>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s-CO" sz="1400" kern="1200"/>
        </a:p>
      </dsp:txBody>
      <dsp:txXfrm>
        <a:off x="5293629" y="1269715"/>
        <a:ext cx="313942" cy="314788"/>
      </dsp:txXfrm>
    </dsp:sp>
    <dsp:sp modelId="{FECBC4A8-C1FF-4CB1-890F-C34E4437E1D9}">
      <dsp:nvSpPr>
        <dsp:cNvPr id="0" name=""/>
        <dsp:cNvSpPr/>
      </dsp:nvSpPr>
      <dsp:spPr>
        <a:xfrm>
          <a:off x="5928284" y="792455"/>
          <a:ext cx="2115516" cy="126930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CO" sz="1800" kern="1200" dirty="0" smtClean="0"/>
            <a:t>3. Reasignar cada observación al clúster más cercano</a:t>
          </a:r>
          <a:endParaRPr lang="es-CO" sz="1800" kern="1200" dirty="0"/>
        </a:p>
      </dsp:txBody>
      <dsp:txXfrm>
        <a:off x="5965461" y="829632"/>
        <a:ext cx="2041162" cy="1194955"/>
      </dsp:txXfrm>
    </dsp:sp>
    <dsp:sp modelId="{A9875FB5-BAEE-4CF5-83D4-C183B5908C7C}">
      <dsp:nvSpPr>
        <dsp:cNvPr id="0" name=""/>
        <dsp:cNvSpPr/>
      </dsp:nvSpPr>
      <dsp:spPr>
        <a:xfrm>
          <a:off x="8255352" y="1164785"/>
          <a:ext cx="448489" cy="524648"/>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s-CO" sz="1400" kern="1200"/>
        </a:p>
      </dsp:txBody>
      <dsp:txXfrm>
        <a:off x="8255352" y="1269715"/>
        <a:ext cx="313942" cy="314788"/>
      </dsp:txXfrm>
    </dsp:sp>
    <dsp:sp modelId="{0987565C-9E7D-46B3-A5F4-EFB37F91170F}">
      <dsp:nvSpPr>
        <dsp:cNvPr id="0" name=""/>
        <dsp:cNvSpPr/>
      </dsp:nvSpPr>
      <dsp:spPr>
        <a:xfrm>
          <a:off x="8890007" y="792455"/>
          <a:ext cx="2115516" cy="126930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CO" sz="1800" kern="1200" dirty="0" smtClean="0"/>
            <a:t>4. Si no hay más puntos a reasignar o si se cumple alguna regla, detenerse.</a:t>
          </a:r>
          <a:endParaRPr lang="es-CO" sz="1800" kern="1200" dirty="0"/>
        </a:p>
      </dsp:txBody>
      <dsp:txXfrm>
        <a:off x="8927184" y="829632"/>
        <a:ext cx="2041162" cy="1194955"/>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B73363-0C76-4084-8FC2-B3CFBC3F50F5}" type="datetimeFigureOut">
              <a:rPr lang="es-CO" smtClean="0"/>
              <a:t>28/02/2019</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BC1832-EB6C-4144-9E32-4142120D47EB}" type="slidenum">
              <a:rPr lang="es-CO" smtClean="0"/>
              <a:t>‹Nº›</a:t>
            </a:fld>
            <a:endParaRPr lang="es-CO"/>
          </a:p>
        </p:txBody>
      </p:sp>
    </p:spTree>
    <p:extLst>
      <p:ext uri="{BB962C8B-B14F-4D97-AF65-F5344CB8AC3E}">
        <p14:creationId xmlns:p14="http://schemas.microsoft.com/office/powerpoint/2010/main" val="14591040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19BC1832-EB6C-4144-9E32-4142120D47EB}" type="slidenum">
              <a:rPr lang="es-CO" smtClean="0"/>
              <a:t>5</a:t>
            </a:fld>
            <a:endParaRPr lang="es-CO"/>
          </a:p>
        </p:txBody>
      </p:sp>
    </p:spTree>
    <p:extLst>
      <p:ext uri="{BB962C8B-B14F-4D97-AF65-F5344CB8AC3E}">
        <p14:creationId xmlns:p14="http://schemas.microsoft.com/office/powerpoint/2010/main" val="1338088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err="1" smtClean="0"/>
              <a:t>GOWER</a:t>
            </a:r>
            <a:r>
              <a:rPr lang="es-CO" dirty="0" smtClean="0"/>
              <a:t> </a:t>
            </a:r>
            <a:r>
              <a:rPr lang="es-CO" dirty="0" err="1" smtClean="0"/>
              <a:t>DISTANCE</a:t>
            </a:r>
            <a:r>
              <a:rPr lang="es-CO" dirty="0" smtClean="0"/>
              <a:t> (</a:t>
            </a:r>
            <a:r>
              <a:rPr lang="es-CO" dirty="0" err="1" smtClean="0"/>
              <a:t>Gower</a:t>
            </a:r>
            <a:r>
              <a:rPr lang="es-CO" baseline="0" dirty="0" smtClean="0"/>
              <a:t>, 1927)</a:t>
            </a:r>
            <a:endParaRPr lang="es-CO" dirty="0"/>
          </a:p>
        </p:txBody>
      </p:sp>
      <p:sp>
        <p:nvSpPr>
          <p:cNvPr id="4" name="Marcador de número de diapositiva 3"/>
          <p:cNvSpPr>
            <a:spLocks noGrp="1"/>
          </p:cNvSpPr>
          <p:nvPr>
            <p:ph type="sldNum" sz="quarter" idx="10"/>
          </p:nvPr>
        </p:nvSpPr>
        <p:spPr/>
        <p:txBody>
          <a:bodyPr/>
          <a:lstStyle/>
          <a:p>
            <a:fld id="{19BC1832-EB6C-4144-9E32-4142120D47EB}" type="slidenum">
              <a:rPr lang="es-CO" smtClean="0"/>
              <a:t>6</a:t>
            </a:fld>
            <a:endParaRPr lang="es-CO"/>
          </a:p>
        </p:txBody>
      </p:sp>
    </p:spTree>
    <p:extLst>
      <p:ext uri="{BB962C8B-B14F-4D97-AF65-F5344CB8AC3E}">
        <p14:creationId xmlns:p14="http://schemas.microsoft.com/office/powerpoint/2010/main" val="652986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CO"/>
          </a:p>
        </p:txBody>
      </p:sp>
      <p:sp>
        <p:nvSpPr>
          <p:cNvPr id="4" name="Marcador de fecha 3"/>
          <p:cNvSpPr>
            <a:spLocks noGrp="1"/>
          </p:cNvSpPr>
          <p:nvPr>
            <p:ph type="dt" sz="half" idx="10"/>
          </p:nvPr>
        </p:nvSpPr>
        <p:spPr/>
        <p:txBody>
          <a:bodyPr/>
          <a:lstStyle/>
          <a:p>
            <a:fld id="{12EF04BA-76FA-41B8-96CD-98150511BCA0}" type="datetimeFigureOut">
              <a:rPr lang="es-CO" smtClean="0"/>
              <a:t>28/02/2019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8C5B8202-C3CE-49E4-A8F5-AF25A56593C3}" type="slidenum">
              <a:rPr lang="es-CO" smtClean="0"/>
              <a:t>‹Nº›</a:t>
            </a:fld>
            <a:endParaRPr lang="es-CO"/>
          </a:p>
        </p:txBody>
      </p:sp>
    </p:spTree>
    <p:extLst>
      <p:ext uri="{BB962C8B-B14F-4D97-AF65-F5344CB8AC3E}">
        <p14:creationId xmlns:p14="http://schemas.microsoft.com/office/powerpoint/2010/main" val="2944673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12EF04BA-76FA-41B8-96CD-98150511BCA0}" type="datetimeFigureOut">
              <a:rPr lang="es-CO" smtClean="0"/>
              <a:t>28/02/2019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8C5B8202-C3CE-49E4-A8F5-AF25A56593C3}" type="slidenum">
              <a:rPr lang="es-CO" smtClean="0"/>
              <a:t>‹Nº›</a:t>
            </a:fld>
            <a:endParaRPr lang="es-CO"/>
          </a:p>
        </p:txBody>
      </p:sp>
    </p:spTree>
    <p:extLst>
      <p:ext uri="{BB962C8B-B14F-4D97-AF65-F5344CB8AC3E}">
        <p14:creationId xmlns:p14="http://schemas.microsoft.com/office/powerpoint/2010/main" val="3547484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12EF04BA-76FA-41B8-96CD-98150511BCA0}" type="datetimeFigureOut">
              <a:rPr lang="es-CO" smtClean="0"/>
              <a:t>28/02/2019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8C5B8202-C3CE-49E4-A8F5-AF25A56593C3}" type="slidenum">
              <a:rPr lang="es-CO" smtClean="0"/>
              <a:t>‹Nº›</a:t>
            </a:fld>
            <a:endParaRPr lang="es-CO"/>
          </a:p>
        </p:txBody>
      </p:sp>
    </p:spTree>
    <p:extLst>
      <p:ext uri="{BB962C8B-B14F-4D97-AF65-F5344CB8AC3E}">
        <p14:creationId xmlns:p14="http://schemas.microsoft.com/office/powerpoint/2010/main" val="339752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12EF04BA-76FA-41B8-96CD-98150511BCA0}" type="datetimeFigureOut">
              <a:rPr lang="es-CO" smtClean="0"/>
              <a:t>28/02/2019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8C5B8202-C3CE-49E4-A8F5-AF25A56593C3}" type="slidenum">
              <a:rPr lang="es-CO" smtClean="0"/>
              <a:t>‹Nº›</a:t>
            </a:fld>
            <a:endParaRPr lang="es-CO"/>
          </a:p>
        </p:txBody>
      </p:sp>
    </p:spTree>
    <p:extLst>
      <p:ext uri="{BB962C8B-B14F-4D97-AF65-F5344CB8AC3E}">
        <p14:creationId xmlns:p14="http://schemas.microsoft.com/office/powerpoint/2010/main" val="706280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12EF04BA-76FA-41B8-96CD-98150511BCA0}" type="datetimeFigureOut">
              <a:rPr lang="es-CO" smtClean="0"/>
              <a:t>28/02/2019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8C5B8202-C3CE-49E4-A8F5-AF25A56593C3}" type="slidenum">
              <a:rPr lang="es-CO" smtClean="0"/>
              <a:t>‹Nº›</a:t>
            </a:fld>
            <a:endParaRPr lang="es-CO"/>
          </a:p>
        </p:txBody>
      </p:sp>
    </p:spTree>
    <p:extLst>
      <p:ext uri="{BB962C8B-B14F-4D97-AF65-F5344CB8AC3E}">
        <p14:creationId xmlns:p14="http://schemas.microsoft.com/office/powerpoint/2010/main" val="605219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fecha 4"/>
          <p:cNvSpPr>
            <a:spLocks noGrp="1"/>
          </p:cNvSpPr>
          <p:nvPr>
            <p:ph type="dt" sz="half" idx="10"/>
          </p:nvPr>
        </p:nvSpPr>
        <p:spPr/>
        <p:txBody>
          <a:bodyPr/>
          <a:lstStyle/>
          <a:p>
            <a:fld id="{12EF04BA-76FA-41B8-96CD-98150511BCA0}" type="datetimeFigureOut">
              <a:rPr lang="es-CO" smtClean="0"/>
              <a:t>28/02/2019</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8C5B8202-C3CE-49E4-A8F5-AF25A56593C3}" type="slidenum">
              <a:rPr lang="es-CO" smtClean="0"/>
              <a:t>‹Nº›</a:t>
            </a:fld>
            <a:endParaRPr lang="es-CO"/>
          </a:p>
        </p:txBody>
      </p:sp>
    </p:spTree>
    <p:extLst>
      <p:ext uri="{BB962C8B-B14F-4D97-AF65-F5344CB8AC3E}">
        <p14:creationId xmlns:p14="http://schemas.microsoft.com/office/powerpoint/2010/main" val="1471106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Marcador de fecha 6"/>
          <p:cNvSpPr>
            <a:spLocks noGrp="1"/>
          </p:cNvSpPr>
          <p:nvPr>
            <p:ph type="dt" sz="half" idx="10"/>
          </p:nvPr>
        </p:nvSpPr>
        <p:spPr/>
        <p:txBody>
          <a:bodyPr/>
          <a:lstStyle/>
          <a:p>
            <a:fld id="{12EF04BA-76FA-41B8-96CD-98150511BCA0}" type="datetimeFigureOut">
              <a:rPr lang="es-CO" smtClean="0"/>
              <a:t>28/02/2019</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8C5B8202-C3CE-49E4-A8F5-AF25A56593C3}" type="slidenum">
              <a:rPr lang="es-CO" smtClean="0"/>
              <a:t>‹Nº›</a:t>
            </a:fld>
            <a:endParaRPr lang="es-CO"/>
          </a:p>
        </p:txBody>
      </p:sp>
    </p:spTree>
    <p:extLst>
      <p:ext uri="{BB962C8B-B14F-4D97-AF65-F5344CB8AC3E}">
        <p14:creationId xmlns:p14="http://schemas.microsoft.com/office/powerpoint/2010/main" val="3249511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fecha 2"/>
          <p:cNvSpPr>
            <a:spLocks noGrp="1"/>
          </p:cNvSpPr>
          <p:nvPr>
            <p:ph type="dt" sz="half" idx="10"/>
          </p:nvPr>
        </p:nvSpPr>
        <p:spPr/>
        <p:txBody>
          <a:bodyPr/>
          <a:lstStyle/>
          <a:p>
            <a:fld id="{12EF04BA-76FA-41B8-96CD-98150511BCA0}" type="datetimeFigureOut">
              <a:rPr lang="es-CO" smtClean="0"/>
              <a:t>28/02/2019</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8C5B8202-C3CE-49E4-A8F5-AF25A56593C3}" type="slidenum">
              <a:rPr lang="es-CO" smtClean="0"/>
              <a:t>‹Nº›</a:t>
            </a:fld>
            <a:endParaRPr lang="es-CO"/>
          </a:p>
        </p:txBody>
      </p:sp>
    </p:spTree>
    <p:extLst>
      <p:ext uri="{BB962C8B-B14F-4D97-AF65-F5344CB8AC3E}">
        <p14:creationId xmlns:p14="http://schemas.microsoft.com/office/powerpoint/2010/main" val="2863791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12EF04BA-76FA-41B8-96CD-98150511BCA0}" type="datetimeFigureOut">
              <a:rPr lang="es-CO" smtClean="0"/>
              <a:t>28/02/2019</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8C5B8202-C3CE-49E4-A8F5-AF25A56593C3}" type="slidenum">
              <a:rPr lang="es-CO" smtClean="0"/>
              <a:t>‹Nº›</a:t>
            </a:fld>
            <a:endParaRPr lang="es-CO"/>
          </a:p>
        </p:txBody>
      </p:sp>
    </p:spTree>
    <p:extLst>
      <p:ext uri="{BB962C8B-B14F-4D97-AF65-F5344CB8AC3E}">
        <p14:creationId xmlns:p14="http://schemas.microsoft.com/office/powerpoint/2010/main" val="3713233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12EF04BA-76FA-41B8-96CD-98150511BCA0}" type="datetimeFigureOut">
              <a:rPr lang="es-CO" smtClean="0"/>
              <a:t>28/02/2019</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8C5B8202-C3CE-49E4-A8F5-AF25A56593C3}" type="slidenum">
              <a:rPr lang="es-CO" smtClean="0"/>
              <a:t>‹Nº›</a:t>
            </a:fld>
            <a:endParaRPr lang="es-CO"/>
          </a:p>
        </p:txBody>
      </p:sp>
    </p:spTree>
    <p:extLst>
      <p:ext uri="{BB962C8B-B14F-4D97-AF65-F5344CB8AC3E}">
        <p14:creationId xmlns:p14="http://schemas.microsoft.com/office/powerpoint/2010/main" val="4145022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12EF04BA-76FA-41B8-96CD-98150511BCA0}" type="datetimeFigureOut">
              <a:rPr lang="es-CO" smtClean="0"/>
              <a:t>28/02/2019</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8C5B8202-C3CE-49E4-A8F5-AF25A56593C3}" type="slidenum">
              <a:rPr lang="es-CO" smtClean="0"/>
              <a:t>‹Nº›</a:t>
            </a:fld>
            <a:endParaRPr lang="es-CO"/>
          </a:p>
        </p:txBody>
      </p:sp>
    </p:spTree>
    <p:extLst>
      <p:ext uri="{BB962C8B-B14F-4D97-AF65-F5344CB8AC3E}">
        <p14:creationId xmlns:p14="http://schemas.microsoft.com/office/powerpoint/2010/main" val="1159519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EF04BA-76FA-41B8-96CD-98150511BCA0}" type="datetimeFigureOut">
              <a:rPr lang="es-CO" smtClean="0"/>
              <a:t>28/02/2019</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5B8202-C3CE-49E4-A8F5-AF25A56593C3}" type="slidenum">
              <a:rPr lang="es-CO" smtClean="0"/>
              <a:t>‹Nº›</a:t>
            </a:fld>
            <a:endParaRPr lang="es-CO"/>
          </a:p>
        </p:txBody>
      </p:sp>
    </p:spTree>
    <p:extLst>
      <p:ext uri="{BB962C8B-B14F-4D97-AF65-F5344CB8AC3E}">
        <p14:creationId xmlns:p14="http://schemas.microsoft.com/office/powerpoint/2010/main" val="20366339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O" dirty="0" smtClean="0"/>
              <a:t>DISEÑO - MODELO DE AGRUPAMIENTO</a:t>
            </a:r>
            <a:endParaRPr lang="es-CO" dirty="0"/>
          </a:p>
        </p:txBody>
      </p:sp>
      <p:sp>
        <p:nvSpPr>
          <p:cNvPr id="3" name="Subtítulo 2"/>
          <p:cNvSpPr>
            <a:spLocks noGrp="1"/>
          </p:cNvSpPr>
          <p:nvPr>
            <p:ph type="subTitle" idx="1"/>
          </p:nvPr>
        </p:nvSpPr>
        <p:spPr/>
        <p:txBody>
          <a:bodyPr/>
          <a:lstStyle/>
          <a:p>
            <a:endParaRPr lang="es-CO"/>
          </a:p>
        </p:txBody>
      </p:sp>
    </p:spTree>
    <p:extLst>
      <p:ext uri="{BB962C8B-B14F-4D97-AF65-F5344CB8AC3E}">
        <p14:creationId xmlns:p14="http://schemas.microsoft.com/office/powerpoint/2010/main" val="10358794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Calificación de Contratistas</a:t>
            </a:r>
            <a:endParaRPr lang="es-CO" dirty="0"/>
          </a:p>
        </p:txBody>
      </p:sp>
      <p:sp>
        <p:nvSpPr>
          <p:cNvPr id="3" name="Marcador de contenido 2"/>
          <p:cNvSpPr>
            <a:spLocks noGrp="1"/>
          </p:cNvSpPr>
          <p:nvPr>
            <p:ph idx="1"/>
          </p:nvPr>
        </p:nvSpPr>
        <p:spPr/>
        <p:txBody>
          <a:bodyPr/>
          <a:lstStyle/>
          <a:p>
            <a:pPr marL="0" indent="0">
              <a:buNone/>
            </a:pPr>
            <a:r>
              <a:rPr lang="es-CO" b="1" dirty="0" smtClean="0"/>
              <a:t>Objetivo:</a:t>
            </a:r>
            <a:r>
              <a:rPr lang="es-CO" dirty="0" smtClean="0"/>
              <a:t> </a:t>
            </a:r>
          </a:p>
          <a:p>
            <a:pPr marL="0" indent="0">
              <a:buNone/>
            </a:pPr>
            <a:r>
              <a:rPr lang="es-ES" dirty="0" smtClean="0"/>
              <a:t>Diseñar </a:t>
            </a:r>
            <a:r>
              <a:rPr lang="es-ES" dirty="0"/>
              <a:t>y poner en marcha metodología de análisis de </a:t>
            </a:r>
            <a:r>
              <a:rPr lang="es-ES" dirty="0" smtClean="0"/>
              <a:t>calificaciones.</a:t>
            </a:r>
          </a:p>
          <a:p>
            <a:pPr marL="0" indent="0">
              <a:buNone/>
            </a:pPr>
            <a:r>
              <a:rPr lang="es-ES" b="1" dirty="0" smtClean="0"/>
              <a:t>Objetivos específicos:</a:t>
            </a:r>
            <a:endParaRPr lang="es-ES" b="1" dirty="0"/>
          </a:p>
          <a:p>
            <a:r>
              <a:rPr lang="es-ES" dirty="0"/>
              <a:t>Agrupar contratistas de acuerdo con sus calificaciones y actividades desarrolladas o insumos entregados</a:t>
            </a:r>
          </a:p>
          <a:p>
            <a:r>
              <a:rPr lang="es-ES" dirty="0"/>
              <a:t>Predecir la calificación de los contratistas y el grupo al que pertenecen de acuerdo con sus atributos (lugar de origen, ingresos último año, utilidad último año, años </a:t>
            </a:r>
            <a:r>
              <a:rPr lang="es-ES" dirty="0" smtClean="0"/>
              <a:t>experiencia)</a:t>
            </a:r>
            <a:endParaRPr lang="es-ES" dirty="0"/>
          </a:p>
        </p:txBody>
      </p:sp>
    </p:spTree>
    <p:extLst>
      <p:ext uri="{BB962C8B-B14F-4D97-AF65-F5344CB8AC3E}">
        <p14:creationId xmlns:p14="http://schemas.microsoft.com/office/powerpoint/2010/main" val="34904266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redondeado 4"/>
          <p:cNvSpPr/>
          <p:nvPr/>
        </p:nvSpPr>
        <p:spPr>
          <a:xfrm>
            <a:off x="1250324" y="1690688"/>
            <a:ext cx="3579254" cy="2172972"/>
          </a:xfrm>
          <a:prstGeom prst="roundRect">
            <a:avLst>
              <a:gd name="adj" fmla="val 4610"/>
            </a:avLst>
          </a:prstGeom>
        </p:spPr>
        <p:style>
          <a:lnRef idx="2">
            <a:schemeClr val="dk1"/>
          </a:lnRef>
          <a:fillRef idx="1">
            <a:schemeClr val="lt1"/>
          </a:fillRef>
          <a:effectRef idx="0">
            <a:schemeClr val="dk1"/>
          </a:effectRef>
          <a:fontRef idx="minor">
            <a:schemeClr val="dk1"/>
          </a:fontRef>
        </p:style>
        <p:txBody>
          <a:bodyPr lIns="108000" tIns="0" rIns="72000" bIns="0" rtlCol="0" anchor="t" anchorCtr="0"/>
          <a:lstStyle/>
          <a:p>
            <a:r>
              <a:rPr lang="es-CO" sz="2400" b="1" dirty="0"/>
              <a:t>Variables </a:t>
            </a:r>
            <a:r>
              <a:rPr lang="es-CO" sz="2400" b="1" dirty="0" smtClean="0"/>
              <a:t>cuantitativas:</a:t>
            </a:r>
          </a:p>
          <a:p>
            <a:pPr marL="354013" indent="-354013">
              <a:buFont typeface="Arial" panose="020B0604020202020204" pitchFamily="34" charset="0"/>
              <a:buChar char="•"/>
            </a:pPr>
            <a:r>
              <a:rPr lang="es-CO" sz="2000" dirty="0" smtClean="0"/>
              <a:t>Aspectos de calificaciones</a:t>
            </a:r>
          </a:p>
          <a:p>
            <a:pPr marL="811213" lvl="1" indent="-354013">
              <a:buFont typeface="Arial" panose="020B0604020202020204" pitchFamily="34" charset="0"/>
              <a:buChar char="•"/>
            </a:pPr>
            <a:r>
              <a:rPr lang="es-CO" dirty="0" smtClean="0"/>
              <a:t>Cumplimiento</a:t>
            </a:r>
            <a:endParaRPr lang="es-CO" dirty="0"/>
          </a:p>
          <a:p>
            <a:pPr marL="811213" lvl="1" indent="-354013">
              <a:buFont typeface="Arial" panose="020B0604020202020204" pitchFamily="34" charset="0"/>
              <a:buChar char="•"/>
            </a:pPr>
            <a:r>
              <a:rPr lang="es-CO" dirty="0"/>
              <a:t>Calidad</a:t>
            </a:r>
          </a:p>
          <a:p>
            <a:pPr marL="811213" lvl="1" indent="-354013">
              <a:buFont typeface="Arial" panose="020B0604020202020204" pitchFamily="34" charset="0"/>
              <a:buChar char="•"/>
            </a:pPr>
            <a:r>
              <a:rPr lang="es-CO" dirty="0"/>
              <a:t>Manejo</a:t>
            </a:r>
          </a:p>
          <a:p>
            <a:pPr marL="811213" lvl="1" indent="-354013">
              <a:buFont typeface="Arial" panose="020B0604020202020204" pitchFamily="34" charset="0"/>
              <a:buChar char="•"/>
            </a:pPr>
            <a:r>
              <a:rPr lang="es-CO" dirty="0"/>
              <a:t>Seguridad Industrial</a:t>
            </a:r>
          </a:p>
          <a:p>
            <a:pPr marL="811213" lvl="1" indent="-354013">
              <a:buFont typeface="Arial" panose="020B0604020202020204" pitchFamily="34" charset="0"/>
              <a:buChar char="•"/>
            </a:pPr>
            <a:r>
              <a:rPr lang="es-CO" dirty="0"/>
              <a:t>Medio Ambiente</a:t>
            </a:r>
          </a:p>
        </p:txBody>
      </p:sp>
      <p:sp>
        <p:nvSpPr>
          <p:cNvPr id="2" name="Título 1"/>
          <p:cNvSpPr>
            <a:spLocks noGrp="1"/>
          </p:cNvSpPr>
          <p:nvPr>
            <p:ph type="title"/>
          </p:nvPr>
        </p:nvSpPr>
        <p:spPr/>
        <p:txBody>
          <a:bodyPr/>
          <a:lstStyle/>
          <a:p>
            <a:r>
              <a:rPr lang="es-CO" dirty="0" smtClean="0"/>
              <a:t>Variables de Agrupamiento</a:t>
            </a:r>
            <a:endParaRPr lang="es-CO" dirty="0"/>
          </a:p>
        </p:txBody>
      </p:sp>
      <p:sp>
        <p:nvSpPr>
          <p:cNvPr id="7" name="Rectángulo redondeado 6"/>
          <p:cNvSpPr/>
          <p:nvPr/>
        </p:nvSpPr>
        <p:spPr>
          <a:xfrm>
            <a:off x="1250324" y="4266459"/>
            <a:ext cx="3579254" cy="2082826"/>
          </a:xfrm>
          <a:prstGeom prst="roundRect">
            <a:avLst>
              <a:gd name="adj" fmla="val 4610"/>
            </a:avLst>
          </a:prstGeom>
        </p:spPr>
        <p:style>
          <a:lnRef idx="2">
            <a:schemeClr val="dk1"/>
          </a:lnRef>
          <a:fillRef idx="1">
            <a:schemeClr val="lt1"/>
          </a:fillRef>
          <a:effectRef idx="0">
            <a:schemeClr val="dk1"/>
          </a:effectRef>
          <a:fontRef idx="minor">
            <a:schemeClr val="dk1"/>
          </a:fontRef>
        </p:style>
        <p:txBody>
          <a:bodyPr lIns="108000" tIns="0" rIns="72000" bIns="0" rtlCol="0" anchor="t" anchorCtr="0"/>
          <a:lstStyle/>
          <a:p>
            <a:r>
              <a:rPr lang="es-CO" sz="2400" b="1" dirty="0"/>
              <a:t>Variables </a:t>
            </a:r>
            <a:r>
              <a:rPr lang="es-CO" sz="2400" b="1" dirty="0" smtClean="0"/>
              <a:t>cualitativas:</a:t>
            </a:r>
            <a:endParaRPr lang="es-CO" sz="2400" b="1" dirty="0"/>
          </a:p>
          <a:p>
            <a:pPr marL="354013" indent="-354013">
              <a:buFont typeface="Arial" panose="020B0604020202020204" pitchFamily="34" charset="0"/>
              <a:buChar char="•"/>
            </a:pPr>
            <a:r>
              <a:rPr lang="es-CO" sz="2000" dirty="0"/>
              <a:t>Capítulo</a:t>
            </a:r>
          </a:p>
          <a:p>
            <a:pPr marL="354013" indent="-354013">
              <a:buFont typeface="Arial" panose="020B0604020202020204" pitchFamily="34" charset="0"/>
              <a:buChar char="•"/>
            </a:pPr>
            <a:r>
              <a:rPr lang="es-CO" sz="2000" dirty="0"/>
              <a:t>Subcapítulo</a:t>
            </a:r>
          </a:p>
          <a:p>
            <a:pPr marL="354013" indent="-354013">
              <a:buFont typeface="Arial" panose="020B0604020202020204" pitchFamily="34" charset="0"/>
              <a:buChar char="•"/>
            </a:pPr>
            <a:r>
              <a:rPr lang="es-CO" sz="2000" dirty="0" smtClean="0"/>
              <a:t>Proceso</a:t>
            </a:r>
          </a:p>
          <a:p>
            <a:pPr marL="354013" indent="-354013">
              <a:buFont typeface="Arial" panose="020B0604020202020204" pitchFamily="34" charset="0"/>
              <a:buChar char="•"/>
            </a:pPr>
            <a:r>
              <a:rPr lang="es-CO" sz="2000" dirty="0" smtClean="0"/>
              <a:t>Ítem</a:t>
            </a:r>
          </a:p>
          <a:p>
            <a:pPr marL="354013" indent="-354013">
              <a:buFont typeface="Arial" panose="020B0604020202020204" pitchFamily="34" charset="0"/>
              <a:buChar char="•"/>
            </a:pPr>
            <a:r>
              <a:rPr lang="es-CO" sz="2000" dirty="0" smtClean="0"/>
              <a:t>Ciudad</a:t>
            </a:r>
            <a:endParaRPr lang="es-CO" sz="2000" dirty="0"/>
          </a:p>
        </p:txBody>
      </p:sp>
      <p:sp>
        <p:nvSpPr>
          <p:cNvPr id="8" name="Flecha derecha 7"/>
          <p:cNvSpPr/>
          <p:nvPr/>
        </p:nvSpPr>
        <p:spPr>
          <a:xfrm>
            <a:off x="5171404" y="2429445"/>
            <a:ext cx="1596981" cy="695459"/>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CO"/>
          </a:p>
        </p:txBody>
      </p:sp>
      <p:sp>
        <p:nvSpPr>
          <p:cNvPr id="9" name="Flecha derecha 8"/>
          <p:cNvSpPr/>
          <p:nvPr/>
        </p:nvSpPr>
        <p:spPr>
          <a:xfrm>
            <a:off x="5171404" y="4960143"/>
            <a:ext cx="1596981" cy="695459"/>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CO"/>
          </a:p>
        </p:txBody>
      </p:sp>
      <p:sp>
        <p:nvSpPr>
          <p:cNvPr id="10" name="Rectángulo redondeado 9"/>
          <p:cNvSpPr/>
          <p:nvPr/>
        </p:nvSpPr>
        <p:spPr>
          <a:xfrm>
            <a:off x="7110211" y="1690688"/>
            <a:ext cx="3579254" cy="2172972"/>
          </a:xfrm>
          <a:prstGeom prst="roundRect">
            <a:avLst>
              <a:gd name="adj" fmla="val 4610"/>
            </a:avLst>
          </a:prstGeom>
        </p:spPr>
        <p:style>
          <a:lnRef idx="2">
            <a:schemeClr val="dk1"/>
          </a:lnRef>
          <a:fillRef idx="1">
            <a:schemeClr val="lt1"/>
          </a:fillRef>
          <a:effectRef idx="0">
            <a:schemeClr val="dk1"/>
          </a:effectRef>
          <a:fontRef idx="minor">
            <a:schemeClr val="dk1"/>
          </a:fontRef>
        </p:style>
        <p:txBody>
          <a:bodyPr lIns="108000" tIns="0" rIns="72000" bIns="0" rtlCol="0" anchor="t" anchorCtr="0"/>
          <a:lstStyle/>
          <a:p>
            <a:endParaRPr lang="es-CO" dirty="0"/>
          </a:p>
        </p:txBody>
      </p:sp>
      <p:sp>
        <p:nvSpPr>
          <p:cNvPr id="11" name="Rectángulo redondeado 10"/>
          <p:cNvSpPr/>
          <p:nvPr/>
        </p:nvSpPr>
        <p:spPr>
          <a:xfrm>
            <a:off x="7110211" y="4266459"/>
            <a:ext cx="3579254" cy="2082826"/>
          </a:xfrm>
          <a:prstGeom prst="roundRect">
            <a:avLst>
              <a:gd name="adj" fmla="val 4610"/>
            </a:avLst>
          </a:prstGeom>
        </p:spPr>
        <p:style>
          <a:lnRef idx="2">
            <a:schemeClr val="dk1"/>
          </a:lnRef>
          <a:fillRef idx="1">
            <a:schemeClr val="lt1"/>
          </a:fillRef>
          <a:effectRef idx="0">
            <a:schemeClr val="dk1"/>
          </a:effectRef>
          <a:fontRef idx="minor">
            <a:schemeClr val="dk1"/>
          </a:fontRef>
        </p:style>
        <p:txBody>
          <a:bodyPr lIns="108000" tIns="0" rIns="72000" bIns="0" rtlCol="0" anchor="t" anchorCtr="0"/>
          <a:lstStyle/>
          <a:p>
            <a:endParaRPr lang="es-CO" sz="2000" dirty="0"/>
          </a:p>
        </p:txBody>
      </p:sp>
    </p:spTree>
    <p:extLst>
      <p:ext uri="{BB962C8B-B14F-4D97-AF65-F5344CB8AC3E}">
        <p14:creationId xmlns:p14="http://schemas.microsoft.com/office/powerpoint/2010/main" val="3809095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Análisis Descriptivo</a:t>
            </a:r>
            <a:endParaRPr lang="es-CO" dirty="0"/>
          </a:p>
        </p:txBody>
      </p:sp>
      <p:sp>
        <p:nvSpPr>
          <p:cNvPr id="3" name="Marcador de contenido 2"/>
          <p:cNvSpPr>
            <a:spLocks noGrp="1"/>
          </p:cNvSpPr>
          <p:nvPr>
            <p:ph idx="1"/>
          </p:nvPr>
        </p:nvSpPr>
        <p:spPr/>
        <p:txBody>
          <a:bodyPr/>
          <a:lstStyle/>
          <a:p>
            <a:pPr marL="0" indent="0" algn="just">
              <a:buNone/>
            </a:pPr>
            <a:r>
              <a:rPr lang="es-CO" dirty="0" smtClean="0"/>
              <a:t>Durante este análisis se buscarán las relaciones que existen entre las variables (correlaciones), número de </a:t>
            </a:r>
            <a:r>
              <a:rPr lang="es-CO" dirty="0" smtClean="0"/>
              <a:t>categorías por variable, número de datos, entre otros. Esto con el fin de describir y entender un poco la información.</a:t>
            </a:r>
          </a:p>
          <a:p>
            <a:pPr marL="0" indent="0" algn="just">
              <a:buNone/>
            </a:pPr>
            <a:r>
              <a:rPr lang="es-CO" dirty="0" smtClean="0"/>
              <a:t>Dependiendo de las relaciones existentes y de la configuración de la información. Se podrán aplicar modelos estadísticos que permitan lograr el objetivo de agrupamiento.</a:t>
            </a:r>
            <a:endParaRPr lang="es-CO" dirty="0"/>
          </a:p>
        </p:txBody>
      </p:sp>
    </p:spTree>
    <p:extLst>
      <p:ext uri="{BB962C8B-B14F-4D97-AF65-F5344CB8AC3E}">
        <p14:creationId xmlns:p14="http://schemas.microsoft.com/office/powerpoint/2010/main" val="1797062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Metodologías de agrupamiento</a:t>
            </a:r>
            <a:endParaRPr lang="es-CO" dirty="0"/>
          </a:p>
        </p:txBody>
      </p:sp>
      <p:sp>
        <p:nvSpPr>
          <p:cNvPr id="3" name="Marcador de contenido 2"/>
          <p:cNvSpPr>
            <a:spLocks noGrp="1"/>
          </p:cNvSpPr>
          <p:nvPr>
            <p:ph idx="1"/>
          </p:nvPr>
        </p:nvSpPr>
        <p:spPr/>
        <p:txBody>
          <a:bodyPr/>
          <a:lstStyle/>
          <a:p>
            <a:pPr marL="0" indent="0" algn="just">
              <a:buNone/>
            </a:pPr>
            <a:r>
              <a:rPr lang="es-CO" dirty="0" smtClean="0"/>
              <a:t>Las metodologías de </a:t>
            </a:r>
            <a:r>
              <a:rPr lang="es-CO" b="1" dirty="0" smtClean="0"/>
              <a:t>agrupamiento</a:t>
            </a:r>
            <a:r>
              <a:rPr lang="es-CO" dirty="0" smtClean="0"/>
              <a:t> que se utilizarán, son las denominadas </a:t>
            </a:r>
            <a:r>
              <a:rPr lang="es-CO" b="1" dirty="0" smtClean="0"/>
              <a:t>no jerárquicas</a:t>
            </a:r>
            <a:r>
              <a:rPr lang="es-CO" dirty="0" smtClean="0"/>
              <a:t>, en la cual se debe definir a priori el número de clústeres, los pasos son:</a:t>
            </a:r>
          </a:p>
          <a:p>
            <a:pPr marL="0" indent="0">
              <a:buNone/>
            </a:pPr>
            <a:endParaRPr lang="es-CO" dirty="0"/>
          </a:p>
        </p:txBody>
      </p:sp>
      <p:graphicFrame>
        <p:nvGraphicFramePr>
          <p:cNvPr id="4" name="Diagrama 3"/>
          <p:cNvGraphicFramePr/>
          <p:nvPr>
            <p:extLst>
              <p:ext uri="{D42A27DB-BD31-4B8C-83A1-F6EECF244321}">
                <p14:modId xmlns:p14="http://schemas.microsoft.com/office/powerpoint/2010/main" val="3095614832"/>
              </p:ext>
            </p:extLst>
          </p:nvPr>
        </p:nvGraphicFramePr>
        <p:xfrm>
          <a:off x="838199" y="2562890"/>
          <a:ext cx="11010363" cy="28542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ángulo 4"/>
          <p:cNvSpPr/>
          <p:nvPr/>
        </p:nvSpPr>
        <p:spPr>
          <a:xfrm>
            <a:off x="10415552" y="6501013"/>
            <a:ext cx="1776448" cy="369332"/>
          </a:xfrm>
          <a:prstGeom prst="rect">
            <a:avLst/>
          </a:prstGeom>
        </p:spPr>
        <p:txBody>
          <a:bodyPr wrap="none">
            <a:spAutoFit/>
          </a:bodyPr>
          <a:lstStyle/>
          <a:p>
            <a:r>
              <a:rPr lang="es-CO" dirty="0" err="1"/>
              <a:t>Sharma</a:t>
            </a:r>
            <a:r>
              <a:rPr lang="es-CO" dirty="0"/>
              <a:t>, S (1996</a:t>
            </a:r>
            <a:r>
              <a:rPr lang="es-CO" dirty="0" smtClean="0"/>
              <a:t>)</a:t>
            </a:r>
            <a:endParaRPr lang="es-CO" dirty="0"/>
          </a:p>
        </p:txBody>
      </p:sp>
      <p:sp>
        <p:nvSpPr>
          <p:cNvPr id="6" name="Rectángulo redondeado 5"/>
          <p:cNvSpPr/>
          <p:nvPr/>
        </p:nvSpPr>
        <p:spPr>
          <a:xfrm>
            <a:off x="838198" y="4938478"/>
            <a:ext cx="11010364" cy="1258372"/>
          </a:xfrm>
          <a:prstGeom prst="roundRect">
            <a:avLst>
              <a:gd name="adj" fmla="val 9109"/>
            </a:avLst>
          </a:prstGeom>
        </p:spPr>
        <p:style>
          <a:lnRef idx="2">
            <a:schemeClr val="dk1"/>
          </a:lnRef>
          <a:fillRef idx="1">
            <a:schemeClr val="lt1"/>
          </a:fillRef>
          <a:effectRef idx="0">
            <a:schemeClr val="dk1"/>
          </a:effectRef>
          <a:fontRef idx="minor">
            <a:schemeClr val="dk1"/>
          </a:fontRef>
        </p:style>
        <p:txBody>
          <a:bodyPr rtlCol="0" anchor="ctr" anchorCtr="0">
            <a:spAutoFit/>
          </a:bodyPr>
          <a:lstStyle/>
          <a:p>
            <a:r>
              <a:rPr lang="es-CO" dirty="0" smtClean="0"/>
              <a:t>La mayoría de algoritmos no-jerárquicos difieren entre sí con respecto a algunas de las siguientes razones:</a:t>
            </a:r>
          </a:p>
          <a:p>
            <a:pPr marL="342900" indent="-342900">
              <a:buAutoNum type="arabicPeriod"/>
            </a:pPr>
            <a:r>
              <a:rPr lang="es-CO" dirty="0" smtClean="0"/>
              <a:t>El método para definir el número de clústeres iniciales (Paso 1)</a:t>
            </a:r>
          </a:p>
          <a:p>
            <a:pPr marL="342900" indent="-342900">
              <a:buAutoNum type="arabicPeriod"/>
            </a:pPr>
            <a:r>
              <a:rPr lang="es-CO" dirty="0" smtClean="0"/>
              <a:t>La regla de </a:t>
            </a:r>
            <a:r>
              <a:rPr lang="es-CO" dirty="0" err="1" smtClean="0"/>
              <a:t>asignamiento</a:t>
            </a:r>
            <a:r>
              <a:rPr lang="es-CO" dirty="0" smtClean="0"/>
              <a:t> de las observaciones (Paso 2)</a:t>
            </a:r>
          </a:p>
          <a:p>
            <a:pPr marL="342900" indent="-342900">
              <a:buAutoNum type="arabicPeriod"/>
            </a:pPr>
            <a:r>
              <a:rPr lang="es-CO" dirty="0" smtClean="0"/>
              <a:t>Definir una regla de </a:t>
            </a:r>
            <a:r>
              <a:rPr lang="es-CO" dirty="0" err="1" smtClean="0"/>
              <a:t>similaridad</a:t>
            </a:r>
            <a:r>
              <a:rPr lang="es-CO" dirty="0" smtClean="0"/>
              <a:t> de la información (Paso 4)</a:t>
            </a:r>
            <a:endParaRPr lang="es-CO" dirty="0"/>
          </a:p>
        </p:txBody>
      </p:sp>
    </p:spTree>
    <p:extLst>
      <p:ext uri="{BB962C8B-B14F-4D97-AF65-F5344CB8AC3E}">
        <p14:creationId xmlns:p14="http://schemas.microsoft.com/office/powerpoint/2010/main" val="2433270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Metodologías de agrupamiento</a:t>
            </a:r>
            <a:endParaRPr lang="es-CO" dirty="0"/>
          </a:p>
        </p:txBody>
      </p:sp>
      <p:sp>
        <p:nvSpPr>
          <p:cNvPr id="3" name="Marcador de contenido 2"/>
          <p:cNvSpPr>
            <a:spLocks noGrp="1"/>
          </p:cNvSpPr>
          <p:nvPr>
            <p:ph idx="1"/>
          </p:nvPr>
        </p:nvSpPr>
        <p:spPr/>
        <p:txBody>
          <a:bodyPr/>
          <a:lstStyle/>
          <a:p>
            <a:pPr marL="0" indent="0" algn="just">
              <a:buNone/>
            </a:pPr>
            <a:r>
              <a:rPr lang="es-CO" dirty="0" smtClean="0"/>
              <a:t>Muchas de las técnicas de agrupamiento funcionan únicamente para variables cuantitativas. Como es sabido, los capítulos, </a:t>
            </a:r>
            <a:r>
              <a:rPr lang="es-CO" dirty="0" smtClean="0"/>
              <a:t>subcapítulos, procesos y ciudades </a:t>
            </a:r>
            <a:r>
              <a:rPr lang="es-CO" dirty="0" smtClean="0"/>
              <a:t>son variables categóricas que deben tener un trato especial dentro de la metodología antes mencionada.</a:t>
            </a:r>
          </a:p>
          <a:p>
            <a:pPr marL="0" indent="0" algn="just">
              <a:buNone/>
            </a:pPr>
            <a:r>
              <a:rPr lang="es-CO" dirty="0" smtClean="0"/>
              <a:t>El reto para establecer esta metodología es encontrar una medida de distancia eficiente entre las diferentes categorías para capturar adecuadamente </a:t>
            </a:r>
            <a:r>
              <a:rPr lang="es-CO" dirty="0" smtClean="0"/>
              <a:t>la similitud </a:t>
            </a:r>
            <a:r>
              <a:rPr lang="es-CO" dirty="0" smtClean="0"/>
              <a:t>de los datos</a:t>
            </a:r>
            <a:r>
              <a:rPr lang="es-CO" dirty="0" smtClean="0"/>
              <a:t>.</a:t>
            </a:r>
            <a:endParaRPr lang="es-CO" dirty="0" smtClean="0"/>
          </a:p>
        </p:txBody>
      </p:sp>
      <p:sp>
        <p:nvSpPr>
          <p:cNvPr id="4" name="Rectángulo 3"/>
          <p:cNvSpPr/>
          <p:nvPr/>
        </p:nvSpPr>
        <p:spPr>
          <a:xfrm>
            <a:off x="9538975" y="6492206"/>
            <a:ext cx="2640146" cy="369332"/>
          </a:xfrm>
          <a:prstGeom prst="rect">
            <a:avLst/>
          </a:prstGeom>
        </p:spPr>
        <p:txBody>
          <a:bodyPr wrap="none">
            <a:spAutoFit/>
          </a:bodyPr>
          <a:lstStyle/>
          <a:p>
            <a:r>
              <a:rPr lang="en-US" dirty="0"/>
              <a:t>Ahmad, A &amp; </a:t>
            </a:r>
            <a:r>
              <a:rPr lang="en-US" dirty="0" err="1"/>
              <a:t>Dey</a:t>
            </a:r>
            <a:r>
              <a:rPr lang="en-US" dirty="0"/>
              <a:t>, </a:t>
            </a:r>
            <a:r>
              <a:rPr lang="en-US" dirty="0" smtClean="0"/>
              <a:t>L </a:t>
            </a:r>
            <a:r>
              <a:rPr lang="en-US" dirty="0"/>
              <a:t>(2007)</a:t>
            </a:r>
            <a:endParaRPr lang="es-CO" dirty="0"/>
          </a:p>
        </p:txBody>
      </p:sp>
      <p:sp>
        <p:nvSpPr>
          <p:cNvPr id="7" name="Rectángulo redondeado 6"/>
          <p:cNvSpPr/>
          <p:nvPr/>
        </p:nvSpPr>
        <p:spPr>
          <a:xfrm>
            <a:off x="1738648" y="4985059"/>
            <a:ext cx="2369713" cy="1250503"/>
          </a:xfrm>
          <a:prstGeom prst="round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es-CO" dirty="0" smtClean="0"/>
              <a:t>K-mean con medida de similitud para variables mixtas</a:t>
            </a:r>
            <a:endParaRPr lang="es-CO" dirty="0"/>
          </a:p>
        </p:txBody>
      </p:sp>
      <p:sp>
        <p:nvSpPr>
          <p:cNvPr id="8" name="Rectángulo redondeado 7"/>
          <p:cNvSpPr/>
          <p:nvPr/>
        </p:nvSpPr>
        <p:spPr>
          <a:xfrm>
            <a:off x="4868214" y="4985058"/>
            <a:ext cx="2369713" cy="125050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CO" dirty="0" smtClean="0"/>
              <a:t>Agrupamiento con K-</a:t>
            </a:r>
            <a:r>
              <a:rPr lang="es-CO" dirty="0" err="1" smtClean="0"/>
              <a:t>modes</a:t>
            </a:r>
            <a:endParaRPr lang="es-CO" dirty="0"/>
          </a:p>
        </p:txBody>
      </p:sp>
      <p:sp>
        <p:nvSpPr>
          <p:cNvPr id="9" name="Rectángulo redondeado 8"/>
          <p:cNvSpPr/>
          <p:nvPr/>
        </p:nvSpPr>
        <p:spPr>
          <a:xfrm>
            <a:off x="7997780" y="4985058"/>
            <a:ext cx="2369713" cy="125050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CO" dirty="0" smtClean="0"/>
              <a:t>K-mean con categorización de las variables</a:t>
            </a:r>
            <a:endParaRPr lang="es-CO" dirty="0"/>
          </a:p>
        </p:txBody>
      </p:sp>
    </p:spTree>
    <p:extLst>
      <p:ext uri="{BB962C8B-B14F-4D97-AF65-F5344CB8AC3E}">
        <p14:creationId xmlns:p14="http://schemas.microsoft.com/office/powerpoint/2010/main" val="1533945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Número de Clústeres</a:t>
            </a:r>
            <a:endParaRPr lang="es-CO" dirty="0"/>
          </a:p>
        </p:txBody>
      </p:sp>
      <p:sp>
        <p:nvSpPr>
          <p:cNvPr id="3" name="Marcador de contenido 2"/>
          <p:cNvSpPr>
            <a:spLocks noGrp="1"/>
          </p:cNvSpPr>
          <p:nvPr>
            <p:ph idx="1"/>
          </p:nvPr>
        </p:nvSpPr>
        <p:spPr/>
        <p:txBody>
          <a:bodyPr/>
          <a:lstStyle/>
          <a:p>
            <a:pPr marL="0" indent="0">
              <a:buNone/>
            </a:pPr>
            <a:r>
              <a:rPr lang="es-CO" dirty="0" smtClean="0"/>
              <a:t>Existen diferentes maneras de definir el número de grupos, en nuestro caso se utilizará un análisis de clúster jerárquico, el cual sirve como exploratorio para conocer cuántas categorías se podrían crear.</a:t>
            </a:r>
            <a:endParaRPr lang="es-CO" dirty="0"/>
          </a:p>
        </p:txBody>
      </p:sp>
      <p:pic>
        <p:nvPicPr>
          <p:cNvPr id="1026" name="Picture 2" descr="Image result for dendrogram"/>
          <p:cNvPicPr>
            <a:picLocks noChangeAspect="1" noChangeArrowheads="1"/>
          </p:cNvPicPr>
          <p:nvPr/>
        </p:nvPicPr>
        <p:blipFill rotWithShape="1">
          <a:blip r:embed="rId2">
            <a:extLst>
              <a:ext uri="{28A0092B-C50C-407E-A947-70E740481C1C}">
                <a14:useLocalDpi xmlns:a14="http://schemas.microsoft.com/office/drawing/2010/main" val="0"/>
              </a:ext>
            </a:extLst>
          </a:blip>
          <a:srcRect t="14985"/>
          <a:stretch/>
        </p:blipFill>
        <p:spPr bwMode="auto">
          <a:xfrm>
            <a:off x="2952750" y="3255264"/>
            <a:ext cx="6286500" cy="3562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5774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Referencias</a:t>
            </a:r>
            <a:endParaRPr lang="es-CO" dirty="0"/>
          </a:p>
        </p:txBody>
      </p:sp>
      <p:sp>
        <p:nvSpPr>
          <p:cNvPr id="3" name="Marcador de contenido 2"/>
          <p:cNvSpPr>
            <a:spLocks noGrp="1"/>
          </p:cNvSpPr>
          <p:nvPr>
            <p:ph idx="1"/>
          </p:nvPr>
        </p:nvSpPr>
        <p:spPr>
          <a:xfrm>
            <a:off x="838200" y="1812746"/>
            <a:ext cx="10515600" cy="4351338"/>
          </a:xfrm>
        </p:spPr>
        <p:txBody>
          <a:bodyPr/>
          <a:lstStyle/>
          <a:p>
            <a:pPr marL="0" indent="0">
              <a:buNone/>
            </a:pPr>
            <a:r>
              <a:rPr lang="es-CO" dirty="0" err="1" smtClean="0"/>
              <a:t>Sharma</a:t>
            </a:r>
            <a:r>
              <a:rPr lang="es-CO" dirty="0" smtClean="0"/>
              <a:t>, S; “</a:t>
            </a:r>
            <a:r>
              <a:rPr lang="es-CO" dirty="0" err="1" smtClean="0"/>
              <a:t>Applied</a:t>
            </a:r>
            <a:r>
              <a:rPr lang="es-CO" dirty="0" smtClean="0"/>
              <a:t> </a:t>
            </a:r>
            <a:r>
              <a:rPr lang="es-CO" dirty="0" err="1" smtClean="0"/>
              <a:t>Multivariate</a:t>
            </a:r>
            <a:r>
              <a:rPr lang="es-CO" dirty="0" smtClean="0"/>
              <a:t> </a:t>
            </a:r>
            <a:r>
              <a:rPr lang="es-CO" dirty="0" err="1" smtClean="0"/>
              <a:t>Techinques</a:t>
            </a:r>
            <a:r>
              <a:rPr lang="es-CO" dirty="0" smtClean="0"/>
              <a:t>”; </a:t>
            </a:r>
            <a:r>
              <a:rPr lang="es-CO" dirty="0" err="1" smtClean="0"/>
              <a:t>University</a:t>
            </a:r>
            <a:r>
              <a:rPr lang="es-CO" dirty="0" smtClean="0"/>
              <a:t> of South Carolina </a:t>
            </a:r>
            <a:r>
              <a:rPr lang="es-CO" dirty="0"/>
              <a:t>(1996)</a:t>
            </a:r>
            <a:endParaRPr lang="es-CO" dirty="0" smtClean="0"/>
          </a:p>
          <a:p>
            <a:pPr marL="0" indent="0">
              <a:buNone/>
            </a:pPr>
            <a:r>
              <a:rPr lang="en-US" dirty="0" smtClean="0"/>
              <a:t>Ahmad, A &amp; </a:t>
            </a:r>
            <a:r>
              <a:rPr lang="en-US" dirty="0" err="1" smtClean="0"/>
              <a:t>Dey</a:t>
            </a:r>
            <a:r>
              <a:rPr lang="en-US" dirty="0" smtClean="0"/>
              <a:t>, L; “A </a:t>
            </a:r>
            <a:r>
              <a:rPr lang="en-US" dirty="0"/>
              <a:t>k-mean clustering algorithm for mixed </a:t>
            </a:r>
            <a:r>
              <a:rPr lang="en-US" dirty="0" smtClean="0"/>
              <a:t>numeric </a:t>
            </a:r>
            <a:r>
              <a:rPr lang="es-CO" dirty="0" smtClean="0"/>
              <a:t>and </a:t>
            </a:r>
            <a:r>
              <a:rPr lang="es-CO" dirty="0" err="1"/>
              <a:t>categorical</a:t>
            </a:r>
            <a:r>
              <a:rPr lang="es-CO" dirty="0"/>
              <a:t> </a:t>
            </a:r>
            <a:r>
              <a:rPr lang="es-CO" dirty="0" smtClean="0"/>
              <a:t>data”; </a:t>
            </a:r>
            <a:r>
              <a:rPr lang="es-CO" dirty="0" err="1" smtClean="0"/>
              <a:t>ScienceDirect</a:t>
            </a:r>
            <a:r>
              <a:rPr lang="es-CO" dirty="0" smtClean="0"/>
              <a:t>; Data And </a:t>
            </a:r>
            <a:r>
              <a:rPr lang="es-CO" dirty="0" err="1" smtClean="0"/>
              <a:t>Knowledge</a:t>
            </a:r>
            <a:r>
              <a:rPr lang="es-CO" dirty="0" smtClean="0"/>
              <a:t> </a:t>
            </a:r>
            <a:r>
              <a:rPr lang="es-CO" dirty="0" err="1" smtClean="0"/>
              <a:t>Engineering</a:t>
            </a:r>
            <a:r>
              <a:rPr lang="es-CO" dirty="0" smtClean="0"/>
              <a:t> 63 (2007) 503-527</a:t>
            </a:r>
          </a:p>
          <a:p>
            <a:pPr marL="0" indent="0">
              <a:buNone/>
            </a:pPr>
            <a:r>
              <a:rPr lang="es-CO" dirty="0" smtClean="0"/>
              <a:t>He, Z; “</a:t>
            </a:r>
            <a:r>
              <a:rPr lang="es-CO" dirty="0" err="1" smtClean="0"/>
              <a:t>Approximation</a:t>
            </a:r>
            <a:r>
              <a:rPr lang="es-CO" dirty="0" smtClean="0"/>
              <a:t> </a:t>
            </a:r>
            <a:r>
              <a:rPr lang="es-CO" dirty="0" err="1" smtClean="0"/>
              <a:t>Algorithms</a:t>
            </a:r>
            <a:r>
              <a:rPr lang="es-CO" dirty="0" smtClean="0"/>
              <a:t> </a:t>
            </a:r>
            <a:r>
              <a:rPr lang="es-CO" dirty="0" err="1" smtClean="0"/>
              <a:t>for</a:t>
            </a:r>
            <a:r>
              <a:rPr lang="es-CO" dirty="0" smtClean="0"/>
              <a:t> K-</a:t>
            </a:r>
            <a:r>
              <a:rPr lang="es-CO" dirty="0" err="1" smtClean="0"/>
              <a:t>modes</a:t>
            </a:r>
            <a:r>
              <a:rPr lang="es-CO" dirty="0" smtClean="0"/>
              <a:t> </a:t>
            </a:r>
            <a:r>
              <a:rPr lang="es-CO" dirty="0" err="1" smtClean="0"/>
              <a:t>Clustering</a:t>
            </a:r>
            <a:r>
              <a:rPr lang="es-CO" dirty="0" smtClean="0"/>
              <a:t>”; </a:t>
            </a:r>
            <a:r>
              <a:rPr lang="es-CO" dirty="0" err="1" smtClean="0"/>
              <a:t>Department</a:t>
            </a:r>
            <a:r>
              <a:rPr lang="es-CO" dirty="0" smtClean="0"/>
              <a:t> of </a:t>
            </a:r>
            <a:r>
              <a:rPr lang="es-CO" dirty="0" err="1" smtClean="0"/>
              <a:t>Computer</a:t>
            </a:r>
            <a:r>
              <a:rPr lang="es-CO" dirty="0" smtClean="0"/>
              <a:t> </a:t>
            </a:r>
            <a:r>
              <a:rPr lang="es-CO" dirty="0" err="1" smtClean="0"/>
              <a:t>Science</a:t>
            </a:r>
            <a:r>
              <a:rPr lang="es-CO" dirty="0" smtClean="0"/>
              <a:t> and </a:t>
            </a:r>
            <a:r>
              <a:rPr lang="es-CO" dirty="0" err="1" smtClean="0"/>
              <a:t>Engineering</a:t>
            </a:r>
            <a:r>
              <a:rPr lang="es-CO" dirty="0" smtClean="0"/>
              <a:t>, Harbin </a:t>
            </a:r>
            <a:r>
              <a:rPr lang="es-CO" dirty="0" err="1" smtClean="0"/>
              <a:t>Institute</a:t>
            </a:r>
            <a:r>
              <a:rPr lang="es-CO" dirty="0" smtClean="0"/>
              <a:t> of </a:t>
            </a:r>
            <a:r>
              <a:rPr lang="es-CO" dirty="0" err="1" smtClean="0"/>
              <a:t>Technology</a:t>
            </a:r>
            <a:r>
              <a:rPr lang="es-CO" dirty="0" smtClean="0"/>
              <a:t>, </a:t>
            </a:r>
            <a:r>
              <a:rPr lang="es-CO" dirty="0" smtClean="0"/>
              <a:t>China</a:t>
            </a:r>
          </a:p>
          <a:p>
            <a:pPr marL="0" indent="0">
              <a:buNone/>
            </a:pPr>
            <a:r>
              <a:rPr lang="es-CO" dirty="0" err="1" smtClean="0"/>
              <a:t>Gower</a:t>
            </a:r>
            <a:r>
              <a:rPr lang="es-CO" dirty="0" smtClean="0"/>
              <a:t>, J; “</a:t>
            </a:r>
            <a:r>
              <a:rPr lang="en-US" dirty="0"/>
              <a:t>A General Coefficient of </a:t>
            </a:r>
            <a:r>
              <a:rPr lang="en-US" dirty="0" err="1"/>
              <a:t>Simmilarity</a:t>
            </a:r>
            <a:r>
              <a:rPr lang="en-US" dirty="0"/>
              <a:t> and Some of its </a:t>
            </a:r>
            <a:r>
              <a:rPr lang="en-US" dirty="0" smtClean="0"/>
              <a:t>Properties”; Biometrics, Vol. 27, No. 4 (Dec, 1971)</a:t>
            </a:r>
            <a:endParaRPr lang="es-CO" dirty="0"/>
          </a:p>
        </p:txBody>
      </p:sp>
    </p:spTree>
    <p:extLst>
      <p:ext uri="{BB962C8B-B14F-4D97-AF65-F5344CB8AC3E}">
        <p14:creationId xmlns:p14="http://schemas.microsoft.com/office/powerpoint/2010/main" val="305480694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1409</TotalTime>
  <Words>543</Words>
  <Application>Microsoft Office PowerPoint</Application>
  <PresentationFormat>Panorámica</PresentationFormat>
  <Paragraphs>52</Paragraphs>
  <Slides>8</Slides>
  <Notes>2</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Calibri</vt:lpstr>
      <vt:lpstr>Calibri Light</vt:lpstr>
      <vt:lpstr>Tema de Office</vt:lpstr>
      <vt:lpstr>DISEÑO - MODELO DE AGRUPAMIENTO</vt:lpstr>
      <vt:lpstr>Calificación de Contratistas</vt:lpstr>
      <vt:lpstr>Variables de Agrupamiento</vt:lpstr>
      <vt:lpstr>Análisis Descriptivo</vt:lpstr>
      <vt:lpstr>Metodologías de agrupamiento</vt:lpstr>
      <vt:lpstr>Metodologías de agrupamiento</vt:lpstr>
      <vt:lpstr>Número de Clústeres</vt:lpstr>
      <vt:lpstr>Referencias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Andres Madrigal</dc:creator>
  <cp:lastModifiedBy>Andres Madrigal</cp:lastModifiedBy>
  <cp:revision>35</cp:revision>
  <dcterms:created xsi:type="dcterms:W3CDTF">2019-02-18T20:12:57Z</dcterms:created>
  <dcterms:modified xsi:type="dcterms:W3CDTF">2019-02-28T16:20:23Z</dcterms:modified>
</cp:coreProperties>
</file>