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7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100"/>
    <a:srgbClr val="F32929"/>
    <a:srgbClr val="FEDD47"/>
    <a:srgbClr val="B05800"/>
    <a:srgbClr val="FAEC38"/>
    <a:srgbClr val="373971"/>
    <a:srgbClr val="E53E2D"/>
    <a:srgbClr val="000000"/>
    <a:srgbClr val="DB2703"/>
    <a:srgbClr val="F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6F67-6A38-408F-B95B-CFFCE2EDE2C8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2B8A6-4110-4E6D-B860-F6A339B122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34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6" indent="0" algn="ctr">
              <a:buNone/>
              <a:defRPr sz="1800"/>
            </a:lvl3pPr>
            <a:lvl4pPr marL="1371639" indent="0" algn="ctr">
              <a:buNone/>
              <a:defRPr sz="1600"/>
            </a:lvl4pPr>
            <a:lvl5pPr marL="1828852" indent="0" algn="ctr">
              <a:buNone/>
              <a:defRPr sz="1600"/>
            </a:lvl5pPr>
            <a:lvl6pPr marL="2286064" indent="0" algn="ctr">
              <a:buNone/>
              <a:defRPr sz="1600"/>
            </a:lvl6pPr>
            <a:lvl7pPr marL="2743278" indent="0" algn="ctr">
              <a:buNone/>
              <a:defRPr sz="1600"/>
            </a:lvl7pPr>
            <a:lvl8pPr marL="3200490" indent="0" algn="ctr">
              <a:buNone/>
              <a:defRPr sz="1600"/>
            </a:lvl8pPr>
            <a:lvl9pPr marL="36577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8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46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</a:t>
            </a:r>
            <a:r>
              <a:rPr lang="es-ES_tradnl" sz="1300" baseline="30000" dirty="0" smtClean="0">
                <a:solidFill>
                  <a:srgbClr val="B8A592"/>
                </a:solidFill>
                <a:latin typeface="Franklin Gothic Book" pitchFamily="34" charset="0"/>
              </a:rPr>
              <a:t>proyectoswww.payc.com.co| </a:t>
            </a:r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</a:t>
            </a:r>
            <a:r>
              <a:rPr lang="es-ES_tradnl" sz="1300" baseline="30000" dirty="0" err="1">
                <a:solidFill>
                  <a:srgbClr val="B8A592"/>
                </a:solidFill>
                <a:latin typeface="Franklin Gothic Book" pitchFamily="34" charset="0"/>
              </a:rPr>
              <a:t>PBX</a:t>
            </a:r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: (571) 325 6500 | FAX: (571) 310 </a:t>
            </a:r>
            <a:r>
              <a:rPr lang="es-ES_tradnl" sz="1300" baseline="30000" dirty="0" smtClean="0">
                <a:solidFill>
                  <a:srgbClr val="B8A592"/>
                </a:solidFill>
                <a:latin typeface="Franklin Gothic Book" pitchFamily="34" charset="0"/>
              </a:rPr>
              <a:t>2335| </a:t>
            </a:r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Bogotá D.C. - Colombia</a:t>
            </a:r>
          </a:p>
          <a:p>
            <a:pPr algn="dist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60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6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15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6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6" indent="0">
              <a:buNone/>
              <a:defRPr sz="1800" b="1"/>
            </a:lvl3pPr>
            <a:lvl4pPr marL="1371639" indent="0">
              <a:buNone/>
              <a:defRPr sz="1600" b="1"/>
            </a:lvl4pPr>
            <a:lvl5pPr marL="1828852" indent="0">
              <a:buNone/>
              <a:defRPr sz="1600" b="1"/>
            </a:lvl5pPr>
            <a:lvl6pPr marL="2286064" indent="0">
              <a:buNone/>
              <a:defRPr sz="1600" b="1"/>
            </a:lvl6pPr>
            <a:lvl7pPr marL="2743278" indent="0">
              <a:buNone/>
              <a:defRPr sz="1600" b="1"/>
            </a:lvl7pPr>
            <a:lvl8pPr marL="3200490" indent="0">
              <a:buNone/>
              <a:defRPr sz="1600" b="1"/>
            </a:lvl8pPr>
            <a:lvl9pPr marL="365770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6" indent="0">
              <a:buNone/>
              <a:defRPr sz="1800" b="1"/>
            </a:lvl3pPr>
            <a:lvl4pPr marL="1371639" indent="0">
              <a:buNone/>
              <a:defRPr sz="1600" b="1"/>
            </a:lvl4pPr>
            <a:lvl5pPr marL="1828852" indent="0">
              <a:buNone/>
              <a:defRPr sz="1600" b="1"/>
            </a:lvl5pPr>
            <a:lvl6pPr marL="2286064" indent="0">
              <a:buNone/>
              <a:defRPr sz="1600" b="1"/>
            </a:lvl6pPr>
            <a:lvl7pPr marL="2743278" indent="0">
              <a:buNone/>
              <a:defRPr sz="1600" b="1"/>
            </a:lvl7pPr>
            <a:lvl8pPr marL="3200490" indent="0">
              <a:buNone/>
              <a:defRPr sz="1600" b="1"/>
            </a:lvl8pPr>
            <a:lvl9pPr marL="365770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1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50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6" indent="0">
              <a:buNone/>
              <a:defRPr sz="1200"/>
            </a:lvl3pPr>
            <a:lvl4pPr marL="1371639" indent="0">
              <a:buNone/>
              <a:defRPr sz="1000"/>
            </a:lvl4pPr>
            <a:lvl5pPr marL="1828852" indent="0">
              <a:buNone/>
              <a:defRPr sz="1000"/>
            </a:lvl5pPr>
            <a:lvl6pPr marL="2286064" indent="0">
              <a:buNone/>
              <a:defRPr sz="1000"/>
            </a:lvl6pPr>
            <a:lvl7pPr marL="2743278" indent="0">
              <a:buNone/>
              <a:defRPr sz="1000"/>
            </a:lvl7pPr>
            <a:lvl8pPr marL="3200490" indent="0">
              <a:buNone/>
              <a:defRPr sz="1000"/>
            </a:lvl8pPr>
            <a:lvl9pPr marL="36577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91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6" indent="0">
              <a:buNone/>
              <a:defRPr sz="2400"/>
            </a:lvl3pPr>
            <a:lvl4pPr marL="1371639" indent="0">
              <a:buNone/>
              <a:defRPr sz="2000"/>
            </a:lvl4pPr>
            <a:lvl5pPr marL="1828852" indent="0">
              <a:buNone/>
              <a:defRPr sz="2000"/>
            </a:lvl5pPr>
            <a:lvl6pPr marL="2286064" indent="0">
              <a:buNone/>
              <a:defRPr sz="2000"/>
            </a:lvl6pPr>
            <a:lvl7pPr marL="2743278" indent="0">
              <a:buNone/>
              <a:defRPr sz="2000"/>
            </a:lvl7pPr>
            <a:lvl8pPr marL="3200490" indent="0">
              <a:buNone/>
              <a:defRPr sz="2000"/>
            </a:lvl8pPr>
            <a:lvl9pPr marL="3657703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6" indent="0">
              <a:buNone/>
              <a:defRPr sz="1200"/>
            </a:lvl3pPr>
            <a:lvl4pPr marL="1371639" indent="0">
              <a:buNone/>
              <a:defRPr sz="1000"/>
            </a:lvl4pPr>
            <a:lvl5pPr marL="1828852" indent="0">
              <a:buNone/>
              <a:defRPr sz="1000"/>
            </a:lvl5pPr>
            <a:lvl6pPr marL="2286064" indent="0">
              <a:buNone/>
              <a:defRPr sz="1000"/>
            </a:lvl6pPr>
            <a:lvl7pPr marL="2743278" indent="0">
              <a:buNone/>
              <a:defRPr sz="1000"/>
            </a:lvl7pPr>
            <a:lvl8pPr marL="3200490" indent="0">
              <a:buNone/>
              <a:defRPr sz="1000"/>
            </a:lvl8pPr>
            <a:lvl9pPr marL="36577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1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D47-A577-46CB-9628-619B0A8AD91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A922-186E-46F6-9F27-F888EB4413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4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2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5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8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1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4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6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9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2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8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2" y="1828942"/>
            <a:ext cx="10764982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UN PRIMER ACERCAMIENTO A ANALÍTICA APLICADA A LA PLANIFICACIÓN DE NEGOCIO 2019</a:t>
            </a:r>
          </a:p>
        </p:txBody>
      </p:sp>
    </p:spTree>
    <p:extLst>
      <p:ext uri="{BB962C8B-B14F-4D97-AF65-F5344CB8AC3E}">
        <p14:creationId xmlns:p14="http://schemas.microsoft.com/office/powerpoint/2010/main" val="2537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ECA0CD0C-0EE0-49CA-884F-948C9A9B8E7D}"/>
              </a:ext>
            </a:extLst>
          </p:cNvPr>
          <p:cNvCxnSpPr>
            <a:cxnSpLocks/>
          </p:cNvCxnSpPr>
          <p:nvPr/>
        </p:nvCxnSpPr>
        <p:spPr>
          <a:xfrm>
            <a:off x="6096000" y="439100"/>
            <a:ext cx="0" cy="559932"/>
          </a:xfrm>
          <a:prstGeom prst="straightConnector1">
            <a:avLst/>
          </a:prstGeom>
          <a:ln w="63500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CB3F1097-8C1A-4CA3-A961-A5465D60FF9B}"/>
              </a:ext>
            </a:extLst>
          </p:cNvPr>
          <p:cNvSpPr/>
          <p:nvPr/>
        </p:nvSpPr>
        <p:spPr>
          <a:xfrm>
            <a:off x="4264830" y="1140243"/>
            <a:ext cx="3581381" cy="935390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ETAPA OBRA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FFC5C469-DF13-43B7-93B7-2919B6ECE99B}"/>
              </a:ext>
            </a:extLst>
          </p:cNvPr>
          <p:cNvSpPr/>
          <p:nvPr/>
        </p:nvSpPr>
        <p:spPr>
          <a:xfrm>
            <a:off x="7846211" y="1828710"/>
            <a:ext cx="2271709" cy="241822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LIQUIDACIÓN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24D85B11-9865-421E-BEC8-FEB1B1B35C0C}"/>
              </a:ext>
            </a:extLst>
          </p:cNvPr>
          <p:cNvSpPr/>
          <p:nvPr/>
        </p:nvSpPr>
        <p:spPr>
          <a:xfrm>
            <a:off x="1364471" y="1724090"/>
            <a:ext cx="2900359" cy="351544"/>
          </a:xfrm>
          <a:prstGeom prst="rect">
            <a:avLst/>
          </a:prstGeom>
          <a:solidFill>
            <a:srgbClr val="FAEC3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ETAPA PREVIA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E0622193-22C6-48B6-92A9-8831DA61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1" y="3017480"/>
            <a:ext cx="3581379" cy="1796658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F0BA3648-7A1D-48E2-BE3F-932614275BDF}"/>
              </a:ext>
            </a:extLst>
          </p:cNvPr>
          <p:cNvCxnSpPr>
            <a:cxnSpLocks/>
          </p:cNvCxnSpPr>
          <p:nvPr/>
        </p:nvCxnSpPr>
        <p:spPr>
          <a:xfrm>
            <a:off x="1133479" y="5321768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9415AC68-E83B-4335-A453-9603A1149657}"/>
              </a:ext>
            </a:extLst>
          </p:cNvPr>
          <p:cNvSpPr txBox="1"/>
          <p:nvPr/>
        </p:nvSpPr>
        <p:spPr>
          <a:xfrm>
            <a:off x="1459711" y="5324271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1B81AB95-7672-42C8-B310-48F3223B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50" y="2659043"/>
            <a:ext cx="4293378" cy="215384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EAD520FC-AD9D-478A-820E-BE752D47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2" y="2959559"/>
            <a:ext cx="3398016" cy="170467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D7043B8D-F7E6-4E4B-ADF9-1DAC690C049E}"/>
              </a:ext>
            </a:extLst>
          </p:cNvPr>
          <p:cNvCxnSpPr>
            <a:cxnSpLocks/>
          </p:cNvCxnSpPr>
          <p:nvPr/>
        </p:nvCxnSpPr>
        <p:spPr>
          <a:xfrm>
            <a:off x="9236864" y="5316708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00D757E-3E0A-4B21-8D8F-79D9166BD236}"/>
              </a:ext>
            </a:extLst>
          </p:cNvPr>
          <p:cNvSpPr txBox="1"/>
          <p:nvPr/>
        </p:nvSpPr>
        <p:spPr>
          <a:xfrm>
            <a:off x="9563094" y="5319211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7753093D-027C-4A50-B4C2-80015D292A34}"/>
              </a:ext>
            </a:extLst>
          </p:cNvPr>
          <p:cNvSpPr txBox="1"/>
          <p:nvPr/>
        </p:nvSpPr>
        <p:spPr>
          <a:xfrm>
            <a:off x="5399096" y="5316708"/>
            <a:ext cx="98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 Narrow" panose="020B0606020202030204" pitchFamily="34" charset="0"/>
              </a:rPr>
              <a:t>DURACIÓN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C435350B-4CC8-4944-A3C6-7BD943AA59BF}"/>
              </a:ext>
            </a:extLst>
          </p:cNvPr>
          <p:cNvCxnSpPr>
            <a:cxnSpLocks/>
          </p:cNvCxnSpPr>
          <p:nvPr/>
        </p:nvCxnSpPr>
        <p:spPr>
          <a:xfrm>
            <a:off x="5065724" y="5304479"/>
            <a:ext cx="1638300" cy="0"/>
          </a:xfrm>
          <a:prstGeom prst="straightConnector1">
            <a:avLst/>
          </a:prstGeom>
          <a:ln w="28575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5732500E-D6CF-405E-AB38-F5972F280E7F}"/>
              </a:ext>
            </a:extLst>
          </p:cNvPr>
          <p:cNvSpPr/>
          <p:nvPr/>
        </p:nvSpPr>
        <p:spPr>
          <a:xfrm>
            <a:off x="3977515" y="5396297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8728DCE5-C139-42C6-A9BC-646D8F7C7A74}"/>
              </a:ext>
            </a:extLst>
          </p:cNvPr>
          <p:cNvSpPr/>
          <p:nvPr/>
        </p:nvSpPr>
        <p:spPr>
          <a:xfrm>
            <a:off x="7519200" y="5372098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D1DA217B-92A5-4702-B95B-B37A0C6B4AE9}"/>
              </a:ext>
            </a:extLst>
          </p:cNvPr>
          <p:cNvSpPr/>
          <p:nvPr/>
        </p:nvSpPr>
        <p:spPr>
          <a:xfrm>
            <a:off x="11691907" y="5304479"/>
            <a:ext cx="287315" cy="1326286"/>
          </a:xfrm>
          <a:prstGeom prst="rect">
            <a:avLst/>
          </a:prstGeom>
          <a:solidFill>
            <a:srgbClr val="FEDD47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b="1" dirty="0">
              <a:latin typeface="Arial Narrow" panose="020B0606020202030204" pitchFamily="34" charset="0"/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PAGOS</a:t>
            </a:r>
          </a:p>
          <a:p>
            <a:pPr algn="ctr"/>
            <a:endParaRPr lang="es-CO" b="1" dirty="0">
              <a:latin typeface="Arial Narrow" panose="020B0606020202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D47EE081-3D09-4F01-ABA0-2AAD922133D7}"/>
              </a:ext>
            </a:extLst>
          </p:cNvPr>
          <p:cNvSpPr txBox="1"/>
          <p:nvPr/>
        </p:nvSpPr>
        <p:spPr>
          <a:xfrm>
            <a:off x="4884837" y="8638"/>
            <a:ext cx="24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GRUPO 7</a:t>
            </a:r>
          </a:p>
        </p:txBody>
      </p:sp>
      <p:sp>
        <p:nvSpPr>
          <p:cNvPr id="33" name="Rectángulo: esquinas redondeadas 32">
            <a:hlinkClick r:id="rId5" action="ppaction://hlinksldjump"/>
            <a:extLst>
              <a:ext uri="{FF2B5EF4-FFF2-40B4-BE49-F238E27FC236}">
                <a16:creationId xmlns:a16="http://schemas.microsoft.com/office/drawing/2014/main" xmlns="" id="{5F4A5C06-3CF0-4936-A360-9DF63F391D84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5638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ECA0CD0C-0EE0-49CA-884F-948C9A9B8E7D}"/>
              </a:ext>
            </a:extLst>
          </p:cNvPr>
          <p:cNvCxnSpPr>
            <a:cxnSpLocks/>
          </p:cNvCxnSpPr>
          <p:nvPr/>
        </p:nvCxnSpPr>
        <p:spPr>
          <a:xfrm>
            <a:off x="6096000" y="595514"/>
            <a:ext cx="0" cy="559932"/>
          </a:xfrm>
          <a:prstGeom prst="straightConnector1">
            <a:avLst/>
          </a:prstGeom>
          <a:ln w="63500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D47EE081-3D09-4F01-ABA0-2AAD922133D7}"/>
              </a:ext>
            </a:extLst>
          </p:cNvPr>
          <p:cNvSpPr txBox="1"/>
          <p:nvPr/>
        </p:nvSpPr>
        <p:spPr>
          <a:xfrm>
            <a:off x="4126836" y="8640"/>
            <a:ext cx="39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GRUPO 7 – </a:t>
            </a:r>
            <a:r>
              <a:rPr lang="es-CO" b="1" dirty="0" smtClean="0">
                <a:latin typeface="Arial Narrow" panose="020B0606020202030204" pitchFamily="34" charset="0"/>
              </a:rPr>
              <a:t>ESCENARIO 1</a:t>
            </a:r>
            <a:endParaRPr lang="es-CO" b="1" dirty="0">
              <a:latin typeface="Arial Narrow" panose="020B0606020202030204" pitchFamily="34" charset="0"/>
            </a:endParaRP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86CB24F5-74F2-4F8B-AF3D-1F37C4B7903F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14" y="1241845"/>
            <a:ext cx="9004572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86CB24F5-74F2-4F8B-AF3D-1F37C4B7903F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1DA15A44-733A-4C73-81AD-FAF290550483}"/>
              </a:ext>
            </a:extLst>
          </p:cNvPr>
          <p:cNvCxnSpPr>
            <a:cxnSpLocks/>
          </p:cNvCxnSpPr>
          <p:nvPr/>
        </p:nvCxnSpPr>
        <p:spPr>
          <a:xfrm>
            <a:off x="6096000" y="655673"/>
            <a:ext cx="0" cy="559932"/>
          </a:xfrm>
          <a:prstGeom prst="straightConnector1">
            <a:avLst/>
          </a:prstGeom>
          <a:ln w="63500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5A4E7E0-26E4-4989-A3ED-4C924BCB067C}"/>
              </a:ext>
            </a:extLst>
          </p:cNvPr>
          <p:cNvSpPr txBox="1"/>
          <p:nvPr/>
        </p:nvSpPr>
        <p:spPr>
          <a:xfrm>
            <a:off x="4126836" y="8640"/>
            <a:ext cx="39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GRUPO 7 – </a:t>
            </a:r>
            <a:r>
              <a:rPr lang="es-CO" b="1" dirty="0" smtClean="0">
                <a:latin typeface="Arial Narrow" panose="020B0606020202030204" pitchFamily="34" charset="0"/>
              </a:rPr>
              <a:t>ESCENARIO 1</a:t>
            </a:r>
            <a:endParaRPr lang="es-CO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48780"/>
              </p:ext>
            </p:extLst>
          </p:nvPr>
        </p:nvGraphicFramePr>
        <p:xfrm>
          <a:off x="260969" y="1937657"/>
          <a:ext cx="10083483" cy="3964305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592129"/>
                <a:gridCol w="1751342"/>
                <a:gridCol w="1751342"/>
                <a:gridCol w="1751342"/>
                <a:gridCol w="1618664"/>
                <a:gridCol w="1618664"/>
              </a:tblGrid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FECHA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FASE 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HITO2</a:t>
                      </a:r>
                      <a:endParaRPr lang="es-CO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HITO3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HITO4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ene-19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13,105,734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39,691,875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26,419,974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440,227,603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abr-19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176,940,142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100,817,841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161,245,003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32,080,408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100,412,416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23,112,412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160,340,221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jul-19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80,851,657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8,029,540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54,078,546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ago-19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90,607,045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73,411,688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29,703,161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888,363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sep-19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32,269,326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55,864,217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94,155,828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2,337,796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oct-19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96,569,065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55,777,244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40,081,343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522,998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30,889,040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68,993,500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65,796,096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1,007,549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789,006 </a:t>
                      </a: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dic-19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31,992,375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57,631,283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110,595,086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1,710,956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3,359,850 </a:t>
                      </a:r>
                    </a:p>
                  </a:txBody>
                  <a:tcPr marL="9525" marR="9525" marT="9525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880,993,652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915,945,734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554,750,281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6,467,662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4,148,857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ECA0CD0C-0EE0-49CA-884F-948C9A9B8E7D}"/>
              </a:ext>
            </a:extLst>
          </p:cNvPr>
          <p:cNvCxnSpPr>
            <a:cxnSpLocks/>
          </p:cNvCxnSpPr>
          <p:nvPr/>
        </p:nvCxnSpPr>
        <p:spPr>
          <a:xfrm>
            <a:off x="6096000" y="595514"/>
            <a:ext cx="0" cy="559932"/>
          </a:xfrm>
          <a:prstGeom prst="straightConnector1">
            <a:avLst/>
          </a:prstGeom>
          <a:ln w="63500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D47EE081-3D09-4F01-ABA0-2AAD922133D7}"/>
              </a:ext>
            </a:extLst>
          </p:cNvPr>
          <p:cNvSpPr txBox="1"/>
          <p:nvPr/>
        </p:nvSpPr>
        <p:spPr>
          <a:xfrm>
            <a:off x="4126836" y="8640"/>
            <a:ext cx="39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GRUPO 7 – 5 MESES DE ESPERA PARA REINICIO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86CB24F5-74F2-4F8B-AF3D-1F37C4B7903F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14" y="1241845"/>
            <a:ext cx="9004572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ECA0CD0C-0EE0-49CA-884F-948C9A9B8E7D}"/>
              </a:ext>
            </a:extLst>
          </p:cNvPr>
          <p:cNvCxnSpPr>
            <a:cxnSpLocks/>
          </p:cNvCxnSpPr>
          <p:nvPr/>
        </p:nvCxnSpPr>
        <p:spPr>
          <a:xfrm>
            <a:off x="6096000" y="595514"/>
            <a:ext cx="0" cy="559932"/>
          </a:xfrm>
          <a:prstGeom prst="straightConnector1">
            <a:avLst/>
          </a:prstGeom>
          <a:ln w="63500" cmpd="sng">
            <a:solidFill>
              <a:srgbClr val="422100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D47EE081-3D09-4F01-ABA0-2AAD922133D7}"/>
              </a:ext>
            </a:extLst>
          </p:cNvPr>
          <p:cNvSpPr txBox="1"/>
          <p:nvPr/>
        </p:nvSpPr>
        <p:spPr>
          <a:xfrm>
            <a:off x="4126836" y="8640"/>
            <a:ext cx="39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GRUPO 7 – </a:t>
            </a:r>
            <a:r>
              <a:rPr lang="es-CO" b="1" dirty="0" smtClean="0">
                <a:latin typeface="Arial Narrow" panose="020B0606020202030204" pitchFamily="34" charset="0"/>
              </a:rPr>
              <a:t>ESCENARIO 2</a:t>
            </a:r>
            <a:endParaRPr lang="es-CO" b="1" dirty="0">
              <a:latin typeface="Arial Narrow" panose="020B0606020202030204" pitchFamily="34" charset="0"/>
            </a:endParaRP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86CB24F5-74F2-4F8B-AF3D-1F37C4B7903F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228"/>
              </p:ext>
            </p:extLst>
          </p:nvPr>
        </p:nvGraphicFramePr>
        <p:xfrm>
          <a:off x="260969" y="1937657"/>
          <a:ext cx="11702147" cy="395478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592129"/>
                <a:gridCol w="1751342"/>
                <a:gridCol w="1751342"/>
                <a:gridCol w="1751342"/>
                <a:gridCol w="1618664"/>
                <a:gridCol w="1618664"/>
                <a:gridCol w="1618664"/>
              </a:tblGrid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FECHA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FASE 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HITO2</a:t>
                      </a:r>
                      <a:endParaRPr lang="es-CO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HITO3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HITO4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PAGO HITO5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ene-19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13,105,734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39,691,875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26,419,974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440,227,603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abr-19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176,940,142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100,817,841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161,245,003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32,080,408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100,412,416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23,112,412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447,823,570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jul-19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80,851,657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8,029,540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76,256,820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3,962,699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ago-19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90,607,045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73,411,688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29,703,161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8,071,951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sep-19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32,269,326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55,864,217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114,226,570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9,764,388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oct-19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96,569,065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55,777,244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53,879,978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7,394,570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1,981,350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30,889,040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68,993,500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85,239,628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8,309,733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5,742,381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851,980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dic-19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31,992,375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57,631,283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110,595,086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6,942,136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13,101,075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1,135,974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20449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880,993,652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915,945,734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917,724,813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44,445,477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20,824,806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s-CO" sz="1800" u="none" strike="noStrike" dirty="0">
                          <a:effectLst/>
                          <a:latin typeface="+mn-lt"/>
                        </a:rPr>
                        <a:t>1,987,954 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1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hlinkClick r:id="rId2" action="ppaction://hlinksldjump"/>
            <a:extLst>
              <a:ext uri="{FF2B5EF4-FFF2-40B4-BE49-F238E27FC236}">
                <a16:creationId xmlns:a16="http://schemas.microsoft.com/office/drawing/2014/main" xmlns="" id="{22BAE1EC-820F-472D-9ECA-BD1DB66EB390}"/>
              </a:ext>
            </a:extLst>
          </p:cNvPr>
          <p:cNvSpPr/>
          <p:nvPr/>
        </p:nvSpPr>
        <p:spPr>
          <a:xfrm>
            <a:off x="4400548" y="3314794"/>
            <a:ext cx="5551592" cy="1564788"/>
          </a:xfrm>
          <a:prstGeom prst="rect">
            <a:avLst/>
          </a:prstGeom>
          <a:solidFill>
            <a:srgbClr val="FEDD47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GRUPO 7 (1706)</a:t>
            </a:r>
          </a:p>
        </p:txBody>
      </p:sp>
      <p:sp>
        <p:nvSpPr>
          <p:cNvPr id="21" name="Rectángulo 20">
            <a:hlinkClick r:id="rId3" action="ppaction://hlinksldjump"/>
            <a:extLst>
              <a:ext uri="{FF2B5EF4-FFF2-40B4-BE49-F238E27FC236}">
                <a16:creationId xmlns:a16="http://schemas.microsoft.com/office/drawing/2014/main" xmlns="" id="{93CF1139-3EDA-4AF7-B732-DB2BD612FF50}"/>
              </a:ext>
            </a:extLst>
          </p:cNvPr>
          <p:cNvSpPr/>
          <p:nvPr/>
        </p:nvSpPr>
        <p:spPr>
          <a:xfrm>
            <a:off x="4400548" y="1750006"/>
            <a:ext cx="5551592" cy="1564788"/>
          </a:xfrm>
          <a:prstGeom prst="rect">
            <a:avLst/>
          </a:prstGeom>
          <a:solidFill>
            <a:srgbClr val="FEDD47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Narrow" panose="020B0606020202030204" pitchFamily="34" charset="0"/>
              </a:rPr>
              <a:t>GRUPO 2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E7998857-32F8-4E8B-A4A7-814716706418}"/>
              </a:ext>
            </a:extLst>
          </p:cNvPr>
          <p:cNvSpPr txBox="1"/>
          <p:nvPr/>
        </p:nvSpPr>
        <p:spPr>
          <a:xfrm>
            <a:off x="1047127" y="2889176"/>
            <a:ext cx="24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</a:t>
            </a:r>
          </a:p>
        </p:txBody>
      </p:sp>
      <p:sp>
        <p:nvSpPr>
          <p:cNvPr id="24" name="Rectángulo: esquinas redondeadas 23">
            <a:hlinkClick r:id="rId3" action="ppaction://hlinksldjump"/>
            <a:extLst>
              <a:ext uri="{FF2B5EF4-FFF2-40B4-BE49-F238E27FC236}">
                <a16:creationId xmlns:a16="http://schemas.microsoft.com/office/drawing/2014/main" xmlns="" id="{05BFEF10-9C0A-423B-8532-375AF741CD42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FEFD17ED-06D8-4359-8F4E-D630BEB1884C}"/>
              </a:ext>
            </a:extLst>
          </p:cNvPr>
          <p:cNvCxnSpPr>
            <a:cxnSpLocks/>
          </p:cNvCxnSpPr>
          <p:nvPr/>
        </p:nvCxnSpPr>
        <p:spPr>
          <a:xfrm flipH="1">
            <a:off x="1451263" y="3371946"/>
            <a:ext cx="1593273" cy="0"/>
          </a:xfrm>
          <a:prstGeom prst="straightConnector1">
            <a:avLst/>
          </a:prstGeom>
          <a:ln w="63500" cmpd="sng">
            <a:solidFill>
              <a:srgbClr val="4221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E7998857-32F8-4E8B-A4A7-814716706418}"/>
              </a:ext>
            </a:extLst>
          </p:cNvPr>
          <p:cNvSpPr txBox="1"/>
          <p:nvPr/>
        </p:nvSpPr>
        <p:spPr>
          <a:xfrm>
            <a:off x="4135583" y="157507"/>
            <a:ext cx="39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– GRUPO 2 – FASE 2 - OBRA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16446C42-A1D5-41A1-9237-B61CD35828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346" y="1295690"/>
          <a:ext cx="11513129" cy="3790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205">
                  <a:extLst>
                    <a:ext uri="{9D8B030D-6E8A-4147-A177-3AD203B41FA5}">
                      <a16:colId xmlns:a16="http://schemas.microsoft.com/office/drawing/2014/main" xmlns="" val="2999607762"/>
                    </a:ext>
                  </a:extLst>
                </a:gridCol>
                <a:gridCol w="1420643">
                  <a:extLst>
                    <a:ext uri="{9D8B030D-6E8A-4147-A177-3AD203B41FA5}">
                      <a16:colId xmlns:a16="http://schemas.microsoft.com/office/drawing/2014/main" xmlns="" val="3985823370"/>
                    </a:ext>
                  </a:extLst>
                </a:gridCol>
                <a:gridCol w="1823158">
                  <a:extLst>
                    <a:ext uri="{9D8B030D-6E8A-4147-A177-3AD203B41FA5}">
                      <a16:colId xmlns:a16="http://schemas.microsoft.com/office/drawing/2014/main" xmlns="" val="61891376"/>
                    </a:ext>
                  </a:extLst>
                </a:gridCol>
                <a:gridCol w="1420643">
                  <a:extLst>
                    <a:ext uri="{9D8B030D-6E8A-4147-A177-3AD203B41FA5}">
                      <a16:colId xmlns:a16="http://schemas.microsoft.com/office/drawing/2014/main" xmlns="" val="1383664382"/>
                    </a:ext>
                  </a:extLst>
                </a:gridCol>
                <a:gridCol w="2533480">
                  <a:extLst>
                    <a:ext uri="{9D8B030D-6E8A-4147-A177-3AD203B41FA5}">
                      <a16:colId xmlns:a16="http://schemas.microsoft.com/office/drawing/2014/main" xmlns="" val="2861346452"/>
                    </a:ext>
                  </a:extLst>
                </a:gridCol>
              </a:tblGrid>
              <a:tr h="496481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COLEGIO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ctr">
                    <a:lnB w="12700" cmpd="sng">
                      <a:noFill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FECHA FIN PROGRAMADA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ctr">
                    <a:lnB w="12700" cmpd="sng">
                      <a:noFill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SALDO FASE 2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ctr">
                    <a:lnB w="12700" cmpd="sng">
                      <a:noFill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20 % GARANTÍA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ctr">
                    <a:lnB w="12700" cmpd="sng">
                      <a:noFill/>
                    </a:lnB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PAGO AL FINAL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ctr">
                    <a:lnB w="12700" cmpd="sng">
                      <a:noFill/>
                    </a:lnB>
                    <a:solidFill>
                      <a:srgbClr val="422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64132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IE Roberto García Peña Sede 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29-mar-19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$ 69,749,389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$ 56,003,818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$ 13,745,571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38226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IE Roberto García Peña Sede C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25-ene-19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$ 38,577,410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$ 37,009,964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$ 1,567,446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935526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IE Empresarial Y Agroindustrial Los Andes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5-feb-19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$ 50,563,879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$ 33,377,766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$ 17,186,113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396557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  <a:latin typeface="+mn-lt"/>
                        </a:rPr>
                        <a:t>IE Vicente Azuero Sede C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15-mar-19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$ 36,061,686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$ 22,501,985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$ 13,559,701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95805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  <a:latin typeface="+mn-lt"/>
                        </a:rPr>
                        <a:t>IE Santa María Goretti Sede C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28-ene-19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$ 75,354,095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$ 35,625,591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$ 39,728,504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547644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IE Normal Superior Sede </a:t>
                      </a:r>
                      <a:r>
                        <a:rPr lang="es-CO" sz="1600" u="none" strike="noStrike" dirty="0" err="1">
                          <a:effectLst/>
                          <a:latin typeface="+mn-lt"/>
                        </a:rPr>
                        <a:t>Ppal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19-feb-19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$ 207,659,962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$ 72,147,410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$ 135,512,552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803725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IE Nueva Generación Sede Urbana Mixta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10-feb-19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$ 69,053,436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$ 24,820,960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$ 44,232,476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68534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IE Juan Cristóbal Martínez Sede C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24-feb-19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$ 64,848,173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$ 58,753,762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$ 6,094,411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14821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IE Colegio Nuevo Puerto Madero 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21-feb-19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$ 206,729,819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$ 72,897,754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$ 133,832,065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548888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+mn-lt"/>
                        </a:rPr>
                        <a:t>IE Luis Carlos Galán S. Villas SJ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28-mar-19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$ 55,622,612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$ 36,369,002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$ 19,253,610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1241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  <a:latin typeface="+mn-lt"/>
                        </a:rPr>
                        <a:t>IE Ángulo Sede 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  <a:latin typeface="+mn-lt"/>
                        </a:rPr>
                        <a:t>28-feb-19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$ 37,647,404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$ 23,557,254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$ 14,090,150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034026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  <a:latin typeface="+mn-lt"/>
                        </a:rPr>
                        <a:t>IE Luis Carlos Galán S.-  Mirador A.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  <a:latin typeface="+mn-lt"/>
                        </a:rPr>
                        <a:t>21-feb-19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$ 250,132,471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$ 79,482,269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$ 170,650,202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41297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801" marR="8801" marT="880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$ 1,162,000,336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$ 552,547,536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2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$ 609,452,800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2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762062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BA753282-F01E-4A88-91EA-00378065C853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307898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E7998857-32F8-4E8B-A4A7-814716706418}"/>
              </a:ext>
            </a:extLst>
          </p:cNvPr>
          <p:cNvSpPr txBox="1"/>
          <p:nvPr/>
        </p:nvSpPr>
        <p:spPr>
          <a:xfrm>
            <a:off x="4135583" y="157507"/>
            <a:ext cx="39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rial Narrow" panose="020B0606020202030204" pitchFamily="34" charset="0"/>
              </a:rPr>
              <a:t>FFIE – GRUPO 2 – FASE 2 - OBRA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xmlns="" id="{BA753282-F01E-4A88-91EA-00378065C853}"/>
              </a:ext>
            </a:extLst>
          </p:cNvPr>
          <p:cNvSpPr/>
          <p:nvPr/>
        </p:nvSpPr>
        <p:spPr>
          <a:xfrm>
            <a:off x="10969714" y="103592"/>
            <a:ext cx="1041005" cy="479814"/>
          </a:xfrm>
          <a:prstGeom prst="roundRect">
            <a:avLst/>
          </a:prstGeom>
          <a:solidFill>
            <a:srgbClr val="F32929"/>
          </a:solidFill>
          <a:ln w="34925">
            <a:solidFill>
              <a:srgbClr val="F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Arial Narrow" panose="020B0606020202030204" pitchFamily="34" charset="0"/>
              </a:rPr>
              <a:t>VOLVER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258EE58-8369-4635-8759-E212C5A7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83" y="1027957"/>
            <a:ext cx="10411530" cy="4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69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58513</TotalTime>
  <Words>487</Words>
  <Application>Microsoft Office PowerPoint</Application>
  <PresentationFormat>Panorámica</PresentationFormat>
  <Paragraphs>224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Franklin Gothic Book</vt:lpstr>
      <vt:lpstr>Tema de Office</vt:lpstr>
      <vt:lpstr>UN PRIMER ACERCAMIENTO A ANALÍTICA APLICADA A LA PLANIFICACIÓN DE NEGOCIO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Madrigal</dc:creator>
  <cp:lastModifiedBy>Andres Madrigal</cp:lastModifiedBy>
  <cp:revision>2122</cp:revision>
  <dcterms:created xsi:type="dcterms:W3CDTF">2018-12-14T14:34:05Z</dcterms:created>
  <dcterms:modified xsi:type="dcterms:W3CDTF">2019-05-07T19:58:55Z</dcterms:modified>
</cp:coreProperties>
</file>