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9"/>
  </p:notesMasterIdLst>
  <p:handoutMasterIdLst>
    <p:handoutMasterId r:id="rId40"/>
  </p:handoutMasterIdLst>
  <p:sldIdLst>
    <p:sldId id="371" r:id="rId5"/>
    <p:sldId id="494" r:id="rId6"/>
    <p:sldId id="495" r:id="rId7"/>
    <p:sldId id="496" r:id="rId8"/>
    <p:sldId id="497" r:id="rId9"/>
    <p:sldId id="492" r:id="rId10"/>
    <p:sldId id="462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65" r:id="rId31"/>
    <p:sldId id="463" r:id="rId32"/>
    <p:sldId id="491" r:id="rId33"/>
    <p:sldId id="485" r:id="rId34"/>
    <p:sldId id="486" r:id="rId35"/>
    <p:sldId id="489" r:id="rId36"/>
    <p:sldId id="490" r:id="rId37"/>
    <p:sldId id="487" r:id="rId38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2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5911"/>
    <a:srgbClr val="FF6FCF"/>
    <a:srgbClr val="AAA29E"/>
    <a:srgbClr val="52882D"/>
    <a:srgbClr val="3C67A3"/>
    <a:srgbClr val="8000FF"/>
    <a:srgbClr val="800040"/>
    <a:srgbClr val="0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7741-49F2-A80B-5099EF872129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41-49F2-A80B-5099EF87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1-49F2-A80B-5099EF87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 la gerencia técnica, comercial y financiera los proyectos actuales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la base de datos de contratos con la información contractual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Enviar al área comercial para que valide y corrija la información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 la gerencia técnica, comercial y financiera los proyectos actuales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la base de datos de contratos con la información contractual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Enviar al área técnica para que incluya sus percepciones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al área comercial la base de datos de propuestas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la base de datos de propuestas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Ajustar la base de datos cuando existan problemas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Generar los indicadores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Validar con financiera los valores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BCEEF94D-747F-4A00-9292-06CD45DC0494}">
      <dgm:prSet phldrT="[Texto]" custT="1"/>
      <dgm:spPr/>
      <dgm:t>
        <a:bodyPr/>
        <a:lstStyle/>
        <a:p>
          <a:r>
            <a:rPr lang="es-CO" sz="2000" dirty="0"/>
            <a:t>Ajustar la procedimientos de cálculo en caso de existir problemas</a:t>
          </a:r>
        </a:p>
      </dgm:t>
    </dgm:pt>
    <dgm:pt modelId="{316075D1-4C64-4100-8F01-005082CEC25B}" type="parTrans" cxnId="{48515203-B316-40B2-B5F5-B095AE852702}">
      <dgm:prSet/>
      <dgm:spPr/>
      <dgm:t>
        <a:bodyPr/>
        <a:lstStyle/>
        <a:p>
          <a:endParaRPr lang="es-CO" sz="1400"/>
        </a:p>
      </dgm:t>
    </dgm:pt>
    <dgm:pt modelId="{04D04430-E964-421D-A613-9371CAE6E9FF}" type="sibTrans" cxnId="{48515203-B316-40B2-B5F5-B095AE852702}">
      <dgm:prSet/>
      <dgm:spPr/>
      <dgm:t>
        <a:bodyPr/>
        <a:lstStyle/>
        <a:p>
          <a:endParaRPr lang="es-CO" sz="14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3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2"/>
      <dgm:spPr/>
    </dgm:pt>
    <dgm:pt modelId="{63A7BAC8-5D4A-4E31-A6A8-16ED19B33696}" type="pres">
      <dgm:prSet presAssocID="{EBD2F6CD-271D-403F-8FBA-3F52D3582089}" presName="connectorText" presStyleLbl="sibTrans2D1" presStyleIdx="0" presStyleCnt="2"/>
      <dgm:spPr/>
    </dgm:pt>
    <dgm:pt modelId="{E313BE3D-9B6B-419F-B2B0-E869940636FB}" type="pres">
      <dgm:prSet presAssocID="{7ACE34D6-656E-4628-BE20-7AFEDB8F012C}" presName="node" presStyleLbl="node1" presStyleIdx="1" presStyleCnt="3">
        <dgm:presLayoutVars>
          <dgm:bulletEnabled val="1"/>
        </dgm:presLayoutVars>
      </dgm:prSet>
      <dgm:spPr/>
    </dgm:pt>
    <dgm:pt modelId="{7E352AFA-0B1A-47D8-94E5-44D75EAE9638}" type="pres">
      <dgm:prSet presAssocID="{371AE60A-BF88-470F-8F0F-1F84473272C0}" presName="sibTrans" presStyleLbl="sibTrans2D1" presStyleIdx="1" presStyleCnt="2"/>
      <dgm:spPr/>
    </dgm:pt>
    <dgm:pt modelId="{EB0A0C64-C99A-438C-9FB2-64E4EBA7A9E5}" type="pres">
      <dgm:prSet presAssocID="{371AE60A-BF88-470F-8F0F-1F84473272C0}" presName="connectorText" presStyleLbl="sibTrans2D1" presStyleIdx="1" presStyleCnt="2"/>
      <dgm:spPr/>
    </dgm:pt>
    <dgm:pt modelId="{EA0AE689-39FD-4577-87D7-569533DC6228}" type="pres">
      <dgm:prSet presAssocID="{BCEEF94D-747F-4A00-9292-06CD45DC049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515203-B316-40B2-B5F5-B095AE852702}" srcId="{57B93944-577A-4468-A32A-21CCC05FB813}" destId="{BCEEF94D-747F-4A00-9292-06CD45DC0494}" srcOrd="2" destOrd="0" parTransId="{316075D1-4C64-4100-8F01-005082CEC25B}" sibTransId="{04D04430-E964-421D-A613-9371CAE6E9FF}"/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A7102455-6387-4241-BE33-EA11E94E23E0}" type="presOf" srcId="{371AE60A-BF88-470F-8F0F-1F84473272C0}" destId="{EB0A0C64-C99A-438C-9FB2-64E4EBA7A9E5}" srcOrd="1" destOrd="0" presId="urn:microsoft.com/office/officeart/2005/8/layout/process5"/>
    <dgm:cxn modelId="{166C0386-9CC8-4147-9900-DDE16CB6D24B}" type="presOf" srcId="{BCEEF94D-747F-4A00-9292-06CD45DC0494}" destId="{EA0AE689-39FD-4577-87D7-569533DC6228}" srcOrd="0" destOrd="0" presId="urn:microsoft.com/office/officeart/2005/8/layout/process5"/>
    <dgm:cxn modelId="{0C313989-CD71-4A0B-8425-7FFE241BB305}" type="presOf" srcId="{371AE60A-BF88-470F-8F0F-1F84473272C0}" destId="{7E352AFA-0B1A-47D8-94E5-44D75EAE9638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  <dgm:cxn modelId="{FA674F80-6561-498D-9D34-36D4D63B3AC8}" type="presParOf" srcId="{7213D632-6941-43CA-99A0-CFA9D3DA8137}" destId="{7E352AFA-0B1A-47D8-94E5-44D75EAE9638}" srcOrd="3" destOrd="0" presId="urn:microsoft.com/office/officeart/2005/8/layout/process5"/>
    <dgm:cxn modelId="{6EB9C6C2-312D-4E79-9B98-1ADC3649558E}" type="presParOf" srcId="{7E352AFA-0B1A-47D8-94E5-44D75EAE9638}" destId="{EB0A0C64-C99A-438C-9FB2-64E4EBA7A9E5}" srcOrd="0" destOrd="0" presId="urn:microsoft.com/office/officeart/2005/8/layout/process5"/>
    <dgm:cxn modelId="{D92537FC-11CE-4933-AA29-7A55C3B05AA0}" type="presParOf" srcId="{7213D632-6941-43CA-99A0-CFA9D3DA8137}" destId="{EA0AE689-39FD-4577-87D7-569533DC622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B93944-577A-4468-A32A-21CCC05FB8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01AC10-BBBD-49B6-8031-3B3F68329839}">
      <dgm:prSet phldrT="[Texto]" custT="1"/>
      <dgm:spPr/>
      <dgm:t>
        <a:bodyPr/>
        <a:lstStyle/>
        <a:p>
          <a:r>
            <a:rPr lang="es-CO" sz="2000" dirty="0"/>
            <a:t>Solicitar a </a:t>
          </a:r>
          <a:r>
            <a:rPr lang="es-CO" sz="2000" dirty="0" err="1"/>
            <a:t>ffie</a:t>
          </a:r>
          <a:r>
            <a:rPr lang="es-CO" sz="2000" dirty="0"/>
            <a:t> el estado actual de los proyectos y cronogramas</a:t>
          </a:r>
        </a:p>
      </dgm:t>
    </dgm:pt>
    <dgm:pt modelId="{F276AE22-3C45-4092-B5ED-953EC7B6C2D1}" type="parTrans" cxnId="{CD667CAC-3279-4465-A7AC-34F1C61F28A9}">
      <dgm:prSet/>
      <dgm:spPr/>
      <dgm:t>
        <a:bodyPr/>
        <a:lstStyle/>
        <a:p>
          <a:endParaRPr lang="es-CO" sz="1400"/>
        </a:p>
      </dgm:t>
    </dgm:pt>
    <dgm:pt modelId="{EBD2F6CD-271D-403F-8FBA-3F52D3582089}" type="sibTrans" cxnId="{CD667CAC-3279-4465-A7AC-34F1C61F28A9}">
      <dgm:prSet custT="1"/>
      <dgm:spPr/>
      <dgm:t>
        <a:bodyPr/>
        <a:lstStyle/>
        <a:p>
          <a:endParaRPr lang="es-CO" sz="1600"/>
        </a:p>
      </dgm:t>
    </dgm:pt>
    <dgm:pt modelId="{7ACE34D6-656E-4628-BE20-7AFEDB8F012C}">
      <dgm:prSet phldrT="[Texto]" custT="1"/>
      <dgm:spPr/>
      <dgm:t>
        <a:bodyPr/>
        <a:lstStyle/>
        <a:p>
          <a:r>
            <a:rPr lang="es-CO" sz="2000" dirty="0"/>
            <a:t>Actualizar base de datos</a:t>
          </a:r>
        </a:p>
      </dgm:t>
    </dgm:pt>
    <dgm:pt modelId="{3640C246-3B59-4E82-BD60-D0F0E14A8599}" type="parTrans" cxnId="{9D203E22-FFB5-4951-8FE7-E989A87BDD63}">
      <dgm:prSet/>
      <dgm:spPr/>
      <dgm:t>
        <a:bodyPr/>
        <a:lstStyle/>
        <a:p>
          <a:endParaRPr lang="es-CO" sz="1400"/>
        </a:p>
      </dgm:t>
    </dgm:pt>
    <dgm:pt modelId="{371AE60A-BF88-470F-8F0F-1F84473272C0}" type="sibTrans" cxnId="{9D203E22-FFB5-4951-8FE7-E989A87BDD63}">
      <dgm:prSet custT="1"/>
      <dgm:spPr/>
      <dgm:t>
        <a:bodyPr/>
        <a:lstStyle/>
        <a:p>
          <a:endParaRPr lang="es-CO" sz="1600"/>
        </a:p>
      </dgm:t>
    </dgm:pt>
    <dgm:pt modelId="{7213D632-6941-43CA-99A0-CFA9D3DA8137}" type="pres">
      <dgm:prSet presAssocID="{57B93944-577A-4468-A32A-21CCC05FB813}" presName="diagram" presStyleCnt="0">
        <dgm:presLayoutVars>
          <dgm:dir/>
          <dgm:resizeHandles val="exact"/>
        </dgm:presLayoutVars>
      </dgm:prSet>
      <dgm:spPr/>
    </dgm:pt>
    <dgm:pt modelId="{C45387AC-FB3D-4D62-BB05-A64BDA829C38}" type="pres">
      <dgm:prSet presAssocID="{4201AC10-BBBD-49B6-8031-3B3F68329839}" presName="node" presStyleLbl="node1" presStyleIdx="0" presStyleCnt="2">
        <dgm:presLayoutVars>
          <dgm:bulletEnabled val="1"/>
        </dgm:presLayoutVars>
      </dgm:prSet>
      <dgm:spPr/>
    </dgm:pt>
    <dgm:pt modelId="{6026A53E-A61E-44F8-A9A4-3925BF93F3DF}" type="pres">
      <dgm:prSet presAssocID="{EBD2F6CD-271D-403F-8FBA-3F52D3582089}" presName="sibTrans" presStyleLbl="sibTrans2D1" presStyleIdx="0" presStyleCnt="1"/>
      <dgm:spPr/>
    </dgm:pt>
    <dgm:pt modelId="{63A7BAC8-5D4A-4E31-A6A8-16ED19B33696}" type="pres">
      <dgm:prSet presAssocID="{EBD2F6CD-271D-403F-8FBA-3F52D3582089}" presName="connectorText" presStyleLbl="sibTrans2D1" presStyleIdx="0" presStyleCnt="1"/>
      <dgm:spPr/>
    </dgm:pt>
    <dgm:pt modelId="{E313BE3D-9B6B-419F-B2B0-E869940636FB}" type="pres">
      <dgm:prSet presAssocID="{7ACE34D6-656E-4628-BE20-7AFEDB8F012C}" presName="node" presStyleLbl="node1" presStyleIdx="1" presStyleCnt="2">
        <dgm:presLayoutVars>
          <dgm:bulletEnabled val="1"/>
        </dgm:presLayoutVars>
      </dgm:prSet>
      <dgm:spPr/>
    </dgm:pt>
  </dgm:ptLst>
  <dgm:cxnLst>
    <dgm:cxn modelId="{9D203E22-FFB5-4951-8FE7-E989A87BDD63}" srcId="{57B93944-577A-4468-A32A-21CCC05FB813}" destId="{7ACE34D6-656E-4628-BE20-7AFEDB8F012C}" srcOrd="1" destOrd="0" parTransId="{3640C246-3B59-4E82-BD60-D0F0E14A8599}" sibTransId="{371AE60A-BF88-470F-8F0F-1F84473272C0}"/>
    <dgm:cxn modelId="{B2DBAB38-BBA1-43C0-8663-573DE3CC1973}" type="presOf" srcId="{EBD2F6CD-271D-403F-8FBA-3F52D3582089}" destId="{63A7BAC8-5D4A-4E31-A6A8-16ED19B33696}" srcOrd="1" destOrd="0" presId="urn:microsoft.com/office/officeart/2005/8/layout/process5"/>
    <dgm:cxn modelId="{04577645-357C-4EA1-9558-7F73C17257BF}" type="presOf" srcId="{7ACE34D6-656E-4628-BE20-7AFEDB8F012C}" destId="{E313BE3D-9B6B-419F-B2B0-E869940636FB}" srcOrd="0" destOrd="0" presId="urn:microsoft.com/office/officeart/2005/8/layout/process5"/>
    <dgm:cxn modelId="{CD667CAC-3279-4465-A7AC-34F1C61F28A9}" srcId="{57B93944-577A-4468-A32A-21CCC05FB813}" destId="{4201AC10-BBBD-49B6-8031-3B3F68329839}" srcOrd="0" destOrd="0" parTransId="{F276AE22-3C45-4092-B5ED-953EC7B6C2D1}" sibTransId="{EBD2F6CD-271D-403F-8FBA-3F52D3582089}"/>
    <dgm:cxn modelId="{68D604D0-665F-4C7B-AAC3-5768916A3060}" type="presOf" srcId="{EBD2F6CD-271D-403F-8FBA-3F52D3582089}" destId="{6026A53E-A61E-44F8-A9A4-3925BF93F3DF}" srcOrd="0" destOrd="0" presId="urn:microsoft.com/office/officeart/2005/8/layout/process5"/>
    <dgm:cxn modelId="{73FF21DB-649F-4106-A097-01C2FB42C778}" type="presOf" srcId="{4201AC10-BBBD-49B6-8031-3B3F68329839}" destId="{C45387AC-FB3D-4D62-BB05-A64BDA829C38}" srcOrd="0" destOrd="0" presId="urn:microsoft.com/office/officeart/2005/8/layout/process5"/>
    <dgm:cxn modelId="{7E4689FB-2CBB-4E68-BA63-CB7D0A53CEA9}" type="presOf" srcId="{57B93944-577A-4468-A32A-21CCC05FB813}" destId="{7213D632-6941-43CA-99A0-CFA9D3DA8137}" srcOrd="0" destOrd="0" presId="urn:microsoft.com/office/officeart/2005/8/layout/process5"/>
    <dgm:cxn modelId="{148C7E19-E113-400A-B869-22BB20F2265C}" type="presParOf" srcId="{7213D632-6941-43CA-99A0-CFA9D3DA8137}" destId="{C45387AC-FB3D-4D62-BB05-A64BDA829C38}" srcOrd="0" destOrd="0" presId="urn:microsoft.com/office/officeart/2005/8/layout/process5"/>
    <dgm:cxn modelId="{3895B9B2-C209-446A-AB19-F83C14ECCB4B}" type="presParOf" srcId="{7213D632-6941-43CA-99A0-CFA9D3DA8137}" destId="{6026A53E-A61E-44F8-A9A4-3925BF93F3DF}" srcOrd="1" destOrd="0" presId="urn:microsoft.com/office/officeart/2005/8/layout/process5"/>
    <dgm:cxn modelId="{46279CBD-1A77-4C99-A9A3-B224D342709B}" type="presParOf" srcId="{6026A53E-A61E-44F8-A9A4-3925BF93F3DF}" destId="{63A7BAC8-5D4A-4E31-A6A8-16ED19B33696}" srcOrd="0" destOrd="0" presId="urn:microsoft.com/office/officeart/2005/8/layout/process5"/>
    <dgm:cxn modelId="{B5719EA0-F035-4288-8AC3-6CDB1EFFC944}" type="presParOf" srcId="{7213D632-6941-43CA-99A0-CFA9D3DA8137}" destId="{E313BE3D-9B6B-419F-B2B0-E869940636F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 la gerencia técnica, comercial y financiera los proyectos actuales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la base de datos de contratos con la información contractual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Enviar al área comercial para que valide y corrija la información</a:t>
          </a:r>
        </a:p>
      </dsp:txBody>
      <dsp:txXfrm>
        <a:off x="8675450" y="1154188"/>
        <a:ext cx="2967308" cy="1737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 la gerencia técnica, comercial y financiera los proyectos actuales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la base de datos de contratos con la información contractual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Enviar al área técnica para que incluya sus percepciones</a:t>
          </a:r>
        </a:p>
      </dsp:txBody>
      <dsp:txXfrm>
        <a:off x="8675450" y="1154188"/>
        <a:ext cx="2967308" cy="1737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al área comercial la base de datos de propuestas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la base de datos de propuestas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Ajustar la base de datos cuando existan problemas</a:t>
          </a:r>
        </a:p>
      </dsp:txBody>
      <dsp:txXfrm>
        <a:off x="8675450" y="1154188"/>
        <a:ext cx="2967308" cy="1737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10289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Generar los indicadores</a:t>
          </a:r>
        </a:p>
      </dsp:txBody>
      <dsp:txXfrm>
        <a:off x="64334" y="1154188"/>
        <a:ext cx="2967308" cy="1737149"/>
      </dsp:txXfrm>
    </dsp:sp>
    <dsp:sp modelId="{6026A53E-A61E-44F8-A9A4-3925BF93F3DF}">
      <dsp:nvSpPr>
        <dsp:cNvPr id="0" name=""/>
        <dsp:cNvSpPr/>
      </dsp:nvSpPr>
      <dsp:spPr>
        <a:xfrm>
          <a:off x="3356323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3356323" y="1793954"/>
        <a:ext cx="456389" cy="457618"/>
      </dsp:txXfrm>
    </dsp:sp>
    <dsp:sp modelId="{E313BE3D-9B6B-419F-B2B0-E869940636FB}">
      <dsp:nvSpPr>
        <dsp:cNvPr id="0" name=""/>
        <dsp:cNvSpPr/>
      </dsp:nvSpPr>
      <dsp:spPr>
        <a:xfrm>
          <a:off x="4315847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Validar con financiera los valores</a:t>
          </a:r>
        </a:p>
      </dsp:txBody>
      <dsp:txXfrm>
        <a:off x="4369892" y="1154188"/>
        <a:ext cx="2967308" cy="1737149"/>
      </dsp:txXfrm>
    </dsp:sp>
    <dsp:sp modelId="{7E352AFA-0B1A-47D8-94E5-44D75EAE9638}">
      <dsp:nvSpPr>
        <dsp:cNvPr id="0" name=""/>
        <dsp:cNvSpPr/>
      </dsp:nvSpPr>
      <dsp:spPr>
        <a:xfrm>
          <a:off x="7661881" y="1641414"/>
          <a:ext cx="651984" cy="76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7661881" y="1793954"/>
        <a:ext cx="456389" cy="457618"/>
      </dsp:txXfrm>
    </dsp:sp>
    <dsp:sp modelId="{EA0AE689-39FD-4577-87D7-569533DC6228}">
      <dsp:nvSpPr>
        <dsp:cNvPr id="0" name=""/>
        <dsp:cNvSpPr/>
      </dsp:nvSpPr>
      <dsp:spPr>
        <a:xfrm>
          <a:off x="8621405" y="1100143"/>
          <a:ext cx="3075398" cy="1845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Ajustar la procedimientos de cálculo en caso de existir problemas</a:t>
          </a:r>
        </a:p>
      </dsp:txBody>
      <dsp:txXfrm>
        <a:off x="8675450" y="1154188"/>
        <a:ext cx="2967308" cy="1737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87AC-FB3D-4D62-BB05-A64BDA829C38}">
      <dsp:nvSpPr>
        <dsp:cNvPr id="0" name=""/>
        <dsp:cNvSpPr/>
      </dsp:nvSpPr>
      <dsp:spPr>
        <a:xfrm>
          <a:off x="2286" y="559948"/>
          <a:ext cx="4876050" cy="292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Solicitar a </a:t>
          </a:r>
          <a:r>
            <a:rPr lang="es-CO" sz="2000" kern="1200" dirty="0" err="1"/>
            <a:t>ffie</a:t>
          </a:r>
          <a:r>
            <a:rPr lang="es-CO" sz="2000" kern="1200" dirty="0"/>
            <a:t> el estado actual de los proyectos y cronogramas</a:t>
          </a:r>
        </a:p>
      </dsp:txBody>
      <dsp:txXfrm>
        <a:off x="87975" y="645637"/>
        <a:ext cx="4704672" cy="2754252"/>
      </dsp:txXfrm>
    </dsp:sp>
    <dsp:sp modelId="{6026A53E-A61E-44F8-A9A4-3925BF93F3DF}">
      <dsp:nvSpPr>
        <dsp:cNvPr id="0" name=""/>
        <dsp:cNvSpPr/>
      </dsp:nvSpPr>
      <dsp:spPr>
        <a:xfrm>
          <a:off x="5307429" y="1418133"/>
          <a:ext cx="1033722" cy="1209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kern="1200"/>
        </a:p>
      </dsp:txBody>
      <dsp:txXfrm>
        <a:off x="5307429" y="1659985"/>
        <a:ext cx="723605" cy="725556"/>
      </dsp:txXfrm>
    </dsp:sp>
    <dsp:sp modelId="{E313BE3D-9B6B-419F-B2B0-E869940636FB}">
      <dsp:nvSpPr>
        <dsp:cNvPr id="0" name=""/>
        <dsp:cNvSpPr/>
      </dsp:nvSpPr>
      <dsp:spPr>
        <a:xfrm>
          <a:off x="6828757" y="559948"/>
          <a:ext cx="4876050" cy="292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Actualizar base de datos</a:t>
          </a:r>
        </a:p>
      </dsp:txBody>
      <dsp:txXfrm>
        <a:off x="6914446" y="645637"/>
        <a:ext cx="4704672" cy="275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23/05/2019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23/05/2019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METODOLOGÍA PROYECCIÓN DE VARIABLES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7DF6349-2E7F-495D-93E8-B23D30B2FC4A}"/>
              </a:ext>
            </a:extLst>
          </p:cNvPr>
          <p:cNvCxnSpPr>
            <a:cxnSpLocks/>
          </p:cNvCxnSpPr>
          <p:nvPr/>
        </p:nvCxnSpPr>
        <p:spPr>
          <a:xfrm>
            <a:off x="3006380" y="1799607"/>
            <a:ext cx="903139" cy="672272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A2A47D91-0424-41B2-87B5-711F1C3B91AF}"/>
              </a:ext>
            </a:extLst>
          </p:cNvPr>
          <p:cNvSpPr txBox="1"/>
          <p:nvPr/>
        </p:nvSpPr>
        <p:spPr>
          <a:xfrm>
            <a:off x="9109055" y="2560052"/>
            <a:ext cx="19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TIEMPO ACEPTACIÓN + INICIO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4BC5382-5BF1-4B4A-AFB9-175A91E473B8}"/>
              </a:ext>
            </a:extLst>
          </p:cNvPr>
          <p:cNvCxnSpPr>
            <a:cxnSpLocks/>
          </p:cNvCxnSpPr>
          <p:nvPr/>
        </p:nvCxnSpPr>
        <p:spPr>
          <a:xfrm>
            <a:off x="9193642" y="2471879"/>
            <a:ext cx="1799467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E4A81E-3750-457C-B48A-F34BEA0B0279}"/>
              </a:ext>
            </a:extLst>
          </p:cNvPr>
          <p:cNvSpPr txBox="1"/>
          <p:nvPr/>
        </p:nvSpPr>
        <p:spPr>
          <a:xfrm>
            <a:off x="689560" y="2122136"/>
            <a:ext cx="219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373971"/>
                </a:solidFill>
                <a:latin typeface="Arial Narrow" panose="020B0606020202030204" pitchFamily="34" charset="0"/>
              </a:rPr>
              <a:t>TASA DE LLEGADA = CANTIDAD MES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F086411-474C-4EAA-9C16-FF492794AA44}"/>
              </a:ext>
            </a:extLst>
          </p:cNvPr>
          <p:cNvCxnSpPr>
            <a:cxnSpLocks/>
          </p:cNvCxnSpPr>
          <p:nvPr/>
        </p:nvCxnSpPr>
        <p:spPr>
          <a:xfrm flipV="1">
            <a:off x="3006380" y="2647845"/>
            <a:ext cx="903139" cy="684685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A65E8C-507F-4946-BC4B-17FF299347B3}"/>
              </a:ext>
            </a:extLst>
          </p:cNvPr>
          <p:cNvSpPr txBox="1"/>
          <p:nvPr/>
        </p:nvSpPr>
        <p:spPr>
          <a:xfrm rot="19394026">
            <a:off x="2737132" y="3075067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LICITACIONES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124D54-7B8B-48CB-B3C5-5D5DBAB65483}"/>
              </a:ext>
            </a:extLst>
          </p:cNvPr>
          <p:cNvSpPr txBox="1"/>
          <p:nvPr/>
        </p:nvSpPr>
        <p:spPr>
          <a:xfrm rot="2318939">
            <a:off x="2671877" y="2210242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INVITACIONES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1AC2EAF-4E87-4561-9A92-E7C51216CA07}"/>
              </a:ext>
            </a:extLst>
          </p:cNvPr>
          <p:cNvCxnSpPr>
            <a:cxnSpLocks/>
          </p:cNvCxnSpPr>
          <p:nvPr/>
        </p:nvCxnSpPr>
        <p:spPr>
          <a:xfrm>
            <a:off x="2585325" y="2560053"/>
            <a:ext cx="1055539" cy="1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758327-15C0-4700-9F42-36BA26AFD489}"/>
              </a:ext>
            </a:extLst>
          </p:cNvPr>
          <p:cNvSpPr txBox="1"/>
          <p:nvPr/>
        </p:nvSpPr>
        <p:spPr>
          <a:xfrm>
            <a:off x="2528010" y="2583884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OTROS</a:t>
            </a:r>
          </a:p>
        </p:txBody>
      </p:sp>
      <p:sp>
        <p:nvSpPr>
          <p:cNvPr id="14" name="Abrir corchete 13">
            <a:extLst>
              <a:ext uri="{FF2B5EF4-FFF2-40B4-BE49-F238E27FC236}">
                <a16:creationId xmlns:a16="http://schemas.microsoft.com/office/drawing/2014/main" id="{750F236F-608C-4FBE-B926-AFDE8D7225DA}"/>
              </a:ext>
            </a:extLst>
          </p:cNvPr>
          <p:cNvSpPr/>
          <p:nvPr/>
        </p:nvSpPr>
        <p:spPr>
          <a:xfrm>
            <a:off x="4175724" y="1034213"/>
            <a:ext cx="45719" cy="3598491"/>
          </a:xfrm>
          <a:prstGeom prst="leftBracket">
            <a:avLst/>
          </a:prstGeom>
          <a:noFill/>
          <a:ln>
            <a:solidFill>
              <a:srgbClr val="373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Abrir corchete 14">
            <a:extLst>
              <a:ext uri="{FF2B5EF4-FFF2-40B4-BE49-F238E27FC236}">
                <a16:creationId xmlns:a16="http://schemas.microsoft.com/office/drawing/2014/main" id="{A1313191-2BD4-4F86-9FB8-36D970DFAADE}"/>
              </a:ext>
            </a:extLst>
          </p:cNvPr>
          <p:cNvSpPr/>
          <p:nvPr/>
        </p:nvSpPr>
        <p:spPr>
          <a:xfrm rot="10800000">
            <a:off x="6807122" y="1046247"/>
            <a:ext cx="68182" cy="3598493"/>
          </a:xfrm>
          <a:prstGeom prst="leftBracket">
            <a:avLst/>
          </a:prstGeom>
          <a:ln>
            <a:solidFill>
              <a:srgbClr val="373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00FE43F-C54E-4A51-AC34-BD70284B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3" y="4006437"/>
            <a:ext cx="1248371" cy="62626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C5F5701-0D8B-4E3F-B259-0BAD96D9793D}"/>
              </a:ext>
            </a:extLst>
          </p:cNvPr>
          <p:cNvSpPr txBox="1"/>
          <p:nvPr/>
        </p:nvSpPr>
        <p:spPr>
          <a:xfrm>
            <a:off x="4214353" y="3067873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VALOR ($)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161621-3371-4896-AB74-25B6CD873B81}"/>
              </a:ext>
            </a:extLst>
          </p:cNvPr>
          <p:cNvSpPr txBox="1"/>
          <p:nvPr/>
        </p:nvSpPr>
        <p:spPr>
          <a:xfrm>
            <a:off x="4158933" y="4165681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latin typeface="Arial Narrow" panose="020B0606020202030204" pitchFamily="34" charset="0"/>
              </a:rPr>
              <a:t>DURACIÓN (mes)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9E4C8AF-BB28-48BC-8F53-BE6464BAB25D}"/>
              </a:ext>
            </a:extLst>
          </p:cNvPr>
          <p:cNvSpPr txBox="1"/>
          <p:nvPr/>
        </p:nvSpPr>
        <p:spPr>
          <a:xfrm>
            <a:off x="4227696" y="2260205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SERVICIO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A3765C-2334-4C9C-9491-ED289B5790E5}"/>
              </a:ext>
            </a:extLst>
          </p:cNvPr>
          <p:cNvSpPr txBox="1"/>
          <p:nvPr/>
        </p:nvSpPr>
        <p:spPr>
          <a:xfrm>
            <a:off x="4243877" y="1627102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AREA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EE5324-B820-4F25-8FE3-30846CE141DE}"/>
              </a:ext>
            </a:extLst>
          </p:cNvPr>
          <p:cNvSpPr txBox="1"/>
          <p:nvPr/>
        </p:nvSpPr>
        <p:spPr>
          <a:xfrm>
            <a:off x="4261773" y="1103102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TIPO OBRA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BDC6AA1-A1FF-40D8-BEC9-9EDD1D8D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47" y="3196543"/>
            <a:ext cx="1248371" cy="62626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919CF6D-D0BE-4DDB-B40C-348A709F849C}"/>
              </a:ext>
            </a:extLst>
          </p:cNvPr>
          <p:cNvSpPr txBox="1"/>
          <p:nvPr/>
        </p:nvSpPr>
        <p:spPr>
          <a:xfrm>
            <a:off x="6922098" y="2191469"/>
            <a:ext cx="1312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PROBABILIDAD ACEPTACIÓN</a:t>
            </a: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391C0D53-5AC4-4946-B109-DC70ECE28A78}"/>
              </a:ext>
            </a:extLst>
          </p:cNvPr>
          <p:cNvSpPr/>
          <p:nvPr/>
        </p:nvSpPr>
        <p:spPr>
          <a:xfrm rot="5400000">
            <a:off x="8171686" y="2002748"/>
            <a:ext cx="923265" cy="900662"/>
          </a:xfrm>
          <a:prstGeom prst="trapezoid">
            <a:avLst/>
          </a:prstGeom>
          <a:solidFill>
            <a:srgbClr val="373971"/>
          </a:solidFill>
          <a:ln>
            <a:solidFill>
              <a:srgbClr val="373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DC0C161-9CFD-40B9-86AC-FDB319E6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641" y="1228257"/>
            <a:ext cx="1942862" cy="974669"/>
          </a:xfrm>
          <a:prstGeom prst="rect">
            <a:avLst/>
          </a:prstGeom>
        </p:spPr>
      </p:pic>
      <p:pic>
        <p:nvPicPr>
          <p:cNvPr id="26" name="Picture 2" descr="Resultado de imagen para discrete random variable">
            <a:extLst>
              <a:ext uri="{FF2B5EF4-FFF2-40B4-BE49-F238E27FC236}">
                <a16:creationId xmlns:a16="http://schemas.microsoft.com/office/drawing/2014/main" id="{C943449A-DC50-4906-A415-FB060C81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374" y="2288453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sultado de imagen para discrete random variable">
            <a:extLst>
              <a:ext uri="{FF2B5EF4-FFF2-40B4-BE49-F238E27FC236}">
                <a16:creationId xmlns:a16="http://schemas.microsoft.com/office/drawing/2014/main" id="{241CB967-FA45-4BE5-A93E-16C55888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06" y="1554795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discrete random variable">
            <a:extLst>
              <a:ext uri="{FF2B5EF4-FFF2-40B4-BE49-F238E27FC236}">
                <a16:creationId xmlns:a16="http://schemas.microsoft.com/office/drawing/2014/main" id="{BB9231D7-04AB-4DEB-B18F-D191CD20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04" y="933000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AC44E79-34D8-47EB-BF3D-15C8EB348878}"/>
              </a:ext>
            </a:extLst>
          </p:cNvPr>
          <p:cNvSpPr/>
          <p:nvPr/>
        </p:nvSpPr>
        <p:spPr>
          <a:xfrm>
            <a:off x="720719" y="49124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METODOLOGÍA: SIMULACIÓN</a:t>
            </a:r>
          </a:p>
        </p:txBody>
      </p:sp>
    </p:spTree>
    <p:extLst>
      <p:ext uri="{BB962C8B-B14F-4D97-AF65-F5344CB8AC3E}">
        <p14:creationId xmlns:p14="http://schemas.microsoft.com/office/powerpoint/2010/main" val="115500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98A663A-C4E9-458F-A472-FBB948603DBA}"/>
                  </a:ext>
                </a:extLst>
              </p:cNvPr>
              <p:cNvSpPr/>
              <p:nvPr/>
            </p:nvSpPr>
            <p:spPr>
              <a:xfrm>
                <a:off x="484905" y="1185929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𝑻𝑨𝑺𝑨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𝑳𝑳𝑬𝑮𝑨𝑫𝑨𝒐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𝑃𝑇𝑂</m:t>
                        </m:r>
                      </m:den>
                    </m:f>
                  </m:oMath>
                </a14:m>
                <a:r>
                  <a:rPr lang="es-CO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Donde,</a:t>
                </a:r>
              </a:p>
              <a:p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𝑃𝑇𝑂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periodos que se tuvieron en cuenta para la contabilización de oportunidades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98A663A-C4E9-458F-A472-FBB948603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185929"/>
                <a:ext cx="10931240" cy="2184444"/>
              </a:xfrm>
              <a:prstGeom prst="rect">
                <a:avLst/>
              </a:prstGeom>
              <a:blipFill>
                <a:blip r:embed="rId2"/>
                <a:stretch>
                  <a:fillRect l="-335" b="-2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3370373"/>
                <a:ext cx="10931240" cy="2697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𝑨𝑪𝑬𝑷𝑻𝑨𝑪𝑰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𝒄𝒂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𝑂𝐴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𝐶𝑃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-&gt; Servicio relacionado con la oportunidad (servicio principal)</a:t>
                </a:r>
              </a:p>
              <a:p>
                <a:pPr algn="just"/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Tipo de obra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 -&gt; Categoría área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𝐶𝑂𝐴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aceptadas por el servicio s, origen o, </a:t>
                </a:r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tipo de obra, ca categoría de área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𝑃𝐸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 por el servicio s, origen o, </a:t>
                </a:r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tipo de obra, ca categoría de área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3370373"/>
                <a:ext cx="10931240" cy="2697598"/>
              </a:xfrm>
              <a:prstGeom prst="rect">
                <a:avLst/>
              </a:prstGeom>
              <a:blipFill>
                <a:blip r:embed="rId3"/>
                <a:stretch>
                  <a:fillRect l="-335" b="-20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𝑺𝑬𝑹𝑽𝑰𝑪𝑰𝑶𝒔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𝑂𝑆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-&gt; Servicio relacionado con la oportunidad (servicio principal)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𝐶𝑂𝑆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por el servicio s, origen o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  <a:blipFill>
                <a:blip r:embed="rId2"/>
                <a:stretch>
                  <a:fillRect l="-335" b="-2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CA78EF9-4711-4E10-90CB-740B2D0553BA}"/>
                  </a:ext>
                </a:extLst>
              </p:cNvPr>
              <p:cNvSpPr/>
              <p:nvPr/>
            </p:nvSpPr>
            <p:spPr>
              <a:xfrm>
                <a:off x="484905" y="3476636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𝑻𝑰𝑷𝑶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𝑶𝑩𝑹𝑨𝒔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Tipo de obra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</m:t>
                    </m:r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s-CO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por el tipo de obra </a:t>
                </a:r>
                <a:r>
                  <a:rPr lang="es-CO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origen o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CA78EF9-4711-4E10-90CB-740B2D055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3476636"/>
                <a:ext cx="10931240" cy="2184444"/>
              </a:xfrm>
              <a:prstGeom prst="rect">
                <a:avLst/>
              </a:prstGeom>
              <a:blipFill>
                <a:blip r:embed="rId3"/>
                <a:stretch>
                  <a:fillRect l="-335" b="-22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26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𝑪𝑨𝑻𝑬𝑮𝑶𝑹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Á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𝑹𝑬𝑨𝒔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600" b="1" i="1" baseline="-2500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𝑂𝐶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𝐶𝑂𝑃</m:t>
                        </m:r>
                        <m:r>
                          <a:rPr lang="es-CO" sz="2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s-CO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-&gt; Origen de las oportunidades (Hoy solo aparece licitación, invitación, sin información)</a:t>
                </a:r>
              </a:p>
              <a:p>
                <a:pPr algn="just"/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 -&gt; Categoría Área</a:t>
                </a:r>
              </a:p>
              <a:p>
                <a:pPr algn="just"/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𝐶𝑂𝐶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 de oportunidades por el categoría  área, origen o</a:t>
                </a:r>
              </a:p>
              <a:p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𝐶𝑂𝑃</m:t>
                    </m:r>
                  </m:oMath>
                </a14:m>
                <a:r>
                  <a:rPr lang="es-CO" sz="1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Cantidad de oportunidades de según el origen o para un periodo determinado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2184444"/>
              </a:xfrm>
              <a:prstGeom prst="rect">
                <a:avLst/>
              </a:prstGeom>
              <a:blipFill>
                <a:blip r:embed="rId2"/>
                <a:stretch>
                  <a:fillRect l="-335" b="-2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88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𝑫𝑰𝑺𝑻𝑹𝑰𝑩𝑼𝑪𝑰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𝑷𝑶𝑹𝑩𝑨𝑩𝑰𝑳𝑰𝑫𝑨𝑫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𝑽𝑨𝑳𝑶𝑹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𝑷𝑹𝑶𝒀𝑬𝑪𝑻𝑶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𝑫𝑨𝑫𝑨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𝑺𝑼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Á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𝑹𝑬𝑨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𝑺𝑬𝑹𝑽𝑰𝑪𝑰𝑶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TIPO DE OBRA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  <a:blipFill>
                <a:blip r:embed="rId2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127C360-8620-41EA-B15E-31E4C080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1983277"/>
            <a:ext cx="7638971" cy="38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592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𝑫𝑰𝑺𝑻𝑹𝑰𝑩𝑼𝑪𝑰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𝑷𝑶𝑹𝑩𝑨𝑩𝑰𝑳𝑰𝑫𝑨𝑫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𝑫𝑼𝑹𝑨𝑪𝑰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𝑷𝑹𝑶𝒀𝑬𝑪𝑻𝑶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𝑫𝑬𝑳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𝑷𝑹𝑶𝒀𝑬𝑪𝑻𝑶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𝑫𝑨𝑫𝑨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𝑺𝑼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 Á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𝑹𝑬𝑨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𝑺𝑬𝑹𝑽𝑰𝑪𝑰𝑶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TIPO DE OBRA Y VALOR.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592726"/>
              </a:xfrm>
              <a:prstGeom prst="rect">
                <a:avLst/>
              </a:prstGeom>
              <a:blipFill>
                <a:blip r:embed="rId2"/>
                <a:stretch>
                  <a:fillRect l="-335" t="-2062" r="-279" b="-123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127C360-8620-41EA-B15E-31E4C080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1983277"/>
            <a:ext cx="7638971" cy="38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NUEVOS PROYECTOS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/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𝑫𝑰𝑺𝑻𝑹𝑰𝑩𝑼𝑪𝑰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𝑷𝑶𝑹𝑩𝑨𝑩𝑰𝑳𝑰𝑫𝑨𝑫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𝑫𝑼𝑹𝑨𝑪𝑰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𝑬𝑵𝑻𝑹𝑬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𝑨𝑪𝑬𝑷𝑻𝑨𝑪𝑰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𝑰𝑵𝑰𝑪𝑰𝑶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𝑫𝑬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𝑷𝑹𝑶𝒀𝑬𝑪𝑻𝑶</m:t>
                      </m:r>
                    </m:oMath>
                  </m:oMathPara>
                </a14:m>
                <a:endParaRPr lang="es-CO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261D38F-2093-4A39-9855-F2835CF1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1292192"/>
                <a:ext cx="10931240" cy="346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57400DC-CAD3-44DF-9D7B-7DC1FA80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0" y="1860370"/>
            <a:ext cx="8775705" cy="44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C94E46-4C0A-45EB-AE72-1C61A4ECEC1D}"/>
              </a:ext>
            </a:extLst>
          </p:cNvPr>
          <p:cNvSpPr/>
          <p:nvPr/>
        </p:nvSpPr>
        <p:spPr>
          <a:xfrm>
            <a:off x="4264830" y="1140243"/>
            <a:ext cx="3581381" cy="935390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ETAPA OBRA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E6715-733D-47D3-9D17-78B45E85398B}"/>
              </a:ext>
            </a:extLst>
          </p:cNvPr>
          <p:cNvSpPr/>
          <p:nvPr/>
        </p:nvSpPr>
        <p:spPr>
          <a:xfrm>
            <a:off x="7846211" y="1828710"/>
            <a:ext cx="2271709" cy="241822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LIQUIDACIÓN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CE0D68B-50E3-425C-A55C-AF340C11E226}"/>
              </a:ext>
            </a:extLst>
          </p:cNvPr>
          <p:cNvSpPr/>
          <p:nvPr/>
        </p:nvSpPr>
        <p:spPr>
          <a:xfrm>
            <a:off x="1364471" y="1724090"/>
            <a:ext cx="2900359" cy="351544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ETAPA PREVIA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5F1F8E-DED3-4F45-89FF-6415B056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1" y="3017480"/>
            <a:ext cx="3581379" cy="179665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99F3312-AA43-47FB-A924-2A0A0F902E1E}"/>
              </a:ext>
            </a:extLst>
          </p:cNvPr>
          <p:cNvCxnSpPr>
            <a:cxnSpLocks/>
          </p:cNvCxnSpPr>
          <p:nvPr/>
        </p:nvCxnSpPr>
        <p:spPr>
          <a:xfrm>
            <a:off x="1133479" y="5321768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A79462-157B-4D89-8CDA-5764742CFC77}"/>
              </a:ext>
            </a:extLst>
          </p:cNvPr>
          <p:cNvSpPr txBox="1"/>
          <p:nvPr/>
        </p:nvSpPr>
        <p:spPr>
          <a:xfrm>
            <a:off x="1459711" y="5324271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9A07075-3A45-41C7-A542-25016889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50" y="2659043"/>
            <a:ext cx="4293378" cy="21538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67D6D2-DDEC-41C0-B9BD-B841A85E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2" y="2959559"/>
            <a:ext cx="3398016" cy="170467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CBAD3EE-AD21-4C96-B94C-37525A030BD4}"/>
              </a:ext>
            </a:extLst>
          </p:cNvPr>
          <p:cNvCxnSpPr>
            <a:cxnSpLocks/>
          </p:cNvCxnSpPr>
          <p:nvPr/>
        </p:nvCxnSpPr>
        <p:spPr>
          <a:xfrm>
            <a:off x="9236864" y="5316708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D6C8D4-12D5-4295-94BB-1E2A153BBF9C}"/>
              </a:ext>
            </a:extLst>
          </p:cNvPr>
          <p:cNvSpPr txBox="1"/>
          <p:nvPr/>
        </p:nvSpPr>
        <p:spPr>
          <a:xfrm>
            <a:off x="9563094" y="5319211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B2D91AF-9F8F-443C-9982-92115D2DA8E2}"/>
              </a:ext>
            </a:extLst>
          </p:cNvPr>
          <p:cNvSpPr txBox="1"/>
          <p:nvPr/>
        </p:nvSpPr>
        <p:spPr>
          <a:xfrm>
            <a:off x="5399096" y="5316708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6B91270-0956-4BCF-A9DB-82686591D76C}"/>
              </a:ext>
            </a:extLst>
          </p:cNvPr>
          <p:cNvCxnSpPr>
            <a:cxnSpLocks/>
          </p:cNvCxnSpPr>
          <p:nvPr/>
        </p:nvCxnSpPr>
        <p:spPr>
          <a:xfrm>
            <a:off x="5065724" y="5304479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DE10DB-DAE7-4BB4-9C22-5DAD6DCDBAEB}"/>
              </a:ext>
            </a:extLst>
          </p:cNvPr>
          <p:cNvSpPr/>
          <p:nvPr/>
        </p:nvSpPr>
        <p:spPr>
          <a:xfrm>
            <a:off x="3977515" y="5396297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301EEC-CEA5-48B1-A990-A5BE50091E6A}"/>
              </a:ext>
            </a:extLst>
          </p:cNvPr>
          <p:cNvSpPr/>
          <p:nvPr/>
        </p:nvSpPr>
        <p:spPr>
          <a:xfrm>
            <a:off x="7519200" y="5372098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5F7A3FC-6B5D-40DA-8A4E-1043D3DB7FA7}"/>
              </a:ext>
            </a:extLst>
          </p:cNvPr>
          <p:cNvSpPr/>
          <p:nvPr/>
        </p:nvSpPr>
        <p:spPr>
          <a:xfrm>
            <a:off x="11691907" y="5304479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b="1" dirty="0">
              <a:latin typeface="Arial Narrow" panose="020B0606020202030204" pitchFamily="34" charset="0"/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  <a:p>
            <a:pPr algn="ctr"/>
            <a:endParaRPr lang="es-CO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9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 – PARÁMETROS DE 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𝑨𝑽𝑨𝑵𝑪𝑬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𝑨𝑪𝑻𝑼𝑨𝑳𝒉</m:t>
                      </m:r>
                      <m:r>
                        <a:rPr lang="es-CO" sz="1800" b="1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b="0" i="1" baseline="-25000" smtClean="0">
                          <a:latin typeface="Cambria Math" panose="02040503050406030204" pitchFamily="18" charset="0"/>
                        </a:rPr>
                        <m:t>𝑝𝑟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-&gt; Hito</a:t>
                </a:r>
              </a:p>
              <a:p>
                <a:pPr algn="just"/>
                <a:r>
                  <a:rPr lang="es-CO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Proyecto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>
                        <a:latin typeface="Cambria Math" panose="02040503050406030204" pitchFamily="18" charset="0"/>
                      </a:rPr>
                      <m:t>𝐴𝑉𝐴𝑁𝐶𝐸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𝐴𝐶𝑇𝑈𝐴𝐿h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Avance de obra actual por hito y proyecto</a:t>
                </a: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031325"/>
              </a:xfrm>
              <a:prstGeom prst="rect">
                <a:avLst/>
              </a:prstGeom>
              <a:blipFill>
                <a:blip r:embed="rId2"/>
                <a:stretch>
                  <a:fillRect l="-430" b="-3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60D9E39-E2E5-48AD-BEC7-087C7B9D39EF}"/>
                  </a:ext>
                </a:extLst>
              </p:cNvPr>
              <p:cNvSpPr/>
              <p:nvPr/>
            </p:nvSpPr>
            <p:spPr>
              <a:xfrm>
                <a:off x="734290" y="3735978"/>
                <a:ext cx="1134687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𝑭𝑬𝑪𝑯𝑨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𝑭𝑰𝑵𝑨𝑳𝑰𝒁𝑨𝑪𝑰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𝑵𝒉</m:t>
                      </m:r>
                      <m:r>
                        <a:rPr lang="es-CO" sz="1800" b="1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b="0" i="1" baseline="-25000" smtClean="0">
                          <a:latin typeface="Cambria Math" panose="02040503050406030204" pitchFamily="18" charset="0"/>
                        </a:rPr>
                        <m:t>𝑝𝑟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-&gt; Hito</a:t>
                </a:r>
              </a:p>
              <a:p>
                <a:pPr algn="just"/>
                <a:r>
                  <a:rPr lang="es-CO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Proyecto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𝐹𝐸𝐶𝐻𝐴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𝐹𝐼𝑁𝐴𝐿𝐼𝑍𝐴𝐶𝐼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𝑁h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0" i="1" baseline="-2500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Fecha de finalización por hito h y proyecto </a:t>
                </a:r>
                <a:r>
                  <a:rPr lang="es-CO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según el cronograma actual.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60D9E39-E2E5-48AD-BEC7-087C7B9D3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735978"/>
                <a:ext cx="11346874" cy="2031325"/>
              </a:xfrm>
              <a:prstGeom prst="rect">
                <a:avLst/>
              </a:prstGeom>
              <a:blipFill>
                <a:blip r:embed="rId3"/>
                <a:stretch>
                  <a:fillRect l="-430" b="-45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8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 – PARÁMETROS DE ENTRADA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4A0075-C213-41A4-9977-29579755BCE8}"/>
              </a:ext>
            </a:extLst>
          </p:cNvPr>
          <p:cNvSpPr/>
          <p:nvPr/>
        </p:nvSpPr>
        <p:spPr>
          <a:xfrm>
            <a:off x="734290" y="1533846"/>
            <a:ext cx="9725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DISTRIBUCIÓN DE PROBABILIDAD DE LA DURACIÓN DE LOS HITOS (EN CASO DE EXISTIR).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F44E9D-55AD-4ABB-9955-6FDC35C1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" y="1860370"/>
            <a:ext cx="8775705" cy="440247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20C1015-D95F-4984-BB9D-EF5D116A547F}"/>
              </a:ext>
            </a:extLst>
          </p:cNvPr>
          <p:cNvSpPr/>
          <p:nvPr/>
        </p:nvSpPr>
        <p:spPr>
          <a:xfrm>
            <a:off x="7955971" y="2268936"/>
            <a:ext cx="3976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CUANDO EXISTE SE SIMULA DIRECTAMENTE LA DURACIÓN PARA DETERMINAR LOS PAGOS</a:t>
            </a:r>
          </a:p>
        </p:txBody>
      </p:sp>
    </p:spTree>
    <p:extLst>
      <p:ext uri="{BB962C8B-B14F-4D97-AF65-F5344CB8AC3E}">
        <p14:creationId xmlns:p14="http://schemas.microsoft.com/office/powerpoint/2010/main" val="270222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PROCEDIMIENTO ALTO NIVEL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C656A9-606C-4F10-A992-227BE928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9" y="2161310"/>
            <a:ext cx="11212758" cy="1697722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D3A1C506-6DD4-4A92-9061-48712DD417A1}"/>
              </a:ext>
            </a:extLst>
          </p:cNvPr>
          <p:cNvSpPr/>
          <p:nvPr/>
        </p:nvSpPr>
        <p:spPr>
          <a:xfrm rot="5400000">
            <a:off x="2844629" y="3301829"/>
            <a:ext cx="448306" cy="21751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4401CC7-18F9-4707-B8D8-C83904010093}"/>
              </a:ext>
            </a:extLst>
          </p:cNvPr>
          <p:cNvSpPr txBox="1">
            <a:spLocks/>
          </p:cNvSpPr>
          <p:nvPr/>
        </p:nvSpPr>
        <p:spPr bwMode="auto">
          <a:xfrm>
            <a:off x="1804987" y="4627421"/>
            <a:ext cx="2527589" cy="61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algn="ctr" defTabSz="914400"/>
            <a:r>
              <a:rPr lang="es-CO" sz="2000" b="1" dirty="0"/>
              <a:t>PRIMERAS DOS SEMANAS DEL TRIMESTRE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6A5D2068-D476-4C32-ADD1-89A3B47C5594}"/>
              </a:ext>
            </a:extLst>
          </p:cNvPr>
          <p:cNvSpPr/>
          <p:nvPr/>
        </p:nvSpPr>
        <p:spPr>
          <a:xfrm rot="5400000">
            <a:off x="5989611" y="3321909"/>
            <a:ext cx="448306" cy="21751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5E54066-573B-4F04-AD1F-E337FFFD447F}"/>
              </a:ext>
            </a:extLst>
          </p:cNvPr>
          <p:cNvSpPr txBox="1">
            <a:spLocks/>
          </p:cNvSpPr>
          <p:nvPr/>
        </p:nvSpPr>
        <p:spPr bwMode="auto">
          <a:xfrm>
            <a:off x="4949969" y="4647502"/>
            <a:ext cx="2527589" cy="8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algn="ctr" defTabSz="914400"/>
            <a:r>
              <a:rPr lang="es-CO" sz="2000" b="1" dirty="0"/>
              <a:t>TERCERA SEMANA DEL MES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A882B3AB-43AD-40AE-8E57-5600F3DA1037}"/>
              </a:ext>
            </a:extLst>
          </p:cNvPr>
          <p:cNvSpPr/>
          <p:nvPr/>
        </p:nvSpPr>
        <p:spPr>
          <a:xfrm rot="5400000">
            <a:off x="9075279" y="3287972"/>
            <a:ext cx="448306" cy="21751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117603D-BBE4-48BF-858C-4E3A34573A03}"/>
              </a:ext>
            </a:extLst>
          </p:cNvPr>
          <p:cNvSpPr txBox="1">
            <a:spLocks/>
          </p:cNvSpPr>
          <p:nvPr/>
        </p:nvSpPr>
        <p:spPr bwMode="auto">
          <a:xfrm>
            <a:off x="8035637" y="4613565"/>
            <a:ext cx="2527589" cy="8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algn="ctr" defTabSz="914400"/>
            <a:r>
              <a:rPr lang="es-CO" sz="2000" b="1" dirty="0"/>
              <a:t>ÚLTIMA SEMANA DEL MES</a:t>
            </a:r>
          </a:p>
        </p:txBody>
      </p:sp>
    </p:spTree>
    <p:extLst>
      <p:ext uri="{BB962C8B-B14F-4D97-AF65-F5344CB8AC3E}">
        <p14:creationId xmlns:p14="http://schemas.microsoft.com/office/powerpoint/2010/main" val="165553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FFIE Y OTROS QUE VAN POR AVANCE DE OBRA – PARÁMETROS DE ENTRADA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4A0075-C213-41A4-9977-29579755BCE8}"/>
              </a:ext>
            </a:extLst>
          </p:cNvPr>
          <p:cNvSpPr/>
          <p:nvPr/>
        </p:nvSpPr>
        <p:spPr>
          <a:xfrm>
            <a:off x="734290" y="1533846"/>
            <a:ext cx="1134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DISTRIBUCIÓN DE PROBABILIDAD DEL PORCENTAJE DE ATRASO PARA ESTE TIPO DE PROYECTOS EN CASO QUE NO EXISTA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7EFE9C-2129-44B7-98ED-CFD5832F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" y="1860370"/>
            <a:ext cx="8775705" cy="44024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885204-FF60-4B9F-9DF1-BD03F0CC54CC}"/>
              </a:ext>
            </a:extLst>
          </p:cNvPr>
          <p:cNvSpPr/>
          <p:nvPr/>
        </p:nvSpPr>
        <p:spPr>
          <a:xfrm>
            <a:off x="7955971" y="1965448"/>
            <a:ext cx="3976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CUANDO NO EXISTEN DURACIONES POR HITOS SE SIMULAN LOS ATRASOS PARA LOS MISMOS TIPOS DE SERVICIO Y SE APLICA A LA FECHA DE FINALIZACIÓN DEL CRONOGRAMA ACTUAL.</a:t>
            </a:r>
          </a:p>
        </p:txBody>
      </p:sp>
    </p:spTree>
    <p:extLst>
      <p:ext uri="{BB962C8B-B14F-4D97-AF65-F5344CB8AC3E}">
        <p14:creationId xmlns:p14="http://schemas.microsoft.com/office/powerpoint/2010/main" val="30294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GASTOS/COSTOS ADMINISTRATIVOS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𝑮𝑨𝑺𝑻𝑶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𝑨𝑫𝑴𝑶𝑵𝒕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COSTO </a:t>
                </a:r>
                <a:r>
                  <a:rPr lang="es-CO" sz="1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FIJO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NUEVOS PROYECTOS </a:t>
                </a:r>
                <a:r>
                  <a:rPr lang="es-CO" sz="18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algn="just"/>
                <a:endParaRPr lang="es-CO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>
                        <a:latin typeface="Cambria Math" panose="02040503050406030204" pitchFamily="18" charset="0"/>
                      </a:rPr>
                      <m:t>𝐺𝐴𝑆𝑇𝑂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𝐴𝐷𝑀𝑂𝑁𝑡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Gasto de administración en el periodo t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COSTO FIJO 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Costo fijo en el periodo t (Si no hay cambios, se extiende lo que aparece en las cuentas contables actuales en el tiempo aplicando aumentos salariales a los gastos de personal)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NUEVOS PROYECTOS 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   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Nuevos proyectos en el periodo t. (Depende de lo proyectado como nuevos proyectos por la alta gerencia)</a:t>
                </a:r>
                <a:endParaRPr lang="es-CO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862322"/>
              </a:xfrm>
              <a:prstGeom prst="rect">
                <a:avLst/>
              </a:prstGeom>
              <a:blipFill>
                <a:blip r:embed="rId2"/>
                <a:stretch>
                  <a:fillRect l="-430" t="-1493" r="-430" b="-23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COSTO DE VENTA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75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INGRESOS</m:t>
                        </m:r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OPERACIONALES</m:t>
                        </m:r>
                        <m:r>
                          <m:rPr>
                            <m:nor/>
                          </m:rP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s-CO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𝑴𝑼𝑳𝑻</m:t>
                        </m:r>
                        <m:r>
                          <a:rPr lang="es-CO" sz="18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endParaRPr lang="es-CO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𝑀𝑈𝐿𝑇</m:t>
                    </m:r>
                    <m:r>
                      <a:rPr lang="es-CO" sz="1800" b="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Multiplicador real (o planificado en caso de no existir) para el centro de costos c.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b="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𝑉𝐸𝑁𝑇𝐴</m:t>
                      </m:r>
                      <m:r>
                        <a:rPr lang="es-CO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baseline="-25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b="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b="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b="0" i="1" baseline="-2500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 &gt;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751844"/>
              </a:xfrm>
              <a:prstGeom prst="rect">
                <a:avLst/>
              </a:prstGeom>
              <a:blipFill>
                <a:blip r:embed="rId2"/>
                <a:stretch>
                  <a:fillRect l="-430" b="-13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8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UTILIDAD BRUTA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734290" y="1533846"/>
                <a:ext cx="11346874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𝑼𝑻𝑰𝑳𝑰𝑫𝑨𝑫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𝑩𝑹𝑼𝑻𝑨𝒕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</a:t>
                </a:r>
                <a14:m>
                  <m:oMath xmlns:m="http://schemas.openxmlformats.org/officeDocument/2006/math">
                    <m:r>
                      <a:rPr lang="es-CO" sz="1800" b="1" i="1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O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UTILIDAD</m:t>
                    </m:r>
                    <m:r>
                      <m:rPr>
                        <m:nor/>
                      </m:rP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BRUTA</m:t>
                    </m:r>
                  </m:oMath>
                </a14:m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Utilidad bruta proyectada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533846"/>
                <a:ext cx="11346874" cy="2585323"/>
              </a:xfrm>
              <a:prstGeom prst="rect">
                <a:avLst/>
              </a:prstGeom>
              <a:blipFill>
                <a:blip r:embed="rId2"/>
                <a:stretch>
                  <a:fillRect l="-430" t="-1651" b="-11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6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EBITDA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484905" y="871412"/>
                <a:ext cx="113468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𝑬𝑩𝑰𝑻𝑫𝑨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</a:t>
                </a:r>
                <a14:m>
                  <m:oMath xmlns:m="http://schemas.openxmlformats.org/officeDocument/2006/math">
                    <m:r>
                      <a:rPr lang="es-CO" sz="1800" b="1" i="1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GASTO ADMON 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endParaRPr lang="es-CO" sz="1800" b="1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𝐸𝐵𝐼𝑇𝐷𝐴</m:t>
                    </m:r>
                  </m:oMath>
                </a14:m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EBITDA proyectado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GASTO ADMON 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Gasto administrativo  proyectado en el periodo t, centro de costos t</a:t>
                </a:r>
                <a:endParaRPr lang="es-CO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871412"/>
                <a:ext cx="11346874" cy="2862322"/>
              </a:xfrm>
              <a:prstGeom prst="rect">
                <a:avLst/>
              </a:prstGeom>
              <a:blipFill>
                <a:blip r:embed="rId2"/>
                <a:stretch>
                  <a:fillRect l="-484" t="-14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/>
              <p:nvPr/>
            </p:nvSpPr>
            <p:spPr>
              <a:xfrm>
                <a:off x="636891" y="4711525"/>
                <a:ext cx="10571021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𝐹𝑎𝑐𝑡𝑜𝑟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𝑝𝑟𝑜𝑝𝑜𝑟𝑐𝑖𝑜𝑛𝑎𝑙𝑐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𝐶𝑜𝑠𝑡𝑜</m:t>
                          </m:r>
                          <m:r>
                            <a:rPr lang="es-CO" sz="20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𝐶𝑒𝑐𝑜𝑠</m:t>
                              </m:r>
                            </m:sub>
                            <m:sup/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𝐶𝑜𝑠𝑡𝑜</m:t>
                              </m:r>
                              <m:r>
                                <a:rPr lang="es-CO" sz="20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1" y="4711525"/>
                <a:ext cx="10571021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/>
              <p:nvPr/>
            </p:nvSpPr>
            <p:spPr>
              <a:xfrm>
                <a:off x="650540" y="5538570"/>
                <a:ext cx="10571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𝑎𝑑𝑚𝑖𝑛𝑖𝑠𝑡𝑟𝑎𝑡𝑖𝑣𝑜𝑐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𝑝𝑟𝑜𝑝𝑜𝑟𝑐𝑖𝑜𝑛𝑎𝑙𝑐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𝑡𝑜𝑡𝑎𝑙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O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0" y="5538570"/>
                <a:ext cx="10571021" cy="307777"/>
              </a:xfrm>
              <a:prstGeom prst="rect">
                <a:avLst/>
              </a:prstGeom>
              <a:blipFill>
                <a:blip r:embed="rId4"/>
                <a:stretch>
                  <a:fillRect l="-865" b="-3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AB3384A8-8122-49F8-A563-22CE8B761192}"/>
              </a:ext>
            </a:extLst>
          </p:cNvPr>
          <p:cNvSpPr/>
          <p:nvPr/>
        </p:nvSpPr>
        <p:spPr>
          <a:xfrm>
            <a:off x="532530" y="3671372"/>
            <a:ext cx="10981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chemeClr val="accent6">
                    <a:lumMod val="75000"/>
                  </a:schemeClr>
                </a:solidFill>
              </a:rPr>
              <a:t>PARA DISTRIBUIR LOS COSTOS ADMINSTRATIVOS DE PAYC A CADA CENTRO DE COSTOS SE  ASIGNAN DE MANERA PROPORCIONAL A LOS COSTOS DEL PROYECTO. ES DECIR, SE ESTA SUPONIENDO QUE EL GASTO ADMINISTRATIVO ES PROPORCIONAL AL COSTO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5179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UTILIDAD ANTES DE IMPUESTOS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/>
              <p:nvPr/>
            </p:nvSpPr>
            <p:spPr>
              <a:xfrm>
                <a:off x="484905" y="871412"/>
                <a:ext cx="1134687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𝑼𝑻𝑰𝑳𝑰𝑫𝑨𝑫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𝑨𝑵𝑻𝑬𝑺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smtClean="0">
                        <a:latin typeface="Cambria Math" panose="02040503050406030204" pitchFamily="18" charset="0"/>
                      </a:rPr>
                      <m:t>𝑰𝑴𝑷𝑼𝑬𝑺𝑻𝑶𝑺𝒕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  <m:r>
                      <m:rPr>
                        <m:nor/>
                      </m:rPr>
                      <a:rPr lang="es-CO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</a:t>
                </a:r>
                <a14:m>
                  <m:oMath xmlns:m="http://schemas.openxmlformats.org/officeDocument/2006/math">
                    <m:r>
                      <a:rPr lang="es-CO" sz="1800" b="1" i="1">
                        <a:latin typeface="Cambria Math" panose="02040503050406030204" pitchFamily="18" charset="0"/>
                      </a:rPr>
                      <m:t>𝑪𝑶𝑺𝑻𝑶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𝑽𝑬𝑵𝑻𝑨</m:t>
                    </m:r>
                    <m:r>
                      <a:rPr lang="es-CO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1" i="1" baseline="-2500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GASTO ADMON 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 GASTO </a:t>
                </a:r>
                <a:r>
                  <a:rPr lang="es-CO" sz="1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FINANCIERO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endParaRPr lang="es-CO" sz="1800" b="1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>
                        <a:latin typeface="Cambria Math" panose="02040503050406030204" pitchFamily="18" charset="0"/>
                      </a:rPr>
                      <m:t>𝑈𝑇𝐼𝐿𝐼𝐷𝐴𝐷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𝐴𝑁𝑇𝐸𝑆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00" b="0" i="1">
                        <a:latin typeface="Cambria Math" panose="02040503050406030204" pitchFamily="18" charset="0"/>
                      </a:rPr>
                      <m:t>𝐼𝑀𝑃𝑈𝐸𝑆𝑇𝑂𝑆</m:t>
                    </m:r>
                  </m:oMath>
                </a14:m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Utilidad antes de impuestos proyectado para el centro de costos c en el periodo 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GASTO ADMON 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Gasto administrativo  proyectado en el periodo t, centro de costos t</a:t>
                </a:r>
                <a:endParaRPr lang="es-CO" sz="1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64A0075-C213-41A4-9977-29579755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871412"/>
                <a:ext cx="11346874" cy="3416320"/>
              </a:xfrm>
              <a:prstGeom prst="rect">
                <a:avLst/>
              </a:prstGeom>
              <a:blipFill>
                <a:blip r:embed="rId2"/>
                <a:stretch>
                  <a:fillRect l="-484" t="-1250" r="-4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/>
              <p:nvPr/>
            </p:nvSpPr>
            <p:spPr>
              <a:xfrm>
                <a:off x="636891" y="4888948"/>
                <a:ext cx="10571021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𝐹𝑎𝑐𝑡𝑜𝑟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𝑝𝑟𝑜𝑝𝑜𝑟𝑐𝑖𝑜𝑛𝑎𝑙𝑐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𝐶𝑜𝑠𝑡𝑜</m:t>
                          </m:r>
                          <m:r>
                            <a:rPr lang="es-CO" sz="2000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𝐶𝑒𝑐𝑜𝑠</m:t>
                              </m:r>
                            </m:sub>
                            <m:sup/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𝐶𝑜𝑠𝑡𝑜</m:t>
                              </m:r>
                              <m:r>
                                <a:rPr lang="es-CO" sz="20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51D53A-AF78-4F3F-A037-040587AAB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1" y="4888948"/>
                <a:ext cx="10571021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/>
              <p:nvPr/>
            </p:nvSpPr>
            <p:spPr>
              <a:xfrm>
                <a:off x="650540" y="5661402"/>
                <a:ext cx="105710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𝑎𝑑𝑚𝑖𝑛𝑖𝑠𝑡𝑟𝑎𝑡𝑖𝑣𝑜𝑐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𝑝𝑟𝑜𝑝𝑜𝑟𝑐𝑖𝑜𝑛𝑎𝑙𝑐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𝐺𝑎𝑠𝑡𝑜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𝑎𝑑𝑚𝑖𝑛𝑖𝑠𝑡𝑟𝑎𝑡𝑖𝑣𝑜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𝑡𝑜𝑡𝑎𝑙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O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973A56-6133-43E7-BEAD-99CEB300B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0" y="5661402"/>
                <a:ext cx="10571021" cy="307777"/>
              </a:xfrm>
              <a:prstGeom prst="rect">
                <a:avLst/>
              </a:prstGeom>
              <a:blipFill>
                <a:blip r:embed="rId4"/>
                <a:stretch>
                  <a:fillRect l="-865" b="-3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AB3384A8-8122-49F8-A563-22CE8B761192}"/>
              </a:ext>
            </a:extLst>
          </p:cNvPr>
          <p:cNvSpPr/>
          <p:nvPr/>
        </p:nvSpPr>
        <p:spPr>
          <a:xfrm>
            <a:off x="532530" y="4072558"/>
            <a:ext cx="10981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chemeClr val="accent6">
                    <a:lumMod val="75000"/>
                  </a:schemeClr>
                </a:solidFill>
              </a:rPr>
              <a:t>PARA DISTRIBUIR LOS COSTOS ADMINSTRATIVOS DE PAYC A CADA CENTRO DE COSTOS SE  ASIGNAN DE MANERA PROPORCIONAL A LOS COSTOS DEL PROYECTO. ES DECIR, SE ESTA SUPONIENDO QUE EL GASTO ADMINISTRATIVO ES PROPORCIONAL AL COSTO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47582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UTILIDAD ANTES DE IMPUESTOS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7666372-53A0-4F69-98AC-A0056049D4BE}"/>
                  </a:ext>
                </a:extLst>
              </p:cNvPr>
              <p:cNvSpPr/>
              <p:nvPr/>
            </p:nvSpPr>
            <p:spPr>
              <a:xfrm>
                <a:off x="484905" y="871412"/>
                <a:ext cx="11346874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GASTO </a:t>
                </a:r>
                <a:r>
                  <a:rPr lang="es-CO" sz="1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FINANCIERO</a:t>
                </a:r>
                <a:r>
                  <a:rPr lang="es-CO" sz="1800" b="1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c,t</a:t>
                </a:r>
                <a:r>
                  <a:rPr lang="es-CO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O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s-CO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INGRESOS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OPERACIONALESc</m:t>
                        </m:r>
                        <m:r>
                          <m:rPr>
                            <m:nor/>
                          </m:rPr>
                          <a:rPr lang="es-CO" sz="16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CO" sz="16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𝑪𝑶𝑺𝑻𝑶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𝑫𝑬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𝑽𝑬𝑵𝑻𝑨𝒕𝒂</m:t>
                        </m:r>
                        <m:r>
                          <a:rPr lang="es-CO" sz="1600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1600" b="1" i="1" baseline="-2500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O" sz="1600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GASTO</m:t>
                        </m:r>
                        <m:r>
                          <m:rPr>
                            <m:nor/>
                          </m:rPr>
                          <a:rPr lang="es-CO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FINANCIERO</m:t>
                        </m:r>
                        <m:r>
                          <m:rPr>
                            <m:nor/>
                          </m:rPr>
                          <a:rPr lang="es-CO" sz="16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CO" sz="16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CO" sz="16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s-CO" sz="16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sz="16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nary>
                  </m:oMath>
                </a14:m>
                <a:r>
                  <a:rPr lang="es-CO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CO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CO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𝑻𝑨𝑺𝑨</m:t>
                    </m:r>
                  </m:oMath>
                </a14:m>
                <a:endParaRPr lang="es-CO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a-&gt; periodo</a:t>
                </a:r>
              </a:p>
              <a:p>
                <a:pPr algn="just"/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-&gt; centro de costos</a:t>
                </a:r>
              </a:p>
              <a:p>
                <a:pPr algn="just"/>
                <a:r>
                  <a:rPr lang="es-CO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GASTO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FINANCIEROc</m:t>
                    </m:r>
                    <m:r>
                      <m:rPr>
                        <m:nor/>
                      </m:rPr>
                      <a:rPr lang="es-CO" sz="18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18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Gasto financiero por proyecto debido a que no se cubren los costos de venta en el periodo t, para el centro de costos c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INGRESOS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CO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OPERACIONALES</m:t>
                    </m:r>
                  </m:oMath>
                </a14:m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</a:t>
                </a:r>
                <a:r>
                  <a:rPr lang="es-CO" sz="18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s-CO" sz="1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Ingresos operacionales proyectados para el centro de costos c en el periodo t.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𝐶𝑂𝑆𝑇𝑂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𝑉𝐸𝑁𝑇𝐴𝑡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sz="1800" i="1" baseline="-25000">
                          <a:latin typeface="Cambria Math" panose="02040503050406030204" pitchFamily="18" charset="0"/>
                        </a:rPr>
                        <m:t>    − &gt;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𝑣𝑒𝑛𝑡𝑎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𝑝𝑟𝑜𝑦𝑒𝑐𝑡𝑎𝑑𝑜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𝑝𝑒𝑟𝑖𝑜𝑑𝑜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𝑐𝑜𝑠𝑡𝑜𝑠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𝑇𝐴𝑆𝐴</m:t>
                    </m:r>
                  </m:oMath>
                </a14:m>
                <a:r>
                  <a:rPr lang="es-C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-&gt; Tasa de descuento para simular la adquisición de productos financieros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7666372-53A0-4F69-98AC-A0056049D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5" y="871412"/>
                <a:ext cx="11346874" cy="3139321"/>
              </a:xfrm>
              <a:prstGeom prst="rect">
                <a:avLst/>
              </a:prstGeom>
              <a:blipFill>
                <a:blip r:embed="rId2"/>
                <a:stretch>
                  <a:fillRect l="-484" t="-10874" r="-430" b="-19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1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NECESIDADES DE INFORMACIÓN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39368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FUENTES DE INFORMACIÓN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0DE5BB-CDB0-4C4A-BFA5-461C8C413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60437"/>
              </p:ext>
            </p:extLst>
          </p:nvPr>
        </p:nvGraphicFramePr>
        <p:xfrm>
          <a:off x="484905" y="855010"/>
          <a:ext cx="11222190" cy="5721981"/>
        </p:xfrm>
        <a:graphic>
          <a:graphicData uri="http://schemas.openxmlformats.org/drawingml/2006/table">
            <a:tbl>
              <a:tblPr/>
              <a:tblGrid>
                <a:gridCol w="3304870">
                  <a:extLst>
                    <a:ext uri="{9D8B030D-6E8A-4147-A177-3AD203B41FA5}">
                      <a16:colId xmlns:a16="http://schemas.microsoft.com/office/drawing/2014/main" val="442801439"/>
                    </a:ext>
                  </a:extLst>
                </a:gridCol>
                <a:gridCol w="6303672">
                  <a:extLst>
                    <a:ext uri="{9D8B030D-6E8A-4147-A177-3AD203B41FA5}">
                      <a16:colId xmlns:a16="http://schemas.microsoft.com/office/drawing/2014/main" val="2451487556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2409175114"/>
                    </a:ext>
                  </a:extLst>
                </a:gridCol>
              </a:tblGrid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FUENTES DE INFORMACIÓN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PROYECCIÓN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7967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CONTRATADO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BASE DE DATOS CONTRATOS ACTUALES CON SUS DURACIONES INICIALES Y ADICIONADAS ASÍ COMO VALORES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0025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OTRO SÍ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BD PERCEPCIÓN GERENCIA DELA PROBABILIDAD DE APARICIÓN DE OTRO SÍ, ASÍ COMO SU DURACIÓN.</a:t>
                      </a:r>
                    </a:p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 SI EXISTE RELACIÓN ENTRE ESTADO DE OBRA Y PROBABILIDAD DE OTRO SÍ, UTILIZAR ESTO COMO INSUMO PARA PROYECTAR LAS APARICIONES DE OTRO SÍS.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3551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NUEVOS PROYECTOS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 PROPUESTAS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CONTRATOS ACTUALES CON SUS DURACIONES INICIALES Y ADICIONADAS ASÍ COMO VALORES</a:t>
                      </a:r>
                    </a:p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 PODRIAMOS PREGUNTARLE A COMERCIAL, DE LAS OPORTUNIDADES ACTUALES CUALES SON SUS EXPECTATIVAS.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9418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7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ESTADO PROYECTOS ACTUALES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CRONOGRAMAS ACTUALES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46542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2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ESTADO PROYECTOS ACTUALES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CRONOGRAMAS ACTUALES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1018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Y 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PROYECTAR DE ACUERDO A CADA CONCEPTO QUE GENERA COSTO - PENDIENTE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12238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 PSL INDICADORES FINANCIEROS -&gt; CALCULO MULTIPLICADOR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0293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BRUTA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PROYECCIÓN INGRESOS OPERACIONALES Y COSTO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9990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CAJA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FULJO DE CAJA OPERATIVO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EGRESOS -&gt; PROYECCIÓN COSTOS DE VENTA Y GASTOS/COSTOS ADMINISTRATIVOS + COSTOS FINANCIEROS -&gt; TASAS (DTF + 4)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9376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EGRESOS -&gt; PROYECCIÓN COSTOS DE VENTA Y GASTOS/COSTOS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34015"/>
                  </a:ext>
                </a:extLst>
              </a:tr>
              <a:tr h="121445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ANTES DE IMPUESTOS POR CENTRO DE COSTOS 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EGRESOS -&gt; PROYECCIÓN COSTOS DE VENTA Y GASTOS/COSTOS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0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RECOLECCIÓN DE INFORMACIÓN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37155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0"/>
            <a:ext cx="9239253" cy="615823"/>
          </a:xfrm>
        </p:spPr>
        <p:txBody>
          <a:bodyPr anchor="t"/>
          <a:lstStyle/>
          <a:p>
            <a:r>
              <a:rPr lang="es-CO" b="1" dirty="0"/>
              <a:t>RECOLECCIÓN INFORMACIÓN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F3B4F1-B72E-4115-B48E-1801C96F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158" y="1485751"/>
            <a:ext cx="2105891" cy="47725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AE45E0-E75F-405B-97B7-6EAEFCA5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65" y="504987"/>
            <a:ext cx="7152980" cy="62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7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BASE DE DATOS CONTRATOS ACTUALES</a:t>
            </a:r>
            <a:endParaRPr lang="es-CO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925071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57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8853058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BD PERCEPCIÓN GERENCIA DELA PROBABILIDAD DE APARICIÓN DE OTRO SÍ, ASÍ COMO SU DURACIÓN.</a:t>
            </a:r>
            <a:b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759739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77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8853058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BD 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  <a:t>PROPUESTAS</a:t>
            </a:r>
            <a:b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09136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649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8853058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BD PSL INDICADORES FINANCIEROS</a:t>
            </a: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86726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0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34087"/>
            <a:ext cx="9351822" cy="615823"/>
          </a:xfrm>
        </p:spPr>
        <p:txBody>
          <a:bodyPr anchor="t"/>
          <a:lstStyle/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PROCEDIMIENTO BD ACTUALIZAR INFORMACIÓN MODELO DE PROYECCIÓN</a:t>
            </a:r>
            <a:b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s-CO" sz="24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8E67FF5-41D3-45D9-B994-CF9D7E6A1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74961"/>
              </p:ext>
            </p:extLst>
          </p:nvPr>
        </p:nvGraphicFramePr>
        <p:xfrm>
          <a:off x="242453" y="1607128"/>
          <a:ext cx="11707094" cy="404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3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273" y="0"/>
            <a:ext cx="9239253" cy="615823"/>
          </a:xfrm>
        </p:spPr>
        <p:txBody>
          <a:bodyPr anchor="t"/>
          <a:lstStyle/>
          <a:p>
            <a:r>
              <a:rPr lang="es-CO" b="1" dirty="0"/>
              <a:t>REALIZAR PROYECCIÓN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C3DF97-F26E-481A-BEAC-6CDD4C38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3" y="1288473"/>
            <a:ext cx="11659453" cy="46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5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0"/>
            <a:ext cx="9239253" cy="615823"/>
          </a:xfrm>
        </p:spPr>
        <p:txBody>
          <a:bodyPr anchor="t"/>
          <a:lstStyle/>
          <a:p>
            <a:r>
              <a:rPr lang="es-CO" b="1" dirty="0"/>
              <a:t>PRESENTAR 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28A0F0-F25F-49EB-BAD0-A6A54EE3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0" y="1233055"/>
            <a:ext cx="11430772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40957" y="4184073"/>
            <a:ext cx="11018953" cy="1476083"/>
          </a:xfrm>
        </p:spPr>
        <p:txBody>
          <a:bodyPr>
            <a:noAutofit/>
          </a:bodyPr>
          <a:lstStyle/>
          <a:p>
            <a:r>
              <a:rPr lang="es-CO" sz="4800" b="1" dirty="0"/>
              <a:t>FORMULACIÓN MATEMÁTICA DETALLADA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06505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ALTERNATIVAS VARIABLES A PROYECTAR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B1AFDEB-AB84-424D-8A88-6FBEBEEE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46471"/>
              </p:ext>
            </p:extLst>
          </p:nvPr>
        </p:nvGraphicFramePr>
        <p:xfrm>
          <a:off x="484905" y="855010"/>
          <a:ext cx="11222190" cy="5546471"/>
        </p:xfrm>
        <a:graphic>
          <a:graphicData uri="http://schemas.openxmlformats.org/drawingml/2006/table">
            <a:tbl>
              <a:tblPr/>
              <a:tblGrid>
                <a:gridCol w="3304870">
                  <a:extLst>
                    <a:ext uri="{9D8B030D-6E8A-4147-A177-3AD203B41FA5}">
                      <a16:colId xmlns:a16="http://schemas.microsoft.com/office/drawing/2014/main" val="442801439"/>
                    </a:ext>
                  </a:extLst>
                </a:gridCol>
                <a:gridCol w="6303672">
                  <a:extLst>
                    <a:ext uri="{9D8B030D-6E8A-4147-A177-3AD203B41FA5}">
                      <a16:colId xmlns:a16="http://schemas.microsoft.com/office/drawing/2014/main" val="2451487556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2409175114"/>
                    </a:ext>
                  </a:extLst>
                </a:gridCol>
              </a:tblGrid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METODOLOGÍA (A GRANDES RAZGOS)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PROYECCIÓN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7967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CONTRATADO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INFORMACIÓN CONTRACTUAL CON LOS INSUMOS QUE ENVÍE COMERCIAL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0025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OTRO SÍ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A CAMILO Y A OLGA (EN UN FUTURO SI ENCONTRAMOS RELACIÓN ENTRE OTRO SÍ Y ATRASOS, LISTO)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3551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NUEVOS PROYECTOS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ACTUALIZAR INFORMACIÓN MODELO DE PROYECCIÓN</a:t>
                      </a:r>
                    </a:p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 PODRIAMOS PREGUNTARLE A COMERCIAL, DE LAS OPORTUNIDADES ACTUALES CUALES SON SUS EXPECTATIVAS.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9418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7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INFORMACIÓN CON EL MODELO DE PROYECCIÓN ACTUAL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PODRIAMOS PREGUNTARLE A MARTHA CUALES SON SUS EXPECTATIVAS DE AVANCE (NO DE PLATA)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46542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OPERACIONALES - FFIE GRUPO 2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INFORMACIÓN CON EL MODELO DE PROYECCIÓN ACTUAL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PODRIAMOS PREGUNTARLE A MARTHA CUALES SON SUS EXPECTATIVAS DE AVANCE (NO DE PLATA)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10188"/>
                  </a:ext>
                </a:extLst>
              </a:tr>
              <a:tr h="182132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Y COSTOS ADMINISTRATIVOS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PROYECTAR DE ACUERDO A CADA CONCEPTO QUE GENERA COSTO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12238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APLICAR MULTIPLICADOR HISTÓRICO PARA LOS PROYECTOS EN CURSO. APLICAR MULTIPLICADOR PLANIFICADO PARA LOS PROYECTOS NUEVOS</a:t>
                      </a:r>
                    </a:p>
                    <a:p>
                      <a:pPr marL="342900" indent="-3429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ESTIMAR COSTOS DE VENTA A PARTIR DE LOS SALARIOS PAYC DE LOS ROLES Y LOS OTROS COSTOS CON LOS QUE SE PLANIFICÓ EL PROYECTO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02931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BRUTA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 ENTRE LAS PROYECCIONES DE INGRESOS OPERACIONALES Y LAS DE COSTOS DE VENTA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9990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CAJA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FULJO DE CAJA OPERATIVO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-&gt; LAG PAGOS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EGRESOS -&gt; 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COSTOS FINANCIEROS -&gt; TASAS (DTF + 4)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99376"/>
                  </a:ext>
                </a:extLst>
              </a:tr>
              <a:tr h="3750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RESTA ENTRE INGRESOS Y EGRESOS Y GASTOS ADMON 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3401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UTILIDAD ANTES DE IMPUESTOS POR CENTRO DE COSTOS 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DISTRIBUIR LOS GASTOS FINANCIEROS DE ACUERDO CON LOS COSTOS A CUBRIR POR FLUJO DE CAJA.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61" marR="9461" marT="9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0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50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- CONTRACTUAL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/>
              <p:nvPr/>
            </p:nvSpPr>
            <p:spPr>
              <a:xfrm>
                <a:off x="609597" y="991644"/>
                <a:ext cx="10571021" cy="5651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𝐼𝑁𝐺𝑅𝐸𝑆𝑂𝑆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𝑂𝑃𝐸𝑅𝐴𝐶𝐼𝑂𝑁𝐴𝐿𝐸𝑆𝑐</m:t>
                    </m:r>
                    <m:r>
                      <a:rPr lang="es-CO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𝑉𝐹𝑃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s-CO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𝐼𝑡𝑒𝑚𝑠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𝑉𝐹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CO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s-CO" sz="32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Índices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-&gt; centros de costos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-&gt; personas</a:t>
                </a: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-&gt; periodo</a:t>
                </a:r>
              </a:p>
              <a:p>
                <a:pPr algn="just"/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Conjuntos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𝑒𝑟𝑠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Personas facturables en el centro de costos c (De acuerdo con el contrato)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𝐼𝑡𝑒𝑚𝑠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Ítems facturables en el centro de costos c</a:t>
                </a:r>
              </a:p>
              <a:p>
                <a:pPr algn="just"/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𝑉𝐹𝑃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persona p en el periodo t (Depende del salario comercial y la duración pactada en el contrato)</a:t>
                </a:r>
                <a:endParaRPr lang="es-CO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ítem i en el periodo t (Depende del valor y la duración pactada en el contrato)</a:t>
                </a:r>
                <a:endParaRPr lang="es-CO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O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991644"/>
                <a:ext cx="10571021" cy="5651227"/>
              </a:xfrm>
              <a:prstGeom prst="rect">
                <a:avLst/>
              </a:prstGeom>
              <a:blipFill>
                <a:blip r:embed="rId2"/>
                <a:stretch>
                  <a:fillRect l="-1442" t="-11435" r="-14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1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INGRESOS OPERACIONALES – OTRO 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/>
              <p:nvPr/>
            </p:nvSpPr>
            <p:spPr>
              <a:xfrm>
                <a:off x="609597" y="871412"/>
                <a:ext cx="10571021" cy="5293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𝐼𝑁𝐺𝑅𝐸𝑆𝑂𝑆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𝑂𝑃𝐸𝑅𝐴𝐶𝐼𝑂𝑁𝐴𝐿𝐸𝑆𝑐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supHide m:val="on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𝑉𝐹𝑃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s-CO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𝐼𝑡𝑒𝑚𝑠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𝑉𝐹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CO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000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s-CO" sz="2800" dirty="0"/>
                  <a:t> </a:t>
                </a:r>
                <a14:m>
                  <m:oMath xmlns:m="http://schemas.openxmlformats.org/officeDocument/2006/math">
                    <m:r>
                      <a:rPr lang="es-C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C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CO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</a:t>
                </a:r>
                <a:r>
                  <a:rPr lang="es-CO" sz="2000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algn="ctr"/>
                <a:r>
                  <a:rPr lang="es-CO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todo t en la duraci</a:t>
                </a:r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ón del otro sí.</a:t>
                </a:r>
                <a:endParaRPr lang="es-CO" sz="1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Índices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-&gt; centros de costos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-&gt; personas</a:t>
                </a: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-&gt; periodo</a:t>
                </a:r>
              </a:p>
              <a:p>
                <a:pPr algn="just"/>
                <a:endParaRPr lang="es-CO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Conjuntos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𝑒𝑟𝑠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Personas facturables en el centro de costos c (De acuerdo con el contrato)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𝐼𝑡𝑒𝑚𝑠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Ítems facturables en el centro de costos c</a:t>
                </a:r>
              </a:p>
              <a:p>
                <a:pPr algn="just"/>
                <a:endParaRPr lang="es-CO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Parámetros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𝑉𝐹𝑃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persona p en el periodo t (Depende del salario comercial y la duración pactada en el contrato)</a:t>
                </a:r>
                <a:endParaRPr lang="es-CO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O" sz="1800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CO" sz="1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Valor a facturar por la ítem i en el periodo t (Depende del valor y la duración pactada en el contrato)</a:t>
                </a:r>
              </a:p>
              <a:p>
                <a:pPr algn="just"/>
                <a:r>
                  <a:rPr lang="es-CO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</a:t>
                </a:r>
                <a:r>
                  <a:rPr lang="es-CO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CO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O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-&gt; Probabilidad de Otro sí</a:t>
                </a:r>
                <a:r>
                  <a:rPr lang="es-CO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O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O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318DAA-5F1A-4098-A993-557A1014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871412"/>
                <a:ext cx="10571021" cy="5293757"/>
              </a:xfrm>
              <a:prstGeom prst="rect">
                <a:avLst/>
              </a:prstGeom>
              <a:blipFill>
                <a:blip r:embed="rId2"/>
                <a:stretch>
                  <a:fillRect l="-1326" r="-13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90171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FE743-C040-4B60-B642-2EA3B932560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0e2cf358-d86d-4586-9b9c-cbb4c6cbc5f2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32615</TotalTime>
  <Words>2415</Words>
  <Application>Microsoft Office PowerPoint</Application>
  <PresentationFormat>Panorámica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8" baseType="lpstr">
      <vt:lpstr>MS PGothic</vt:lpstr>
      <vt:lpstr>MS PGothic</vt:lpstr>
      <vt:lpstr>Alte DIN 1451 Mittelschrift</vt:lpstr>
      <vt:lpstr>Arial</vt:lpstr>
      <vt:lpstr>Arial Narrow</vt:lpstr>
      <vt:lpstr>Calibri</vt:lpstr>
      <vt:lpstr>Cambria Math</vt:lpstr>
      <vt:lpstr>Century Gothic</vt:lpstr>
      <vt:lpstr>Franklin Gothic Book</vt:lpstr>
      <vt:lpstr>Franklin Gothic Demi</vt:lpstr>
      <vt:lpstr>Times New Roman</vt:lpstr>
      <vt:lpstr>Wingdings</vt:lpstr>
      <vt:lpstr>Wingdings 2</vt:lpstr>
      <vt:lpstr>Payc_2013</vt:lpstr>
      <vt:lpstr>METODOLOGÍA PROYECCIÓN DE VARIABLES</vt:lpstr>
      <vt:lpstr>PROCEDIMIENTO ALTO NIVEL</vt:lpstr>
      <vt:lpstr>RECOLECCIÓN INFORMACIÓN</vt:lpstr>
      <vt:lpstr>REALIZAR PROYECCIÓN</vt:lpstr>
      <vt:lpstr>PRESENTAR RESULTADOS</vt:lpstr>
      <vt:lpstr>FORMULACIÓN MATEMÁTICA DETALLADA</vt:lpstr>
      <vt:lpstr>ALTERNATIVAS VARIABLES A PROYECTAR</vt:lpstr>
      <vt:lpstr>INGRESOS OPERACIONALES - CONTRACTUAL</vt:lpstr>
      <vt:lpstr>INGRESOS OPERACIONALES – OTRO SÍ</vt:lpstr>
      <vt:lpstr>INGRESOS OPERACIONALES – NUEVOS PROYECTOS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NUEVOS PROYECTOS – PARÁMETROS DE ENTRADA</vt:lpstr>
      <vt:lpstr>INGRESOS OPERACIONALES – FFIE Y OTROS QUE VAN POR AVANCE DE OBRA</vt:lpstr>
      <vt:lpstr>INGRESOS OPERACIONALES – FFIE Y OTROS QUE VAN POR AVANCE DE OBRA – PARÁMETROS DE ENTRADA</vt:lpstr>
      <vt:lpstr>INGRESOS OPERACIONALES – FFIE Y OTROS QUE VAN POR AVANCE DE OBRA – PARÁMETROS DE ENTRADA</vt:lpstr>
      <vt:lpstr>INGRESOS OPERACIONALES – FFIE Y OTROS QUE VAN POR AVANCE DE OBRA – PARÁMETROS DE ENTRADA</vt:lpstr>
      <vt:lpstr>GASTOS/COSTOS ADMINISTRATIVOS </vt:lpstr>
      <vt:lpstr>COSTO DE VENTA</vt:lpstr>
      <vt:lpstr>UTILIDAD BRUTA</vt:lpstr>
      <vt:lpstr>EBITDA</vt:lpstr>
      <vt:lpstr>UTILIDAD ANTES DE IMPUESTOS </vt:lpstr>
      <vt:lpstr>UTILIDAD ANTES DE IMPUESTOS </vt:lpstr>
      <vt:lpstr>NECESIDADES DE INFORMACIÓN</vt:lpstr>
      <vt:lpstr>FUENTES DE INFORMACIÓN</vt:lpstr>
      <vt:lpstr>RECOLECCIÓN DE INFORMACIÓN</vt:lpstr>
      <vt:lpstr>PROCEDIMIENTO BASE DE DATOS CONTRATOS ACTUALES</vt:lpstr>
      <vt:lpstr>PROCEDIMIENTO BD PERCEPCIÓN GERENCIA DELA PROBABILIDAD DE APARICIÓN DE OTRO SÍ, ASÍ COMO SU DURACIÓN. </vt:lpstr>
      <vt:lpstr>PROCEDIMIENTO BD PROPUESTAS </vt:lpstr>
      <vt:lpstr>PROCEDIMIENTO BD PSL INDICADORES FINANCIEROS</vt:lpstr>
      <vt:lpstr>PROCEDIMIENTO BD ACTUALIZAR INFORMACIÓN MODELO DE PROYECCIÓN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769</cp:revision>
  <dcterms:created xsi:type="dcterms:W3CDTF">2013-08-15T16:23:06Z</dcterms:created>
  <dcterms:modified xsi:type="dcterms:W3CDTF">2019-05-23T21:42:30Z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