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66" r:id="rId4"/>
  </p:sldMasterIdLst>
  <p:notesMasterIdLst>
    <p:notesMasterId r:id="rId9"/>
  </p:notesMasterIdLst>
  <p:handoutMasterIdLst>
    <p:handoutMasterId r:id="rId10"/>
  </p:handoutMasterIdLst>
  <p:sldIdLst>
    <p:sldId id="572" r:id="rId5"/>
    <p:sldId id="573" r:id="rId6"/>
    <p:sldId id="373" r:id="rId7"/>
    <p:sldId id="372" r:id="rId8"/>
  </p:sldIdLst>
  <p:sldSz cx="12192000" cy="6858000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4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A08"/>
    <a:srgbClr val="930B22"/>
    <a:srgbClr val="800040"/>
    <a:srgbClr val="C65911"/>
    <a:srgbClr val="FFFFFF"/>
    <a:srgbClr val="FF6FCF"/>
    <a:srgbClr val="AAA29E"/>
    <a:srgbClr val="52882D"/>
    <a:srgbClr val="3C67A3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291" autoAdjust="0"/>
  </p:normalViewPr>
  <p:slideViewPr>
    <p:cSldViewPr snapToGrid="0" snapToObjects="1" showGuides="1">
      <p:cViewPr varScale="1">
        <p:scale>
          <a:sx n="65" d="100"/>
          <a:sy n="65" d="100"/>
        </p:scale>
        <p:origin x="65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2"/>
    </p:cViewPr>
  </p:sorterViewPr>
  <p:notesViewPr>
    <p:cSldViewPr snapToGrid="0" snapToObjects="1" showGuides="1">
      <p:cViewPr varScale="1">
        <p:scale>
          <a:sx n="53" d="100"/>
          <a:sy n="53" d="100"/>
        </p:scale>
        <p:origin x="284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D5140FD-1BFA-479D-B948-4050BB5CB5C4}" type="datetimeFigureOut">
              <a:rPr lang="es-CO"/>
              <a:pPr>
                <a:defRPr/>
              </a:pPr>
              <a:t>13/06/2019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D78F6EE-761D-4665-BC5C-DB0409FFEC5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278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CC64A69-6194-4355-B0EA-DE31C3DE752A}" type="datetimeFigureOut">
              <a:rPr lang="es-ES"/>
              <a:pPr>
                <a:defRPr/>
              </a:pPr>
              <a:t>13/06/2019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A9340AA-6F7B-4C17-959D-233316836C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6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13/06/2019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921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13/06/2019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66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13/06/2019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19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fachada-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92151"/>
            <a:ext cx="5856817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0956" y="5660157"/>
            <a:ext cx="11018953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24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13/06/2019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952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13/06/2019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051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13/06/2019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95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13/06/2019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69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13/06/2019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66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13/06/2019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17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13/06/2019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10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13/06/2019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25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E013-F21D-459C-9439-AAEB1131758E}" type="datetimeFigureOut">
              <a:rPr lang="es-CO" smtClean="0"/>
              <a:t>13/06/2019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24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  <p:sldLayoutId id="21474843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4800" b="1" dirty="0"/>
              <a:t>COBERTURA DE COSTOS DE PERSONAL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115614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264" y="0"/>
            <a:ext cx="10515600" cy="1325563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rgbClr val="C65911"/>
                </a:solidFill>
                <a:latin typeface="Calibri" panose="020F0502020204030204" pitchFamily="34" charset="0"/>
              </a:rPr>
              <a:t>METODOLOGÍA</a:t>
            </a:r>
          </a:p>
        </p:txBody>
      </p:sp>
      <p:sp>
        <p:nvSpPr>
          <p:cNvPr id="3" name="Rectángulo: esquinas redondeadas 2">
            <a:hlinkClick r:id="" action="ppaction://noaction"/>
            <a:extLst>
              <a:ext uri="{FF2B5EF4-FFF2-40B4-BE49-F238E27FC236}">
                <a16:creationId xmlns:a16="http://schemas.microsoft.com/office/drawing/2014/main" id="{BDD08DBC-88CD-483F-826C-D8FACD8921DC}"/>
              </a:ext>
            </a:extLst>
          </p:cNvPr>
          <p:cNvSpPr/>
          <p:nvPr/>
        </p:nvSpPr>
        <p:spPr>
          <a:xfrm>
            <a:off x="10686383" y="91689"/>
            <a:ext cx="1334834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VOLVER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11F884F-C774-4280-984F-E6C76C679DC4}"/>
              </a:ext>
            </a:extLst>
          </p:cNvPr>
          <p:cNvSpPr txBox="1">
            <a:spLocks/>
          </p:cNvSpPr>
          <p:nvPr/>
        </p:nvSpPr>
        <p:spPr>
          <a:xfrm>
            <a:off x="609600" y="1310323"/>
            <a:ext cx="8678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CO" sz="2800"/>
              <a:t>OBJETIVO</a:t>
            </a:r>
            <a:endParaRPr lang="es-CO" sz="2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73EBF6B-47BE-4EC3-901A-59B4B119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79945"/>
            <a:ext cx="10515600" cy="851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Establecer centros de costo y personas que no se cubren.</a:t>
            </a:r>
            <a:endParaRPr lang="es-CO" sz="1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59E0C40-C9B4-4AF9-9D2C-306260383EEA}"/>
              </a:ext>
            </a:extLst>
          </p:cNvPr>
          <p:cNvSpPr txBox="1">
            <a:spLocks/>
          </p:cNvSpPr>
          <p:nvPr/>
        </p:nvSpPr>
        <p:spPr>
          <a:xfrm>
            <a:off x="609600" y="29369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METODOLOGÍA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4716C69-0DB3-41DB-9B48-EE352F3F5771}"/>
              </a:ext>
            </a:extLst>
          </p:cNvPr>
          <p:cNvSpPr txBox="1">
            <a:spLocks/>
          </p:cNvSpPr>
          <p:nvPr/>
        </p:nvSpPr>
        <p:spPr>
          <a:xfrm>
            <a:off x="609600" y="4130515"/>
            <a:ext cx="10515600" cy="85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Se cruzó la información del aplicativo para la facturación y la información de costos de nómina registrada en PSL a nivel de centro de costos y persona.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90910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264" y="0"/>
            <a:ext cx="10515600" cy="526473"/>
          </a:xfrm>
        </p:spPr>
        <p:txBody>
          <a:bodyPr anchor="t">
            <a:normAutofit fontScale="90000"/>
          </a:bodyPr>
          <a:lstStyle/>
          <a:p>
            <a:r>
              <a:rPr lang="es-CO" sz="3200" dirty="0">
                <a:solidFill>
                  <a:srgbClr val="C65911"/>
                </a:solidFill>
                <a:latin typeface="Calibri" panose="020F0502020204030204" pitchFamily="34" charset="0"/>
              </a:rPr>
              <a:t>RESULTADO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C11052E-2015-475A-BDCA-EB34E3415E44}"/>
              </a:ext>
            </a:extLst>
          </p:cNvPr>
          <p:cNvGraphicFramePr>
            <a:graphicFrameLocks noGrp="1"/>
          </p:cNvGraphicFramePr>
          <p:nvPr/>
        </p:nvGraphicFramePr>
        <p:xfrm>
          <a:off x="421264" y="782273"/>
          <a:ext cx="11604480" cy="5978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953">
                  <a:extLst>
                    <a:ext uri="{9D8B030D-6E8A-4147-A177-3AD203B41FA5}">
                      <a16:colId xmlns:a16="http://schemas.microsoft.com/office/drawing/2014/main" val="3707845889"/>
                    </a:ext>
                  </a:extLst>
                </a:gridCol>
                <a:gridCol w="3491346">
                  <a:extLst>
                    <a:ext uri="{9D8B030D-6E8A-4147-A177-3AD203B41FA5}">
                      <a16:colId xmlns:a16="http://schemas.microsoft.com/office/drawing/2014/main" val="2309825199"/>
                    </a:ext>
                  </a:extLst>
                </a:gridCol>
                <a:gridCol w="3671454">
                  <a:extLst>
                    <a:ext uri="{9D8B030D-6E8A-4147-A177-3AD203B41FA5}">
                      <a16:colId xmlns:a16="http://schemas.microsoft.com/office/drawing/2014/main" val="2398501031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1655990614"/>
                    </a:ext>
                  </a:extLst>
                </a:gridCol>
                <a:gridCol w="1288473">
                  <a:extLst>
                    <a:ext uri="{9D8B030D-6E8A-4147-A177-3AD203B41FA5}">
                      <a16:colId xmlns:a16="http://schemas.microsoft.com/office/drawing/2014/main" val="572403748"/>
                    </a:ext>
                  </a:extLst>
                </a:gridCol>
                <a:gridCol w="1191490">
                  <a:extLst>
                    <a:ext uri="{9D8B030D-6E8A-4147-A177-3AD203B41FA5}">
                      <a16:colId xmlns:a16="http://schemas.microsoft.com/office/drawing/2014/main" val="1273116308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CECO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NOMBRE CECO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NOMBRE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FACTURADO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COSTO PERSONAL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DEFICIT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44225"/>
                  </a:ext>
                </a:extLst>
              </a:tr>
              <a:tr h="181306">
                <a:tc rowSpan="3"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1580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DESARROLLO CAMPUS UNI. EAN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OCAMPO CIFUENTES MARIA ANGELICA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7,858,729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9,654,448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1,795,719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940113302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algn="r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TOBAR RAMIREZ GUISSELLE ADRIANA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1,869,887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1,869,887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719958106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algn="r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WILLS RIAÑO JAIRO HERNAN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7,866,149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8,137,597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271,448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47842128"/>
                  </a:ext>
                </a:extLst>
              </a:tr>
              <a:tr h="181306">
                <a:tc rowSpan="2"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1588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MALL PLAZA BARRANQUILLA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CASSALETT BUSTILLO JORGE ENRIQUE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 $    10,217,309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13,031,464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2,814,155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629366041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algn="r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ANAYA VITAR ALVARO ANTONIO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3,882,577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3,890,370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     7,793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86717596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1596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COLEGIO HELVETIA FASE 1 ETAPA 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DIAZ ULLOA ALVARO ANDRES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2,550,053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4,579,426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2,029,373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25793429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1618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REMODELACIÓN CENTRO COMERCIAL SALITRE PLAZA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ROCHA TERREROS JAIRO ANDRES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2,694,198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3,104,453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410,255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6090596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1689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HOTEL HILTON SANTA MARTA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SUAREZ CABARCAS IVAN ELIECER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 $      3,666,772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3,752,195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   85,423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606798797"/>
                  </a:ext>
                </a:extLst>
              </a:tr>
              <a:tr h="181306">
                <a:tc rowSpan="2"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1701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POLITECNICO GRAN COLOMBIANO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TOBAR RAMIREZ GUISSELLE ADRIANA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    415,529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415,529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974181802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algn="r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PERDIGON DE LOS RIOS RUBY TATIANA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 $          275,000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    277,383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-$             2,383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90433048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1734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HOTEL DE LUJO GETSEMANÍ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PARDO </a:t>
                      </a:r>
                      <a:r>
                        <a:rPr lang="es-CO" sz="1400" u="none" strike="noStrike" dirty="0" err="1">
                          <a:effectLst/>
                          <a:latin typeface="+mn-lt"/>
                        </a:rPr>
                        <a:t>PARDO</a:t>
                      </a:r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JOSE FERNANDO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 $      9,853,550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-$      10,021,531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167,981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21102068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1751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IROTAMA TORRE C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GIRALDO GUERRERO JUDITH ANGELICA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3,889,601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4,195,290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305,689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920386616"/>
                  </a:ext>
                </a:extLst>
              </a:tr>
              <a:tr h="181306">
                <a:tc rowSpan="2"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1758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1758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PROYECTOS VARIOS UNI EXTERNADO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AMEZQUITA SANDOVAL CLAUDIA ESPERANZA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 $    12,113,471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12,826,690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713,219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089813926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algn="r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SANABRIA URIBE JUAN MANUEL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1,988,454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1,988,454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789124865"/>
                  </a:ext>
                </a:extLst>
              </a:tr>
              <a:tr h="181306">
                <a:tc rowSpan="2"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1802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TORRE 3A PLAZA DE LAS AMÉRICAS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TOBAR RAMIREZ GUISSELLE ADRIANA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1,038,827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-$     1,038,827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756914828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algn="r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ARANGO ECHAVARRIA MAURICIO ALBERTO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1,599,034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1,599,034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2350691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1824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MEGAVITRINA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JIMENEZ GUERRERO CARLOS EDUARDO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2,226,018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2,226,018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41025260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1829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EDIFICIO NUEVA SEDE CORPORATIVA CINECOLOMBIA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GALVIS GOMEZ VICTOR CAMPOS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2,516,622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2,746,123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229,501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27274817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1860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EDIFICIO 593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VASQUEZ SAMACA SONIA PATRICIA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 $      6,403,897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7,065,455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661,558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524495480"/>
                  </a:ext>
                </a:extLst>
              </a:tr>
              <a:tr h="181306">
                <a:tc rowSpan="2"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1877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REMODELACION C.C.PLAZA DE LAS AMERICAS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COLLANTES PEREZ LEILA MIREYA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7,512,941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-$        7,753,578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240,637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680791804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algn="r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ARANGO ECHAVARRIA MAURICIO ALBERTO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2,309,716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2,309,716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10509797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1881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IBIS BUDGET MARLY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HERRERA QUINTERO OSCAR FABIAN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      54,603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   54,603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23178391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1891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PLAZA DE LAS AMÉRICAS ETAPA 3 Y 4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ARANGO ECHAVARRIA MAURICIO ALBERTO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1,599,034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1,599,034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935629467"/>
                  </a:ext>
                </a:extLst>
              </a:tr>
            </a:tbl>
          </a:graphicData>
        </a:graphic>
      </p:graphicFrame>
      <p:sp>
        <p:nvSpPr>
          <p:cNvPr id="4" name="Rectángulo: esquinas redondeadas 3">
            <a:hlinkClick r:id="" action="ppaction://noaction"/>
            <a:extLst>
              <a:ext uri="{FF2B5EF4-FFF2-40B4-BE49-F238E27FC236}">
                <a16:creationId xmlns:a16="http://schemas.microsoft.com/office/drawing/2014/main" id="{0F64B38E-1DAA-4CD9-9A12-12407EC3BE4D}"/>
              </a:ext>
            </a:extLst>
          </p:cNvPr>
          <p:cNvSpPr/>
          <p:nvPr/>
        </p:nvSpPr>
        <p:spPr>
          <a:xfrm>
            <a:off x="10686383" y="91689"/>
            <a:ext cx="1334834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34507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264" y="0"/>
            <a:ext cx="10515600" cy="1325563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rgbClr val="C65911"/>
                </a:solidFill>
                <a:latin typeface="Calibri" panose="020F0502020204030204" pitchFamily="34" charset="0"/>
              </a:rPr>
              <a:t>CONCLUSIONES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67643B-A706-4CD1-882D-79042A8E7130}"/>
              </a:ext>
            </a:extLst>
          </p:cNvPr>
          <p:cNvSpPr txBox="1">
            <a:spLocks/>
          </p:cNvSpPr>
          <p:nvPr/>
        </p:nvSpPr>
        <p:spPr>
          <a:xfrm>
            <a:off x="512618" y="1452483"/>
            <a:ext cx="11166764" cy="2315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7" indent="-228607" algn="l" defTabSz="9144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9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2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5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8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71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84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96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10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b="1" dirty="0"/>
              <a:t>EXISTEN 16 CENTROS DE COSTOS CON POR LO MENOS UNA PERSONA EN DEFICIT (NO SE PAGA SU SALARIO/DEDICACION AL PROYECTO) DE UN TOTAL DE 21 CENTROS DE COSTOS QUE NO SON CUOTA FIJA O POR AVANCE DE OBRA. ESTO REPRESENTA EL 76% DE LOS CENTROS DE COSTOS ANALIZADOS.</a:t>
            </a:r>
          </a:p>
          <a:p>
            <a:pPr algn="just"/>
            <a:r>
              <a:rPr lang="es-CO" sz="2000" b="1" dirty="0"/>
              <a:t>EN NINGUNO DE LOS CENTROS DE COSTO ANALIZADOS SE TIENE UNA UTILIDAD BRUTA NEGATIVA.</a:t>
            </a:r>
          </a:p>
          <a:p>
            <a:pPr algn="just"/>
            <a:r>
              <a:rPr lang="es-CO" sz="2000" b="1" dirty="0"/>
              <a:t>23 PERSONAS LAS 106 ASIGNADAS A LOS CENTROS DE COSTO OBJETO DE ANÁLISIS GENERAN UN DEFICIT EN TÉRMINOS DE SU SALARIO/DEDICACIÓN. ESTO REPRESENTA EL 21% DE LAS PERSONAS.</a:t>
            </a:r>
          </a:p>
          <a:p>
            <a:pPr marL="0" indent="0" algn="just">
              <a:buNone/>
            </a:pPr>
            <a:endParaRPr lang="es-CO" sz="2000" dirty="0"/>
          </a:p>
        </p:txBody>
      </p:sp>
      <p:sp>
        <p:nvSpPr>
          <p:cNvPr id="5" name="Rectángulo: esquinas redondeadas 4">
            <a:hlinkClick r:id="" action="ppaction://noaction"/>
            <a:extLst>
              <a:ext uri="{FF2B5EF4-FFF2-40B4-BE49-F238E27FC236}">
                <a16:creationId xmlns:a16="http://schemas.microsoft.com/office/drawing/2014/main" id="{B28E6699-B040-46F5-93BD-69806A599CA7}"/>
              </a:ext>
            </a:extLst>
          </p:cNvPr>
          <p:cNvSpPr/>
          <p:nvPr/>
        </p:nvSpPr>
        <p:spPr>
          <a:xfrm>
            <a:off x="10686383" y="91689"/>
            <a:ext cx="1334834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3458413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CC5B04E8355940916980C2C076635F" ma:contentTypeVersion="2" ma:contentTypeDescription="Crear nuevo documento." ma:contentTypeScope="" ma:versionID="37c2b0b5c4d08fc1fe387b8da0ea1bbd">
  <xsd:schema xmlns:xsd="http://www.w3.org/2001/XMLSchema" xmlns:xs="http://www.w3.org/2001/XMLSchema" xmlns:p="http://schemas.microsoft.com/office/2006/metadata/properties" xmlns:ns2="0e2cf358-d86d-4586-9b9c-cbb4c6cbc5f2" targetNamespace="http://schemas.microsoft.com/office/2006/metadata/properties" ma:root="true" ma:fieldsID="9a68dee941b356d095f6a221edb30594" ns2:_="">
    <xsd:import namespace="0e2cf358-d86d-4586-9b9c-cbb4c6cbc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cf358-d86d-4586-9b9c-cbb4c6cbc5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C54B99-4FCE-4EA5-8DB5-65C4C5E319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F173D6-375F-4290-A854-37EBBF44B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cf358-d86d-4586-9b9c-cbb4c6cbc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FE743-C040-4B60-B642-2EA3B9325609}">
  <ds:schemaRefs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0e2cf358-d86d-4586-9b9c-cbb4c6cbc5f2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42842</TotalTime>
  <Words>481</Words>
  <Application>Microsoft Office PowerPoint</Application>
  <PresentationFormat>Panorámica</PresentationFormat>
  <Paragraphs>146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ＭＳ Ｐゴシック</vt:lpstr>
      <vt:lpstr>ＭＳ Ｐゴシック</vt:lpstr>
      <vt:lpstr>Arial</vt:lpstr>
      <vt:lpstr>Arial Narrow</vt:lpstr>
      <vt:lpstr>Calibri</vt:lpstr>
      <vt:lpstr>Calibri Light</vt:lpstr>
      <vt:lpstr>Century Gothic</vt:lpstr>
      <vt:lpstr>Franklin Gothic Book</vt:lpstr>
      <vt:lpstr>Tema de Office</vt:lpstr>
      <vt:lpstr>COBERTURA DE COSTOS DE PERSONAL</vt:lpstr>
      <vt:lpstr>METODOLOGÍA</vt:lpstr>
      <vt:lpstr>RESULTADO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QUIÉNES SOMOS</dc:title>
  <dc:creator>Javier Piraquive</dc:creator>
  <cp:lastModifiedBy>PROYECTO</cp:lastModifiedBy>
  <cp:revision>1173</cp:revision>
  <dcterms:created xsi:type="dcterms:W3CDTF">2013-08-15T16:23:06Z</dcterms:created>
  <dcterms:modified xsi:type="dcterms:W3CDTF">2019-06-14T15:37:03Z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0x01010042CC5B04E8355940916980C2C076635F</vt:lpwstr>
  </property>
</Properties>
</file>