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3" r:id="rId5"/>
    <p:sldId id="265" r:id="rId6"/>
    <p:sldId id="260" r:id="rId7"/>
    <p:sldId id="266" r:id="rId8"/>
    <p:sldId id="257"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7" d="100"/>
          <a:sy n="87" d="100"/>
        </p:scale>
        <p:origin x="12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3DB4E013-F21D-459C-9439-AAEB1131758E}" type="datetimeFigureOut">
              <a:rPr lang="es-CO" smtClean="0"/>
              <a:t>15/05/2019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93263DC-333A-4CEF-8BE8-85DAD93FF679}" type="slidenum">
              <a:rPr lang="es-CO" smtClean="0"/>
              <a:t>‹Nº›</a:t>
            </a:fld>
            <a:endParaRPr lang="es-CO"/>
          </a:p>
        </p:txBody>
      </p:sp>
    </p:spTree>
    <p:extLst>
      <p:ext uri="{BB962C8B-B14F-4D97-AF65-F5344CB8AC3E}">
        <p14:creationId xmlns:p14="http://schemas.microsoft.com/office/powerpoint/2010/main" val="264443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3DB4E013-F21D-459C-9439-AAEB1131758E}" type="datetimeFigureOut">
              <a:rPr lang="es-CO" smtClean="0"/>
              <a:t>15/05/2019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93263DC-333A-4CEF-8BE8-85DAD93FF679}" type="slidenum">
              <a:rPr lang="es-CO" smtClean="0"/>
              <a:t>‹Nº›</a:t>
            </a:fld>
            <a:endParaRPr lang="es-CO"/>
          </a:p>
        </p:txBody>
      </p:sp>
    </p:spTree>
    <p:extLst>
      <p:ext uri="{BB962C8B-B14F-4D97-AF65-F5344CB8AC3E}">
        <p14:creationId xmlns:p14="http://schemas.microsoft.com/office/powerpoint/2010/main" val="146015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3DB4E013-F21D-459C-9439-AAEB1131758E}" type="datetimeFigureOut">
              <a:rPr lang="es-CO" smtClean="0"/>
              <a:t>15/05/2019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93263DC-333A-4CEF-8BE8-85DAD93FF679}" type="slidenum">
              <a:rPr lang="es-CO" smtClean="0"/>
              <a:t>‹Nº›</a:t>
            </a:fld>
            <a:endParaRPr lang="es-CO"/>
          </a:p>
        </p:txBody>
      </p:sp>
    </p:spTree>
    <p:extLst>
      <p:ext uri="{BB962C8B-B14F-4D97-AF65-F5344CB8AC3E}">
        <p14:creationId xmlns:p14="http://schemas.microsoft.com/office/powerpoint/2010/main" val="9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3DB4E013-F21D-459C-9439-AAEB1131758E}" type="datetimeFigureOut">
              <a:rPr lang="es-CO" smtClean="0"/>
              <a:t>15/05/2019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93263DC-333A-4CEF-8BE8-85DAD93FF679}" type="slidenum">
              <a:rPr lang="es-CO" smtClean="0"/>
              <a:t>‹Nº›</a:t>
            </a:fld>
            <a:endParaRPr lang="es-CO"/>
          </a:p>
        </p:txBody>
      </p:sp>
    </p:spTree>
    <p:extLst>
      <p:ext uri="{BB962C8B-B14F-4D97-AF65-F5344CB8AC3E}">
        <p14:creationId xmlns:p14="http://schemas.microsoft.com/office/powerpoint/2010/main" val="372620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DB4E013-F21D-459C-9439-AAEB1131758E}" type="datetimeFigureOut">
              <a:rPr lang="es-CO" smtClean="0"/>
              <a:t>15/05/2019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93263DC-333A-4CEF-8BE8-85DAD93FF679}" type="slidenum">
              <a:rPr lang="es-CO" smtClean="0"/>
              <a:t>‹Nº›</a:t>
            </a:fld>
            <a:endParaRPr lang="es-CO"/>
          </a:p>
        </p:txBody>
      </p:sp>
    </p:spTree>
    <p:extLst>
      <p:ext uri="{BB962C8B-B14F-4D97-AF65-F5344CB8AC3E}">
        <p14:creationId xmlns:p14="http://schemas.microsoft.com/office/powerpoint/2010/main" val="117213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3DB4E013-F21D-459C-9439-AAEB1131758E}" type="datetimeFigureOut">
              <a:rPr lang="es-CO" smtClean="0"/>
              <a:t>15/05/2019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193263DC-333A-4CEF-8BE8-85DAD93FF679}" type="slidenum">
              <a:rPr lang="es-CO" smtClean="0"/>
              <a:t>‹Nº›</a:t>
            </a:fld>
            <a:endParaRPr lang="es-CO"/>
          </a:p>
        </p:txBody>
      </p:sp>
    </p:spTree>
    <p:extLst>
      <p:ext uri="{BB962C8B-B14F-4D97-AF65-F5344CB8AC3E}">
        <p14:creationId xmlns:p14="http://schemas.microsoft.com/office/powerpoint/2010/main" val="179971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3DB4E013-F21D-459C-9439-AAEB1131758E}" type="datetimeFigureOut">
              <a:rPr lang="es-CO" smtClean="0"/>
              <a:t>15/05/2019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193263DC-333A-4CEF-8BE8-85DAD93FF679}" type="slidenum">
              <a:rPr lang="es-CO" smtClean="0"/>
              <a:t>‹Nº›</a:t>
            </a:fld>
            <a:endParaRPr lang="es-CO"/>
          </a:p>
        </p:txBody>
      </p:sp>
    </p:spTree>
    <p:extLst>
      <p:ext uri="{BB962C8B-B14F-4D97-AF65-F5344CB8AC3E}">
        <p14:creationId xmlns:p14="http://schemas.microsoft.com/office/powerpoint/2010/main" val="294387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3DB4E013-F21D-459C-9439-AAEB1131758E}" type="datetimeFigureOut">
              <a:rPr lang="es-CO" smtClean="0"/>
              <a:t>15/05/2019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193263DC-333A-4CEF-8BE8-85DAD93FF679}" type="slidenum">
              <a:rPr lang="es-CO" smtClean="0"/>
              <a:t>‹Nº›</a:t>
            </a:fld>
            <a:endParaRPr lang="es-CO"/>
          </a:p>
        </p:txBody>
      </p:sp>
    </p:spTree>
    <p:extLst>
      <p:ext uri="{BB962C8B-B14F-4D97-AF65-F5344CB8AC3E}">
        <p14:creationId xmlns:p14="http://schemas.microsoft.com/office/powerpoint/2010/main" val="288751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DB4E013-F21D-459C-9439-AAEB1131758E}" type="datetimeFigureOut">
              <a:rPr lang="es-CO" smtClean="0"/>
              <a:t>15/05/2019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193263DC-333A-4CEF-8BE8-85DAD93FF679}" type="slidenum">
              <a:rPr lang="es-CO" smtClean="0"/>
              <a:t>‹Nº›</a:t>
            </a:fld>
            <a:endParaRPr lang="es-CO"/>
          </a:p>
        </p:txBody>
      </p:sp>
    </p:spTree>
    <p:extLst>
      <p:ext uri="{BB962C8B-B14F-4D97-AF65-F5344CB8AC3E}">
        <p14:creationId xmlns:p14="http://schemas.microsoft.com/office/powerpoint/2010/main" val="4183221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DB4E013-F21D-459C-9439-AAEB1131758E}" type="datetimeFigureOut">
              <a:rPr lang="es-CO" smtClean="0"/>
              <a:t>15/05/2019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193263DC-333A-4CEF-8BE8-85DAD93FF679}" type="slidenum">
              <a:rPr lang="es-CO" smtClean="0"/>
              <a:t>‹Nº›</a:t>
            </a:fld>
            <a:endParaRPr lang="es-CO"/>
          </a:p>
        </p:txBody>
      </p:sp>
    </p:spTree>
    <p:extLst>
      <p:ext uri="{BB962C8B-B14F-4D97-AF65-F5344CB8AC3E}">
        <p14:creationId xmlns:p14="http://schemas.microsoft.com/office/powerpoint/2010/main" val="327664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DB4E013-F21D-459C-9439-AAEB1131758E}" type="datetimeFigureOut">
              <a:rPr lang="es-CO" smtClean="0"/>
              <a:t>15/05/2019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193263DC-333A-4CEF-8BE8-85DAD93FF679}" type="slidenum">
              <a:rPr lang="es-CO" smtClean="0"/>
              <a:t>‹Nº›</a:t>
            </a:fld>
            <a:endParaRPr lang="es-CO"/>
          </a:p>
        </p:txBody>
      </p:sp>
    </p:spTree>
    <p:extLst>
      <p:ext uri="{BB962C8B-B14F-4D97-AF65-F5344CB8AC3E}">
        <p14:creationId xmlns:p14="http://schemas.microsoft.com/office/powerpoint/2010/main" val="17234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4E013-F21D-459C-9439-AAEB1131758E}" type="datetimeFigureOut">
              <a:rPr lang="es-CO" smtClean="0"/>
              <a:t>15/05/2019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263DC-333A-4CEF-8BE8-85DAD93FF679}" type="slidenum">
              <a:rPr lang="es-CO" smtClean="0"/>
              <a:t>‹Nº›</a:t>
            </a:fld>
            <a:endParaRPr lang="es-CO"/>
          </a:p>
        </p:txBody>
      </p:sp>
    </p:spTree>
    <p:extLst>
      <p:ext uri="{BB962C8B-B14F-4D97-AF65-F5344CB8AC3E}">
        <p14:creationId xmlns:p14="http://schemas.microsoft.com/office/powerpoint/2010/main" val="298393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dirty="0" smtClean="0"/>
              <a:t>EJERCICIO FUERZA DE VENTA VS. INGRESOS OPERACIONALES</a:t>
            </a:r>
            <a:endParaRPr lang="es-CO" dirty="0"/>
          </a:p>
        </p:txBody>
      </p:sp>
      <p:sp>
        <p:nvSpPr>
          <p:cNvPr id="3" name="Subtítulo 2"/>
          <p:cNvSpPr>
            <a:spLocks noGrp="1"/>
          </p:cNvSpPr>
          <p:nvPr>
            <p:ph type="subTitle" idx="1"/>
          </p:nvPr>
        </p:nvSpPr>
        <p:spPr/>
        <p:txBody>
          <a:bodyPr/>
          <a:lstStyle/>
          <a:p>
            <a:endParaRPr lang="es-CO"/>
          </a:p>
        </p:txBody>
      </p:sp>
    </p:spTree>
    <p:extLst>
      <p:ext uri="{BB962C8B-B14F-4D97-AF65-F5344CB8AC3E}">
        <p14:creationId xmlns:p14="http://schemas.microsoft.com/office/powerpoint/2010/main" val="3158728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solidFill>
                  <a:srgbClr val="C65911"/>
                </a:solidFill>
                <a:latin typeface="Calibri" panose="020F0502020204030204" pitchFamily="34" charset="0"/>
              </a:rPr>
              <a:t>ESTABLECER</a:t>
            </a:r>
            <a:r>
              <a:rPr lang="es-ES" dirty="0" smtClean="0">
                <a:solidFill>
                  <a:srgbClr val="000000"/>
                </a:solidFill>
                <a:latin typeface="Calibri" panose="020F0502020204030204" pitchFamily="34" charset="0"/>
              </a:rPr>
              <a:t> </a:t>
            </a:r>
            <a:r>
              <a:rPr lang="es-ES" sz="3200" dirty="0" smtClean="0">
                <a:solidFill>
                  <a:srgbClr val="C65911"/>
                </a:solidFill>
                <a:latin typeface="Calibri" panose="020F0502020204030204" pitchFamily="34" charset="0"/>
              </a:rPr>
              <a:t>LA RELACIÓN ENTRE EL GASTO EN COMERCIAL Y LOS INGRESOS OPERACIONALES</a:t>
            </a:r>
            <a:endParaRPr lang="es-CO" sz="3200" dirty="0">
              <a:solidFill>
                <a:srgbClr val="C65911"/>
              </a:solidFill>
              <a:latin typeface="Calibri" panose="020F0502020204030204" pitchFamily="34" charset="0"/>
            </a:endParaRPr>
          </a:p>
        </p:txBody>
      </p:sp>
      <p:sp>
        <p:nvSpPr>
          <p:cNvPr id="3" name="Marcador de contenido 2"/>
          <p:cNvSpPr>
            <a:spLocks noGrp="1"/>
          </p:cNvSpPr>
          <p:nvPr>
            <p:ph idx="1"/>
          </p:nvPr>
        </p:nvSpPr>
        <p:spPr/>
        <p:txBody>
          <a:bodyPr>
            <a:normAutofit/>
          </a:bodyPr>
          <a:lstStyle/>
          <a:p>
            <a:pPr marL="0" indent="0">
              <a:buNone/>
            </a:pPr>
            <a:r>
              <a:rPr lang="es-CO" sz="1800" b="1" dirty="0" smtClean="0"/>
              <a:t>Objetivo: </a:t>
            </a:r>
            <a:r>
              <a:rPr lang="es-CO" sz="1800" dirty="0" smtClean="0"/>
              <a:t>Verificar que existe una relación entre el gasto comercial y el ingreso operacional de PAYC.</a:t>
            </a:r>
          </a:p>
          <a:p>
            <a:pPr marL="0" indent="0">
              <a:buNone/>
            </a:pPr>
            <a:r>
              <a:rPr lang="es-CO" sz="1800" b="1" dirty="0" smtClean="0"/>
              <a:t>Metodología:</a:t>
            </a:r>
            <a:r>
              <a:rPr lang="es-CO" sz="1800" dirty="0" smtClean="0"/>
              <a:t> A partir de la información histórica de ingresos operacionales y el gasto operacional verificar la existencia de una relación entre ambas variables.</a:t>
            </a:r>
          </a:p>
          <a:p>
            <a:pPr marL="0" indent="0">
              <a:buNone/>
            </a:pPr>
            <a:r>
              <a:rPr lang="es-CO" sz="1800" b="1" dirty="0" smtClean="0"/>
              <a:t>Resultado: </a:t>
            </a:r>
            <a:r>
              <a:rPr lang="es-CO" sz="1800" dirty="0" smtClean="0"/>
              <a:t>Ajustando modelos de regresión lineal entre ambas variables modificando el intervalo de tiempo de la respuesta (mensual, trimestral, semestral y anual), sin importar el intervalo de tiempo no se puede rechazar la hipótesis de la existencia de una relación:</a:t>
            </a:r>
          </a:p>
          <a:p>
            <a:pPr marL="0" indent="0">
              <a:buNone/>
            </a:pPr>
            <a:endParaRPr lang="es-CO" sz="1800" dirty="0"/>
          </a:p>
          <a:p>
            <a:pPr marL="0" indent="0">
              <a:buNone/>
            </a:pPr>
            <a:endParaRPr lang="es-CO" sz="1800" dirty="0" smtClean="0"/>
          </a:p>
          <a:p>
            <a:pPr marL="0" indent="0">
              <a:buNone/>
            </a:pPr>
            <a:endParaRPr lang="es-CO" sz="1800" dirty="0"/>
          </a:p>
          <a:p>
            <a:pPr marL="0" indent="0">
              <a:buNone/>
            </a:pPr>
            <a:endParaRPr lang="es-CO" sz="1800" dirty="0" smtClean="0"/>
          </a:p>
          <a:p>
            <a:pPr marL="0" indent="0">
              <a:buNone/>
            </a:pPr>
            <a:endParaRPr lang="es-CO" sz="1800" dirty="0" smtClean="0"/>
          </a:p>
          <a:p>
            <a:pPr marL="0" indent="0">
              <a:buNone/>
            </a:pPr>
            <a:endParaRPr lang="es-CO" sz="1800" dirty="0"/>
          </a:p>
          <a:p>
            <a:pPr marL="0" indent="0">
              <a:buNone/>
            </a:pPr>
            <a:endParaRPr lang="es-CO" sz="1800" dirty="0"/>
          </a:p>
          <a:p>
            <a:pPr marL="0" indent="0">
              <a:buNone/>
            </a:pPr>
            <a:endParaRPr lang="es-CO" sz="1800" dirty="0" smtClean="0"/>
          </a:p>
        </p:txBody>
      </p:sp>
      <p:graphicFrame>
        <p:nvGraphicFramePr>
          <p:cNvPr id="4" name="Tabla 3"/>
          <p:cNvGraphicFramePr>
            <a:graphicFrameLocks noGrp="1"/>
          </p:cNvGraphicFramePr>
          <p:nvPr>
            <p:extLst>
              <p:ext uri="{D42A27DB-BD31-4B8C-83A1-F6EECF244321}">
                <p14:modId xmlns:p14="http://schemas.microsoft.com/office/powerpoint/2010/main" val="4076998784"/>
              </p:ext>
            </p:extLst>
          </p:nvPr>
        </p:nvGraphicFramePr>
        <p:xfrm>
          <a:off x="2187460" y="3805817"/>
          <a:ext cx="7817079" cy="1854200"/>
        </p:xfrm>
        <a:graphic>
          <a:graphicData uri="http://schemas.openxmlformats.org/drawingml/2006/table">
            <a:tbl>
              <a:tblPr firstRow="1" bandRow="1">
                <a:tableStyleId>{5C22544A-7EE6-4342-B048-85BDC9FD1C3A}</a:tableStyleId>
              </a:tblPr>
              <a:tblGrid>
                <a:gridCol w="1581532"/>
                <a:gridCol w="1850834"/>
                <a:gridCol w="4384713"/>
              </a:tblGrid>
              <a:tr h="370840">
                <a:tc>
                  <a:txBody>
                    <a:bodyPr/>
                    <a:lstStyle/>
                    <a:p>
                      <a:pPr algn="ctr"/>
                      <a:r>
                        <a:rPr lang="es-CO" dirty="0" smtClean="0"/>
                        <a:t>TIEMPO</a:t>
                      </a:r>
                      <a:endParaRPr lang="es-CO" dirty="0"/>
                    </a:p>
                  </a:txBody>
                  <a:tcPr/>
                </a:tc>
                <a:tc>
                  <a:txBody>
                    <a:bodyPr/>
                    <a:lstStyle/>
                    <a:p>
                      <a:pPr algn="ctr"/>
                      <a:r>
                        <a:rPr lang="es-CO" dirty="0" smtClean="0"/>
                        <a:t>VALOR-P</a:t>
                      </a:r>
                      <a:endParaRPr lang="es-CO" dirty="0"/>
                    </a:p>
                  </a:txBody>
                  <a:tcPr/>
                </a:tc>
                <a:tc>
                  <a:txBody>
                    <a:bodyPr/>
                    <a:lstStyle/>
                    <a:p>
                      <a:pPr algn="ctr"/>
                      <a:r>
                        <a:rPr lang="es-CO" dirty="0" smtClean="0"/>
                        <a:t>CONCLUSIÓN</a:t>
                      </a:r>
                      <a:endParaRPr lang="es-CO" dirty="0"/>
                    </a:p>
                  </a:txBody>
                  <a:tcPr/>
                </a:tc>
              </a:tr>
              <a:tr h="370840">
                <a:tc>
                  <a:txBody>
                    <a:bodyPr/>
                    <a:lstStyle/>
                    <a:p>
                      <a:r>
                        <a:rPr lang="es-CO" dirty="0" smtClean="0"/>
                        <a:t>ANUAL</a:t>
                      </a:r>
                      <a:endParaRPr lang="es-CO" dirty="0"/>
                    </a:p>
                  </a:txBody>
                  <a:tcPr/>
                </a:tc>
                <a:tc>
                  <a:txBody>
                    <a:bodyPr/>
                    <a:lstStyle/>
                    <a:p>
                      <a:pPr algn="ctr"/>
                      <a:r>
                        <a:rPr lang="es-CO" dirty="0" smtClean="0"/>
                        <a:t>3.992e-07</a:t>
                      </a:r>
                      <a:endParaRPr lang="es-CO" dirty="0"/>
                    </a:p>
                  </a:txBody>
                  <a:tcPr/>
                </a:tc>
                <a:tc rowSpan="4">
                  <a:txBody>
                    <a:bodyPr/>
                    <a:lstStyle/>
                    <a:p>
                      <a:r>
                        <a:rPr lang="es-CO" dirty="0" smtClean="0"/>
                        <a:t>Ya que los valores P</a:t>
                      </a:r>
                      <a:r>
                        <a:rPr lang="es-CO" baseline="0" dirty="0" smtClean="0"/>
                        <a:t> de t</a:t>
                      </a:r>
                      <a:r>
                        <a:rPr lang="es-CO" dirty="0" smtClean="0"/>
                        <a:t>odos los modelos son menores al nivel de confianza (0.05), se</a:t>
                      </a:r>
                      <a:r>
                        <a:rPr lang="es-CO" baseline="0" dirty="0" smtClean="0"/>
                        <a:t> puede afirmar que</a:t>
                      </a:r>
                      <a:r>
                        <a:rPr lang="es-CO" dirty="0" smtClean="0"/>
                        <a:t> existe una relación lineal entre el gasto comercial y los ingresos operacionales</a:t>
                      </a:r>
                      <a:r>
                        <a:rPr lang="es-CO" baseline="0" dirty="0" smtClean="0"/>
                        <a:t> de PAYC.</a:t>
                      </a:r>
                      <a:endParaRPr lang="es-CO" dirty="0"/>
                    </a:p>
                  </a:txBody>
                  <a:tcPr/>
                </a:tc>
              </a:tr>
              <a:tr h="370840">
                <a:tc>
                  <a:txBody>
                    <a:bodyPr/>
                    <a:lstStyle/>
                    <a:p>
                      <a:r>
                        <a:rPr lang="es-CO" dirty="0" smtClean="0"/>
                        <a:t>SEMESTRAL</a:t>
                      </a:r>
                      <a:endParaRPr lang="es-CO" dirty="0"/>
                    </a:p>
                  </a:txBody>
                  <a:tcPr/>
                </a:tc>
                <a:tc>
                  <a:txBody>
                    <a:bodyPr/>
                    <a:lstStyle/>
                    <a:p>
                      <a:pPr algn="ctr"/>
                      <a:r>
                        <a:rPr lang="es-CO" dirty="0" smtClean="0"/>
                        <a:t>8.234e-10</a:t>
                      </a:r>
                      <a:endParaRPr lang="es-CO" dirty="0"/>
                    </a:p>
                  </a:txBody>
                  <a:tcPr/>
                </a:tc>
                <a:tc vMerge="1">
                  <a:txBody>
                    <a:bodyPr/>
                    <a:lstStyle/>
                    <a:p>
                      <a:endParaRPr lang="es-CO" dirty="0"/>
                    </a:p>
                  </a:txBody>
                  <a:tcPr/>
                </a:tc>
              </a:tr>
              <a:tr h="370840">
                <a:tc>
                  <a:txBody>
                    <a:bodyPr/>
                    <a:lstStyle/>
                    <a:p>
                      <a:r>
                        <a:rPr lang="es-CO" dirty="0" smtClean="0"/>
                        <a:t>TRIMESTRAL</a:t>
                      </a:r>
                      <a:endParaRPr lang="es-CO" dirty="0"/>
                    </a:p>
                  </a:txBody>
                  <a:tcPr/>
                </a:tc>
                <a:tc>
                  <a:txBody>
                    <a:bodyPr/>
                    <a:lstStyle/>
                    <a:p>
                      <a:pPr algn="ctr"/>
                      <a:r>
                        <a:rPr lang="es-CO" dirty="0" smtClean="0"/>
                        <a:t>4.616e-16</a:t>
                      </a:r>
                      <a:endParaRPr lang="es-CO" dirty="0"/>
                    </a:p>
                  </a:txBody>
                  <a:tcPr/>
                </a:tc>
                <a:tc vMerge="1">
                  <a:txBody>
                    <a:bodyPr/>
                    <a:lstStyle/>
                    <a:p>
                      <a:endParaRPr lang="es-CO" dirty="0"/>
                    </a:p>
                  </a:txBody>
                  <a:tcPr/>
                </a:tc>
              </a:tr>
              <a:tr h="370840">
                <a:tc>
                  <a:txBody>
                    <a:bodyPr/>
                    <a:lstStyle/>
                    <a:p>
                      <a:r>
                        <a:rPr lang="es-CO" dirty="0" smtClean="0"/>
                        <a:t>MENSUAL</a:t>
                      </a:r>
                      <a:endParaRPr lang="es-CO" dirty="0"/>
                    </a:p>
                  </a:txBody>
                  <a:tcPr/>
                </a:tc>
                <a:tc>
                  <a:txBody>
                    <a:bodyPr/>
                    <a:lstStyle/>
                    <a:p>
                      <a:pPr algn="ctr"/>
                      <a:r>
                        <a:rPr lang="es-CO" dirty="0" smtClean="0"/>
                        <a:t>&lt;2.2e-16</a:t>
                      </a:r>
                      <a:endParaRPr lang="es-CO" dirty="0"/>
                    </a:p>
                  </a:txBody>
                  <a:tcPr/>
                </a:tc>
                <a:tc vMerge="1">
                  <a:txBody>
                    <a:bodyPr/>
                    <a:lstStyle/>
                    <a:p>
                      <a:endParaRPr lang="es-CO" dirty="0"/>
                    </a:p>
                  </a:txBody>
                  <a:tcPr/>
                </a:tc>
              </a:tr>
            </a:tbl>
          </a:graphicData>
        </a:graphic>
      </p:graphicFrame>
      <mc:AlternateContent xmlns:mc="http://schemas.openxmlformats.org/markup-compatibility/2006" xmlns:a14="http://schemas.microsoft.com/office/drawing/2010/main">
        <mc:Choice Requires="a14">
          <p:sp>
            <p:nvSpPr>
              <p:cNvPr id="5" name="CuadroTexto 4"/>
              <p:cNvSpPr txBox="1"/>
              <p:nvPr/>
            </p:nvSpPr>
            <p:spPr>
              <a:xfrm>
                <a:off x="838200" y="6173400"/>
                <a:ext cx="107992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𝐼𝑛𝑔𝑟𝑒𝑠𝑜𝑠𝑂𝑝𝑒𝑟𝑎𝑐𝑖𝑜𝑛𝑎𝑙𝑒𝑠</m:t>
                      </m:r>
                      <m:r>
                        <a:rPr lang="es-CO" b="0" i="1" smtClean="0">
                          <a:latin typeface="Cambria Math" panose="02040503050406030204" pitchFamily="18" charset="0"/>
                        </a:rPr>
                        <m:t> </m:t>
                      </m:r>
                      <m:d>
                        <m:dPr>
                          <m:ctrlPr>
                            <a:rPr lang="es-CO" b="0" i="1" smtClean="0">
                              <a:latin typeface="Cambria Math" panose="02040503050406030204" pitchFamily="18" charset="0"/>
                            </a:rPr>
                          </m:ctrlPr>
                        </m:dPr>
                        <m:e>
                          <m:r>
                            <a:rPr lang="es-CO" b="0" i="1" smtClean="0">
                              <a:latin typeface="Cambria Math" panose="02040503050406030204" pitchFamily="18" charset="0"/>
                            </a:rPr>
                            <m:t>𝑚𝑒𝑛𝑠𝑢𝑎𝑙𝑒𝑠</m:t>
                          </m:r>
                        </m:e>
                      </m:d>
                      <m:r>
                        <a:rPr lang="es-CO" b="0" i="1" smtClean="0">
                          <a:latin typeface="Cambria Math" panose="02040503050406030204" pitchFamily="18" charset="0"/>
                        </a:rPr>
                        <m:t>=466,345,727.67227+81.21915∗</m:t>
                      </m:r>
                      <m:r>
                        <a:rPr lang="es-CO" b="0" i="1" smtClean="0">
                          <a:latin typeface="Cambria Math" panose="02040503050406030204" pitchFamily="18" charset="0"/>
                        </a:rPr>
                        <m:t>𝐺𝑎𝑠𝑡𝑜𝑠𝐶𝑜𝑚𝑒𝑟𝑐𝑖𝑎𝑙𝑒𝑠</m:t>
                      </m:r>
                      <m:d>
                        <m:dPr>
                          <m:ctrlPr>
                            <a:rPr lang="es-CO" b="0" i="1" smtClean="0">
                              <a:latin typeface="Cambria Math" panose="02040503050406030204" pitchFamily="18" charset="0"/>
                            </a:rPr>
                          </m:ctrlPr>
                        </m:dPr>
                        <m:e>
                          <m:r>
                            <a:rPr lang="es-CO" b="0" i="1" smtClean="0">
                              <a:latin typeface="Cambria Math" panose="02040503050406030204" pitchFamily="18" charset="0"/>
                            </a:rPr>
                            <m:t>𝑚𝑒𝑛𝑠𝑢𝑎𝑙𝑒𝑠</m:t>
                          </m:r>
                        </m:e>
                      </m:d>
                    </m:oMath>
                  </m:oMathPara>
                </a14:m>
                <a:endParaRPr kumimoji="0" lang="es-CO" altLang="es-CO" sz="4000" b="0" i="0" u="none" strike="noStrike" cap="none" normalizeH="0" baseline="0" dirty="0" smtClean="0">
                  <a:ln>
                    <a:noFill/>
                  </a:ln>
                  <a:solidFill>
                    <a:schemeClr val="tx1"/>
                  </a:solidFill>
                  <a:effectLst/>
                  <a:latin typeface="Arial" panose="020B0604020202020204" pitchFamily="34" charset="0"/>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838200" y="6173400"/>
                <a:ext cx="10799238" cy="276999"/>
              </a:xfrm>
              <a:prstGeom prst="rect">
                <a:avLst/>
              </a:prstGeom>
              <a:blipFill rotWithShape="0">
                <a:blip r:embed="rId2"/>
                <a:stretch>
                  <a:fillRect l="-226" t="-2222" b="-37778"/>
                </a:stretch>
              </a:blipFill>
            </p:spPr>
            <p:txBody>
              <a:bodyPr/>
              <a:lstStyle/>
              <a:p>
                <a:r>
                  <a:rPr lang="es-CO">
                    <a:noFill/>
                  </a:rPr>
                  <a:t> </a:t>
                </a:r>
              </a:p>
            </p:txBody>
          </p:sp>
        </mc:Fallback>
      </mc:AlternateContent>
    </p:spTree>
    <p:extLst>
      <p:ext uri="{BB962C8B-B14F-4D97-AF65-F5344CB8AC3E}">
        <p14:creationId xmlns:p14="http://schemas.microsoft.com/office/powerpoint/2010/main" val="3042628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solidFill>
                  <a:srgbClr val="C65911"/>
                </a:solidFill>
                <a:latin typeface="Calibri" panose="020F0502020204030204" pitchFamily="34" charset="0"/>
              </a:rPr>
              <a:t>ESTABLECER</a:t>
            </a:r>
            <a:r>
              <a:rPr lang="es-ES" dirty="0" smtClean="0">
                <a:solidFill>
                  <a:srgbClr val="000000"/>
                </a:solidFill>
                <a:latin typeface="Calibri" panose="020F0502020204030204" pitchFamily="34" charset="0"/>
              </a:rPr>
              <a:t> </a:t>
            </a:r>
            <a:r>
              <a:rPr lang="es-ES" sz="3200" dirty="0" smtClean="0">
                <a:solidFill>
                  <a:srgbClr val="C65911"/>
                </a:solidFill>
                <a:latin typeface="Calibri" panose="020F0502020204030204" pitchFamily="34" charset="0"/>
              </a:rPr>
              <a:t>LA RELACIÓN ENTRE LA CANTIDAD DE PROPUESTAS Y LOS INGRESOS OPERACIONALES</a:t>
            </a:r>
            <a:endParaRPr lang="es-CO" sz="3200" dirty="0">
              <a:solidFill>
                <a:srgbClr val="C65911"/>
              </a:solidFill>
              <a:latin typeface="Calibri" panose="020F0502020204030204" pitchFamily="34" charset="0"/>
            </a:endParaRPr>
          </a:p>
        </p:txBody>
      </p:sp>
      <p:sp>
        <p:nvSpPr>
          <p:cNvPr id="3" name="Marcador de contenido 2"/>
          <p:cNvSpPr>
            <a:spLocks noGrp="1"/>
          </p:cNvSpPr>
          <p:nvPr>
            <p:ph idx="1"/>
          </p:nvPr>
        </p:nvSpPr>
        <p:spPr/>
        <p:txBody>
          <a:bodyPr>
            <a:normAutofit/>
          </a:bodyPr>
          <a:lstStyle/>
          <a:p>
            <a:pPr marL="0" indent="0">
              <a:buNone/>
            </a:pPr>
            <a:r>
              <a:rPr lang="es-CO" sz="1800" b="1" dirty="0" smtClean="0"/>
              <a:t>Objetivo:</a:t>
            </a:r>
            <a:r>
              <a:rPr lang="es-CO" sz="1800" dirty="0" smtClean="0"/>
              <a:t> Verificar que existe una relación entre la cantidad de propuestas y el ingreso operacional de PAYC.</a:t>
            </a:r>
          </a:p>
          <a:p>
            <a:pPr marL="0" indent="0">
              <a:buNone/>
            </a:pPr>
            <a:r>
              <a:rPr lang="es-CO" sz="1800" b="1" dirty="0" smtClean="0"/>
              <a:t>Metodología:</a:t>
            </a:r>
            <a:r>
              <a:rPr lang="es-CO" sz="1800" dirty="0" smtClean="0"/>
              <a:t> A partir de la información histórica de ingresos operacionales y el número de propuestas enviadas verificar la existencia de una relación entre ambas variables.</a:t>
            </a:r>
          </a:p>
          <a:p>
            <a:pPr marL="0" indent="0">
              <a:buNone/>
            </a:pPr>
            <a:r>
              <a:rPr lang="es-CO" sz="1800" b="1" dirty="0" smtClean="0"/>
              <a:t>Resultado: </a:t>
            </a:r>
            <a:r>
              <a:rPr lang="es-CO" sz="1800" dirty="0" smtClean="0"/>
              <a:t>Ajustando modelos de regresión lineal entre ambas variables modificando el intervalo de tiempo de la respuesta (mensual, trimestral, semestral y anual), se obtienen los siguientes resultados</a:t>
            </a:r>
            <a:endParaRPr lang="es-CO" sz="1800" dirty="0"/>
          </a:p>
          <a:p>
            <a:pPr marL="0" indent="0">
              <a:buNone/>
            </a:pPr>
            <a:endParaRPr lang="es-CO" sz="1800" dirty="0" smtClean="0"/>
          </a:p>
          <a:p>
            <a:pPr marL="0" indent="0">
              <a:buNone/>
            </a:pPr>
            <a:endParaRPr lang="es-CO" sz="1800" dirty="0"/>
          </a:p>
          <a:p>
            <a:pPr marL="0" indent="0">
              <a:buNone/>
            </a:pPr>
            <a:endParaRPr lang="es-CO" sz="1800" dirty="0" smtClean="0"/>
          </a:p>
          <a:p>
            <a:pPr marL="0" indent="0">
              <a:buNone/>
            </a:pPr>
            <a:endParaRPr lang="es-CO" sz="1800" dirty="0" smtClean="0"/>
          </a:p>
          <a:p>
            <a:pPr marL="0" indent="0">
              <a:buNone/>
            </a:pPr>
            <a:endParaRPr lang="es-CO" sz="1800" dirty="0"/>
          </a:p>
          <a:p>
            <a:pPr marL="0" indent="0">
              <a:buNone/>
            </a:pPr>
            <a:endParaRPr lang="es-CO" sz="1800" dirty="0"/>
          </a:p>
          <a:p>
            <a:pPr marL="0" indent="0">
              <a:buNone/>
            </a:pPr>
            <a:endParaRPr lang="es-CO" sz="1800" dirty="0" smtClean="0"/>
          </a:p>
        </p:txBody>
      </p:sp>
      <p:graphicFrame>
        <p:nvGraphicFramePr>
          <p:cNvPr id="4" name="Tabla 3"/>
          <p:cNvGraphicFramePr>
            <a:graphicFrameLocks noGrp="1"/>
          </p:cNvGraphicFramePr>
          <p:nvPr>
            <p:extLst>
              <p:ext uri="{D42A27DB-BD31-4B8C-83A1-F6EECF244321}">
                <p14:modId xmlns:p14="http://schemas.microsoft.com/office/powerpoint/2010/main" val="2548326791"/>
              </p:ext>
            </p:extLst>
          </p:nvPr>
        </p:nvGraphicFramePr>
        <p:xfrm>
          <a:off x="1306875" y="3585654"/>
          <a:ext cx="9578249" cy="1828800"/>
        </p:xfrm>
        <a:graphic>
          <a:graphicData uri="http://schemas.openxmlformats.org/drawingml/2006/table">
            <a:tbl>
              <a:tblPr firstRow="1" bandRow="1">
                <a:tableStyleId>{5C22544A-7EE6-4342-B048-85BDC9FD1C3A}</a:tableStyleId>
              </a:tblPr>
              <a:tblGrid>
                <a:gridCol w="1370224"/>
                <a:gridCol w="1167788"/>
                <a:gridCol w="7040237"/>
              </a:tblGrid>
              <a:tr h="213967">
                <a:tc>
                  <a:txBody>
                    <a:bodyPr/>
                    <a:lstStyle/>
                    <a:p>
                      <a:pPr algn="ctr"/>
                      <a:r>
                        <a:rPr lang="es-CO" dirty="0" smtClean="0"/>
                        <a:t>TIEMPO</a:t>
                      </a:r>
                      <a:endParaRPr lang="es-CO" dirty="0"/>
                    </a:p>
                  </a:txBody>
                  <a:tcPr/>
                </a:tc>
                <a:tc>
                  <a:txBody>
                    <a:bodyPr/>
                    <a:lstStyle/>
                    <a:p>
                      <a:pPr algn="ctr"/>
                      <a:r>
                        <a:rPr lang="es-CO" dirty="0" smtClean="0"/>
                        <a:t>VALOR-P</a:t>
                      </a:r>
                      <a:endParaRPr lang="es-CO" dirty="0"/>
                    </a:p>
                  </a:txBody>
                  <a:tcPr/>
                </a:tc>
                <a:tc>
                  <a:txBody>
                    <a:bodyPr/>
                    <a:lstStyle/>
                    <a:p>
                      <a:pPr algn="ctr"/>
                      <a:r>
                        <a:rPr lang="es-CO" dirty="0" smtClean="0"/>
                        <a:t>CONCLUSIÓN</a:t>
                      </a:r>
                      <a:endParaRPr lang="es-CO" dirty="0"/>
                    </a:p>
                  </a:txBody>
                  <a:tcPr/>
                </a:tc>
              </a:tr>
              <a:tr h="267459">
                <a:tc>
                  <a:txBody>
                    <a:bodyPr/>
                    <a:lstStyle/>
                    <a:p>
                      <a:r>
                        <a:rPr lang="es-CO" dirty="0" smtClean="0"/>
                        <a:t>ANUAL</a:t>
                      </a:r>
                      <a:endParaRPr lang="es-CO" dirty="0"/>
                    </a:p>
                  </a:txBody>
                  <a:tcPr/>
                </a:tc>
                <a:tc>
                  <a:txBody>
                    <a:bodyPr/>
                    <a:lstStyle/>
                    <a:p>
                      <a:pPr algn="ctr"/>
                      <a:r>
                        <a:rPr lang="es-CO" dirty="0" smtClean="0">
                          <a:effectLst/>
                        </a:rPr>
                        <a:t>0.003919</a:t>
                      </a:r>
                      <a:endParaRPr lang="es-CO" dirty="0"/>
                    </a:p>
                  </a:txBody>
                  <a:tcPr/>
                </a:tc>
                <a:tc rowSpan="4">
                  <a:txBody>
                    <a:bodyPr/>
                    <a:lstStyle/>
                    <a:p>
                      <a:r>
                        <a:rPr lang="es-CO" dirty="0" smtClean="0"/>
                        <a:t>Ya que los valores P</a:t>
                      </a:r>
                      <a:r>
                        <a:rPr lang="es-CO" baseline="0" dirty="0" smtClean="0"/>
                        <a:t> para estos </a:t>
                      </a:r>
                      <a:r>
                        <a:rPr lang="es-CO" dirty="0" smtClean="0"/>
                        <a:t>modelos son menores al nivel de confianza (0.05), se</a:t>
                      </a:r>
                      <a:r>
                        <a:rPr lang="es-CO" baseline="0" dirty="0" smtClean="0"/>
                        <a:t> puede afirmar que</a:t>
                      </a:r>
                      <a:r>
                        <a:rPr lang="es-CO" dirty="0" smtClean="0"/>
                        <a:t> existe una relación lineal entre el número de propuestas y los ingresos operacionales</a:t>
                      </a:r>
                      <a:r>
                        <a:rPr lang="es-CO" baseline="0" dirty="0" smtClean="0"/>
                        <a:t> de PAYC.</a:t>
                      </a:r>
                      <a:endParaRPr lang="es-CO" dirty="0" smtClean="0"/>
                    </a:p>
                  </a:txBody>
                  <a:tcPr anchor="ctr"/>
                </a:tc>
              </a:tr>
              <a:tr h="267459">
                <a:tc>
                  <a:txBody>
                    <a:bodyPr/>
                    <a:lstStyle/>
                    <a:p>
                      <a:r>
                        <a:rPr lang="es-CO" dirty="0" smtClean="0"/>
                        <a:t>SEMESTRAL</a:t>
                      </a:r>
                      <a:endParaRPr lang="es-CO" dirty="0"/>
                    </a:p>
                  </a:txBody>
                  <a:tcPr/>
                </a:tc>
                <a:tc>
                  <a:txBody>
                    <a:bodyPr/>
                    <a:lstStyle/>
                    <a:p>
                      <a:pPr algn="ctr"/>
                      <a:r>
                        <a:rPr lang="es-CO" dirty="0" smtClean="0">
                          <a:effectLst/>
                        </a:rPr>
                        <a:t>0.005008</a:t>
                      </a:r>
                      <a:endParaRPr lang="es-CO" dirty="0"/>
                    </a:p>
                  </a:txBody>
                  <a:tcPr/>
                </a:tc>
                <a:tc vMerge="1">
                  <a:txBody>
                    <a:bodyPr/>
                    <a:lstStyle/>
                    <a:p>
                      <a:endParaRPr lang="es-CO" dirty="0"/>
                    </a:p>
                  </a:txBody>
                  <a:tcPr/>
                </a:tc>
              </a:tr>
              <a:tr h="267459">
                <a:tc>
                  <a:txBody>
                    <a:bodyPr/>
                    <a:lstStyle/>
                    <a:p>
                      <a:r>
                        <a:rPr lang="es-CO" dirty="0" smtClean="0"/>
                        <a:t>TRIMESTRAL</a:t>
                      </a:r>
                      <a:endParaRPr lang="es-CO" dirty="0"/>
                    </a:p>
                  </a:txBody>
                  <a:tcPr/>
                </a:tc>
                <a:tc>
                  <a:txBody>
                    <a:bodyPr/>
                    <a:lstStyle/>
                    <a:p>
                      <a:pPr algn="ctr"/>
                      <a:r>
                        <a:rPr lang="es-CO" dirty="0" smtClean="0">
                          <a:effectLst/>
                        </a:rPr>
                        <a:t>0.001064</a:t>
                      </a:r>
                      <a:endParaRPr lang="es-CO"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smtClean="0"/>
                    </a:p>
                  </a:txBody>
                  <a:tcPr/>
                </a:tc>
              </a:tr>
              <a:tr h="267459">
                <a:tc>
                  <a:txBody>
                    <a:bodyPr/>
                    <a:lstStyle/>
                    <a:p>
                      <a:r>
                        <a:rPr lang="es-CO" dirty="0" smtClean="0"/>
                        <a:t>MENSUAL</a:t>
                      </a:r>
                      <a:endParaRPr lang="es-CO" dirty="0"/>
                    </a:p>
                  </a:txBody>
                  <a:tcPr/>
                </a:tc>
                <a:tc>
                  <a:txBody>
                    <a:bodyPr/>
                    <a:lstStyle/>
                    <a:p>
                      <a:pPr algn="ctr"/>
                      <a:r>
                        <a:rPr lang="es-CO" dirty="0" smtClean="0">
                          <a:effectLst/>
                        </a:rPr>
                        <a:t>0.0002973</a:t>
                      </a:r>
                      <a:endParaRPr lang="es-CO" dirty="0"/>
                    </a:p>
                  </a:txBody>
                  <a:tcPr/>
                </a:tc>
                <a:tc vMerge="1">
                  <a:txBody>
                    <a:bodyPr/>
                    <a:lstStyle/>
                    <a:p>
                      <a:endParaRPr lang="es-CO" dirty="0"/>
                    </a:p>
                  </a:txBody>
                  <a:tcPr/>
                </a:tc>
              </a:tr>
            </a:tbl>
          </a:graphicData>
        </a:graphic>
      </p:graphicFrame>
      <mc:AlternateContent xmlns:mc="http://schemas.openxmlformats.org/markup-compatibility/2006" xmlns:a14="http://schemas.microsoft.com/office/drawing/2010/main">
        <mc:Choice Requires="a14">
          <p:sp>
            <p:nvSpPr>
              <p:cNvPr id="6" name="CuadroTexto 5"/>
              <p:cNvSpPr txBox="1"/>
              <p:nvPr/>
            </p:nvSpPr>
            <p:spPr>
              <a:xfrm>
                <a:off x="838200" y="5997128"/>
                <a:ext cx="104097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𝐼𝑛𝑔𝑟𝑒𝑠𝑜𝑠𝑂𝑝𝑒𝑟𝑎𝑐𝑖𝑜𝑛𝑎𝑙𝑒𝑠</m:t>
                      </m:r>
                      <m:r>
                        <a:rPr lang="es-CO" b="0" i="1" smtClean="0">
                          <a:latin typeface="Cambria Math" panose="02040503050406030204" pitchFamily="18" charset="0"/>
                        </a:rPr>
                        <m:t> </m:t>
                      </m:r>
                      <m:d>
                        <m:dPr>
                          <m:ctrlPr>
                            <a:rPr lang="es-CO" b="0" i="1" smtClean="0">
                              <a:latin typeface="Cambria Math" panose="02040503050406030204" pitchFamily="18" charset="0"/>
                            </a:rPr>
                          </m:ctrlPr>
                        </m:dPr>
                        <m:e>
                          <m:r>
                            <a:rPr lang="es-CO" b="0" i="1" smtClean="0">
                              <a:latin typeface="Cambria Math" panose="02040503050406030204" pitchFamily="18" charset="0"/>
                            </a:rPr>
                            <m:t>𝑚𝑒𝑛𝑠𝑢𝑎𝑙𝑒𝑠</m:t>
                          </m:r>
                        </m:e>
                      </m:d>
                      <m:r>
                        <a:rPr lang="es-CO" b="0" i="1" smtClean="0">
                          <a:latin typeface="Cambria Math" panose="02040503050406030204" pitchFamily="18" charset="0"/>
                        </a:rPr>
                        <m:t>=</m:t>
                      </m:r>
                      <m:r>
                        <a:rPr lang="es-CO" i="1">
                          <a:latin typeface="Cambria Math" panose="02040503050406030204" pitchFamily="18" charset="0"/>
                        </a:rPr>
                        <m:t>1</m:t>
                      </m:r>
                      <m:r>
                        <a:rPr lang="es-CO" b="0" i="1" smtClean="0">
                          <a:latin typeface="Cambria Math" panose="02040503050406030204" pitchFamily="18" charset="0"/>
                        </a:rPr>
                        <m:t>,</m:t>
                      </m:r>
                      <m:r>
                        <a:rPr lang="es-CO" i="1">
                          <a:latin typeface="Cambria Math" panose="02040503050406030204" pitchFamily="18" charset="0"/>
                        </a:rPr>
                        <m:t>550</m:t>
                      </m:r>
                      <m:r>
                        <a:rPr lang="es-CO" b="0" i="1" smtClean="0">
                          <a:latin typeface="Cambria Math" panose="02040503050406030204" pitchFamily="18" charset="0"/>
                        </a:rPr>
                        <m:t>,</m:t>
                      </m:r>
                      <m:r>
                        <a:rPr lang="es-CO" i="1">
                          <a:latin typeface="Cambria Math" panose="02040503050406030204" pitchFamily="18" charset="0"/>
                        </a:rPr>
                        <m:t>144</m:t>
                      </m:r>
                      <m:r>
                        <a:rPr lang="es-CO" b="0" i="1" smtClean="0">
                          <a:latin typeface="Cambria Math" panose="02040503050406030204" pitchFamily="18" charset="0"/>
                        </a:rPr>
                        <m:t>,</m:t>
                      </m:r>
                      <m:r>
                        <a:rPr lang="es-CO" i="1">
                          <a:latin typeface="Cambria Math" panose="02040503050406030204" pitchFamily="18" charset="0"/>
                        </a:rPr>
                        <m:t>738</m:t>
                      </m:r>
                      <m:r>
                        <a:rPr lang="es-CO" b="0" i="1" smtClean="0">
                          <a:latin typeface="Cambria Math" panose="02040503050406030204" pitchFamily="18" charset="0"/>
                        </a:rPr>
                        <m:t>+</m:t>
                      </m:r>
                      <m:r>
                        <a:rPr lang="es-CO" i="1">
                          <a:latin typeface="Cambria Math" panose="02040503050406030204" pitchFamily="18" charset="0"/>
                        </a:rPr>
                        <m:t>39</m:t>
                      </m:r>
                      <m:r>
                        <a:rPr lang="es-CO" b="0" i="1" smtClean="0">
                          <a:latin typeface="Cambria Math" panose="02040503050406030204" pitchFamily="18" charset="0"/>
                        </a:rPr>
                        <m:t>,</m:t>
                      </m:r>
                      <m:r>
                        <a:rPr lang="es-CO" i="1">
                          <a:latin typeface="Cambria Math" panose="02040503050406030204" pitchFamily="18" charset="0"/>
                        </a:rPr>
                        <m:t>907</m:t>
                      </m:r>
                      <m:r>
                        <a:rPr lang="es-CO" b="0" i="1" smtClean="0">
                          <a:latin typeface="Cambria Math" panose="02040503050406030204" pitchFamily="18" charset="0"/>
                        </a:rPr>
                        <m:t>,</m:t>
                      </m:r>
                      <m:r>
                        <a:rPr lang="es-CO" i="1">
                          <a:latin typeface="Cambria Math" panose="02040503050406030204" pitchFamily="18" charset="0"/>
                        </a:rPr>
                        <m:t>563</m:t>
                      </m:r>
                      <m:r>
                        <a:rPr lang="es-CO" b="0" i="1" smtClean="0">
                          <a:latin typeface="Cambria Math" panose="02040503050406030204" pitchFamily="18" charset="0"/>
                        </a:rPr>
                        <m:t>∗</m:t>
                      </m:r>
                      <m:r>
                        <a:rPr lang="es-CO" b="0" i="1" smtClean="0">
                          <a:latin typeface="Cambria Math" panose="02040503050406030204" pitchFamily="18" charset="0"/>
                        </a:rPr>
                        <m:t>𝑁𝑢𝑚𝑒𝑟𝑜𝑃𝑟𝑜𝑝𝑢𝑒𝑠𝑡𝑎𝑠</m:t>
                      </m:r>
                      <m:d>
                        <m:dPr>
                          <m:ctrlPr>
                            <a:rPr lang="es-CO" b="0" i="1" smtClean="0">
                              <a:latin typeface="Cambria Math" panose="02040503050406030204" pitchFamily="18" charset="0"/>
                            </a:rPr>
                          </m:ctrlPr>
                        </m:dPr>
                        <m:e>
                          <m:r>
                            <a:rPr lang="es-CO" b="0" i="1" smtClean="0">
                              <a:latin typeface="Cambria Math" panose="02040503050406030204" pitchFamily="18" charset="0"/>
                            </a:rPr>
                            <m:t>𝑚𝑒𝑛𝑠𝑢𝑎𝑙𝑒𝑠</m:t>
                          </m:r>
                        </m:e>
                      </m:d>
                    </m:oMath>
                  </m:oMathPara>
                </a14:m>
                <a:endParaRPr kumimoji="0" lang="es-CO" altLang="es-CO" sz="4000" b="0" i="0" u="none" strike="noStrike" cap="none" normalizeH="0" baseline="0" dirty="0" smtClean="0">
                  <a:ln>
                    <a:noFill/>
                  </a:ln>
                  <a:solidFill>
                    <a:schemeClr val="tx1"/>
                  </a:solidFill>
                  <a:effectLst/>
                  <a:latin typeface="Arial" panose="020B0604020202020204" pitchFamily="34" charset="0"/>
                </a:endParaRPr>
              </a:p>
            </p:txBody>
          </p:sp>
        </mc:Choice>
        <mc:Fallback xmlns="">
          <p:sp>
            <p:nvSpPr>
              <p:cNvPr id="6" name="CuadroTexto 5"/>
              <p:cNvSpPr txBox="1">
                <a:spLocks noRot="1" noChangeAspect="1" noMove="1" noResize="1" noEditPoints="1" noAdjustHandles="1" noChangeArrowheads="1" noChangeShapeType="1" noTextEdit="1"/>
              </p:cNvSpPr>
              <p:nvPr/>
            </p:nvSpPr>
            <p:spPr>
              <a:xfrm>
                <a:off x="838200" y="5997128"/>
                <a:ext cx="10409709" cy="276999"/>
              </a:xfrm>
              <a:prstGeom prst="rect">
                <a:avLst/>
              </a:prstGeom>
              <a:blipFill rotWithShape="0">
                <a:blip r:embed="rId2"/>
                <a:stretch>
                  <a:fillRect l="-703" b="-37778"/>
                </a:stretch>
              </a:blipFill>
            </p:spPr>
            <p:txBody>
              <a:bodyPr/>
              <a:lstStyle/>
              <a:p>
                <a:r>
                  <a:rPr lang="es-CO">
                    <a:noFill/>
                  </a:rPr>
                  <a:t> </a:t>
                </a:r>
              </a:p>
            </p:txBody>
          </p:sp>
        </mc:Fallback>
      </mc:AlternateContent>
    </p:spTree>
    <p:extLst>
      <p:ext uri="{BB962C8B-B14F-4D97-AF65-F5344CB8AC3E}">
        <p14:creationId xmlns:p14="http://schemas.microsoft.com/office/powerpoint/2010/main" val="2905299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solidFill>
                  <a:srgbClr val="C65911"/>
                </a:solidFill>
                <a:latin typeface="Calibri" panose="020F0502020204030204" pitchFamily="34" charset="0"/>
              </a:rPr>
              <a:t>ESTABLECER</a:t>
            </a:r>
            <a:r>
              <a:rPr lang="es-ES" dirty="0" smtClean="0">
                <a:solidFill>
                  <a:srgbClr val="000000"/>
                </a:solidFill>
                <a:latin typeface="Calibri" panose="020F0502020204030204" pitchFamily="34" charset="0"/>
              </a:rPr>
              <a:t> </a:t>
            </a:r>
            <a:r>
              <a:rPr lang="es-ES" sz="3200" dirty="0" smtClean="0">
                <a:solidFill>
                  <a:srgbClr val="C65911"/>
                </a:solidFill>
                <a:latin typeface="Calibri" panose="020F0502020204030204" pitchFamily="34" charset="0"/>
              </a:rPr>
              <a:t>LA RELACIÓN ENTRE LA CANTIDAD DE PROPUESTAS ACEPTADAS Y EL GASTO COMERCIAL</a:t>
            </a:r>
            <a:endParaRPr lang="es-CO" sz="3200" dirty="0">
              <a:solidFill>
                <a:srgbClr val="C65911"/>
              </a:solidFill>
              <a:latin typeface="Calibri" panose="020F0502020204030204" pitchFamily="34" charset="0"/>
            </a:endParaRPr>
          </a:p>
        </p:txBody>
      </p:sp>
      <p:sp>
        <p:nvSpPr>
          <p:cNvPr id="3" name="Marcador de contenido 2"/>
          <p:cNvSpPr>
            <a:spLocks noGrp="1"/>
          </p:cNvSpPr>
          <p:nvPr>
            <p:ph idx="1"/>
          </p:nvPr>
        </p:nvSpPr>
        <p:spPr/>
        <p:txBody>
          <a:bodyPr>
            <a:normAutofit/>
          </a:bodyPr>
          <a:lstStyle/>
          <a:p>
            <a:pPr marL="0" indent="0">
              <a:buNone/>
            </a:pPr>
            <a:r>
              <a:rPr lang="es-CO" sz="1800" b="1" dirty="0" smtClean="0"/>
              <a:t>Objetivo:</a:t>
            </a:r>
            <a:r>
              <a:rPr lang="es-CO" sz="1800" dirty="0" smtClean="0"/>
              <a:t> Verificar que existe una relación entre la cantidad de propuestas y el gasto comercial de PAYC.</a:t>
            </a:r>
          </a:p>
          <a:p>
            <a:pPr marL="0" indent="0">
              <a:buNone/>
            </a:pPr>
            <a:r>
              <a:rPr lang="es-CO" sz="1800" b="1" dirty="0" smtClean="0"/>
              <a:t>Metodología:</a:t>
            </a:r>
            <a:r>
              <a:rPr lang="es-CO" sz="1800" dirty="0" smtClean="0"/>
              <a:t> A partir de la información histórica de gasto comercial y el número de propuestas enviadas verificar la existencia de una relación entre ambas variables.</a:t>
            </a:r>
          </a:p>
          <a:p>
            <a:pPr marL="0" indent="0">
              <a:buNone/>
            </a:pPr>
            <a:r>
              <a:rPr lang="es-CO" sz="1800" b="1" dirty="0" smtClean="0"/>
              <a:t>Resultado: </a:t>
            </a:r>
            <a:r>
              <a:rPr lang="es-CO" sz="1800" dirty="0" smtClean="0"/>
              <a:t>Ajustando modelos de regresión lineal entre ambas variables modificando el intervalo de tiempo de la respuesta (mensual, trimestral, semestral y anual), se obtienen los siguientes resultados:</a:t>
            </a:r>
            <a:endParaRPr lang="es-CO" sz="1800" dirty="0"/>
          </a:p>
          <a:p>
            <a:pPr marL="0" indent="0">
              <a:buNone/>
            </a:pPr>
            <a:endParaRPr lang="es-CO" sz="1800" dirty="0" smtClean="0"/>
          </a:p>
          <a:p>
            <a:pPr marL="0" indent="0">
              <a:buNone/>
            </a:pPr>
            <a:endParaRPr lang="es-CO" sz="1800" dirty="0"/>
          </a:p>
          <a:p>
            <a:pPr marL="0" indent="0">
              <a:buNone/>
            </a:pPr>
            <a:endParaRPr lang="es-CO" sz="1800" dirty="0" smtClean="0"/>
          </a:p>
          <a:p>
            <a:pPr marL="0" indent="0">
              <a:buNone/>
            </a:pPr>
            <a:endParaRPr lang="es-CO" sz="1800" dirty="0" smtClean="0"/>
          </a:p>
          <a:p>
            <a:pPr marL="0" indent="0">
              <a:buNone/>
            </a:pPr>
            <a:endParaRPr lang="es-CO" sz="1800" dirty="0"/>
          </a:p>
          <a:p>
            <a:pPr marL="0" indent="0">
              <a:buNone/>
            </a:pPr>
            <a:endParaRPr lang="es-CO" sz="1800" dirty="0"/>
          </a:p>
          <a:p>
            <a:pPr marL="0" indent="0">
              <a:buNone/>
            </a:pPr>
            <a:endParaRPr lang="es-CO" sz="1800" dirty="0" smtClean="0"/>
          </a:p>
        </p:txBody>
      </p:sp>
      <p:graphicFrame>
        <p:nvGraphicFramePr>
          <p:cNvPr id="4" name="Tabla 3"/>
          <p:cNvGraphicFramePr>
            <a:graphicFrameLocks noGrp="1"/>
          </p:cNvGraphicFramePr>
          <p:nvPr>
            <p:extLst>
              <p:ext uri="{D42A27DB-BD31-4B8C-83A1-F6EECF244321}">
                <p14:modId xmlns:p14="http://schemas.microsoft.com/office/powerpoint/2010/main" val="2782150191"/>
              </p:ext>
            </p:extLst>
          </p:nvPr>
        </p:nvGraphicFramePr>
        <p:xfrm>
          <a:off x="1306875" y="3585654"/>
          <a:ext cx="9578249" cy="2194560"/>
        </p:xfrm>
        <a:graphic>
          <a:graphicData uri="http://schemas.openxmlformats.org/drawingml/2006/table">
            <a:tbl>
              <a:tblPr firstRow="1" bandRow="1">
                <a:tableStyleId>{5C22544A-7EE6-4342-B048-85BDC9FD1C3A}</a:tableStyleId>
              </a:tblPr>
              <a:tblGrid>
                <a:gridCol w="1377109"/>
                <a:gridCol w="1215987"/>
                <a:gridCol w="6985153"/>
              </a:tblGrid>
              <a:tr h="195529">
                <a:tc>
                  <a:txBody>
                    <a:bodyPr/>
                    <a:lstStyle/>
                    <a:p>
                      <a:pPr algn="ctr"/>
                      <a:r>
                        <a:rPr lang="es-CO" dirty="0" smtClean="0"/>
                        <a:t>TIEMPO</a:t>
                      </a:r>
                      <a:endParaRPr lang="es-CO" dirty="0"/>
                    </a:p>
                  </a:txBody>
                  <a:tcPr/>
                </a:tc>
                <a:tc>
                  <a:txBody>
                    <a:bodyPr/>
                    <a:lstStyle/>
                    <a:p>
                      <a:pPr algn="ctr"/>
                      <a:r>
                        <a:rPr lang="es-CO" dirty="0" smtClean="0"/>
                        <a:t>VALOR-P</a:t>
                      </a:r>
                      <a:endParaRPr lang="es-CO" dirty="0"/>
                    </a:p>
                  </a:txBody>
                  <a:tcPr/>
                </a:tc>
                <a:tc>
                  <a:txBody>
                    <a:bodyPr/>
                    <a:lstStyle/>
                    <a:p>
                      <a:pPr algn="ctr"/>
                      <a:r>
                        <a:rPr lang="es-CO" dirty="0" smtClean="0"/>
                        <a:t>CONCLUSIÓN</a:t>
                      </a:r>
                      <a:endParaRPr lang="es-CO" dirty="0"/>
                    </a:p>
                  </a:txBody>
                  <a:tcPr/>
                </a:tc>
              </a:tr>
              <a:tr h="457200">
                <a:tc>
                  <a:txBody>
                    <a:bodyPr/>
                    <a:lstStyle/>
                    <a:p>
                      <a:r>
                        <a:rPr lang="es-CO" dirty="0" smtClean="0"/>
                        <a:t>ANUAL</a:t>
                      </a:r>
                      <a:endParaRPr lang="es-CO" dirty="0"/>
                    </a:p>
                  </a:txBody>
                  <a:tcPr/>
                </a:tc>
                <a:tc>
                  <a:txBody>
                    <a:bodyPr/>
                    <a:lstStyle/>
                    <a:p>
                      <a:pPr algn="ctr"/>
                      <a:r>
                        <a:rPr lang="es-CO" dirty="0" smtClean="0">
                          <a:effectLst/>
                        </a:rPr>
                        <a:t>9.836e-06</a:t>
                      </a:r>
                      <a:endParaRPr lang="es-CO" dirty="0"/>
                    </a:p>
                  </a:txBody>
                  <a:tcPr/>
                </a:tc>
                <a:tc rowSpan="4">
                  <a:txBody>
                    <a:bodyPr/>
                    <a:lstStyle/>
                    <a:p>
                      <a:pPr algn="ctr"/>
                      <a:r>
                        <a:rPr lang="es-CO" dirty="0" smtClean="0"/>
                        <a:t>Al comparar</a:t>
                      </a:r>
                      <a:r>
                        <a:rPr lang="es-CO" baseline="0" dirty="0" smtClean="0"/>
                        <a:t> ambas variables y eliminando el intercepto con el eje (ya que no es posible enviar propuestas sin que se genere algún costo comercial) sin importar la temporalidad se puede afirmar que existe una relación lineal entre el gasto comercial y el número de propuestas aceptadas.</a:t>
                      </a:r>
                      <a:endParaRPr lang="es-CO" dirty="0"/>
                    </a:p>
                  </a:txBody>
                  <a:tcPr anchor="ctr"/>
                </a:tc>
              </a:tr>
              <a:tr h="457200">
                <a:tc>
                  <a:txBody>
                    <a:bodyPr/>
                    <a:lstStyle/>
                    <a:p>
                      <a:r>
                        <a:rPr lang="es-CO" dirty="0" smtClean="0"/>
                        <a:t>SEMESTRAL</a:t>
                      </a:r>
                      <a:endParaRPr lang="es-CO" dirty="0"/>
                    </a:p>
                  </a:txBody>
                  <a:tcPr/>
                </a:tc>
                <a:tc>
                  <a:txBody>
                    <a:bodyPr/>
                    <a:lstStyle/>
                    <a:p>
                      <a:pPr algn="ctr"/>
                      <a:r>
                        <a:rPr lang="es-CO" dirty="0" smtClean="0">
                          <a:effectLst/>
                        </a:rPr>
                        <a:t>1.906e-08</a:t>
                      </a:r>
                      <a:endParaRPr lang="es-CO" dirty="0"/>
                    </a:p>
                  </a:txBody>
                  <a:tcPr/>
                </a:tc>
                <a:tc vMerge="1">
                  <a:txBody>
                    <a:bodyPr/>
                    <a:lstStyle/>
                    <a:p>
                      <a:endParaRPr lang="es-CO" dirty="0"/>
                    </a:p>
                  </a:txBody>
                  <a:tcPr/>
                </a:tc>
              </a:tr>
              <a:tr h="457200">
                <a:tc>
                  <a:txBody>
                    <a:bodyPr/>
                    <a:lstStyle/>
                    <a:p>
                      <a:r>
                        <a:rPr lang="es-CO" dirty="0" smtClean="0"/>
                        <a:t>TRIMESTRAL</a:t>
                      </a:r>
                      <a:endParaRPr lang="es-CO" dirty="0"/>
                    </a:p>
                  </a:txBody>
                  <a:tcPr/>
                </a:tc>
                <a:tc>
                  <a:txBody>
                    <a:bodyPr/>
                    <a:lstStyle/>
                    <a:p>
                      <a:pPr algn="ctr"/>
                      <a:r>
                        <a:rPr lang="es-CO" dirty="0" smtClean="0">
                          <a:effectLst/>
                        </a:rPr>
                        <a:t>4.485e-14</a:t>
                      </a:r>
                      <a:endParaRPr lang="es-CO"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smtClean="0"/>
                    </a:p>
                  </a:txBody>
                  <a:tcPr/>
                </a:tc>
              </a:tr>
              <a:tr h="457200">
                <a:tc>
                  <a:txBody>
                    <a:bodyPr/>
                    <a:lstStyle/>
                    <a:p>
                      <a:r>
                        <a:rPr lang="es-CO" dirty="0" smtClean="0"/>
                        <a:t>MENSUAL</a:t>
                      </a:r>
                      <a:endParaRPr lang="es-CO" dirty="0"/>
                    </a:p>
                  </a:txBody>
                  <a:tcPr/>
                </a:tc>
                <a:tc>
                  <a:txBody>
                    <a:bodyPr/>
                    <a:lstStyle/>
                    <a:p>
                      <a:pPr algn="ctr"/>
                      <a:r>
                        <a:rPr lang="es-CO" dirty="0" smtClean="0">
                          <a:effectLst/>
                        </a:rPr>
                        <a:t>&lt; 2.2e-16</a:t>
                      </a:r>
                      <a:endParaRPr lang="es-CO"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smtClean="0"/>
                    </a:p>
                  </a:txBody>
                  <a:tcPr/>
                </a:tc>
              </a:tr>
            </a:tbl>
          </a:graphicData>
        </a:graphic>
      </p:graphicFrame>
      <mc:AlternateContent xmlns:mc="http://schemas.openxmlformats.org/markup-compatibility/2006" xmlns:a14="http://schemas.microsoft.com/office/drawing/2010/main">
        <mc:Choice Requires="a14">
          <p:sp>
            <p:nvSpPr>
              <p:cNvPr id="6" name="CuadroTexto 5"/>
              <p:cNvSpPr txBox="1"/>
              <p:nvPr/>
            </p:nvSpPr>
            <p:spPr>
              <a:xfrm>
                <a:off x="2165852" y="6176963"/>
                <a:ext cx="78602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𝐺𝑎𝑠𝑡𝑜𝐶𝑜𝑚𝑒𝑟𝑐𝑖𝑎𝑙</m:t>
                      </m:r>
                      <m:r>
                        <a:rPr lang="es-CO" b="0" i="1" smtClean="0">
                          <a:latin typeface="Cambria Math" panose="02040503050406030204" pitchFamily="18" charset="0"/>
                        </a:rPr>
                        <m:t> </m:t>
                      </m:r>
                      <m:d>
                        <m:dPr>
                          <m:ctrlPr>
                            <a:rPr lang="es-CO" b="0" i="1" smtClean="0">
                              <a:latin typeface="Cambria Math" panose="02040503050406030204" pitchFamily="18" charset="0"/>
                            </a:rPr>
                          </m:ctrlPr>
                        </m:dPr>
                        <m:e>
                          <m:r>
                            <a:rPr lang="es-CO" b="0" i="1" smtClean="0">
                              <a:latin typeface="Cambria Math" panose="02040503050406030204" pitchFamily="18" charset="0"/>
                            </a:rPr>
                            <m:t>𝑚𝑒𝑛𝑠𝑢𝑎𝑙𝑒𝑠</m:t>
                          </m:r>
                        </m:e>
                      </m:d>
                      <m:r>
                        <a:rPr lang="es-CO" b="0" i="1" smtClean="0">
                          <a:latin typeface="Cambria Math" panose="02040503050406030204" pitchFamily="18" charset="0"/>
                        </a:rPr>
                        <m:t>=</m:t>
                      </m:r>
                      <m:r>
                        <a:rPr lang="es-CO" i="1">
                          <a:latin typeface="Cambria Math" panose="02040503050406030204" pitchFamily="18" charset="0"/>
                        </a:rPr>
                        <m:t>2</m:t>
                      </m:r>
                      <m:r>
                        <a:rPr lang="es-CO" b="0" i="1" smtClean="0">
                          <a:latin typeface="Cambria Math" panose="02040503050406030204" pitchFamily="18" charset="0"/>
                        </a:rPr>
                        <m:t>,</m:t>
                      </m:r>
                      <m:r>
                        <a:rPr lang="es-CO" i="1">
                          <a:latin typeface="Cambria Math" panose="02040503050406030204" pitchFamily="18" charset="0"/>
                        </a:rPr>
                        <m:t>486</m:t>
                      </m:r>
                      <m:r>
                        <a:rPr lang="es-CO" b="0" i="1" smtClean="0">
                          <a:latin typeface="Cambria Math" panose="02040503050406030204" pitchFamily="18" charset="0"/>
                        </a:rPr>
                        <m:t>,</m:t>
                      </m:r>
                      <m:r>
                        <a:rPr lang="es-CO" i="1">
                          <a:latin typeface="Cambria Math" panose="02040503050406030204" pitchFamily="18" charset="0"/>
                        </a:rPr>
                        <m:t>901</m:t>
                      </m:r>
                      <m:r>
                        <a:rPr lang="es-CO" b="0" i="1" smtClean="0">
                          <a:latin typeface="Cambria Math" panose="02040503050406030204" pitchFamily="18" charset="0"/>
                        </a:rPr>
                        <m:t>∗</m:t>
                      </m:r>
                      <m:r>
                        <a:rPr lang="es-CO" b="0" i="1" smtClean="0">
                          <a:latin typeface="Cambria Math" panose="02040503050406030204" pitchFamily="18" charset="0"/>
                        </a:rPr>
                        <m:t>𝑁</m:t>
                      </m:r>
                      <m:r>
                        <a:rPr lang="es-CO" b="0" i="1" smtClean="0">
                          <a:latin typeface="Cambria Math" panose="02040503050406030204" pitchFamily="18" charset="0"/>
                        </a:rPr>
                        <m:t>ú</m:t>
                      </m:r>
                      <m:r>
                        <a:rPr lang="es-CO" b="0" i="1" smtClean="0">
                          <a:latin typeface="Cambria Math" panose="02040503050406030204" pitchFamily="18" charset="0"/>
                        </a:rPr>
                        <m:t>𝑚𝑒𝑟𝑜𝐴𝑐𝑒𝑝𝑡𝑎𝑑𝑎𝑠</m:t>
                      </m:r>
                      <m:r>
                        <a:rPr lang="es-CO" b="0" i="1" smtClean="0">
                          <a:latin typeface="Cambria Math" panose="02040503050406030204" pitchFamily="18" charset="0"/>
                        </a:rPr>
                        <m:t> </m:t>
                      </m:r>
                      <m:d>
                        <m:dPr>
                          <m:ctrlPr>
                            <a:rPr lang="es-CO" b="0" i="1" smtClean="0">
                              <a:latin typeface="Cambria Math" panose="02040503050406030204" pitchFamily="18" charset="0"/>
                            </a:rPr>
                          </m:ctrlPr>
                        </m:dPr>
                        <m:e>
                          <m:r>
                            <a:rPr lang="es-CO" b="0" i="1" smtClean="0">
                              <a:latin typeface="Cambria Math" panose="02040503050406030204" pitchFamily="18" charset="0"/>
                            </a:rPr>
                            <m:t>𝑚𝑒𝑛𝑠𝑢𝑎𝑙𝑒𝑠</m:t>
                          </m:r>
                        </m:e>
                      </m:d>
                    </m:oMath>
                  </m:oMathPara>
                </a14:m>
                <a:endParaRPr kumimoji="0" lang="es-CO" altLang="es-CO" sz="4000" b="0" i="0" u="none" strike="noStrike" cap="none" normalizeH="0" baseline="0" dirty="0" smtClean="0">
                  <a:ln>
                    <a:noFill/>
                  </a:ln>
                  <a:solidFill>
                    <a:schemeClr val="tx1"/>
                  </a:solidFill>
                  <a:effectLst/>
                  <a:latin typeface="Arial" panose="020B0604020202020204" pitchFamily="34" charset="0"/>
                </a:endParaRPr>
              </a:p>
            </p:txBody>
          </p:sp>
        </mc:Choice>
        <mc:Fallback xmlns="">
          <p:sp>
            <p:nvSpPr>
              <p:cNvPr id="6" name="CuadroTexto 5"/>
              <p:cNvSpPr txBox="1">
                <a:spLocks noRot="1" noChangeAspect="1" noMove="1" noResize="1" noEditPoints="1" noAdjustHandles="1" noChangeArrowheads="1" noChangeShapeType="1" noTextEdit="1"/>
              </p:cNvSpPr>
              <p:nvPr/>
            </p:nvSpPr>
            <p:spPr>
              <a:xfrm>
                <a:off x="2165852" y="6176963"/>
                <a:ext cx="7860293" cy="276999"/>
              </a:xfrm>
              <a:prstGeom prst="rect">
                <a:avLst/>
              </a:prstGeom>
              <a:blipFill rotWithShape="0">
                <a:blip r:embed="rId2"/>
                <a:stretch>
                  <a:fillRect l="-233" t="-2174" b="-36957"/>
                </a:stretch>
              </a:blipFill>
            </p:spPr>
            <p:txBody>
              <a:bodyPr/>
              <a:lstStyle/>
              <a:p>
                <a:r>
                  <a:rPr lang="es-CO">
                    <a:noFill/>
                  </a:rPr>
                  <a:t> </a:t>
                </a:r>
              </a:p>
            </p:txBody>
          </p:sp>
        </mc:Fallback>
      </mc:AlternateContent>
    </p:spTree>
    <p:extLst>
      <p:ext uri="{BB962C8B-B14F-4D97-AF65-F5344CB8AC3E}">
        <p14:creationId xmlns:p14="http://schemas.microsoft.com/office/powerpoint/2010/main" val="1092421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sz="3200" dirty="0">
                <a:solidFill>
                  <a:srgbClr val="C65911"/>
                </a:solidFill>
                <a:latin typeface="Calibri" panose="020F0502020204030204" pitchFamily="34" charset="0"/>
              </a:rPr>
              <a:t>ESTABLECER</a:t>
            </a:r>
            <a:r>
              <a:rPr lang="es-ES" dirty="0" smtClean="0">
                <a:solidFill>
                  <a:srgbClr val="000000"/>
                </a:solidFill>
                <a:latin typeface="Calibri" panose="020F0502020204030204" pitchFamily="34" charset="0"/>
              </a:rPr>
              <a:t> </a:t>
            </a:r>
            <a:r>
              <a:rPr lang="es-ES" sz="3200" dirty="0" smtClean="0">
                <a:solidFill>
                  <a:srgbClr val="C65911"/>
                </a:solidFill>
                <a:latin typeface="Calibri" panose="020F0502020204030204" pitchFamily="34" charset="0"/>
              </a:rPr>
              <a:t>LA RELACIÓN ENTRE LA CANTIDAD DE PROPUESTAS ACEPTADAS (maximizando la correlación, mediante </a:t>
            </a:r>
            <a:r>
              <a:rPr lang="es-ES" sz="3200" dirty="0" err="1">
                <a:solidFill>
                  <a:srgbClr val="C65911"/>
                </a:solidFill>
                <a:latin typeface="Calibri" panose="020F0502020204030204" pitchFamily="34" charset="0"/>
              </a:rPr>
              <a:t>L</a:t>
            </a:r>
            <a:r>
              <a:rPr lang="es-ES" sz="3200" dirty="0" err="1" smtClean="0">
                <a:solidFill>
                  <a:srgbClr val="C65911"/>
                </a:solidFill>
                <a:latin typeface="Calibri" panose="020F0502020204030204" pitchFamily="34" charset="0"/>
              </a:rPr>
              <a:t>ags</a:t>
            </a:r>
            <a:r>
              <a:rPr lang="es-ES" sz="3200" dirty="0" smtClean="0">
                <a:solidFill>
                  <a:srgbClr val="C65911"/>
                </a:solidFill>
                <a:latin typeface="Calibri" panose="020F0502020204030204" pitchFamily="34" charset="0"/>
              </a:rPr>
              <a:t>) Y EL GASTO COMERCIAL</a:t>
            </a:r>
            <a:endParaRPr lang="es-CO" sz="3200" dirty="0">
              <a:solidFill>
                <a:srgbClr val="C65911"/>
              </a:solidFill>
              <a:latin typeface="Calibri" panose="020F0502020204030204" pitchFamily="34" charset="0"/>
            </a:endParaRPr>
          </a:p>
        </p:txBody>
      </p:sp>
      <p:sp>
        <p:nvSpPr>
          <p:cNvPr id="3" name="Marcador de contenido 2"/>
          <p:cNvSpPr>
            <a:spLocks noGrp="1"/>
          </p:cNvSpPr>
          <p:nvPr>
            <p:ph idx="1"/>
          </p:nvPr>
        </p:nvSpPr>
        <p:spPr/>
        <p:txBody>
          <a:bodyPr>
            <a:normAutofit/>
          </a:bodyPr>
          <a:lstStyle/>
          <a:p>
            <a:pPr marL="0" indent="0">
              <a:buNone/>
            </a:pPr>
            <a:r>
              <a:rPr lang="es-CO" sz="1800" b="1" dirty="0" smtClean="0"/>
              <a:t>Objetivo:</a:t>
            </a:r>
            <a:r>
              <a:rPr lang="es-CO" sz="1800" dirty="0" smtClean="0"/>
              <a:t> Verificar que existe una relación entre la cantidad de propuestas (corrido 15 períodos hacia atrás) y el gasto comercial de PAYC.</a:t>
            </a:r>
          </a:p>
          <a:p>
            <a:pPr marL="0" indent="0">
              <a:buNone/>
            </a:pPr>
            <a:r>
              <a:rPr lang="es-CO" sz="1800" b="1" dirty="0" smtClean="0"/>
              <a:t>Metodología:</a:t>
            </a:r>
            <a:r>
              <a:rPr lang="es-CO" sz="1800" dirty="0" smtClean="0"/>
              <a:t> A partir de la información histórica de gasto comercial y el número de propuestas enviadas verificar la existencia de una relación entre ambas variables.</a:t>
            </a:r>
          </a:p>
          <a:p>
            <a:pPr marL="0" indent="0">
              <a:buNone/>
            </a:pPr>
            <a:r>
              <a:rPr lang="es-CO" sz="1800" b="1" dirty="0" smtClean="0"/>
              <a:t>Resultado: </a:t>
            </a:r>
            <a:r>
              <a:rPr lang="es-CO" sz="1800" dirty="0" smtClean="0"/>
              <a:t>Ajustando modelos de regresión lineal entre ambas variables modificando el intervalo de tiempo de la respuesta (mensual, trimestral, semestral y anual), se obtienen los siguientes resultados:</a:t>
            </a:r>
            <a:endParaRPr lang="es-CO" sz="1800" dirty="0"/>
          </a:p>
          <a:p>
            <a:pPr marL="0" indent="0">
              <a:buNone/>
            </a:pPr>
            <a:endParaRPr lang="es-CO" sz="1800" dirty="0" smtClean="0"/>
          </a:p>
          <a:p>
            <a:pPr marL="0" indent="0">
              <a:buNone/>
            </a:pPr>
            <a:endParaRPr lang="es-CO" sz="1800" dirty="0"/>
          </a:p>
          <a:p>
            <a:pPr marL="0" indent="0">
              <a:buNone/>
            </a:pPr>
            <a:endParaRPr lang="es-CO" sz="1800" dirty="0" smtClean="0"/>
          </a:p>
          <a:p>
            <a:pPr marL="0" indent="0">
              <a:buNone/>
            </a:pPr>
            <a:endParaRPr lang="es-CO" sz="1800" dirty="0" smtClean="0"/>
          </a:p>
          <a:p>
            <a:pPr marL="0" indent="0">
              <a:buNone/>
            </a:pPr>
            <a:endParaRPr lang="es-CO" sz="1800" dirty="0"/>
          </a:p>
          <a:p>
            <a:pPr marL="0" indent="0">
              <a:buNone/>
            </a:pPr>
            <a:endParaRPr lang="es-CO" sz="1800" dirty="0"/>
          </a:p>
          <a:p>
            <a:pPr marL="0" indent="0">
              <a:buNone/>
            </a:pPr>
            <a:endParaRPr lang="es-CO" sz="1800" dirty="0" smtClean="0"/>
          </a:p>
        </p:txBody>
      </p:sp>
      <p:graphicFrame>
        <p:nvGraphicFramePr>
          <p:cNvPr id="4" name="Tabla 3"/>
          <p:cNvGraphicFramePr>
            <a:graphicFrameLocks noGrp="1"/>
          </p:cNvGraphicFramePr>
          <p:nvPr>
            <p:extLst>
              <p:ext uri="{D42A27DB-BD31-4B8C-83A1-F6EECF244321}">
                <p14:modId xmlns:p14="http://schemas.microsoft.com/office/powerpoint/2010/main" val="2005149727"/>
              </p:ext>
            </p:extLst>
          </p:nvPr>
        </p:nvGraphicFramePr>
        <p:xfrm>
          <a:off x="1306873" y="3847466"/>
          <a:ext cx="9578249" cy="2194560"/>
        </p:xfrm>
        <a:graphic>
          <a:graphicData uri="http://schemas.openxmlformats.org/drawingml/2006/table">
            <a:tbl>
              <a:tblPr firstRow="1" bandRow="1">
                <a:tableStyleId>{5C22544A-7EE6-4342-B048-85BDC9FD1C3A}</a:tableStyleId>
              </a:tblPr>
              <a:tblGrid>
                <a:gridCol w="1377109"/>
                <a:gridCol w="1215987"/>
                <a:gridCol w="6985153"/>
              </a:tblGrid>
              <a:tr h="195529">
                <a:tc>
                  <a:txBody>
                    <a:bodyPr/>
                    <a:lstStyle/>
                    <a:p>
                      <a:pPr algn="ctr"/>
                      <a:r>
                        <a:rPr lang="es-CO" dirty="0" smtClean="0"/>
                        <a:t>TIEMPO</a:t>
                      </a:r>
                      <a:endParaRPr lang="es-CO" dirty="0"/>
                    </a:p>
                  </a:txBody>
                  <a:tcPr/>
                </a:tc>
                <a:tc>
                  <a:txBody>
                    <a:bodyPr/>
                    <a:lstStyle/>
                    <a:p>
                      <a:pPr algn="ctr"/>
                      <a:r>
                        <a:rPr lang="es-CO" dirty="0" smtClean="0"/>
                        <a:t>VALOR-P</a:t>
                      </a:r>
                      <a:endParaRPr lang="es-CO" dirty="0"/>
                    </a:p>
                  </a:txBody>
                  <a:tcPr/>
                </a:tc>
                <a:tc>
                  <a:txBody>
                    <a:bodyPr/>
                    <a:lstStyle/>
                    <a:p>
                      <a:pPr algn="ctr"/>
                      <a:r>
                        <a:rPr lang="es-CO" dirty="0" smtClean="0"/>
                        <a:t>CONCLUSIÓN</a:t>
                      </a:r>
                      <a:endParaRPr lang="es-CO" dirty="0"/>
                    </a:p>
                  </a:txBody>
                  <a:tcPr/>
                </a:tc>
              </a:tr>
              <a:tr h="457200">
                <a:tc>
                  <a:txBody>
                    <a:bodyPr/>
                    <a:lstStyle/>
                    <a:p>
                      <a:r>
                        <a:rPr lang="es-CO" dirty="0" smtClean="0"/>
                        <a:t>ANUAL</a:t>
                      </a:r>
                      <a:endParaRPr lang="es-CO" dirty="0"/>
                    </a:p>
                  </a:txBody>
                  <a:tcPr/>
                </a:tc>
                <a:tc>
                  <a:txBody>
                    <a:bodyPr/>
                    <a:lstStyle/>
                    <a:p>
                      <a:pPr algn="ctr"/>
                      <a:r>
                        <a:rPr lang="es-CO" dirty="0" smtClean="0">
                          <a:effectLst/>
                        </a:rPr>
                        <a:t>9.836e-06</a:t>
                      </a:r>
                      <a:endParaRPr lang="es-CO" dirty="0"/>
                    </a:p>
                  </a:txBody>
                  <a:tcPr/>
                </a:tc>
                <a:tc rowSpan="4">
                  <a:txBody>
                    <a:bodyPr/>
                    <a:lstStyle/>
                    <a:p>
                      <a:pPr algn="ctr"/>
                      <a:r>
                        <a:rPr lang="es-CO" dirty="0" smtClean="0"/>
                        <a:t>Al comparar</a:t>
                      </a:r>
                      <a:r>
                        <a:rPr lang="es-CO" baseline="0" dirty="0" smtClean="0"/>
                        <a:t> ambas variables y eliminando el intercepto con el eje (ya que no es posible enviar propuestas sin que se genere algún costo comercial) sin importar la temporalidad se puede afirmar que existe una relación lineal entre el gasto comercial y el número de propuestas aceptadas.</a:t>
                      </a:r>
                      <a:endParaRPr lang="es-CO" dirty="0"/>
                    </a:p>
                  </a:txBody>
                  <a:tcPr anchor="ctr"/>
                </a:tc>
              </a:tr>
              <a:tr h="457200">
                <a:tc>
                  <a:txBody>
                    <a:bodyPr/>
                    <a:lstStyle/>
                    <a:p>
                      <a:r>
                        <a:rPr lang="es-CO" dirty="0" smtClean="0"/>
                        <a:t>SEMESTRAL</a:t>
                      </a:r>
                      <a:endParaRPr lang="es-CO" dirty="0"/>
                    </a:p>
                  </a:txBody>
                  <a:tcPr/>
                </a:tc>
                <a:tc>
                  <a:txBody>
                    <a:bodyPr/>
                    <a:lstStyle/>
                    <a:p>
                      <a:pPr algn="ctr"/>
                      <a:r>
                        <a:rPr lang="es-CO" dirty="0" smtClean="0">
                          <a:effectLst/>
                        </a:rPr>
                        <a:t>7.736e-08</a:t>
                      </a:r>
                      <a:endParaRPr lang="es-CO" dirty="0"/>
                    </a:p>
                  </a:txBody>
                  <a:tcPr/>
                </a:tc>
                <a:tc vMerge="1">
                  <a:txBody>
                    <a:bodyPr/>
                    <a:lstStyle/>
                    <a:p>
                      <a:endParaRPr lang="es-CO" dirty="0"/>
                    </a:p>
                  </a:txBody>
                  <a:tcPr/>
                </a:tc>
              </a:tr>
              <a:tr h="457200">
                <a:tc>
                  <a:txBody>
                    <a:bodyPr/>
                    <a:lstStyle/>
                    <a:p>
                      <a:r>
                        <a:rPr lang="es-CO" dirty="0" smtClean="0"/>
                        <a:t>TRIMESTRAL</a:t>
                      </a:r>
                      <a:endParaRPr lang="es-CO" dirty="0"/>
                    </a:p>
                  </a:txBody>
                  <a:tcPr/>
                </a:tc>
                <a:tc>
                  <a:txBody>
                    <a:bodyPr/>
                    <a:lstStyle/>
                    <a:p>
                      <a:pPr algn="ctr"/>
                      <a:r>
                        <a:rPr lang="es-CO" dirty="0" smtClean="0">
                          <a:effectLst/>
                        </a:rPr>
                        <a:t>2.967e-11</a:t>
                      </a:r>
                      <a:endParaRPr lang="es-CO"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smtClean="0"/>
                    </a:p>
                  </a:txBody>
                  <a:tcPr/>
                </a:tc>
              </a:tr>
              <a:tr h="457200">
                <a:tc>
                  <a:txBody>
                    <a:bodyPr/>
                    <a:lstStyle/>
                    <a:p>
                      <a:r>
                        <a:rPr lang="es-CO" dirty="0" smtClean="0"/>
                        <a:t>MENSUAL</a:t>
                      </a:r>
                      <a:endParaRPr lang="es-CO" dirty="0"/>
                    </a:p>
                  </a:txBody>
                  <a:tcPr/>
                </a:tc>
                <a:tc>
                  <a:txBody>
                    <a:bodyPr/>
                    <a:lstStyle/>
                    <a:p>
                      <a:pPr algn="ctr"/>
                      <a:r>
                        <a:rPr lang="es-CO" dirty="0" smtClean="0">
                          <a:effectLst/>
                        </a:rPr>
                        <a:t>&lt; 2.2e-16</a:t>
                      </a:r>
                      <a:endParaRPr lang="es-CO"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smtClean="0"/>
                    </a:p>
                  </a:txBody>
                  <a:tcPr/>
                </a:tc>
              </a:tr>
            </a:tbl>
          </a:graphicData>
        </a:graphic>
      </p:graphicFrame>
      <mc:AlternateContent xmlns:mc="http://schemas.openxmlformats.org/markup-compatibility/2006" xmlns:a14="http://schemas.microsoft.com/office/drawing/2010/main">
        <mc:Choice Requires="a14">
          <p:sp>
            <p:nvSpPr>
              <p:cNvPr id="6" name="CuadroTexto 5"/>
              <p:cNvSpPr txBox="1"/>
              <p:nvPr/>
            </p:nvSpPr>
            <p:spPr>
              <a:xfrm>
                <a:off x="2165852" y="6176963"/>
                <a:ext cx="88849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𝐺𝑎𝑠𝑡𝑜𝐶𝑜𝑚𝑒𝑟𝑐𝑖𝑎𝑙</m:t>
                      </m:r>
                      <m:r>
                        <a:rPr lang="es-CO" b="0" i="1" smtClean="0">
                          <a:latin typeface="Cambria Math" panose="02040503050406030204" pitchFamily="18" charset="0"/>
                        </a:rPr>
                        <m:t> </m:t>
                      </m:r>
                      <m:d>
                        <m:dPr>
                          <m:ctrlPr>
                            <a:rPr lang="es-CO" b="0" i="1" smtClean="0">
                              <a:latin typeface="Cambria Math" panose="02040503050406030204" pitchFamily="18" charset="0"/>
                            </a:rPr>
                          </m:ctrlPr>
                        </m:dPr>
                        <m:e>
                          <m:r>
                            <a:rPr lang="es-CO" b="0" i="1" smtClean="0">
                              <a:latin typeface="Cambria Math" panose="02040503050406030204" pitchFamily="18" charset="0"/>
                            </a:rPr>
                            <m:t>𝑚𝑒𝑛𝑠𝑢𝑎𝑙𝑒𝑠</m:t>
                          </m:r>
                        </m:e>
                      </m:d>
                      <m:r>
                        <a:rPr lang="es-CO" b="0" i="1" smtClean="0">
                          <a:latin typeface="Cambria Math" panose="02040503050406030204" pitchFamily="18" charset="0"/>
                        </a:rPr>
                        <m:t>=</m:t>
                      </m:r>
                      <m:r>
                        <a:rPr lang="es-CO" i="1">
                          <a:latin typeface="Cambria Math" panose="02040503050406030204" pitchFamily="18" charset="0"/>
                        </a:rPr>
                        <m:t>2</m:t>
                      </m:r>
                      <m:r>
                        <a:rPr lang="es-CO" b="0" i="1" smtClean="0">
                          <a:latin typeface="Cambria Math" panose="02040503050406030204" pitchFamily="18" charset="0"/>
                        </a:rPr>
                        <m:t>,</m:t>
                      </m:r>
                      <m:r>
                        <a:rPr lang="es-CO" i="1">
                          <a:latin typeface="Cambria Math" panose="02040503050406030204" pitchFamily="18" charset="0"/>
                        </a:rPr>
                        <m:t>277</m:t>
                      </m:r>
                      <m:r>
                        <a:rPr lang="es-CO" b="0" i="1" smtClean="0">
                          <a:latin typeface="Cambria Math" panose="02040503050406030204" pitchFamily="18" charset="0"/>
                        </a:rPr>
                        <m:t>,</m:t>
                      </m:r>
                      <m:r>
                        <a:rPr lang="es-CO" i="1">
                          <a:latin typeface="Cambria Math" panose="02040503050406030204" pitchFamily="18" charset="0"/>
                        </a:rPr>
                        <m:t>782</m:t>
                      </m:r>
                      <m:r>
                        <a:rPr lang="es-CO" b="0" i="1" smtClean="0">
                          <a:latin typeface="Cambria Math" panose="02040503050406030204" pitchFamily="18" charset="0"/>
                        </a:rPr>
                        <m:t>∗</m:t>
                      </m:r>
                      <m:r>
                        <a:rPr lang="es-CO" b="0" i="1" smtClean="0">
                          <a:latin typeface="Cambria Math" panose="02040503050406030204" pitchFamily="18" charset="0"/>
                        </a:rPr>
                        <m:t>𝑁</m:t>
                      </m:r>
                      <m:r>
                        <a:rPr lang="es-CO" b="0" i="1" smtClean="0">
                          <a:latin typeface="Cambria Math" panose="02040503050406030204" pitchFamily="18" charset="0"/>
                        </a:rPr>
                        <m:t>ú</m:t>
                      </m:r>
                      <m:r>
                        <a:rPr lang="es-CO" b="0" i="1" smtClean="0">
                          <a:latin typeface="Cambria Math" panose="02040503050406030204" pitchFamily="18" charset="0"/>
                        </a:rPr>
                        <m:t>𝑚𝑒𝑟𝑜𝐴𝑐𝑒𝑝𝑡𝑎𝑑𝑎𝑠𝐻𝑎𝑐𝑒</m:t>
                      </m:r>
                      <m:r>
                        <a:rPr lang="es-CO" b="0" i="1" smtClean="0">
                          <a:latin typeface="Cambria Math" panose="02040503050406030204" pitchFamily="18" charset="0"/>
                        </a:rPr>
                        <m:t>1</m:t>
                      </m:r>
                      <m:r>
                        <a:rPr lang="es-CO" b="0" i="1" smtClean="0">
                          <a:latin typeface="Cambria Math" panose="02040503050406030204" pitchFamily="18" charset="0"/>
                        </a:rPr>
                        <m:t>𝑎</m:t>
                      </m:r>
                      <m:r>
                        <a:rPr lang="es-CO" b="0" i="1" smtClean="0">
                          <a:latin typeface="Cambria Math" panose="02040503050406030204" pitchFamily="18" charset="0"/>
                        </a:rPr>
                        <m:t>ñ</m:t>
                      </m:r>
                      <m:r>
                        <a:rPr lang="es-CO" b="0" i="1" smtClean="0">
                          <a:latin typeface="Cambria Math" panose="02040503050406030204" pitchFamily="18" charset="0"/>
                        </a:rPr>
                        <m:t>𝑜</m:t>
                      </m:r>
                      <m:r>
                        <a:rPr lang="es-CO" b="0" i="1" smtClean="0">
                          <a:latin typeface="Cambria Math" panose="02040503050406030204" pitchFamily="18" charset="0"/>
                        </a:rPr>
                        <m:t> </m:t>
                      </m:r>
                      <m:d>
                        <m:dPr>
                          <m:ctrlPr>
                            <a:rPr lang="es-CO" b="0" i="1" smtClean="0">
                              <a:latin typeface="Cambria Math" panose="02040503050406030204" pitchFamily="18" charset="0"/>
                            </a:rPr>
                          </m:ctrlPr>
                        </m:dPr>
                        <m:e>
                          <m:r>
                            <a:rPr lang="es-CO" b="0" i="1" smtClean="0">
                              <a:latin typeface="Cambria Math" panose="02040503050406030204" pitchFamily="18" charset="0"/>
                            </a:rPr>
                            <m:t>𝑚𝑒𝑛𝑠𝑢𝑎𝑙𝑒𝑠</m:t>
                          </m:r>
                        </m:e>
                      </m:d>
                    </m:oMath>
                  </m:oMathPara>
                </a14:m>
                <a:endParaRPr kumimoji="0" lang="es-CO" altLang="es-CO" sz="4000" b="0" i="0" u="none" strike="noStrike" cap="none" normalizeH="0" baseline="0" dirty="0" smtClean="0">
                  <a:ln>
                    <a:noFill/>
                  </a:ln>
                  <a:solidFill>
                    <a:schemeClr val="tx1"/>
                  </a:solidFill>
                  <a:effectLst/>
                  <a:latin typeface="Arial" panose="020B0604020202020204" pitchFamily="34" charset="0"/>
                </a:endParaRPr>
              </a:p>
            </p:txBody>
          </p:sp>
        </mc:Choice>
        <mc:Fallback xmlns="">
          <p:sp>
            <p:nvSpPr>
              <p:cNvPr id="6" name="CuadroTexto 5"/>
              <p:cNvSpPr txBox="1">
                <a:spLocks noRot="1" noChangeAspect="1" noMove="1" noResize="1" noEditPoints="1" noAdjustHandles="1" noChangeArrowheads="1" noChangeShapeType="1" noTextEdit="1"/>
              </p:cNvSpPr>
              <p:nvPr/>
            </p:nvSpPr>
            <p:spPr>
              <a:xfrm>
                <a:off x="2165852" y="6176963"/>
                <a:ext cx="8884933" cy="276999"/>
              </a:xfrm>
              <a:prstGeom prst="rect">
                <a:avLst/>
              </a:prstGeom>
              <a:blipFill rotWithShape="0">
                <a:blip r:embed="rId2"/>
                <a:stretch>
                  <a:fillRect l="-137" t="-2174" b="-36957"/>
                </a:stretch>
              </a:blipFill>
            </p:spPr>
            <p:txBody>
              <a:bodyPr/>
              <a:lstStyle/>
              <a:p>
                <a:r>
                  <a:rPr lang="es-CO">
                    <a:noFill/>
                  </a:rPr>
                  <a:t> </a:t>
                </a:r>
              </a:p>
            </p:txBody>
          </p:sp>
        </mc:Fallback>
      </mc:AlternateContent>
    </p:spTree>
    <p:extLst>
      <p:ext uri="{BB962C8B-B14F-4D97-AF65-F5344CB8AC3E}">
        <p14:creationId xmlns:p14="http://schemas.microsoft.com/office/powerpoint/2010/main" val="4181021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solidFill>
                  <a:srgbClr val="C65911"/>
                </a:solidFill>
                <a:latin typeface="Calibri" panose="020F0502020204030204" pitchFamily="34" charset="0"/>
              </a:rPr>
              <a:t>ESTABLECER</a:t>
            </a:r>
            <a:r>
              <a:rPr lang="es-ES" dirty="0" smtClean="0">
                <a:solidFill>
                  <a:srgbClr val="000000"/>
                </a:solidFill>
                <a:latin typeface="Calibri" panose="020F0502020204030204" pitchFamily="34" charset="0"/>
              </a:rPr>
              <a:t> </a:t>
            </a:r>
            <a:r>
              <a:rPr lang="es-ES" sz="3200" dirty="0">
                <a:solidFill>
                  <a:srgbClr val="C65911"/>
                </a:solidFill>
                <a:latin typeface="Calibri" panose="020F0502020204030204" pitchFamily="34" charset="0"/>
              </a:rPr>
              <a:t>LAS NECESIDADES DE FUERZA DE VENTA </a:t>
            </a:r>
            <a:r>
              <a:rPr lang="es-ES" sz="3200" dirty="0" smtClean="0">
                <a:solidFill>
                  <a:srgbClr val="C65911"/>
                </a:solidFill>
                <a:latin typeface="Calibri" panose="020F0502020204030204" pitchFamily="34" charset="0"/>
              </a:rPr>
              <a:t>DADOS LOS INGRESOS NUEVOS ESPERADOS</a:t>
            </a:r>
            <a:endParaRPr lang="es-CO" sz="3200" dirty="0">
              <a:solidFill>
                <a:srgbClr val="C65911"/>
              </a:solidFill>
              <a:latin typeface="Calibri" panose="020F0502020204030204" pitchFamily="34" charset="0"/>
            </a:endParaRPr>
          </a:p>
        </p:txBody>
      </p:sp>
      <p:sp>
        <p:nvSpPr>
          <p:cNvPr id="3" name="Marcador de contenido 2"/>
          <p:cNvSpPr>
            <a:spLocks noGrp="1"/>
          </p:cNvSpPr>
          <p:nvPr>
            <p:ph idx="1"/>
          </p:nvPr>
        </p:nvSpPr>
        <p:spPr/>
        <p:txBody>
          <a:bodyPr>
            <a:normAutofit/>
          </a:bodyPr>
          <a:lstStyle/>
          <a:p>
            <a:pPr marL="0" indent="0">
              <a:buNone/>
            </a:pPr>
            <a:r>
              <a:rPr lang="es-CO" sz="1800" b="1" dirty="0" smtClean="0"/>
              <a:t>Objetivo:</a:t>
            </a:r>
            <a:r>
              <a:rPr lang="es-CO" sz="1800" dirty="0" smtClean="0"/>
              <a:t> </a:t>
            </a:r>
            <a:r>
              <a:rPr lang="es-CO" sz="1800" dirty="0" smtClean="0"/>
              <a:t>Estimar el gasto comercial dados ciertos ingresos nuevos.</a:t>
            </a:r>
          </a:p>
          <a:p>
            <a:pPr marL="0" indent="0">
              <a:buNone/>
            </a:pPr>
            <a:r>
              <a:rPr lang="es-CO" sz="1800" b="1" dirty="0" smtClean="0"/>
              <a:t>Metodología: </a:t>
            </a:r>
            <a:r>
              <a:rPr lang="es-CO" sz="1800" dirty="0"/>
              <a:t>Con base en los diferentes escenarios creados para la estimación de los nuevos ingresos, se calcula el número de proyectos nuevos para cada uno de los escenarios por mes. Posteriormente se multiplica por el valor estimado de cada propuesta aceptada.</a:t>
            </a:r>
          </a:p>
          <a:p>
            <a:pPr marL="0" indent="0">
              <a:buNone/>
            </a:pPr>
            <a:r>
              <a:rPr lang="es-CO" sz="1800" b="1" dirty="0" smtClean="0"/>
              <a:t>Resultado</a:t>
            </a:r>
            <a:r>
              <a:rPr lang="es-CO" sz="1800" b="1" dirty="0" smtClean="0"/>
              <a:t>:</a:t>
            </a:r>
            <a:endParaRPr lang="es-CO" sz="1800" dirty="0"/>
          </a:p>
          <a:p>
            <a:pPr marL="0" indent="0">
              <a:buNone/>
            </a:pPr>
            <a:endParaRPr lang="es-CO" sz="1800" dirty="0" smtClean="0"/>
          </a:p>
          <a:p>
            <a:pPr marL="0" indent="0">
              <a:buNone/>
            </a:pPr>
            <a:endParaRPr lang="es-CO" sz="1800" dirty="0"/>
          </a:p>
          <a:p>
            <a:pPr marL="0" indent="0">
              <a:buNone/>
            </a:pPr>
            <a:endParaRPr lang="es-CO" sz="1800" dirty="0" smtClean="0"/>
          </a:p>
          <a:p>
            <a:pPr marL="0" indent="0">
              <a:buNone/>
            </a:pPr>
            <a:endParaRPr lang="es-CO" sz="1800" dirty="0" smtClean="0"/>
          </a:p>
          <a:p>
            <a:pPr marL="0" indent="0">
              <a:buNone/>
            </a:pPr>
            <a:endParaRPr lang="es-CO" sz="1800" dirty="0"/>
          </a:p>
          <a:p>
            <a:pPr marL="0" indent="0">
              <a:buNone/>
            </a:pPr>
            <a:endParaRPr lang="es-CO" sz="1800" dirty="0"/>
          </a:p>
          <a:p>
            <a:pPr marL="0" indent="0">
              <a:buNone/>
            </a:pPr>
            <a:endParaRPr lang="es-CO" sz="1800" dirty="0" smtClean="0"/>
          </a:p>
        </p:txBody>
      </p:sp>
      <p:pic>
        <p:nvPicPr>
          <p:cNvPr id="6" name="Imagen 5"/>
          <p:cNvPicPr>
            <a:picLocks noChangeAspect="1"/>
          </p:cNvPicPr>
          <p:nvPr/>
        </p:nvPicPr>
        <p:blipFill>
          <a:blip r:embed="rId2"/>
          <a:stretch>
            <a:fillRect/>
          </a:stretch>
        </p:blipFill>
        <p:spPr>
          <a:xfrm>
            <a:off x="838200" y="3564742"/>
            <a:ext cx="5264220" cy="2956029"/>
          </a:xfrm>
          <a:prstGeom prst="rect">
            <a:avLst/>
          </a:prstGeom>
        </p:spPr>
      </p:pic>
      <mc:AlternateContent xmlns:mc="http://schemas.openxmlformats.org/markup-compatibility/2006">
        <mc:Choice xmlns:a14="http://schemas.microsoft.com/office/drawing/2010/main" Requires="a14">
          <p:sp>
            <p:nvSpPr>
              <p:cNvPr id="7" name="Rectángulo 6"/>
              <p:cNvSpPr/>
              <p:nvPr/>
            </p:nvSpPr>
            <p:spPr>
              <a:xfrm>
                <a:off x="6261832" y="4001294"/>
                <a:ext cx="5569612" cy="62459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es-CO" i="1" smtClean="0">
                              <a:latin typeface="Cambria Math" panose="02040503050406030204" pitchFamily="18" charset="0"/>
                            </a:rPr>
                          </m:ctrlPr>
                        </m:mPr>
                        <m:mr>
                          <m:e>
                            <m:r>
                              <a:rPr lang="es-CO" i="1">
                                <a:latin typeface="Cambria Math" panose="02040503050406030204" pitchFamily="18" charset="0"/>
                              </a:rPr>
                              <m:t>𝐺𝑎𝑠𝑡𝑜𝐶𝑜𝑚𝑒𝑟𝑐𝑖𝑎𝑙</m:t>
                            </m:r>
                          </m:e>
                        </m:mr>
                        <m:mr>
                          <m:e>
                            <m:d>
                              <m:dPr>
                                <m:ctrlPr>
                                  <a:rPr lang="es-CO" i="1">
                                    <a:latin typeface="Cambria Math" panose="02040503050406030204" pitchFamily="18" charset="0"/>
                                  </a:rPr>
                                </m:ctrlPr>
                              </m:dPr>
                              <m:e>
                                <m:r>
                                  <a:rPr lang="es-CO" i="1">
                                    <a:latin typeface="Cambria Math" panose="02040503050406030204" pitchFamily="18" charset="0"/>
                                  </a:rPr>
                                  <m:t>𝑚𝑒𝑛𝑠𝑢𝑎𝑙</m:t>
                                </m:r>
                              </m:e>
                            </m:d>
                          </m:e>
                        </m:mr>
                      </m:m>
                      <m:r>
                        <a:rPr lang="es-CO" i="1">
                          <a:latin typeface="Cambria Math" panose="02040503050406030204" pitchFamily="18" charset="0"/>
                        </a:rPr>
                        <m:t>=</m:t>
                      </m:r>
                      <m:r>
                        <a:rPr lang="es-CO" i="1">
                          <a:latin typeface="Cambria Math" panose="02040503050406030204" pitchFamily="18" charset="0"/>
                        </a:rPr>
                        <m:t>2</m:t>
                      </m:r>
                      <m:r>
                        <a:rPr lang="es-CO" i="1">
                          <a:latin typeface="Cambria Math" panose="02040503050406030204" pitchFamily="18" charset="0"/>
                        </a:rPr>
                        <m:t>,</m:t>
                      </m:r>
                      <m:r>
                        <a:rPr lang="es-CO" i="1">
                          <a:latin typeface="Cambria Math" panose="02040503050406030204" pitchFamily="18" charset="0"/>
                        </a:rPr>
                        <m:t>486</m:t>
                      </m:r>
                      <m:r>
                        <a:rPr lang="es-CO" i="1">
                          <a:latin typeface="Cambria Math" panose="02040503050406030204" pitchFamily="18" charset="0"/>
                        </a:rPr>
                        <m:t>,</m:t>
                      </m:r>
                      <m:r>
                        <a:rPr lang="es-CO" i="1">
                          <a:latin typeface="Cambria Math" panose="02040503050406030204" pitchFamily="18" charset="0"/>
                        </a:rPr>
                        <m:t>901</m:t>
                      </m:r>
                      <m:r>
                        <a:rPr lang="es-CO" i="1">
                          <a:latin typeface="Cambria Math" panose="02040503050406030204" pitchFamily="18" charset="0"/>
                        </a:rPr>
                        <m:t>∗</m:t>
                      </m:r>
                      <m:m>
                        <m:mPr>
                          <m:mcs>
                            <m:mc>
                              <m:mcPr>
                                <m:count m:val="1"/>
                                <m:mcJc m:val="center"/>
                              </m:mcPr>
                            </m:mc>
                          </m:mcs>
                          <m:ctrlPr>
                            <a:rPr lang="es-CO" i="1" smtClean="0">
                              <a:latin typeface="Cambria Math" panose="02040503050406030204" pitchFamily="18" charset="0"/>
                            </a:rPr>
                          </m:ctrlPr>
                        </m:mPr>
                        <m:mr>
                          <m:e>
                            <m:r>
                              <a:rPr lang="es-CO" i="1">
                                <a:latin typeface="Cambria Math" panose="02040503050406030204" pitchFamily="18" charset="0"/>
                              </a:rPr>
                              <m:t>𝑁</m:t>
                            </m:r>
                            <m:r>
                              <a:rPr lang="es-CO" i="1">
                                <a:latin typeface="Cambria Math" panose="02040503050406030204" pitchFamily="18" charset="0"/>
                              </a:rPr>
                              <m:t>ú</m:t>
                            </m:r>
                            <m:r>
                              <a:rPr lang="es-CO" i="1">
                                <a:latin typeface="Cambria Math" panose="02040503050406030204" pitchFamily="18" charset="0"/>
                              </a:rPr>
                              <m:t>𝑚𝑒𝑟𝑜𝐴𝑐𝑒𝑝𝑡𝑎𝑑𝑎𝑠</m:t>
                            </m:r>
                          </m:e>
                        </m:mr>
                        <m:mr>
                          <m:e>
                            <m:d>
                              <m:dPr>
                                <m:ctrlPr>
                                  <a:rPr lang="es-CO" i="1">
                                    <a:latin typeface="Cambria Math" panose="02040503050406030204" pitchFamily="18" charset="0"/>
                                  </a:rPr>
                                </m:ctrlPr>
                              </m:dPr>
                              <m:e>
                                <m:r>
                                  <a:rPr lang="es-CO" i="1">
                                    <a:latin typeface="Cambria Math" panose="02040503050406030204" pitchFamily="18" charset="0"/>
                                  </a:rPr>
                                  <m:t>𝑚𝑒𝑛𝑠𝑢𝑎𝑙</m:t>
                                </m:r>
                              </m:e>
                            </m:d>
                          </m:e>
                        </m:mr>
                      </m:m>
                    </m:oMath>
                  </m:oMathPara>
                </a14:m>
                <a:endParaRPr lang="es-CO" dirty="0"/>
              </a:p>
            </p:txBody>
          </p:sp>
        </mc:Choice>
        <mc:Fallback>
          <p:sp>
            <p:nvSpPr>
              <p:cNvPr id="7" name="Rectángulo 6"/>
              <p:cNvSpPr>
                <a:spLocks noRot="1" noChangeAspect="1" noMove="1" noResize="1" noEditPoints="1" noAdjustHandles="1" noChangeArrowheads="1" noChangeShapeType="1" noTextEdit="1"/>
              </p:cNvSpPr>
              <p:nvPr/>
            </p:nvSpPr>
            <p:spPr>
              <a:xfrm>
                <a:off x="6261832" y="4001294"/>
                <a:ext cx="5569612" cy="624595"/>
              </a:xfrm>
              <a:prstGeom prst="rect">
                <a:avLst/>
              </a:prstGeom>
              <a:blipFill rotWithShape="0">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02628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solidFill>
                  <a:srgbClr val="C65911"/>
                </a:solidFill>
                <a:latin typeface="Calibri" panose="020F0502020204030204" pitchFamily="34" charset="0"/>
              </a:rPr>
              <a:t>ESTABLECER</a:t>
            </a:r>
            <a:r>
              <a:rPr lang="es-ES" dirty="0" smtClean="0">
                <a:solidFill>
                  <a:srgbClr val="000000"/>
                </a:solidFill>
                <a:latin typeface="Calibri" panose="020F0502020204030204" pitchFamily="34" charset="0"/>
              </a:rPr>
              <a:t> </a:t>
            </a:r>
            <a:r>
              <a:rPr lang="es-ES" sz="3200" dirty="0">
                <a:solidFill>
                  <a:srgbClr val="C65911"/>
                </a:solidFill>
                <a:latin typeface="Calibri" panose="020F0502020204030204" pitchFamily="34" charset="0"/>
              </a:rPr>
              <a:t>LAS NECESIDADES DE FUERZA DE VENTA </a:t>
            </a:r>
            <a:r>
              <a:rPr lang="es-ES" sz="3200" dirty="0" smtClean="0">
                <a:solidFill>
                  <a:srgbClr val="C65911"/>
                </a:solidFill>
                <a:latin typeface="Calibri" panose="020F0502020204030204" pitchFamily="34" charset="0"/>
              </a:rPr>
              <a:t>DADOS LOS INGRESOS NUEVOS ESPERADOS</a:t>
            </a:r>
            <a:endParaRPr lang="es-CO" sz="3200" dirty="0">
              <a:solidFill>
                <a:srgbClr val="C65911"/>
              </a:solidFill>
              <a:latin typeface="Calibri" panose="020F0502020204030204" pitchFamily="34" charset="0"/>
            </a:endParaRPr>
          </a:p>
        </p:txBody>
      </p:sp>
      <p:sp>
        <p:nvSpPr>
          <p:cNvPr id="3" name="Marcador de contenido 2"/>
          <p:cNvSpPr>
            <a:spLocks noGrp="1"/>
          </p:cNvSpPr>
          <p:nvPr>
            <p:ph idx="1"/>
          </p:nvPr>
        </p:nvSpPr>
        <p:spPr/>
        <p:txBody>
          <a:bodyPr>
            <a:normAutofit/>
          </a:bodyPr>
          <a:lstStyle/>
          <a:p>
            <a:pPr marL="0" indent="0">
              <a:buNone/>
            </a:pPr>
            <a:r>
              <a:rPr lang="es-CO" sz="1800" b="1" dirty="0" smtClean="0"/>
              <a:t>Objetivo:</a:t>
            </a:r>
            <a:r>
              <a:rPr lang="es-CO" sz="1800" dirty="0" smtClean="0"/>
              <a:t> </a:t>
            </a:r>
            <a:r>
              <a:rPr lang="es-CO" sz="1800" dirty="0" smtClean="0"/>
              <a:t>Estimar el gasto comercial dados ciertos ingresos nuevos.</a:t>
            </a:r>
          </a:p>
          <a:p>
            <a:pPr marL="0" indent="0">
              <a:buNone/>
            </a:pPr>
            <a:r>
              <a:rPr lang="es-CO" sz="1800" b="1" dirty="0" smtClean="0"/>
              <a:t>Metodología: </a:t>
            </a:r>
            <a:r>
              <a:rPr lang="es-CO" sz="1800" dirty="0"/>
              <a:t>Con base en los diferentes escenarios creados para la estimación de los nuevos ingresos, se calcula el número de proyectos nuevos para cada uno de los escenarios por mes. Posteriormente se multiplica por el valor estimado de cada propuesta aceptada.</a:t>
            </a:r>
          </a:p>
          <a:p>
            <a:pPr marL="0" indent="0">
              <a:buNone/>
            </a:pPr>
            <a:r>
              <a:rPr lang="es-CO" sz="1800" b="1" dirty="0" smtClean="0"/>
              <a:t>Resultado:</a:t>
            </a:r>
            <a:endParaRPr lang="es-CO" sz="1800" dirty="0"/>
          </a:p>
        </p:txBody>
      </p:sp>
      <p:graphicFrame>
        <p:nvGraphicFramePr>
          <p:cNvPr id="4" name="Tabla 3"/>
          <p:cNvGraphicFramePr>
            <a:graphicFrameLocks noGrp="1"/>
          </p:cNvGraphicFramePr>
          <p:nvPr>
            <p:extLst>
              <p:ext uri="{D42A27DB-BD31-4B8C-83A1-F6EECF244321}">
                <p14:modId xmlns:p14="http://schemas.microsoft.com/office/powerpoint/2010/main" val="2543053359"/>
              </p:ext>
            </p:extLst>
          </p:nvPr>
        </p:nvGraphicFramePr>
        <p:xfrm>
          <a:off x="137712" y="3702252"/>
          <a:ext cx="11916575" cy="2005166"/>
        </p:xfrm>
        <a:graphic>
          <a:graphicData uri="http://schemas.openxmlformats.org/drawingml/2006/table">
            <a:tbl>
              <a:tblPr firstRow="1" firstCol="1">
                <a:tableStyleId>{5C22544A-7EE6-4342-B048-85BDC9FD1C3A}</a:tableStyleId>
              </a:tblPr>
              <a:tblGrid>
                <a:gridCol w="1566971"/>
                <a:gridCol w="862467"/>
                <a:gridCol w="862467"/>
                <a:gridCol w="862467"/>
                <a:gridCol w="862467"/>
                <a:gridCol w="862467"/>
                <a:gridCol w="862467"/>
                <a:gridCol w="862467"/>
                <a:gridCol w="862467"/>
                <a:gridCol w="862467"/>
                <a:gridCol w="862467"/>
                <a:gridCol w="862467"/>
                <a:gridCol w="862467"/>
              </a:tblGrid>
              <a:tr h="198574">
                <a:tc>
                  <a:txBody>
                    <a:bodyPr/>
                    <a:lstStyle/>
                    <a:p>
                      <a:pPr algn="l" fontAlgn="b"/>
                      <a:r>
                        <a:rPr lang="es-CO" sz="1600" u="none" strike="noStrike" dirty="0">
                          <a:effectLst/>
                        </a:rPr>
                        <a:t>GASTO COMERCIAL</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r" fontAlgn="b"/>
                      <a:r>
                        <a:rPr lang="es-CO" sz="1600" u="none" strike="noStrike" dirty="0">
                          <a:effectLst/>
                        </a:rPr>
                        <a:t>ene-19</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r" fontAlgn="b"/>
                      <a:r>
                        <a:rPr lang="es-CO" sz="1600" u="none" strike="noStrike">
                          <a:effectLst/>
                        </a:rPr>
                        <a:t>feb-19</a:t>
                      </a:r>
                      <a:endParaRPr lang="es-CO" sz="1600" b="0" i="0" u="none" strike="noStrike">
                        <a:solidFill>
                          <a:srgbClr val="000000"/>
                        </a:solidFill>
                        <a:effectLst/>
                        <a:latin typeface="Calibri" panose="020F0502020204030204" pitchFamily="34" charset="0"/>
                      </a:endParaRPr>
                    </a:p>
                  </a:txBody>
                  <a:tcPr marL="7778" marR="7778" marT="7778" marB="0" anchor="b"/>
                </a:tc>
                <a:tc>
                  <a:txBody>
                    <a:bodyPr/>
                    <a:lstStyle/>
                    <a:p>
                      <a:pPr algn="r" fontAlgn="b"/>
                      <a:r>
                        <a:rPr lang="es-CO" sz="1600" u="none" strike="noStrike">
                          <a:effectLst/>
                        </a:rPr>
                        <a:t>mar-19</a:t>
                      </a:r>
                      <a:endParaRPr lang="es-CO" sz="1600" b="0" i="0" u="none" strike="noStrike">
                        <a:solidFill>
                          <a:srgbClr val="000000"/>
                        </a:solidFill>
                        <a:effectLst/>
                        <a:latin typeface="Calibri" panose="020F0502020204030204" pitchFamily="34" charset="0"/>
                      </a:endParaRPr>
                    </a:p>
                  </a:txBody>
                  <a:tcPr marL="7778" marR="7778" marT="7778" marB="0" anchor="b"/>
                </a:tc>
                <a:tc>
                  <a:txBody>
                    <a:bodyPr/>
                    <a:lstStyle/>
                    <a:p>
                      <a:pPr algn="r" fontAlgn="b"/>
                      <a:r>
                        <a:rPr lang="es-CO" sz="1600" u="none" strike="noStrike" dirty="0">
                          <a:effectLst/>
                        </a:rPr>
                        <a:t>abr-19</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r" fontAlgn="b"/>
                      <a:r>
                        <a:rPr lang="es-CO" sz="1600" u="none" strike="noStrike" dirty="0">
                          <a:effectLst/>
                        </a:rPr>
                        <a:t>may-19</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r" fontAlgn="b"/>
                      <a:r>
                        <a:rPr lang="es-CO" sz="1600" u="none" strike="noStrike" dirty="0">
                          <a:effectLst/>
                        </a:rPr>
                        <a:t>jun-19</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r" fontAlgn="b"/>
                      <a:r>
                        <a:rPr lang="es-CO" sz="1600" u="none" strike="noStrike" dirty="0">
                          <a:effectLst/>
                        </a:rPr>
                        <a:t>jul-19</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r" fontAlgn="b"/>
                      <a:r>
                        <a:rPr lang="es-CO" sz="1600" u="none" strike="noStrike" dirty="0">
                          <a:effectLst/>
                        </a:rPr>
                        <a:t>ago-19</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r" fontAlgn="b"/>
                      <a:r>
                        <a:rPr lang="es-CO" sz="1600" u="none" strike="noStrike" dirty="0">
                          <a:effectLst/>
                        </a:rPr>
                        <a:t>sep-19</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r" fontAlgn="b"/>
                      <a:r>
                        <a:rPr lang="es-CO" sz="1600" u="none" strike="noStrike" dirty="0">
                          <a:effectLst/>
                        </a:rPr>
                        <a:t>oct-19</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r" fontAlgn="b"/>
                      <a:r>
                        <a:rPr lang="es-CO" sz="1600" u="none" strike="noStrike" dirty="0">
                          <a:effectLst/>
                        </a:rPr>
                        <a:t>nov-19</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r" fontAlgn="b"/>
                      <a:r>
                        <a:rPr lang="es-CO" sz="1600" u="none" strike="noStrike" dirty="0">
                          <a:effectLst/>
                        </a:rPr>
                        <a:t>dic-19</a:t>
                      </a:r>
                      <a:endParaRPr lang="es-CO" sz="1600" b="0" i="0" u="none" strike="noStrike" dirty="0">
                        <a:solidFill>
                          <a:srgbClr val="000000"/>
                        </a:solidFill>
                        <a:effectLst/>
                        <a:latin typeface="Calibri" panose="020F0502020204030204" pitchFamily="34" charset="0"/>
                      </a:endParaRPr>
                    </a:p>
                  </a:txBody>
                  <a:tcPr marL="7778" marR="7778" marT="7778" marB="0" anchor="b"/>
                </a:tc>
              </a:tr>
              <a:tr h="100846">
                <a:tc>
                  <a:txBody>
                    <a:bodyPr/>
                    <a:lstStyle/>
                    <a:p>
                      <a:pPr algn="l" fontAlgn="b"/>
                      <a:r>
                        <a:rPr lang="es-CO" sz="1600" u="none" strike="noStrike" dirty="0">
                          <a:effectLst/>
                        </a:rPr>
                        <a:t>ESCENARIO 1</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6,888,716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18,651,758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24,446,237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27,529,994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27,927,898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31,707,988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30,787,834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32,429,189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30,439,668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31,658,250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30,812,703 </a:t>
                      </a:r>
                      <a:endParaRPr lang="es-CO" sz="1200" b="0" i="0" u="none" strike="noStrike" dirty="0">
                        <a:solidFill>
                          <a:srgbClr val="000000"/>
                        </a:solidFill>
                        <a:effectLst/>
                        <a:latin typeface="Calibri" panose="020F0502020204030204" pitchFamily="34" charset="0"/>
                      </a:endParaRPr>
                    </a:p>
                  </a:txBody>
                  <a:tcPr marL="7778" marR="7778" marT="7778" marB="0" anchor="b"/>
                </a:tc>
              </a:tr>
              <a:tr h="100846">
                <a:tc>
                  <a:txBody>
                    <a:bodyPr/>
                    <a:lstStyle/>
                    <a:p>
                      <a:pPr algn="l" fontAlgn="b"/>
                      <a:r>
                        <a:rPr lang="es-CO" sz="1600" u="none" strike="noStrike" dirty="0">
                          <a:effectLst/>
                        </a:rPr>
                        <a:t>ESCENARIO 2</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8,057,559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19,795,732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27,679,208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31,359,822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32,802,224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33,921,330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34,717,138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34,120,282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34,294,365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35,090,173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35,562,684 </a:t>
                      </a:r>
                      <a:endParaRPr lang="es-CO" sz="1200" b="0" i="0" u="none" strike="noStrike" dirty="0">
                        <a:solidFill>
                          <a:srgbClr val="000000"/>
                        </a:solidFill>
                        <a:effectLst/>
                        <a:latin typeface="Calibri" panose="020F0502020204030204" pitchFamily="34" charset="0"/>
                      </a:endParaRPr>
                    </a:p>
                  </a:txBody>
                  <a:tcPr marL="7778" marR="7778" marT="7778" marB="0" anchor="b"/>
                </a:tc>
              </a:tr>
              <a:tr h="100846">
                <a:tc>
                  <a:txBody>
                    <a:bodyPr/>
                    <a:lstStyle/>
                    <a:p>
                      <a:pPr algn="l" fontAlgn="b"/>
                      <a:r>
                        <a:rPr lang="es-CO" sz="1600" u="none" strike="noStrike" dirty="0">
                          <a:effectLst/>
                        </a:rPr>
                        <a:t>ESCENARIO 3</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3,407,054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6,689,764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9,499,962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10,842,888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11,986,863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11,638,697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12,260,422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11,986,863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11,738,173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12,011,732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11,663,566 </a:t>
                      </a:r>
                      <a:endParaRPr lang="es-CO" sz="1200" b="0" i="0" u="none" strike="noStrike" dirty="0">
                        <a:solidFill>
                          <a:srgbClr val="000000"/>
                        </a:solidFill>
                        <a:effectLst/>
                        <a:latin typeface="Calibri" panose="020F0502020204030204" pitchFamily="34" charset="0"/>
                      </a:endParaRPr>
                    </a:p>
                  </a:txBody>
                  <a:tcPr marL="7778" marR="7778" marT="7778" marB="0" anchor="b"/>
                </a:tc>
              </a:tr>
              <a:tr h="100846">
                <a:tc>
                  <a:txBody>
                    <a:bodyPr/>
                    <a:lstStyle/>
                    <a:p>
                      <a:pPr algn="l" fontAlgn="b"/>
                      <a:r>
                        <a:rPr lang="es-CO" sz="1600" u="none" strike="noStrike" dirty="0">
                          <a:effectLst/>
                        </a:rPr>
                        <a:t>ESCENARIO 4</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2,685,853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7,361,227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11,265,662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12,111,208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11,116,447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12,757,802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12,409,636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13,081,099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12,434,505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14,075,860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13,379,527 </a:t>
                      </a:r>
                      <a:endParaRPr lang="es-CO" sz="1200" b="0" i="0" u="none" strike="noStrike" dirty="0">
                        <a:solidFill>
                          <a:srgbClr val="000000"/>
                        </a:solidFill>
                        <a:effectLst/>
                        <a:latin typeface="Calibri" panose="020F0502020204030204" pitchFamily="34" charset="0"/>
                      </a:endParaRPr>
                    </a:p>
                  </a:txBody>
                  <a:tcPr marL="7778" marR="7778" marT="7778" marB="0" anchor="b"/>
                </a:tc>
              </a:tr>
              <a:tr h="100846">
                <a:tc>
                  <a:txBody>
                    <a:bodyPr/>
                    <a:lstStyle/>
                    <a:p>
                      <a:pPr algn="l" fontAlgn="b"/>
                      <a:r>
                        <a:rPr lang="es-CO" sz="1600" u="none" strike="noStrike" dirty="0">
                          <a:effectLst/>
                        </a:rPr>
                        <a:t>ESCENARIO 5</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28,824,628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31,704,899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39,135,666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38,909,443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44,243,524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40,876,127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30,579,817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32,261,861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31,828,948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31,246,985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30,078,395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31,483,399 </a:t>
                      </a:r>
                      <a:endParaRPr lang="es-CO" sz="1200" b="0" i="0" u="none" strike="noStrike" dirty="0">
                        <a:solidFill>
                          <a:srgbClr val="000000"/>
                        </a:solidFill>
                        <a:effectLst/>
                        <a:latin typeface="Calibri" panose="020F0502020204030204" pitchFamily="34" charset="0"/>
                      </a:endParaRPr>
                    </a:p>
                  </a:txBody>
                  <a:tcPr marL="7778" marR="7778" marT="7778" marB="0" anchor="b"/>
                </a:tc>
              </a:tr>
              <a:tr h="100846">
                <a:tc>
                  <a:txBody>
                    <a:bodyPr/>
                    <a:lstStyle/>
                    <a:p>
                      <a:pPr algn="l" fontAlgn="b"/>
                      <a:r>
                        <a:rPr lang="es-CO" sz="1600" u="none" strike="noStrike" dirty="0">
                          <a:effectLst/>
                        </a:rPr>
                        <a:t>PROMEDIO</a:t>
                      </a:r>
                      <a:endParaRPr lang="es-CO" sz="16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5,764,926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10,548,816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18,326,829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22,360,102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25,217,487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24,941,912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24,121,127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24,487,378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24,689,276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24,030,739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24,582,882 </a:t>
                      </a:r>
                      <a:endParaRPr lang="es-CO" sz="1200" b="0" i="0" u="none" strike="noStrike" dirty="0">
                        <a:solidFill>
                          <a:srgbClr val="000000"/>
                        </a:solidFill>
                        <a:effectLst/>
                        <a:latin typeface="Calibri" panose="020F0502020204030204" pitchFamily="34" charset="0"/>
                      </a:endParaRPr>
                    </a:p>
                  </a:txBody>
                  <a:tcPr marL="7778" marR="7778" marT="7778" marB="0" anchor="b"/>
                </a:tc>
                <a:tc>
                  <a:txBody>
                    <a:bodyPr/>
                    <a:lstStyle/>
                    <a:p>
                      <a:pPr algn="l" fontAlgn="b"/>
                      <a:r>
                        <a:rPr lang="es-CO" sz="1200" u="none" strike="noStrike" dirty="0">
                          <a:effectLst/>
                        </a:rPr>
                        <a:t> </a:t>
                      </a:r>
                      <a:r>
                        <a:rPr lang="es-CO" sz="1200" u="none" strike="noStrike" dirty="0" smtClean="0">
                          <a:effectLst/>
                        </a:rPr>
                        <a:t>$ </a:t>
                      </a:r>
                      <a:r>
                        <a:rPr lang="es-CO" sz="1200" u="none" strike="noStrike" dirty="0">
                          <a:effectLst/>
                        </a:rPr>
                        <a:t>24,580,376 </a:t>
                      </a:r>
                      <a:endParaRPr lang="es-CO" sz="1200" b="0" i="0" u="none" strike="noStrike" dirty="0">
                        <a:solidFill>
                          <a:srgbClr val="000000"/>
                        </a:solidFill>
                        <a:effectLst/>
                        <a:latin typeface="Calibri" panose="020F0502020204030204" pitchFamily="34" charset="0"/>
                      </a:endParaRPr>
                    </a:p>
                  </a:txBody>
                  <a:tcPr marL="7778" marR="7778" marT="7778" marB="0" anchor="b"/>
                </a:tc>
              </a:tr>
            </a:tbl>
          </a:graphicData>
        </a:graphic>
      </p:graphicFrame>
    </p:spTree>
    <p:extLst>
      <p:ext uri="{BB962C8B-B14F-4D97-AF65-F5344CB8AC3E}">
        <p14:creationId xmlns:p14="http://schemas.microsoft.com/office/powerpoint/2010/main" val="531771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sz="3600" dirty="0" smtClean="0">
                <a:solidFill>
                  <a:srgbClr val="C65911"/>
                </a:solidFill>
                <a:latin typeface="Calibri" panose="020F0502020204030204" pitchFamily="34" charset="0"/>
              </a:rPr>
              <a:t>ESTABLECER LA RELACIÓN ENTRE INVERSIÓN DE VENTAS(FUERZA DE VENTA, MERCADEO, PUBLICIDAD, </a:t>
            </a:r>
            <a:r>
              <a:rPr lang="es-ES" sz="3600" dirty="0" err="1" smtClean="0">
                <a:solidFill>
                  <a:srgbClr val="C65911"/>
                </a:solidFill>
                <a:latin typeface="Calibri" panose="020F0502020204030204" pitchFamily="34" charset="0"/>
              </a:rPr>
              <a:t>ETC</a:t>
            </a:r>
            <a:r>
              <a:rPr lang="es-ES" sz="3600" dirty="0" smtClean="0">
                <a:solidFill>
                  <a:srgbClr val="C65911"/>
                </a:solidFill>
                <a:latin typeface="Calibri" panose="020F0502020204030204" pitchFamily="34" charset="0"/>
              </a:rPr>
              <a:t>) Y LA CANTIDAD DE NEGOCIOS.</a:t>
            </a:r>
            <a:endParaRPr lang="es-CO" sz="3600" dirty="0"/>
          </a:p>
        </p:txBody>
      </p:sp>
      <p:sp>
        <p:nvSpPr>
          <p:cNvPr id="3" name="Marcador de contenido 2"/>
          <p:cNvSpPr>
            <a:spLocks noGrp="1"/>
          </p:cNvSpPr>
          <p:nvPr>
            <p:ph idx="1"/>
          </p:nvPr>
        </p:nvSpPr>
        <p:spPr/>
        <p:txBody>
          <a:bodyPr/>
          <a:lstStyle/>
          <a:p>
            <a:endParaRPr lang="es-CO" dirty="0"/>
          </a:p>
        </p:txBody>
      </p:sp>
    </p:spTree>
    <p:extLst>
      <p:ext uri="{BB962C8B-B14F-4D97-AF65-F5344CB8AC3E}">
        <p14:creationId xmlns:p14="http://schemas.microsoft.com/office/powerpoint/2010/main" val="2319261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1022</Words>
  <Application>Microsoft Office PowerPoint</Application>
  <PresentationFormat>Panorámica</PresentationFormat>
  <Paragraphs>196</Paragraphs>
  <Slides>8</Slides>
  <Notes>0</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Cambria Math</vt:lpstr>
      <vt:lpstr>Tema de Office</vt:lpstr>
      <vt:lpstr>EJERCICIO FUERZA DE VENTA VS. INGRESOS OPERACIONALES</vt:lpstr>
      <vt:lpstr>ESTABLECER LA RELACIÓN ENTRE EL GASTO EN COMERCIAL Y LOS INGRESOS OPERACIONALES</vt:lpstr>
      <vt:lpstr>ESTABLECER LA RELACIÓN ENTRE LA CANTIDAD DE PROPUESTAS Y LOS INGRESOS OPERACIONALES</vt:lpstr>
      <vt:lpstr>ESTABLECER LA RELACIÓN ENTRE LA CANTIDAD DE PROPUESTAS ACEPTADAS Y EL GASTO COMERCIAL</vt:lpstr>
      <vt:lpstr>ESTABLECER LA RELACIÓN ENTRE LA CANTIDAD DE PROPUESTAS ACEPTADAS (maximizando la correlación, mediante Lags) Y EL GASTO COMERCIAL</vt:lpstr>
      <vt:lpstr>ESTABLECER LAS NECESIDADES DE FUERZA DE VENTA DADOS LOS INGRESOS NUEVOS ESPERADOS</vt:lpstr>
      <vt:lpstr>ESTABLECER LAS NECESIDADES DE FUERZA DE VENTA DADOS LOS INGRESOS NUEVOS ESPERADOS</vt:lpstr>
      <vt:lpstr>ESTABLECER LA RELACIÓN ENTRE INVERSIÓN DE VENTAS(FUERZA DE VENTA, MERCADEO, PUBLICIDAD, ETC) Y LA CANTIDAD DE NEGOCIOS.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Madrigal</dc:creator>
  <cp:lastModifiedBy>Andres Madrigal Castrillon</cp:lastModifiedBy>
  <cp:revision>18</cp:revision>
  <dcterms:created xsi:type="dcterms:W3CDTF">2019-05-10T20:48:56Z</dcterms:created>
  <dcterms:modified xsi:type="dcterms:W3CDTF">2019-05-15T18:04:36Z</dcterms:modified>
</cp:coreProperties>
</file>