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371" r:id="rId5"/>
    <p:sldId id="482" r:id="rId6"/>
    <p:sldId id="481" r:id="rId7"/>
    <p:sldId id="465" r:id="rId8"/>
    <p:sldId id="488" r:id="rId9"/>
    <p:sldId id="489" r:id="rId10"/>
    <p:sldId id="490" r:id="rId11"/>
    <p:sldId id="491" r:id="rId12"/>
    <p:sldId id="483" r:id="rId13"/>
    <p:sldId id="475" r:id="rId14"/>
    <p:sldId id="472" r:id="rId15"/>
    <p:sldId id="473" r:id="rId16"/>
    <p:sldId id="541" r:id="rId17"/>
    <p:sldId id="476" r:id="rId18"/>
    <p:sldId id="474" r:id="rId19"/>
    <p:sldId id="477" r:id="rId20"/>
    <p:sldId id="479" r:id="rId21"/>
    <p:sldId id="480" r:id="rId22"/>
    <p:sldId id="484" r:id="rId23"/>
    <p:sldId id="463" r:id="rId24"/>
    <p:sldId id="464" r:id="rId25"/>
    <p:sldId id="485" r:id="rId26"/>
    <p:sldId id="467" r:id="rId27"/>
    <p:sldId id="468" r:id="rId28"/>
    <p:sldId id="486" r:id="rId29"/>
    <p:sldId id="469" r:id="rId30"/>
    <p:sldId id="487" r:id="rId31"/>
    <p:sldId id="462" r:id="rId32"/>
    <p:sldId id="470" r:id="rId33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4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5911"/>
    <a:srgbClr val="FF6FCF"/>
    <a:srgbClr val="AAA29E"/>
    <a:srgbClr val="52882D"/>
    <a:srgbClr val="3C67A3"/>
    <a:srgbClr val="8000FF"/>
    <a:srgbClr val="800040"/>
    <a:srgbClr val="0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4" autoAdjust="0"/>
    <p:restoredTop sz="94434" autoAdjust="0"/>
  </p:normalViewPr>
  <p:slideViewPr>
    <p:cSldViewPr snapToGrid="0" snapToObjects="1" showGuides="1">
      <p:cViewPr varScale="1">
        <p:scale>
          <a:sx n="69" d="100"/>
          <a:sy n="69" d="100"/>
        </p:scale>
        <p:origin x="570" y="66"/>
      </p:cViewPr>
      <p:guideLst/>
    </p:cSldViewPr>
  </p:slideViewPr>
  <p:outlineViewPr>
    <p:cViewPr>
      <p:scale>
        <a:sx n="33" d="100"/>
        <a:sy n="33" d="100"/>
      </p:scale>
      <p:origin x="0" y="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D%20Piraco%2027%22:Users:imac:Library:Containers:com.apple.mail:Data:Library:Mail%20Downloads:referencia%20rapida%2009%20JUL%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hPercent val="10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4C639D"/>
              </a:solidFill>
            </c:spPr>
            <c:extLst>
              <c:ext xmlns:c16="http://schemas.microsoft.com/office/drawing/2014/chart" uri="{C3380CC4-5D6E-409C-BE32-E72D297353CC}">
                <c16:uniqueId val="{00000001-7741-49F2-A80B-5099EF872129}"/>
              </c:ext>
            </c:extLst>
          </c:dPt>
          <c:dLbls>
            <c:dLbl>
              <c:idx val="2"/>
              <c:layout>
                <c:manualLayout>
                  <c:x val="-6.5907270276078997E-3"/>
                  <c:y val="-0.24164593911742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41-49F2-A80B-5099EF872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Franklin Gothic Book"/>
                    <a:cs typeface="Franklin Gothic Book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'General Español'!$C$7:$C$9</c:f>
              <c:strCache>
                <c:ptCount val="3"/>
                <c:pt idx="0">
                  <c:v> GERENCIA</c:v>
                </c:pt>
                <c:pt idx="1">
                  <c:v> INTERVENTORIA</c:v>
                </c:pt>
                <c:pt idx="2">
                  <c:v>PRESUPUESTO Y_x000d_PROGRAMACIÓN</c:v>
                </c:pt>
              </c:strCache>
            </c:strRef>
          </c:cat>
          <c:val>
            <c:numRef>
              <c:f>'General Español'!$H$7:$H$9</c:f>
              <c:numCache>
                <c:formatCode>#,##0</c:formatCode>
                <c:ptCount val="3"/>
                <c:pt idx="0">
                  <c:v>81612.305164095</c:v>
                </c:pt>
                <c:pt idx="1">
                  <c:v>74854.779759446406</c:v>
                </c:pt>
                <c:pt idx="2">
                  <c:v>4034.3934385911371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41-49F2-A80B-5099EF872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22/05/2019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22/05/2019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6"/>
          <p:cNvSpPr/>
          <p:nvPr userDrawn="1"/>
        </p:nvSpPr>
        <p:spPr>
          <a:xfrm>
            <a:off x="1" y="2269338"/>
            <a:ext cx="12203441" cy="2022475"/>
          </a:xfrm>
          <a:prstGeom prst="rect">
            <a:avLst/>
          </a:prstGeom>
          <a:solidFill>
            <a:srgbClr val="321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/>
          </a:p>
        </p:txBody>
      </p:sp>
      <p:pic>
        <p:nvPicPr>
          <p:cNvPr id="13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2267" y="2922589"/>
            <a:ext cx="11853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cto 8"/>
          <p:cNvCxnSpPr/>
          <p:nvPr userDrawn="1"/>
        </p:nvCxnSpPr>
        <p:spPr>
          <a:xfrm rot="16200000" flipH="1">
            <a:off x="4202642" y="5429250"/>
            <a:ext cx="1758950" cy="0"/>
          </a:xfrm>
          <a:prstGeom prst="line">
            <a:avLst/>
          </a:prstGeom>
          <a:ln>
            <a:solidFill>
              <a:srgbClr val="583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9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0" name="Marcador de posición de imagen 29"/>
          <p:cNvSpPr>
            <a:spLocks noGrp="1"/>
          </p:cNvSpPr>
          <p:nvPr>
            <p:ph type="pic" sz="quarter" idx="13"/>
          </p:nvPr>
        </p:nvSpPr>
        <p:spPr>
          <a:xfrm>
            <a:off x="4911246" y="2269338"/>
            <a:ext cx="4307844" cy="202203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14"/>
          </p:nvPr>
        </p:nvSpPr>
        <p:spPr>
          <a:xfrm>
            <a:off x="603829" y="2269780"/>
            <a:ext cx="4307417" cy="202247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8" name="Marcador de texto 37"/>
          <p:cNvSpPr>
            <a:spLocks noGrp="1"/>
          </p:cNvSpPr>
          <p:nvPr>
            <p:ph type="body" sz="quarter" idx="15"/>
          </p:nvPr>
        </p:nvSpPr>
        <p:spPr>
          <a:xfrm>
            <a:off x="5082117" y="4548189"/>
            <a:ext cx="6195483" cy="176053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 dirty="0"/>
              <a:t>Haga clic para modificar el estilo de texto del patrón</a:t>
            </a:r>
          </a:p>
          <a:p>
            <a:pPr lvl="1"/>
            <a:r>
              <a:rPr lang="x-none" dirty="0"/>
              <a:t>Segundo nivel</a:t>
            </a:r>
          </a:p>
          <a:p>
            <a:pPr lvl="2"/>
            <a:r>
              <a:rPr lang="x-none" dirty="0"/>
              <a:t>Tercer nivel</a:t>
            </a:r>
          </a:p>
          <a:p>
            <a:pPr lvl="3"/>
            <a:r>
              <a:rPr lang="x-none" dirty="0"/>
              <a:t>Cuarto nivel</a:t>
            </a:r>
          </a:p>
          <a:p>
            <a:pPr lvl="4"/>
            <a:r>
              <a:rPr lang="x-none" dirty="0"/>
              <a:t>Quinto nivel</a:t>
            </a:r>
            <a:endParaRPr lang="es-ES_tradnl" dirty="0"/>
          </a:p>
        </p:txBody>
      </p:sp>
      <p:sp>
        <p:nvSpPr>
          <p:cNvPr id="51" name="Título 50"/>
          <p:cNvSpPr>
            <a:spLocks noGrp="1"/>
          </p:cNvSpPr>
          <p:nvPr>
            <p:ph type="title" hasCustomPrompt="1"/>
          </p:nvPr>
        </p:nvSpPr>
        <p:spPr>
          <a:xfrm>
            <a:off x="620785" y="467376"/>
            <a:ext cx="10668001" cy="638956"/>
          </a:xfrm>
        </p:spPr>
        <p:txBody>
          <a:bodyPr/>
          <a:lstStyle>
            <a:lvl1pPr algn="r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PROYECTO</a:t>
            </a: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5280" y="272684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PRINCIPALES</a:t>
            </a:r>
          </a:p>
        </p:txBody>
      </p:sp>
      <p:sp>
        <p:nvSpPr>
          <p:cNvPr id="31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7144" y="14231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ÁREA PROYECTO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603520" y="1724939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PROYECTO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20"/>
          </p:nvPr>
        </p:nvSpPr>
        <p:spPr>
          <a:xfrm>
            <a:off x="609600" y="4548188"/>
            <a:ext cx="3741537" cy="831500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20" y="952564"/>
            <a:ext cx="10679761" cy="353990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CONTRATANTE</a:t>
            </a:r>
          </a:p>
        </p:txBody>
      </p:sp>
      <p:sp>
        <p:nvSpPr>
          <p:cNvPr id="56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603520" y="16222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SERVICIO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22" hasCustomPrompt="1"/>
          </p:nvPr>
        </p:nvSpPr>
        <p:spPr>
          <a:xfrm>
            <a:off x="617144" y="1163316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PLAZO AÑOS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23" hasCustomPrompt="1"/>
          </p:nvPr>
        </p:nvSpPr>
        <p:spPr>
          <a:xfrm>
            <a:off x="605384" y="1894117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447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604765" y="1219201"/>
            <a:ext cx="9144000" cy="50133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615951" y="1428925"/>
            <a:ext cx="9144000" cy="4716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Título 50"/>
          <p:cNvSpPr>
            <a:spLocks noGrp="1"/>
          </p:cNvSpPr>
          <p:nvPr>
            <p:ph type="title"/>
          </p:nvPr>
        </p:nvSpPr>
        <p:spPr>
          <a:xfrm>
            <a:off x="625620" y="350013"/>
            <a:ext cx="9144000" cy="1008000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46857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21166" y="-23813"/>
            <a:ext cx="12213167" cy="3455988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ctrTitle"/>
          </p:nvPr>
        </p:nvSpPr>
        <p:spPr>
          <a:xfrm>
            <a:off x="4368800" y="4208929"/>
            <a:ext cx="7439509" cy="1048684"/>
          </a:xfrm>
        </p:spPr>
        <p:txBody>
          <a:bodyPr/>
          <a:lstStyle>
            <a:lvl1pPr algn="l">
              <a:defRPr/>
            </a:lvl1pPr>
          </a:lstStyle>
          <a:p>
            <a:endParaRPr lang="es-ES_tradnl" dirty="0"/>
          </a:p>
        </p:txBody>
      </p:sp>
      <p:sp>
        <p:nvSpPr>
          <p:cNvPr id="33" name="Subtítulo 2"/>
          <p:cNvSpPr>
            <a:spLocks noGrp="1"/>
          </p:cNvSpPr>
          <p:nvPr>
            <p:ph type="subTitle" idx="4294967295"/>
          </p:nvPr>
        </p:nvSpPr>
        <p:spPr>
          <a:xfrm>
            <a:off x="4368800" y="5257800"/>
            <a:ext cx="7439509" cy="621792"/>
          </a:xfrm>
        </p:spPr>
        <p:txBody>
          <a:bodyPr>
            <a:normAutofit/>
          </a:bodyPr>
          <a:lstStyle>
            <a:lvl1pPr algn="l">
              <a:buFont typeface="Wingdings" charset="2"/>
              <a:buChar char="§"/>
              <a:defRPr>
                <a:solidFill>
                  <a:srgbClr val="58391C"/>
                </a:solidFill>
              </a:defRPr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59884" y="268289"/>
            <a:ext cx="7558616" cy="25606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9"/>
          <p:cNvSpPr/>
          <p:nvPr/>
        </p:nvSpPr>
        <p:spPr>
          <a:xfrm>
            <a:off x="11552768" y="268288"/>
            <a:ext cx="243417" cy="38862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73" y="4171950"/>
            <a:ext cx="7541112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876" y="5257800"/>
            <a:ext cx="7529155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7875" y="2877671"/>
            <a:ext cx="7529156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93874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6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785" y="61118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39752" y="6435726"/>
            <a:ext cx="110426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14400"/>
            <a:ext cx="8677836" cy="1143000"/>
          </a:xfrm>
        </p:spPr>
        <p:txBody>
          <a:bodyPr/>
          <a:lstStyle/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77" y="2209801"/>
            <a:ext cx="8677836" cy="3916363"/>
          </a:xfrm>
        </p:spPr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87840" y="1976719"/>
            <a:ext cx="2194560" cy="4149445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79291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29168" y="6435726"/>
            <a:ext cx="1105323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7636933" y="4773614"/>
            <a:ext cx="3962400" cy="18446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534" y="5276851"/>
            <a:ext cx="1428751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944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8944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37924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345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7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1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77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4" name="Título 1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5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1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2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8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flipH="1">
            <a:off x="6100233" y="357189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17" name="Rectángulo 7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8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/>
          <p:nvPr userDrawn="1"/>
        </p:nvSpPr>
        <p:spPr>
          <a:xfrm>
            <a:off x="10864852" y="2790826"/>
            <a:ext cx="958849" cy="355282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1" name="Rectangle 6"/>
          <p:cNvSpPr/>
          <p:nvPr userDrawn="1"/>
        </p:nvSpPr>
        <p:spPr>
          <a:xfrm flipH="1">
            <a:off x="5054600" y="3363914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6" name="Marcador de posición de imagen 31"/>
          <p:cNvSpPr>
            <a:spLocks noGrp="1"/>
          </p:cNvSpPr>
          <p:nvPr>
            <p:ph type="pic" sz="quarter" idx="28"/>
          </p:nvPr>
        </p:nvSpPr>
        <p:spPr>
          <a:xfrm>
            <a:off x="5322168" y="3579501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22" name="Marcador de posición de imagen 31"/>
          <p:cNvSpPr>
            <a:spLocks noGrp="1"/>
          </p:cNvSpPr>
          <p:nvPr>
            <p:ph type="pic" sz="quarter" idx="29"/>
          </p:nvPr>
        </p:nvSpPr>
        <p:spPr>
          <a:xfrm>
            <a:off x="533400" y="556977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30" name="Marcador de texto 23"/>
          <p:cNvSpPr>
            <a:spLocks noGrp="1"/>
          </p:cNvSpPr>
          <p:nvPr>
            <p:ph type="body" sz="quarter" idx="30" hasCustomPrompt="1"/>
          </p:nvPr>
        </p:nvSpPr>
        <p:spPr>
          <a:xfrm>
            <a:off x="6166200" y="1622598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33" name="Marcador de texto 23"/>
          <p:cNvSpPr>
            <a:spLocks noGrp="1"/>
          </p:cNvSpPr>
          <p:nvPr>
            <p:ph type="body" sz="quarter" idx="31" hasCustomPrompt="1"/>
          </p:nvPr>
        </p:nvSpPr>
        <p:spPr>
          <a:xfrm>
            <a:off x="6165535" y="1880157"/>
            <a:ext cx="4704980" cy="201631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CONSTRUIDA</a:t>
            </a: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32" hasCustomPrompt="1"/>
          </p:nvPr>
        </p:nvSpPr>
        <p:spPr>
          <a:xfrm>
            <a:off x="6165535" y="2319635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33" hasCustomPrompt="1"/>
          </p:nvPr>
        </p:nvSpPr>
        <p:spPr>
          <a:xfrm>
            <a:off x="6165534" y="2071922"/>
            <a:ext cx="4704980" cy="18867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DE SERVICIO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34" hasCustomPrompt="1"/>
          </p:nvPr>
        </p:nvSpPr>
        <p:spPr>
          <a:xfrm>
            <a:off x="6160519" y="1103844"/>
            <a:ext cx="4709995" cy="362693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35" hasCustomPrompt="1"/>
          </p:nvPr>
        </p:nvSpPr>
        <p:spPr>
          <a:xfrm>
            <a:off x="6167903" y="1385794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36" hasCustomPrompt="1"/>
          </p:nvPr>
        </p:nvSpPr>
        <p:spPr>
          <a:xfrm>
            <a:off x="336900" y="4680123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37" hasCustomPrompt="1"/>
          </p:nvPr>
        </p:nvSpPr>
        <p:spPr>
          <a:xfrm>
            <a:off x="336235" y="4946072"/>
            <a:ext cx="4704980" cy="201631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PROYECTO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38" hasCustomPrompt="1"/>
          </p:nvPr>
        </p:nvSpPr>
        <p:spPr>
          <a:xfrm>
            <a:off x="336235" y="5377160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39" hasCustomPrompt="1"/>
          </p:nvPr>
        </p:nvSpPr>
        <p:spPr>
          <a:xfrm>
            <a:off x="336234" y="5137836"/>
            <a:ext cx="4704980" cy="18867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SERVICIO</a:t>
            </a:r>
          </a:p>
        </p:txBody>
      </p:sp>
      <p:sp>
        <p:nvSpPr>
          <p:cNvPr id="43" name="Marcador de texto 23"/>
          <p:cNvSpPr>
            <a:spLocks noGrp="1"/>
          </p:cNvSpPr>
          <p:nvPr>
            <p:ph type="body" sz="quarter" idx="40" hasCustomPrompt="1"/>
          </p:nvPr>
        </p:nvSpPr>
        <p:spPr>
          <a:xfrm>
            <a:off x="331219" y="4169758"/>
            <a:ext cx="4709995" cy="362693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44" name="Marcador de texto 23"/>
          <p:cNvSpPr>
            <a:spLocks noGrp="1"/>
          </p:cNvSpPr>
          <p:nvPr>
            <p:ph type="body" sz="quarter" idx="41" hasCustomPrompt="1"/>
          </p:nvPr>
        </p:nvSpPr>
        <p:spPr>
          <a:xfrm>
            <a:off x="338603" y="4451708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42" hasCustomPrompt="1"/>
          </p:nvPr>
        </p:nvSpPr>
        <p:spPr>
          <a:xfrm>
            <a:off x="6156214" y="2497202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43" hasCustomPrompt="1"/>
          </p:nvPr>
        </p:nvSpPr>
        <p:spPr>
          <a:xfrm>
            <a:off x="326914" y="5554727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578027" y="4383806"/>
            <a:ext cx="3532496" cy="391635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PRINCIPALES</a:t>
            </a:r>
          </a:p>
        </p:txBody>
      </p:sp>
    </p:spTree>
    <p:extLst>
      <p:ext uri="{BB962C8B-B14F-4D97-AF65-F5344CB8AC3E}">
        <p14:creationId xmlns:p14="http://schemas.microsoft.com/office/powerpoint/2010/main" val="3895519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4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48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38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7270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10668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30713" y="995083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1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28833" y="268289"/>
            <a:ext cx="4430184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1"/>
            <a:ext cx="5462016" cy="53657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11212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6605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622367" y="268288"/>
            <a:ext cx="2186517" cy="36385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167" y="1903414"/>
            <a:ext cx="1860551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892115" cy="566738"/>
          </a:xfrm>
        </p:spPr>
        <p:txBody>
          <a:bodyPr/>
          <a:lstStyle>
            <a:lvl1pPr algn="l">
              <a:defRPr sz="2800" b="0">
                <a:solidFill>
                  <a:srgbClr val="58391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892115" cy="13042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3978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9411121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9411121" cy="13042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161046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4" name="Título 50"/>
          <p:cNvSpPr>
            <a:spLocks noGrp="1"/>
          </p:cNvSpPr>
          <p:nvPr>
            <p:ph type="title"/>
          </p:nvPr>
        </p:nvSpPr>
        <p:spPr>
          <a:xfrm>
            <a:off x="603249" y="4234120"/>
            <a:ext cx="9404352" cy="638956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5" name="Marcador de texto 23"/>
          <p:cNvSpPr>
            <a:spLocks noGrp="1"/>
          </p:cNvSpPr>
          <p:nvPr>
            <p:ph type="body" sz="quarter" idx="16"/>
          </p:nvPr>
        </p:nvSpPr>
        <p:spPr>
          <a:xfrm>
            <a:off x="608929" y="4022650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18"/>
          </p:nvPr>
        </p:nvSpPr>
        <p:spPr>
          <a:xfrm>
            <a:off x="597169" y="5282220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19"/>
          </p:nvPr>
        </p:nvSpPr>
        <p:spPr>
          <a:xfrm>
            <a:off x="597169" y="5827243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20"/>
          </p:nvPr>
        </p:nvSpPr>
        <p:spPr>
          <a:xfrm>
            <a:off x="597169" y="4778031"/>
            <a:ext cx="9414719" cy="353990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9" name="Marcador de texto 23"/>
          <p:cNvSpPr>
            <a:spLocks noGrp="1"/>
          </p:cNvSpPr>
          <p:nvPr>
            <p:ph type="body" sz="quarter" idx="21"/>
          </p:nvPr>
        </p:nvSpPr>
        <p:spPr>
          <a:xfrm>
            <a:off x="597169" y="5498098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23"/>
          <p:cNvSpPr>
            <a:spLocks noGrp="1"/>
          </p:cNvSpPr>
          <p:nvPr>
            <p:ph type="body" sz="quarter" idx="22"/>
          </p:nvPr>
        </p:nvSpPr>
        <p:spPr>
          <a:xfrm>
            <a:off x="599608" y="5022339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23"/>
          </p:nvPr>
        </p:nvSpPr>
        <p:spPr>
          <a:xfrm>
            <a:off x="599033" y="5627305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4022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96160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206303" y="518319"/>
            <a:ext cx="10715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801"/>
            <a:ext cx="8678333" cy="3916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147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0864852" y="268289"/>
            <a:ext cx="958849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066074" y="261674"/>
            <a:ext cx="566737" cy="61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 y Graficos Experi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7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8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abla 9"/>
          <p:cNvSpPr>
            <a:spLocks noGrp="1"/>
          </p:cNvSpPr>
          <p:nvPr>
            <p:ph type="tbl" sz="quarter" idx="10"/>
          </p:nvPr>
        </p:nvSpPr>
        <p:spPr>
          <a:xfrm>
            <a:off x="615952" y="3036704"/>
            <a:ext cx="10724889" cy="325138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  <p:sp>
        <p:nvSpPr>
          <p:cNvPr id="14" name="Marcador de gráfico 13"/>
          <p:cNvSpPr>
            <a:spLocks noGrp="1"/>
          </p:cNvSpPr>
          <p:nvPr>
            <p:ph type="chart" sz="quarter" idx="12"/>
          </p:nvPr>
        </p:nvSpPr>
        <p:spPr>
          <a:xfrm>
            <a:off x="615951" y="307976"/>
            <a:ext cx="5143500" cy="2728728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8598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graphicFrame>
        <p:nvGraphicFramePr>
          <p:cNvPr id="5" name="Chart 55"/>
          <p:cNvGraphicFramePr>
            <a:graphicFrameLocks/>
          </p:cNvGraphicFramePr>
          <p:nvPr/>
        </p:nvGraphicFramePr>
        <p:xfrm>
          <a:off x="615279" y="371070"/>
          <a:ext cx="4801004" cy="288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8"/>
          <p:cNvGraphicFramePr>
            <a:graphicFrameLocks noGrp="1"/>
          </p:cNvGraphicFramePr>
          <p:nvPr/>
        </p:nvGraphicFramePr>
        <p:xfrm>
          <a:off x="632884" y="3255963"/>
          <a:ext cx="10708216" cy="2903538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TIPO DE TRABAJO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No. DE PROYECTOS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AREA m²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PROYECTO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ÚLT 10 AÑOS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6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GERENCIA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1.838.310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3.217.154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104.301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81.612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0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INTERVENTORIA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600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14.258.459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10.482.771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200.047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74.855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8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PRESUPUESTO Y</a:t>
                      </a:r>
                      <a:b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PROGRAMACIÓN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841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12.783.040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11.553.623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15.963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4.034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 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TOTAL NETO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1.595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28.879.808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$25.253.548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$320.311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$160.501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ángulo 9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10" descr="logo35a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9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364165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9"/>
            <a:ext cx="2194560" cy="41494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pic>
        <p:nvPicPr>
          <p:cNvPr id="11" name="Imagen 10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1" y="611894"/>
            <a:ext cx="1428256" cy="867577"/>
          </a:xfrm>
          <a:prstGeom prst="rect">
            <a:avLst/>
          </a:prstGeom>
        </p:spPr>
      </p:pic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9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47" y="3429000"/>
            <a:ext cx="7454383" cy="1398494"/>
          </a:xfrm>
        </p:spPr>
        <p:txBody>
          <a:bodyPr/>
          <a:lstStyle>
            <a:lvl1pPr algn="r">
              <a:defRPr sz="46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x-none" dirty="0"/>
              <a:t>Clic para editar título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2113947" y="4827495"/>
            <a:ext cx="7454383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3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Marcador de SmartArt 12"/>
          <p:cNvSpPr>
            <a:spLocks noGrp="1"/>
          </p:cNvSpPr>
          <p:nvPr>
            <p:ph type="dgm" sz="quarter" idx="10"/>
          </p:nvPr>
        </p:nvSpPr>
        <p:spPr>
          <a:xfrm>
            <a:off x="615951" y="1219201"/>
            <a:ext cx="9144000" cy="494506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6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servicios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4" y="6356351"/>
            <a:ext cx="9055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30000">
                <a:solidFill>
                  <a:srgbClr val="B8A592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84" y="13890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fld id="{F5C71987-F920-436D-8C00-7906C1608E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4" r:id="rId2"/>
    <p:sldLayoutId id="2147484335" r:id="rId3"/>
    <p:sldLayoutId id="2147484336" r:id="rId4"/>
    <p:sldLayoutId id="2147484337" r:id="rId5"/>
    <p:sldLayoutId id="2147484359" r:id="rId6"/>
    <p:sldLayoutId id="2147484358" r:id="rId7"/>
    <p:sldLayoutId id="2147484338" r:id="rId8"/>
    <p:sldLayoutId id="2147484339" r:id="rId9"/>
    <p:sldLayoutId id="2147484360" r:id="rId10"/>
    <p:sldLayoutId id="2147484357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62" r:id="rId24"/>
    <p:sldLayoutId id="2147484352" r:id="rId25"/>
    <p:sldLayoutId id="2147484353" r:id="rId26"/>
    <p:sldLayoutId id="2147484356" r:id="rId27"/>
    <p:sldLayoutId id="2147484354" r:id="rId28"/>
    <p:sldLayoutId id="2147484355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lte DIN 1451 Mittelschrift"/>
          <a:ea typeface="MS PGothic" pitchFamily="34" charset="-128"/>
          <a:cs typeface="Alte DIN 1451 Mittelschrif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C6874C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F45569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FBC6CD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dominanceanalysis/vignettes/da-logistic-regression.html" TargetMode="External"/><Relationship Id="rId3" Type="http://schemas.openxmlformats.org/officeDocument/2006/relationships/hyperlink" Target="https://www.rdocumentation.org/packages/partykit/versions/1.2-3/topics/cforest" TargetMode="External"/><Relationship Id="rId7" Type="http://schemas.openxmlformats.org/officeDocument/2006/relationships/hyperlink" Target="https://stats.stackexchange.com/questions/106344/how-to-quantify-the-relative-variable-importance-in-logistic-regression-in-terms" TargetMode="External"/><Relationship Id="rId12" Type="http://schemas.openxmlformats.org/officeDocument/2006/relationships/hyperlink" Target="https://www.kaggle.com/jimthompson/boruta-feature-importance-analysis" TargetMode="External"/><Relationship Id="rId2" Type="http://schemas.openxmlformats.org/officeDocument/2006/relationships/hyperlink" Target="http://r-statistics.co/Variable-Selection-and-Importance-With-R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advstats.psychstat.org/book/mregression/importance.php" TargetMode="External"/><Relationship Id="rId11" Type="http://schemas.openxmlformats.org/officeDocument/2006/relationships/hyperlink" Target="http://rstudio-pubs-static.s3.amazonaws.com/369273_87ccc31e36c44bb886a5dfbf5865bb1c.html" TargetMode="External"/><Relationship Id="rId5" Type="http://schemas.openxmlformats.org/officeDocument/2006/relationships/hyperlink" Target="https://www.rdocumentation.org/packages/randomForest/versions/4.6-14/topics/randomForest" TargetMode="External"/><Relationship Id="rId10" Type="http://schemas.openxmlformats.org/officeDocument/2006/relationships/hyperlink" Target="https://cran.r-project.org/web/packages/earth/index.html" TargetMode="External"/><Relationship Id="rId4" Type="http://schemas.openxmlformats.org/officeDocument/2006/relationships/hyperlink" Target="https://stats.stackexchange.com/questions/197827/how-to-interpret-mean-decrease-in-accuracy-and-mean-decrease-gini-in-random-fore" TargetMode="External"/><Relationship Id="rId9" Type="http://schemas.openxmlformats.org/officeDocument/2006/relationships/hyperlink" Target="https://rpubs.com/jpmurillo/15375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MINERÍA DE DATOS ENCUESTAS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ASPECTOS EN SATISFACCIÓN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484904" y="1303589"/>
            <a:ext cx="11333023" cy="42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2000" b="1" dirty="0"/>
              <a:t>SUPUESTOS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SE CONTRASTARON LAS SIGUIENTES VARIABLES CON LA SATISFACCIÓN GLOBAL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SOPORTE ADMINISTRATIVO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SOPORTE TÉCNICO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SOPORTE DIRECTIVO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VOLVER A CONTRATAR CON PAYC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PERSONAS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COMPROMISO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PRODUCTOS</a:t>
            </a:r>
          </a:p>
          <a:p>
            <a:pPr defTabSz="914400"/>
            <a:endParaRPr lang="es-CO" sz="2000" b="1" dirty="0"/>
          </a:p>
          <a:p>
            <a:pPr marL="457200" indent="-457200" defTabSz="914400">
              <a:buFont typeface="+mj-lt"/>
              <a:buAutoNum type="arabicPeriod" startAt="3"/>
            </a:pPr>
            <a:endParaRPr lang="es-CO" sz="2000" b="1" dirty="0"/>
          </a:p>
          <a:p>
            <a:pPr marL="457200" indent="-457200" defTabSz="914400">
              <a:buFont typeface="+mj-lt"/>
              <a:buAutoNum type="arabicPeriod" startAt="2"/>
            </a:pPr>
            <a:r>
              <a:rPr lang="es-CO" sz="2000" b="1" dirty="0"/>
              <a:t>SE TIENEN EN CUENTA 150 ENCUESTAS</a:t>
            </a:r>
          </a:p>
          <a:p>
            <a:pPr defTabSz="914400"/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89571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ASPECTOS EN LA SATISFACCIÓN GLOBAL DEL CLIENTE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5" y="1165042"/>
            <a:ext cx="11333023" cy="51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600" b="1" dirty="0"/>
              <a:t>METODOLOGÍAS</a:t>
            </a:r>
          </a:p>
          <a:p>
            <a:pPr marL="360363" indent="-360363" defTabSz="914400">
              <a:buAutoNum type="arabicPeriod"/>
            </a:pPr>
            <a:r>
              <a:rPr lang="es-CO" sz="1600" b="1" dirty="0">
                <a:solidFill>
                  <a:schemeClr val="bg2">
                    <a:lumMod val="25000"/>
                  </a:schemeClr>
                </a:solidFill>
              </a:rPr>
              <a:t>MÉTODO RANDOM FOREST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CUADRÁTICO MEDIO =0.79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</a:t>
            </a:r>
            <a:r>
              <a:rPr lang="es-CO" sz="1600" dirty="0">
                <a:solidFill>
                  <a:schemeClr val="tx1"/>
                </a:solidFill>
              </a:rPr>
              <a:t>LOS ASPECTOS QUE MEJOR PODRÍAN EXPLICAR LA CALIFICACIÓN FINAL SON  LOS RELACIONADOS CON VOLVER A CONTRATAR , LA CALIFICACIÓN DE LOS COMPROMISOS Y DE SOPORTE TÉCNICO.</a:t>
            </a: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600" b="1" dirty="0"/>
              <a:t>REGRESIÓN LINEAL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CUADRÁTICO MEDIO=0.48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R2=0.35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ABSOLUTO MEDIO=0.41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</a:t>
            </a:r>
            <a:r>
              <a:rPr lang="es-CO" sz="1600" dirty="0">
                <a:solidFill>
                  <a:schemeClr val="tx1"/>
                </a:solidFill>
              </a:rPr>
              <a:t>DE ACUERDO CON EL MODELO LINEAL, LAS VARIABLES COMPROMISO Y VOLVER A CONTRATAR GUARDAN UNA RELACIÓN SIGNIFICATIVA CON LA CALIFICACIÓN FINAL ASIGNADA.</a:t>
            </a:r>
            <a:endParaRPr lang="es-CO" sz="1600" b="1" dirty="0">
              <a:solidFill>
                <a:schemeClr val="tx1"/>
              </a:solidFill>
            </a:endParaRP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3"/>
            </a:pPr>
            <a:r>
              <a:rPr lang="es-CO" sz="1600" b="1" dirty="0"/>
              <a:t>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NO HAY ERROR DE PREDICCIÓN, ES UN ALGORITMO QUE VA DESCARTANDO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 </a:t>
            </a:r>
            <a:r>
              <a:rPr lang="es-CO" sz="1600" dirty="0">
                <a:solidFill>
                  <a:schemeClr val="tx1"/>
                </a:solidFill>
              </a:rPr>
              <a:t>TODAS LAS VARIALES QUEDAN ASIGNADAS COMO SIGNIFICATIVAS.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  <a:p>
            <a:pPr defTabSz="914400"/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CONCLUSIÓN FINAL: </a:t>
            </a:r>
            <a:r>
              <a:rPr lang="es-CO" sz="1600" dirty="0">
                <a:solidFill>
                  <a:schemeClr val="tx1"/>
                </a:solidFill>
              </a:rPr>
              <a:t>COMPROMISO Y VOLVER A CONTRATAR TIENEN UNA RELACIÓN SIGNIFICATIVA CON LA CALIFICACIÓN GLOBAL ASIGNADA.</a:t>
            </a:r>
            <a:endParaRPr lang="es-CO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ASPECTOS EN LA SATISFACCIÓN GLOBAL DEL 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593052-A0C7-4E46-8749-D608830A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9" y="1196435"/>
            <a:ext cx="8642449" cy="446512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23FEDA5-992C-41D8-B2BE-7D5039A69820}"/>
              </a:ext>
            </a:extLst>
          </p:cNvPr>
          <p:cNvSpPr/>
          <p:nvPr/>
        </p:nvSpPr>
        <p:spPr>
          <a:xfrm>
            <a:off x="617879" y="5483369"/>
            <a:ext cx="111550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s-CO" sz="1400" b="1" dirty="0"/>
              <a:t>CONCLUSIÓN FINAL:</a:t>
            </a:r>
          </a:p>
          <a:p>
            <a:pPr algn="just" defTabSz="914400"/>
            <a:r>
              <a:rPr lang="es-CO" sz="1400" b="1" dirty="0"/>
              <a:t>A MAYOR CALIFICACIÓN EN COMPROMISO, MEJOR SATISFACCIÓN, A MAYOR CALIFICACIÓN EN VOLVER A CONTRATAR, MAYOR SATISFACCIÓN. </a:t>
            </a:r>
            <a:endParaRPr lang="es-CO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DC4D8A-CB30-48EB-9B24-EBC7CD192A3B}"/>
              </a:ext>
            </a:extLst>
          </p:cNvPr>
          <p:cNvSpPr/>
          <p:nvPr/>
        </p:nvSpPr>
        <p:spPr>
          <a:xfrm>
            <a:off x="8663401" y="1318753"/>
            <a:ext cx="3528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s-CO" sz="1600" b="1" dirty="0"/>
              <a:t>ERROR CUADRÁTICO MEDIO:0.55</a:t>
            </a:r>
          </a:p>
          <a:p>
            <a:pPr algn="just" defTabSz="914400"/>
            <a:r>
              <a:rPr lang="es-CO" sz="1600" b="1" dirty="0"/>
              <a:t>ERROR ABSOLUTO MEDIO: 0.35</a:t>
            </a:r>
          </a:p>
          <a:p>
            <a:pPr algn="just" defTabSz="914400"/>
            <a:endParaRPr lang="es-CO" sz="1600" b="1" dirty="0"/>
          </a:p>
          <a:p>
            <a:pPr algn="just" defTabSz="914400"/>
            <a:endParaRPr lang="es-CO" sz="1600" b="1" dirty="0"/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14686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IMPACTO PREGUNTAS CALIFICACIÓN GLOBAL</a:t>
            </a:r>
          </a:p>
        </p:txBody>
      </p:sp>
    </p:spTree>
    <p:extLst>
      <p:ext uri="{BB962C8B-B14F-4D97-AF65-F5344CB8AC3E}">
        <p14:creationId xmlns:p14="http://schemas.microsoft.com/office/powerpoint/2010/main" val="241579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PREGUNTAS EN LA SATISFACCIÓN GLOBAL DEL CLIENTE</a:t>
            </a:r>
            <a:endParaRPr lang="es-CO" b="1" u="sng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484904" y="1303589"/>
            <a:ext cx="11333023" cy="42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2000" b="1" dirty="0"/>
              <a:t>SUPUESTOS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SE CONTRASTARON LAS SIGUIENTES TODAS LAS PREGUNTAS RELACIONADAS CON CADA ASPECTO</a:t>
            </a:r>
          </a:p>
          <a:p>
            <a:pPr marL="457200" indent="-457200" defTabSz="914400">
              <a:buFont typeface="+mj-lt"/>
              <a:buAutoNum type="arabicPeriod" startAt="3"/>
            </a:pPr>
            <a:endParaRPr lang="es-CO" sz="2000" b="1" dirty="0"/>
          </a:p>
          <a:p>
            <a:pPr marL="457200" indent="-457200" defTabSz="914400">
              <a:buFont typeface="+mj-lt"/>
              <a:buAutoNum type="arabicPeriod" startAt="2"/>
            </a:pPr>
            <a:r>
              <a:rPr lang="es-CO" sz="2000" b="1" dirty="0"/>
              <a:t>SE TIENEN EN CUENTA 150 ENCUESTAS</a:t>
            </a:r>
          </a:p>
          <a:p>
            <a:pPr defTabSz="914400"/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49601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PREGUNTAS EN LA SATISFACCIÓN GLOBAL DEL CLIENTE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5" y="1165042"/>
            <a:ext cx="11333023" cy="134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600" b="1" dirty="0"/>
              <a:t>METODOLOGÍAS</a:t>
            </a:r>
          </a:p>
          <a:p>
            <a:pPr marL="457200" indent="-457200" defTabSz="914400">
              <a:buAutoNum type="arabicPeriod"/>
            </a:pPr>
            <a:r>
              <a:rPr lang="es-CO" sz="1600" b="1" dirty="0"/>
              <a:t>MÉTODO RANDOM FOREST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ERROR CUADRÁTICO MEDIO=.89</a:t>
            </a:r>
          </a:p>
          <a:p>
            <a:pPr defTabSz="914400"/>
            <a:r>
              <a:rPr lang="es-CO" sz="1600" b="1" dirty="0">
                <a:solidFill>
                  <a:schemeClr val="tx1"/>
                </a:solidFill>
              </a:rPr>
              <a:t>LAS VARIABLES CON MAYOR IMPACTO SE PRESENTAN A CONTINUACIÓN</a:t>
            </a:r>
          </a:p>
          <a:p>
            <a:pPr defTabSz="914400"/>
            <a:endParaRPr lang="es-CO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D337050-EC0E-45A5-9D16-05C748E3A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1086"/>
              </p:ext>
            </p:extLst>
          </p:nvPr>
        </p:nvGraphicFramePr>
        <p:xfrm>
          <a:off x="671940" y="2381250"/>
          <a:ext cx="11270679" cy="3274695"/>
        </p:xfrm>
        <a:graphic>
          <a:graphicData uri="http://schemas.openxmlformats.org/drawingml/2006/table">
            <a:tbl>
              <a:tblPr/>
              <a:tblGrid>
                <a:gridCol w="3675529">
                  <a:extLst>
                    <a:ext uri="{9D8B030D-6E8A-4147-A177-3AD203B41FA5}">
                      <a16:colId xmlns:a16="http://schemas.microsoft.com/office/drawing/2014/main" val="2473692795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2900673771"/>
                    </a:ext>
                  </a:extLst>
                </a:gridCol>
                <a:gridCol w="3919621">
                  <a:extLst>
                    <a:ext uri="{9D8B030D-6E8A-4147-A177-3AD203B41FA5}">
                      <a16:colId xmlns:a16="http://schemas.microsoft.com/office/drawing/2014/main" val="1722466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PREGUNTA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ASPECTO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IMPACTO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94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Idoneidad del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0.19921268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42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Satisface expectativas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0.1656527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7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Cumplimientos con expectativas del 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0.06442107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94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Idoneidad y Calidad del soporte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0.23125143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25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Apoyo y presencia en el proyecto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0.06508967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65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Calidad del Contenido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0.09545758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116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Coherencia entre lo solicitado y lo entregado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0.27663295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37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Proactividad en desarrollo de funciones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0.11211017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9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Cumplimiento de compromisos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0.07177399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64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Oportuna atención al 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0.08097903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11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PREGUNTAS EN LA SATISFACCIÓN GLOBAL DEL CLIENTE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5" y="1414423"/>
            <a:ext cx="11333023" cy="1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marL="342900" indent="-342900" defTabSz="914400">
              <a:buFont typeface="+mj-lt"/>
              <a:buAutoNum type="arabicPeriod" startAt="2"/>
            </a:pPr>
            <a:r>
              <a:rPr lang="es-CO" sz="1600" b="1" dirty="0"/>
              <a:t>REGRESIÓN LINEAL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ERROR CUADRÁTICO MEDIO=0.71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ERROR ABSOLUTO MEDIO=0.53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R2=</a:t>
            </a:r>
            <a:r>
              <a:rPr lang="es-CO" sz="1600" b="1" dirty="0">
                <a:solidFill>
                  <a:schemeClr val="accent2"/>
                </a:solidFill>
              </a:rPr>
              <a:t>0.5775</a:t>
            </a:r>
            <a:endParaRPr lang="es-CO" sz="1600" b="1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</a:t>
            </a:r>
            <a:r>
              <a:rPr lang="es-CO" sz="1600" dirty="0">
                <a:solidFill>
                  <a:schemeClr val="tx1"/>
                </a:solidFill>
              </a:rPr>
              <a:t>LAS VARIABLES SIGNIFICATIVAS SE PRESENTAN A CONTINUACIÓN</a:t>
            </a:r>
          </a:p>
          <a:p>
            <a:pPr defTabSz="914400"/>
            <a:endParaRPr lang="es-CO" sz="1600" dirty="0">
              <a:solidFill>
                <a:schemeClr val="tx1"/>
              </a:solidFill>
            </a:endParaRPr>
          </a:p>
          <a:p>
            <a:pPr defTabSz="914400"/>
            <a:endParaRPr lang="es-CO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504C36E-0074-49C0-B2A0-8CB6A611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1465"/>
              </p:ext>
            </p:extLst>
          </p:nvPr>
        </p:nvGraphicFramePr>
        <p:xfrm>
          <a:off x="609595" y="3073977"/>
          <a:ext cx="11270679" cy="3274695"/>
        </p:xfrm>
        <a:graphic>
          <a:graphicData uri="http://schemas.openxmlformats.org/drawingml/2006/table">
            <a:tbl>
              <a:tblPr/>
              <a:tblGrid>
                <a:gridCol w="4260278">
                  <a:extLst>
                    <a:ext uri="{9D8B030D-6E8A-4147-A177-3AD203B41FA5}">
                      <a16:colId xmlns:a16="http://schemas.microsoft.com/office/drawing/2014/main" val="2473692795"/>
                    </a:ext>
                  </a:extLst>
                </a:gridCol>
                <a:gridCol w="4294909">
                  <a:extLst>
                    <a:ext uri="{9D8B030D-6E8A-4147-A177-3AD203B41FA5}">
                      <a16:colId xmlns:a16="http://schemas.microsoft.com/office/drawing/2014/main" val="2900673771"/>
                    </a:ext>
                  </a:extLst>
                </a:gridCol>
                <a:gridCol w="2715492">
                  <a:extLst>
                    <a:ext uri="{9D8B030D-6E8A-4147-A177-3AD203B41FA5}">
                      <a16:colId xmlns:a16="http://schemas.microsoft.com/office/drawing/2014/main" val="1722466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PREGUNTA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ASPECTO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IMPACTO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94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Idoneidad del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0.00239626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42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Cumplimiento de compromisos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0.00269822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7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Satisface expectativas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0.01006204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94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Cumplimientos con expectativas del 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0.01146078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25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Cumplimiento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0.0285275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65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Información clara y veraz sobre la administración de proyecto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0.03541238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116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Idoneidad y Calidad del soporte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37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Cumplimiento de especificaciones técnicas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0.03758681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9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Oportunidad de la gestión en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0.03840129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64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Apoyo y presencia en el proyecto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0.03937565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11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71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PREGUNTAS EN LA SATISFACCIÓN GLOBAL DEL CLIENTE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5" y="1165042"/>
            <a:ext cx="11333023" cy="51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600" b="1" dirty="0"/>
              <a:t>METODOLOGÍAS</a:t>
            </a: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3"/>
            </a:pPr>
            <a:r>
              <a:rPr lang="es-CO" sz="1600" b="1" dirty="0"/>
              <a:t>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NO HAY ERROR DE PREDICCIÓN, ES UN ALGORITMO QUE VA DESCARTANDO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 </a:t>
            </a:r>
            <a:r>
              <a:rPr lang="es-CO" sz="1600" dirty="0">
                <a:solidFill>
                  <a:schemeClr val="tx1"/>
                </a:solidFill>
              </a:rPr>
              <a:t>SE CONFIRMARON LAS MISMAS PREGUNTAS QUE CON EL MÉTODO DE RANDOM FORESTS</a:t>
            </a:r>
          </a:p>
          <a:p>
            <a:pPr defTabSz="914400"/>
            <a:endParaRPr lang="es-CO" sz="1600" dirty="0">
              <a:solidFill>
                <a:schemeClr val="tx1"/>
              </a:solidFill>
            </a:endParaRPr>
          </a:p>
          <a:p>
            <a:pPr defTabSz="914400"/>
            <a:endParaRPr lang="es-C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PREGUNTAS EN LA SATISFACCIÓN GLOBAL DEL CLIENTE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5" y="1165043"/>
            <a:ext cx="11333023" cy="101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600" b="1" dirty="0"/>
              <a:t>CONCLUSIÓN</a:t>
            </a:r>
          </a:p>
          <a:p>
            <a:pPr defTabSz="914400"/>
            <a:endParaRPr lang="es-CO" sz="1600" b="1" dirty="0"/>
          </a:p>
          <a:p>
            <a:pPr defTabSz="914400"/>
            <a:r>
              <a:rPr lang="es-CO" sz="1600" b="1" dirty="0">
                <a:solidFill>
                  <a:schemeClr val="tx1"/>
                </a:solidFill>
              </a:rPr>
              <a:t>DE ACUERDO CON LAS TRES METODOLOGÍAS, LAS SIGUIENTES PREGUNTAS TIENEN UN IMPACTO SIGNIFICATIVO SOBRE LA SATISFACCIÓN DEL CLIENTE:</a:t>
            </a:r>
          </a:p>
          <a:p>
            <a:pPr defTabSz="914400"/>
            <a:endParaRPr lang="es-CO" sz="1600" dirty="0">
              <a:solidFill>
                <a:schemeClr val="tx1"/>
              </a:solidFill>
            </a:endParaRPr>
          </a:p>
          <a:p>
            <a:pPr defTabSz="914400"/>
            <a:endParaRPr lang="es-CO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7EAFE06-8E56-49B0-A857-72ED65E2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74308"/>
              </p:ext>
            </p:extLst>
          </p:nvPr>
        </p:nvGraphicFramePr>
        <p:xfrm>
          <a:off x="708961" y="2477915"/>
          <a:ext cx="10776457" cy="1520190"/>
        </p:xfrm>
        <a:graphic>
          <a:graphicData uri="http://schemas.openxmlformats.org/drawingml/2006/table">
            <a:tbl>
              <a:tblPr/>
              <a:tblGrid>
                <a:gridCol w="5556998">
                  <a:extLst>
                    <a:ext uri="{9D8B030D-6E8A-4147-A177-3AD203B41FA5}">
                      <a16:colId xmlns:a16="http://schemas.microsoft.com/office/drawing/2014/main" val="1035359415"/>
                    </a:ext>
                  </a:extLst>
                </a:gridCol>
                <a:gridCol w="5219459">
                  <a:extLst>
                    <a:ext uri="{9D8B030D-6E8A-4147-A177-3AD203B41FA5}">
                      <a16:colId xmlns:a16="http://schemas.microsoft.com/office/drawing/2014/main" val="1096981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PREGUNTA TEXTO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ASPECTO TEXTO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5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Idoneidad del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913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Satisface expectativas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516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Cumplimientos con expectativas del 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288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Idoneidad y Calidad del soporte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73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Apoyo y presencia en el proyecto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8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2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ANÁLISIS DE IMPACTO ENCUESTAS DE SATISFACCIÓN EN RETORNO DE CLIENTES</a:t>
            </a:r>
          </a:p>
        </p:txBody>
      </p:sp>
    </p:spTree>
    <p:extLst>
      <p:ext uri="{BB962C8B-B14F-4D97-AF65-F5344CB8AC3E}">
        <p14:creationId xmlns:p14="http://schemas.microsoft.com/office/powerpoint/2010/main" val="17504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RESUMEN GENERAL SATISFACCIÓN</a:t>
            </a:r>
          </a:p>
        </p:txBody>
      </p:sp>
    </p:spTree>
    <p:extLst>
      <p:ext uri="{BB962C8B-B14F-4D97-AF65-F5344CB8AC3E}">
        <p14:creationId xmlns:p14="http://schemas.microsoft.com/office/powerpoint/2010/main" val="388940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VARIABLES SATISFACCIÓN DEL CLIENTE EN EL RETORNO DE LOS CLIENTES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484904" y="1303589"/>
            <a:ext cx="11333023" cy="42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2000" b="1" dirty="0"/>
              <a:t>SUPUESTOS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UN CLIENTE SE CONSIDERA RETORNADO SI EXISTE UN PROYECTO NUEVO DESPUÉS DE TERMINAR EL PROYECTO CON CALIFICACIÓN. 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SE CONTRASTARON LAS SIGUIENTES VARIABLES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SATISFACCIÓN GLOBAL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SOPORTE ADMINISTRATIVO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SOPORTE TÉCNICO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SOPORTE DIRECTIVO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VOLVER A CONTRATAR CON PAYC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PERSONAS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COMPROMISO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CO" sz="2000" b="1" dirty="0"/>
              <a:t>PROMEDIO CALIFICACIÓN PRODUCTOS</a:t>
            </a:r>
          </a:p>
          <a:p>
            <a:pPr defTabSz="914400"/>
            <a:endParaRPr lang="es-CO" sz="2000" b="1" dirty="0"/>
          </a:p>
          <a:p>
            <a:pPr marL="457200" indent="-457200" defTabSz="914400">
              <a:buFont typeface="+mj-lt"/>
              <a:buAutoNum type="arabicPeriod" startAt="3"/>
            </a:pPr>
            <a:r>
              <a:rPr lang="es-CO" sz="2000" b="1" dirty="0"/>
              <a:t>SOLO SE CONSIDERA EL PERIODO 2014-2019 COMO PERIODO DE RETORNO.</a:t>
            </a:r>
          </a:p>
          <a:p>
            <a:pPr marL="457200" indent="-457200" defTabSz="914400">
              <a:buFont typeface="+mj-lt"/>
              <a:buAutoNum type="arabicPeriod" startAt="3"/>
            </a:pPr>
            <a:endParaRPr lang="es-CO" sz="2000" b="1" dirty="0"/>
          </a:p>
          <a:p>
            <a:pPr marL="457200" indent="-457200" defTabSz="914400">
              <a:buFont typeface="+mj-lt"/>
              <a:buAutoNum type="arabicPeriod" startAt="3"/>
            </a:pPr>
            <a:r>
              <a:rPr lang="es-CO" sz="2000" b="1" dirty="0"/>
              <a:t>SOLO SE TIENEN EN CUENTA LAS ENCUESTAS PARA LAS CUALES SE PUDO IDENTIFICAR EL CENTRO DE COSTOS (100 CENTROS DE COSTOS)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88560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899285"/>
          </a:xfrm>
        </p:spPr>
        <p:txBody>
          <a:bodyPr anchor="t"/>
          <a:lstStyle/>
          <a:p>
            <a:r>
              <a:rPr lang="es-CO" b="1" dirty="0"/>
              <a:t>IMPACTO VARIABLES SATISFACCIÓN DEL CLIENTE EN EL RETORNO DE LOS CLIENTES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5" y="1165042"/>
            <a:ext cx="11333023" cy="51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600" b="1" dirty="0"/>
              <a:t>METODOLOGÍAS</a:t>
            </a:r>
          </a:p>
          <a:p>
            <a:pPr marL="360363" indent="-360363" defTabSz="914400">
              <a:buAutoNum type="arabicPeriod"/>
            </a:pPr>
            <a:r>
              <a:rPr lang="es-CO" sz="1600" b="1" dirty="0"/>
              <a:t>MÉTODO RANDOM FOREST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ERROR DE PREDICCIÓN PROMEDIO MODELO=39%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</a:t>
            </a:r>
            <a:r>
              <a:rPr lang="es-CO" sz="1600" dirty="0">
                <a:solidFill>
                  <a:schemeClr val="tx1"/>
                </a:solidFill>
              </a:rPr>
              <a:t>POSIBLEMENTE IMPACTA LA VARIABLE ES LA CALIFICACIÓN DEL </a:t>
            </a:r>
            <a:r>
              <a:rPr lang="es-CO" sz="1600" b="1" dirty="0">
                <a:solidFill>
                  <a:schemeClr val="tx1"/>
                </a:solidFill>
              </a:rPr>
              <a:t>SOPORTE DIRECTIVO</a:t>
            </a:r>
            <a:r>
              <a:rPr lang="es-CO" sz="1600" dirty="0">
                <a:solidFill>
                  <a:schemeClr val="tx1"/>
                </a:solidFill>
              </a:rPr>
              <a:t>, SEGUIDA DE LA DE PERSONAL, SOPORTE TÉCNICO, ADMINISTRATIVO, PRODUCTOS Y VOLVER A CONTRATAR. NO OBSTANTE, DADO EL ERROR DE AJUSTE DEL MODELO Y LOS VALORES DE LOS IMPACTOS NO SE CONSIDERA UNA RELACIÓN SIGNIFICATIVA.</a:t>
            </a: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600" b="1" dirty="0"/>
              <a:t>REGRESIÓN LOGÍSTICA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ERROR DE PREDICCIÓN=56%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</a:t>
            </a:r>
            <a:r>
              <a:rPr lang="es-CO" sz="1600" dirty="0">
                <a:solidFill>
                  <a:schemeClr val="tx1"/>
                </a:solidFill>
              </a:rPr>
              <a:t>EL P-VALOR PARA TODAS LAS VARIABLES ES SUPERIOR A 0.05. SIN EMBARGO, SI SE ADMITE UN MARGEN DE ERROR DEL 10% LA VARIABLE VOLVER A CONTRATAR ES ESTADÍSTICAMENTE SIGNIFICATIVA. SIN EMBARGO, DADO EL MARGEN DE ERROR DEL MODELO NO SE CONSIDERA UNA RELACIÓN SIGNIFICATIVA.</a:t>
            </a: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3"/>
            </a:pPr>
            <a:r>
              <a:rPr lang="es-CO" sz="1600" b="1" dirty="0"/>
              <a:t>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NO HAY ERROR DE PREDICCIÓN, ES UN ALGORITMO QUE VA DESCARTANDO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</a:t>
            </a:r>
            <a:r>
              <a:rPr lang="es-CO" sz="1600" dirty="0">
                <a:solidFill>
                  <a:schemeClr val="tx1"/>
                </a:solidFill>
              </a:rPr>
              <a:t>DE ACUERDO CON LOS EJERCICIOS REALIZADOS SOLO LAS VARIABLES RELACIONADAS CON EL </a:t>
            </a:r>
            <a:r>
              <a:rPr lang="es-CO" sz="1600" b="1" dirty="0">
                <a:solidFill>
                  <a:schemeClr val="tx1"/>
                </a:solidFill>
              </a:rPr>
              <a:t>SOPORTE DIRECTIVO </a:t>
            </a:r>
            <a:r>
              <a:rPr lang="es-CO" sz="1600" dirty="0">
                <a:solidFill>
                  <a:schemeClr val="tx1"/>
                </a:solidFill>
              </a:rPr>
              <a:t>PODRÍA IMPACTAR.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defTabSz="914400"/>
            <a:r>
              <a:rPr lang="es-CO" sz="1600" b="1" dirty="0"/>
              <a:t>CONCLUSIÓN FINAL: </a:t>
            </a:r>
            <a:r>
              <a:rPr lang="es-CO" sz="1600" dirty="0">
                <a:solidFill>
                  <a:schemeClr val="tx1"/>
                </a:solidFill>
              </a:rPr>
              <a:t>NO SE PUDO COMPROBAR QUE NINGUNA VARIABLE IMPACTA EL RETORNO DE LOS CLIENTES, SIN EMBARGO, LA CALIFICACIÓN DEL </a:t>
            </a:r>
            <a:r>
              <a:rPr lang="es-CO" sz="1600" b="1" dirty="0">
                <a:solidFill>
                  <a:schemeClr val="tx1"/>
                </a:solidFill>
              </a:rPr>
              <a:t>SOPORTE DIRECTIVO </a:t>
            </a:r>
            <a:r>
              <a:rPr lang="es-CO" sz="1600" dirty="0">
                <a:solidFill>
                  <a:schemeClr val="tx1"/>
                </a:solidFill>
              </a:rPr>
              <a:t>ES LA QUE MÁS IMPACTA EL RETORNO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167387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ANÁLISIS DE IMPACTO ENCUESTAS DE SATISFACCIÓN EN APARICIÓN DE OTROSIES</a:t>
            </a:r>
          </a:p>
        </p:txBody>
      </p:sp>
    </p:spTree>
    <p:extLst>
      <p:ext uri="{BB962C8B-B14F-4D97-AF65-F5344CB8AC3E}">
        <p14:creationId xmlns:p14="http://schemas.microsoft.com/office/powerpoint/2010/main" val="414179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VARIABLES SATISFACCIÓN DEL CLIENTE EN EL LA APARICIÓN DE OTRO SIES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5" y="1165042"/>
            <a:ext cx="11333023" cy="51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600" b="1" dirty="0"/>
              <a:t>METODOLOGÍAS</a:t>
            </a:r>
          </a:p>
          <a:p>
            <a:pPr marL="457200" indent="-457200" defTabSz="914400">
              <a:buAutoNum type="arabicPeriod"/>
            </a:pPr>
            <a:r>
              <a:rPr lang="es-CO" sz="1600" b="1" dirty="0"/>
              <a:t>MÉTODO RANDOM FOREST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ERROR DE PREDICCIÓN PROMEDIO MODELO=16%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</a:t>
            </a:r>
            <a:r>
              <a:rPr lang="es-CO" sz="1600" dirty="0">
                <a:solidFill>
                  <a:schemeClr val="tx1"/>
                </a:solidFill>
              </a:rPr>
              <a:t>LA VARIABLE QUE MÁS IMPACTA ES SOPORTE TÉCNICO Y EXPLICA EL ALREDEDOR DEL 5.4% DE LA VARIABIBILIDAD Y POR LO TANTO NO SE UNA RELACIÓN SIGNIFICATIVA. VOLVER A CONTRATAR (1.7%), PERSONAL (1.6%) SON LAS DOS SIGUIENTES MÁS IMPORTANTES Y COMPROMISO (1.5%).</a:t>
            </a: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600" b="1" dirty="0"/>
              <a:t>REGRESIÓN LOGÍSTICA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ERROR DE PREDICCIÓN=53%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 </a:t>
            </a:r>
            <a:r>
              <a:rPr lang="es-CO" sz="1600" dirty="0">
                <a:solidFill>
                  <a:schemeClr val="tx1"/>
                </a:solidFill>
              </a:rPr>
              <a:t>NINGUNA VARIABLE TIENE UN IMPACTO SIGNIFICATIVO.</a:t>
            </a: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3"/>
            </a:pPr>
            <a:r>
              <a:rPr lang="es-CO" sz="1600" b="1" dirty="0"/>
              <a:t>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NO HAY ERROR DE PREDICCIÓN, ES UN ALGORITMO QUE VA DESCARTANDO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</a:t>
            </a:r>
            <a:r>
              <a:rPr lang="es-CO" sz="1600" dirty="0">
                <a:solidFill>
                  <a:schemeClr val="tx1"/>
                </a:solidFill>
              </a:rPr>
              <a:t>LA CALIFICACIÓN DEL SOPORTE TÉCNICO Y PERSONAL APARECEN COMO SIGNIFICATIVAS EL 100% DE LAS VECES. VOLVER A CONTRATAR Y COMPROMISOS APARECEN COMO TENTAVIAS EL 85% Y 93% RESPECTIVAMENTE.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134284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954107"/>
          </a:xfrm>
        </p:spPr>
        <p:txBody>
          <a:bodyPr anchor="t"/>
          <a:lstStyle/>
          <a:p>
            <a:r>
              <a:rPr lang="es-CO" b="1" dirty="0"/>
              <a:t>IMPACTO VARIABLES SATISFACCIÓN DEL CLIENTE EN EL LA APARICIÓN DE OTRO SIES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2000783-98A2-401F-9650-026C2AA1DD2E}"/>
              </a:ext>
            </a:extLst>
          </p:cNvPr>
          <p:cNvSpPr/>
          <p:nvPr/>
        </p:nvSpPr>
        <p:spPr>
          <a:xfrm>
            <a:off x="617879" y="5483369"/>
            <a:ext cx="111550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s-CO" sz="1400" b="1" dirty="0"/>
              <a:t>CONCLUSIÓN FINAL:</a:t>
            </a:r>
          </a:p>
          <a:p>
            <a:pPr algn="just" defTabSz="914400"/>
            <a:r>
              <a:rPr lang="es-CO" sz="1400" b="1" dirty="0"/>
              <a:t>A MAYOR CALIFICACIÓN DE SOPORTE TÉCNICO, PARECE MAYOR PROBABILIDAD DE APARICIÓN DE OTRO SÍ. CUANDO EL SOPORTE TÉCNICO ES BAJO Y EL COMPROMISO ES ALTO NO SE DEBERÍA ESPERAR OTRO SÍ. DE IGUAL MANERA, SI EL SOPORTE TÉCNICA, LA CALIFICACIÓN DE PERSONAL Y DE COMPROMISO SON BAJAS, TAMPOCO SE DEBERÍAN ESPERAR OTROSIES.</a:t>
            </a:r>
            <a:endParaRPr lang="es-CO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C7F8FE-93B6-42F0-9C70-673E3F2C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9" y="1300486"/>
            <a:ext cx="7801845" cy="403083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2543A11-BA89-4E68-9945-3AB56CA8F67E}"/>
              </a:ext>
            </a:extLst>
          </p:cNvPr>
          <p:cNvSpPr/>
          <p:nvPr/>
        </p:nvSpPr>
        <p:spPr>
          <a:xfrm>
            <a:off x="8356944" y="1853624"/>
            <a:ext cx="35956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s-CO" sz="2000" b="1" dirty="0"/>
              <a:t>NOTA: NO NECESARIAMENTE EXISTEN RELACIONES CAUSALES</a:t>
            </a:r>
          </a:p>
          <a:p>
            <a:pPr algn="just" defTabSz="914400"/>
            <a:endParaRPr lang="es-CO" sz="2000" b="1" dirty="0"/>
          </a:p>
          <a:p>
            <a:pPr algn="just" defTabSz="914400"/>
            <a:r>
              <a:rPr lang="es-CO" sz="2000" b="1" dirty="0"/>
              <a:t>ERROR MODELO:16%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9969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ANÁLISIS DE IMPACTO ENCUESTAS EN MULTIPLICADOR</a:t>
            </a:r>
          </a:p>
        </p:txBody>
      </p:sp>
    </p:spTree>
    <p:extLst>
      <p:ext uri="{BB962C8B-B14F-4D97-AF65-F5344CB8AC3E}">
        <p14:creationId xmlns:p14="http://schemas.microsoft.com/office/powerpoint/2010/main" val="3474928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VARIABLES SATISFACCIÓN DEL CLIENTE EN EL LA MULTIPLICADOR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5" y="1165042"/>
            <a:ext cx="11333023" cy="51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600" b="1" dirty="0"/>
              <a:t>METODOLOGÍAS</a:t>
            </a:r>
          </a:p>
          <a:p>
            <a:pPr marL="360363" indent="-360363" defTabSz="914400">
              <a:buAutoNum type="arabicPeriod"/>
            </a:pPr>
            <a:r>
              <a:rPr lang="es-CO" sz="1600" b="1" dirty="0"/>
              <a:t>MÉTODO RANDOM FOREST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ERROR DE PREDICCIÓN PROMEDIO MODELO=28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</a:t>
            </a:r>
            <a:r>
              <a:rPr lang="es-CO" sz="1600" dirty="0">
                <a:solidFill>
                  <a:schemeClr val="tx1"/>
                </a:solidFill>
              </a:rPr>
              <a:t>DADO EL MARGEN DE ERROR TAN ALTO, SE DESCARTA UNA POSIBLE RELACIÓN A TRAVÉS DE ESTA METODOLOGÍA. NO OBSTANTE, COMPROMISOS Y PRODUCTOS SON LAS DOS VARIABLES QUE MAYOR IMPACTO PODRÍAN TENER.</a:t>
            </a: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600" b="1" dirty="0"/>
              <a:t>REGRESIÓN LINEAL GENERALIZADA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CUADRÁTICO MEDIO NORMALIZADO=8.2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 </a:t>
            </a:r>
            <a:r>
              <a:rPr lang="es-CO" sz="1600" dirty="0">
                <a:solidFill>
                  <a:schemeClr val="tx1"/>
                </a:solidFill>
              </a:rPr>
              <a:t>NINGUNA VARIABLE TIENE UN IMPACTO SIGNIFICATIVO. LA VARIABLE SOPORTE ADMINISTRATIVO TIENE EL MAYOR IMPACTO Y SI SE ADMITE UN MARGEN DEL 10% SE TIENE QUE SERÍA UNA VARIABLE SIGNIFICATIVA.</a:t>
            </a:r>
          </a:p>
          <a:p>
            <a:pPr defTabSz="914400"/>
            <a:endParaRPr lang="es-CO" sz="1600" b="1" dirty="0"/>
          </a:p>
          <a:p>
            <a:pPr marL="342900" indent="-342900" defTabSz="914400">
              <a:buFont typeface="+mj-lt"/>
              <a:buAutoNum type="arabicPeriod" startAt="3"/>
            </a:pPr>
            <a:r>
              <a:rPr lang="es-CO" sz="1600" b="1" dirty="0"/>
              <a:t>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NO HAY ERROR DE PREDICCIÓN, ES UN ALGORITMO QUE VA DESCARTANDO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600" b="1" dirty="0"/>
              <a:t>CONCLUSIÓN:  </a:t>
            </a:r>
            <a:r>
              <a:rPr lang="es-CO" sz="1600" dirty="0">
                <a:solidFill>
                  <a:schemeClr val="tx1"/>
                </a:solidFill>
              </a:rPr>
              <a:t>COMPROMISOS Y PRODUCTOS SON LAS DOS VARIABLES QUE MAYOR IMPACTO PODRÍAN TENER.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  <a:p>
            <a:pPr defTabSz="914400"/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CONCLUSIÓN FINAL: </a:t>
            </a:r>
            <a:r>
              <a:rPr lang="es-CO" sz="1600" dirty="0">
                <a:solidFill>
                  <a:schemeClr val="tx1"/>
                </a:solidFill>
              </a:rPr>
              <a:t>AL DÍA DE HOY NO SE PUDO CORROBORAR NINGUNA RELACIÓN SIGNIFICATIA ENTRE LAS VARIABLES. NO OBSTANTE, COMPROMISOS Y PRODUCTOS PODRÍAN ESTAR RELACIONADOS CON EL MULTIPLICADOR.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1830998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96515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REFERENCIAS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01E223-FCCE-462C-B2AB-68C2EA955CBE}"/>
              </a:ext>
            </a:extLst>
          </p:cNvPr>
          <p:cNvSpPr/>
          <p:nvPr/>
        </p:nvSpPr>
        <p:spPr>
          <a:xfrm>
            <a:off x="387922" y="707276"/>
            <a:ext cx="109035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dirty="0">
                <a:hlinkClick r:id="rId2"/>
              </a:rPr>
              <a:t>1. Metodologías: http://r-statistics.co/Variable-Selection-and-Importance-With-R.html</a:t>
            </a:r>
            <a:endParaRPr lang="es-CO" sz="1800" dirty="0"/>
          </a:p>
          <a:p>
            <a:r>
              <a:rPr lang="es-CO" sz="1800" dirty="0"/>
              <a:t>2. </a:t>
            </a:r>
            <a:r>
              <a:rPr lang="es-CO" sz="1800" dirty="0" err="1"/>
              <a:t>Random</a:t>
            </a:r>
            <a:r>
              <a:rPr lang="es-CO" sz="1800" dirty="0"/>
              <a:t> </a:t>
            </a:r>
            <a:r>
              <a:rPr lang="es-CO" sz="1800" dirty="0" err="1"/>
              <a:t>forest</a:t>
            </a:r>
            <a:r>
              <a:rPr lang="es-CO" sz="1800" dirty="0"/>
              <a:t> </a:t>
            </a:r>
            <a:r>
              <a:rPr lang="es-CO" sz="1800" dirty="0">
                <a:hlinkClick r:id="rId3"/>
              </a:rPr>
              <a:t>https://www.rdocumentation.org/packages/partykit/versions/1.2-3/topics/cforest</a:t>
            </a:r>
            <a:endParaRPr lang="es-CO" sz="1800" dirty="0"/>
          </a:p>
          <a:p>
            <a:r>
              <a:rPr lang="es-CO" sz="1800" dirty="0"/>
              <a:t>3. </a:t>
            </a:r>
            <a:r>
              <a:rPr lang="es-CO" sz="1800" dirty="0" err="1"/>
              <a:t>Random</a:t>
            </a:r>
            <a:r>
              <a:rPr lang="es-CO" sz="1800" dirty="0"/>
              <a:t> </a:t>
            </a:r>
            <a:r>
              <a:rPr lang="es-CO" sz="1800" dirty="0" err="1"/>
              <a:t>forests</a:t>
            </a:r>
            <a:r>
              <a:rPr lang="es-CO" sz="1800" dirty="0"/>
              <a:t> </a:t>
            </a:r>
            <a:r>
              <a:rPr lang="es-CO" sz="1800" dirty="0">
                <a:hlinkClick r:id="rId4"/>
              </a:rPr>
              <a:t>https://stats.stackexchange.com/questions/197827/how-to-interpret-mean-decrease-in-accuracy-and-mean-decrease-gini-in-random-fore</a:t>
            </a:r>
            <a:endParaRPr lang="es-CO" sz="1800" dirty="0"/>
          </a:p>
          <a:p>
            <a:r>
              <a:rPr lang="es-CO" sz="1800" dirty="0"/>
              <a:t>4. </a:t>
            </a:r>
            <a:r>
              <a:rPr lang="es-CO" sz="1800" dirty="0">
                <a:hlinkClick r:id="rId5"/>
              </a:rPr>
              <a:t>https://www.rdocumentation.org/packages/randomForest/versions/4.6-14/topics/randomForest</a:t>
            </a:r>
            <a:endParaRPr lang="es-CO" sz="1800" dirty="0"/>
          </a:p>
          <a:p>
            <a:r>
              <a:rPr lang="es-CO" sz="1800" dirty="0"/>
              <a:t>5. </a:t>
            </a:r>
            <a:r>
              <a:rPr lang="es-CO" sz="1800" dirty="0">
                <a:hlinkClick r:id="rId5"/>
              </a:rPr>
              <a:t>https://www.rdocumentation.org/packages/randomForest/versions/4.6-14/topics/randomForest</a:t>
            </a:r>
            <a:endParaRPr lang="es-CO" sz="1800" dirty="0"/>
          </a:p>
          <a:p>
            <a:r>
              <a:rPr lang="es-CO" sz="1800" dirty="0"/>
              <a:t>6. Importancia relativa - &gt; </a:t>
            </a:r>
            <a:r>
              <a:rPr lang="es-CO" sz="1800" dirty="0">
                <a:hlinkClick r:id="rId6"/>
              </a:rPr>
              <a:t>https://advstats.psychstat.org/book/mregression/importance.php</a:t>
            </a:r>
            <a:endParaRPr lang="es-CO" sz="1800" dirty="0"/>
          </a:p>
          <a:p>
            <a:r>
              <a:rPr lang="es-CO" sz="1800" dirty="0"/>
              <a:t>7. Regresión </a:t>
            </a:r>
            <a:r>
              <a:rPr lang="es-CO" sz="1800" dirty="0" err="1"/>
              <a:t>logísica</a:t>
            </a:r>
            <a:r>
              <a:rPr lang="es-CO" sz="1800" dirty="0"/>
              <a:t> -&gt; </a:t>
            </a:r>
            <a:r>
              <a:rPr lang="es-CO" sz="1800" dirty="0">
                <a:hlinkClick r:id="rId7"/>
              </a:rPr>
              <a:t>https://stats.stackexchange.com/questions/106344/how-to-quantify-the-relative-variable-importance-in-logistic-regression-in-terms</a:t>
            </a:r>
            <a:endParaRPr lang="es-CO" sz="1800" dirty="0"/>
          </a:p>
          <a:p>
            <a:r>
              <a:rPr lang="es-CO" sz="1800" dirty="0"/>
              <a:t>8. Regresión logística -&gt; </a:t>
            </a:r>
            <a:r>
              <a:rPr lang="es-CO" sz="1800" dirty="0">
                <a:hlinkClick r:id="rId8"/>
              </a:rPr>
              <a:t>https://cran.r-project.org/web/packages/dominanceanalysis/vignettes/da-logistic-regression.html</a:t>
            </a:r>
            <a:endParaRPr lang="es-CO" sz="1800" dirty="0"/>
          </a:p>
          <a:p>
            <a:r>
              <a:rPr lang="es-CO" sz="1800" dirty="0"/>
              <a:t>9. Error regresión logística: </a:t>
            </a:r>
            <a:r>
              <a:rPr lang="es-CO" sz="1800" dirty="0">
                <a:hlinkClick r:id="rId9"/>
              </a:rPr>
              <a:t>https://rpubs.com/jpmurillo/153750</a:t>
            </a:r>
            <a:endParaRPr lang="es-CO" sz="1800" dirty="0"/>
          </a:p>
          <a:p>
            <a:r>
              <a:rPr lang="es-CO" sz="1800" dirty="0"/>
              <a:t>10. Paquete MARS -&gt; </a:t>
            </a:r>
            <a:r>
              <a:rPr lang="es-CO" sz="1800" dirty="0">
                <a:hlinkClick r:id="rId10"/>
              </a:rPr>
              <a:t>https://cran.r-project.org/web/packages/earth/index.html</a:t>
            </a:r>
            <a:endParaRPr lang="es-CO" sz="1800" dirty="0"/>
          </a:p>
          <a:p>
            <a:r>
              <a:rPr lang="es-CO" sz="1800" dirty="0"/>
              <a:t>11. </a:t>
            </a:r>
            <a:r>
              <a:rPr lang="es-CO" sz="1800" dirty="0" err="1"/>
              <a:t>Boruta</a:t>
            </a:r>
            <a:r>
              <a:rPr lang="es-CO" sz="1800" dirty="0"/>
              <a:t> -&gt; </a:t>
            </a:r>
            <a:r>
              <a:rPr lang="es-CO" sz="1800" dirty="0">
                <a:hlinkClick r:id="rId11"/>
              </a:rPr>
              <a:t>http://rstudio-pubs-static.s3.amazonaws.com/369273_87ccc31e36c44bb886a5dfbf5865bb1c.html</a:t>
            </a:r>
            <a:endParaRPr lang="es-CO" sz="1800" dirty="0"/>
          </a:p>
          <a:p>
            <a:r>
              <a:rPr lang="es-CO" sz="1800" dirty="0"/>
              <a:t>12. </a:t>
            </a:r>
            <a:r>
              <a:rPr lang="es-CO" sz="1800" dirty="0" err="1"/>
              <a:t>Boruta</a:t>
            </a:r>
            <a:r>
              <a:rPr lang="es-CO" sz="1800" dirty="0"/>
              <a:t> -&gt; </a:t>
            </a:r>
            <a:r>
              <a:rPr lang="es-CO" sz="1800" dirty="0">
                <a:hlinkClick r:id="rId12"/>
              </a:rPr>
              <a:t>https://www.kaggle.com/jimthompson/boruta-feature-importance-analysis</a:t>
            </a:r>
            <a:endParaRPr lang="es-CO" sz="1800" dirty="0"/>
          </a:p>
          <a:p>
            <a:r>
              <a:rPr lang="es-CO" sz="1800" dirty="0"/>
              <a:t>13. Regresión lineal -&gt; https://www.statmethods.net/advstats/glm.html</a:t>
            </a:r>
          </a:p>
        </p:txBody>
      </p:sp>
    </p:spTree>
    <p:extLst>
      <p:ext uri="{BB962C8B-B14F-4D97-AF65-F5344CB8AC3E}">
        <p14:creationId xmlns:p14="http://schemas.microsoft.com/office/powerpoint/2010/main" val="410250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REFERENCIAS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01E223-FCCE-462C-B2AB-68C2EA955CBE}"/>
              </a:ext>
            </a:extLst>
          </p:cNvPr>
          <p:cNvSpPr/>
          <p:nvPr/>
        </p:nvSpPr>
        <p:spPr>
          <a:xfrm>
            <a:off x="387922" y="707276"/>
            <a:ext cx="10903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dirty="0"/>
              <a:t>15. Regresión lineal simple http://www.learnbymarketing.com/tutorials/linear-regression-in-r/ </a:t>
            </a:r>
          </a:p>
        </p:txBody>
      </p:sp>
    </p:spTree>
    <p:extLst>
      <p:ext uri="{BB962C8B-B14F-4D97-AF65-F5344CB8AC3E}">
        <p14:creationId xmlns:p14="http://schemas.microsoft.com/office/powerpoint/2010/main" val="92100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GRADO DE SATISFACCIÓN HISTÓRICO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C54E3-7A55-4BFE-9B0F-79943FD8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5" y="1104000"/>
            <a:ext cx="8270533" cy="363806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2BF35F9-6433-4353-9228-A02839CE828E}"/>
              </a:ext>
            </a:extLst>
          </p:cNvPr>
          <p:cNvSpPr/>
          <p:nvPr/>
        </p:nvSpPr>
        <p:spPr>
          <a:xfrm>
            <a:off x="8585230" y="1659879"/>
            <a:ext cx="3135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EL PROMEDIO DE LA SATISFACCIÓN DE LOS CLIENTES ES SUPERIOR EN EL SERVICIO DE INTERVENTORÍA QUE EN GERENCIA.</a:t>
            </a:r>
          </a:p>
          <a:p>
            <a:pPr algn="just" defTabSz="914400"/>
            <a:endParaRPr lang="es-CO" sz="1400" dirty="0">
              <a:solidFill>
                <a:schemeClr val="accent2"/>
              </a:solidFill>
            </a:endParaRP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LA SATISFACCIÓN EN GERENCIA TIENE UNA MAYOR VARIBILIDAD.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5816A6A-FF20-40C5-8DED-77AC5CD09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62850"/>
              </p:ext>
            </p:extLst>
          </p:nvPr>
        </p:nvGraphicFramePr>
        <p:xfrm>
          <a:off x="572724" y="5120587"/>
          <a:ext cx="11148219" cy="1266825"/>
        </p:xfrm>
        <a:graphic>
          <a:graphicData uri="http://schemas.openxmlformats.org/drawingml/2006/table">
            <a:tbl>
              <a:tblPr/>
              <a:tblGrid>
                <a:gridCol w="1979640">
                  <a:extLst>
                    <a:ext uri="{9D8B030D-6E8A-4147-A177-3AD203B41FA5}">
                      <a16:colId xmlns:a16="http://schemas.microsoft.com/office/drawing/2014/main" val="2262679062"/>
                    </a:ext>
                  </a:extLst>
                </a:gridCol>
                <a:gridCol w="1995735">
                  <a:extLst>
                    <a:ext uri="{9D8B030D-6E8A-4147-A177-3AD203B41FA5}">
                      <a16:colId xmlns:a16="http://schemas.microsoft.com/office/drawing/2014/main" val="3113087414"/>
                    </a:ext>
                  </a:extLst>
                </a:gridCol>
                <a:gridCol w="1523625">
                  <a:extLst>
                    <a:ext uri="{9D8B030D-6E8A-4147-A177-3AD203B41FA5}">
                      <a16:colId xmlns:a16="http://schemas.microsoft.com/office/drawing/2014/main" val="512869613"/>
                    </a:ext>
                  </a:extLst>
                </a:gridCol>
                <a:gridCol w="1528990">
                  <a:extLst>
                    <a:ext uri="{9D8B030D-6E8A-4147-A177-3AD203B41FA5}">
                      <a16:colId xmlns:a16="http://schemas.microsoft.com/office/drawing/2014/main" val="754320405"/>
                    </a:ext>
                  </a:extLst>
                </a:gridCol>
                <a:gridCol w="1545085">
                  <a:extLst>
                    <a:ext uri="{9D8B030D-6E8A-4147-A177-3AD203B41FA5}">
                      <a16:colId xmlns:a16="http://schemas.microsoft.com/office/drawing/2014/main" val="4242470209"/>
                    </a:ext>
                  </a:extLst>
                </a:gridCol>
                <a:gridCol w="1287572">
                  <a:extLst>
                    <a:ext uri="{9D8B030D-6E8A-4147-A177-3AD203B41FA5}">
                      <a16:colId xmlns:a16="http://schemas.microsoft.com/office/drawing/2014/main" val="3752177868"/>
                    </a:ext>
                  </a:extLst>
                </a:gridCol>
                <a:gridCol w="1287572">
                  <a:extLst>
                    <a:ext uri="{9D8B030D-6E8A-4147-A177-3AD203B41FA5}">
                      <a16:colId xmlns:a16="http://schemas.microsoft.com/office/drawing/2014/main" val="2341928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DESVÍO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MÍNIMO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CANTIDAD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46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68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70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081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1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656622" cy="1023976"/>
          </a:xfrm>
        </p:spPr>
        <p:txBody>
          <a:bodyPr anchor="t"/>
          <a:lstStyle/>
          <a:p>
            <a:r>
              <a:rPr lang="es-CO" b="1" dirty="0"/>
              <a:t>IMPACTO VARIABLES SATISFACCIÓN DEL CLIENTE EN EL RETORNO DE LOS CLIENTES – SATISFACCIÓN POR SERVICIO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72F6B0D-2C05-4F32-B128-6C7080BF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18866"/>
              </p:ext>
            </p:extLst>
          </p:nvPr>
        </p:nvGraphicFramePr>
        <p:xfrm>
          <a:off x="549707" y="1499092"/>
          <a:ext cx="7333529" cy="3143250"/>
        </p:xfrm>
        <a:graphic>
          <a:graphicData uri="http://schemas.openxmlformats.org/drawingml/2006/table">
            <a:tbl>
              <a:tblPr/>
              <a:tblGrid>
                <a:gridCol w="3051303">
                  <a:extLst>
                    <a:ext uri="{9D8B030D-6E8A-4147-A177-3AD203B41FA5}">
                      <a16:colId xmlns:a16="http://schemas.microsoft.com/office/drawing/2014/main" val="1579077952"/>
                    </a:ext>
                  </a:extLst>
                </a:gridCol>
                <a:gridCol w="2045760">
                  <a:extLst>
                    <a:ext uri="{9D8B030D-6E8A-4147-A177-3AD203B41FA5}">
                      <a16:colId xmlns:a16="http://schemas.microsoft.com/office/drawing/2014/main" val="362457206"/>
                    </a:ext>
                  </a:extLst>
                </a:gridCol>
                <a:gridCol w="1092228">
                  <a:extLst>
                    <a:ext uri="{9D8B030D-6E8A-4147-A177-3AD203B41FA5}">
                      <a16:colId xmlns:a16="http://schemas.microsoft.com/office/drawing/2014/main" val="4182571854"/>
                    </a:ext>
                  </a:extLst>
                </a:gridCol>
                <a:gridCol w="1144238">
                  <a:extLst>
                    <a:ext uri="{9D8B030D-6E8A-4147-A177-3AD203B41FA5}">
                      <a16:colId xmlns:a16="http://schemas.microsoft.com/office/drawing/2014/main" val="18002003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CALIFICACIÓN/INDICADOR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98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SATISFACCIÓN GLOBAL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081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COMPROMISOS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29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29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VOLVER A CONTRATAR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52132"/>
                  </a:ext>
                </a:extLst>
              </a:tr>
              <a:tr h="185967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PRODUCTOS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087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SOPORTE_ADMON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4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SOPORTE_DIR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20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SOPORTE_TEC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02492"/>
                  </a:ext>
                </a:extLst>
              </a:tr>
              <a:tr h="6474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TASA DE RETORNO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049677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3158109-73ED-4A77-8081-355672808227}"/>
              </a:ext>
            </a:extLst>
          </p:cNvPr>
          <p:cNvSpPr/>
          <p:nvPr/>
        </p:nvSpPr>
        <p:spPr>
          <a:xfrm>
            <a:off x="8585230" y="1659879"/>
            <a:ext cx="31357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SOLO EL SOPORTE DIRECTIVO ES CALIFICADO COMO SUPERIOR EN EL CASO DE GERENCIA</a:t>
            </a:r>
          </a:p>
          <a:p>
            <a:pPr algn="just" defTabSz="914400"/>
            <a:endParaRPr lang="es-CO" sz="1400" dirty="0">
              <a:solidFill>
                <a:schemeClr val="accent2"/>
              </a:solidFill>
            </a:endParaRPr>
          </a:p>
          <a:p>
            <a:pPr marL="457200" indent="-457200" algn="just" defTabSz="914400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accent2"/>
                </a:solidFill>
              </a:rPr>
              <a:t>LA TASA DE RETORNO ES SUPERIOR EN GERENCIA QUE EN INTERVENTORÍA</a:t>
            </a:r>
          </a:p>
        </p:txBody>
      </p:sp>
    </p:spTree>
    <p:extLst>
      <p:ext uri="{BB962C8B-B14F-4D97-AF65-F5344CB8AC3E}">
        <p14:creationId xmlns:p14="http://schemas.microsoft.com/office/powerpoint/2010/main" val="191319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FACTORES DIFERENCIADORES, DEBILIDADES Y FORTALEZAS</a:t>
            </a:r>
          </a:p>
        </p:txBody>
      </p:sp>
    </p:spTree>
    <p:extLst>
      <p:ext uri="{BB962C8B-B14F-4D97-AF65-F5344CB8AC3E}">
        <p14:creationId xmlns:p14="http://schemas.microsoft.com/office/powerpoint/2010/main" val="38208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B7528B-FAA4-465C-AAD5-D720C475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5" y="1061026"/>
            <a:ext cx="6173932" cy="52624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0367FC1-ACAB-453C-9D97-A5CB63A1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5" y="15115"/>
            <a:ext cx="9559640" cy="615823"/>
          </a:xfrm>
        </p:spPr>
        <p:txBody>
          <a:bodyPr anchor="t"/>
          <a:lstStyle/>
          <a:p>
            <a:r>
              <a:rPr lang="es-CO" b="1" dirty="0"/>
              <a:t>DEBILIDADES Y FORTALEZAS UNIDAS = ? FACTOR DIFERENCIADOR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CE412E-6BF8-4B34-BB0B-6D01A5C17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793" y="1061026"/>
            <a:ext cx="4496575" cy="51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5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0367FC1-ACAB-453C-9D97-A5CB63A1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523737"/>
          </a:xfrm>
        </p:spPr>
        <p:txBody>
          <a:bodyPr anchor="t"/>
          <a:lstStyle/>
          <a:p>
            <a:r>
              <a:rPr lang="es-CO" b="1" dirty="0"/>
              <a:t>FORTALEZAS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84C390-9A94-4004-B4F5-F84018CA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4" y="1061026"/>
            <a:ext cx="5994596" cy="51000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ABFE55-0BEB-453B-9AF9-3F7D2897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274" y="1061025"/>
            <a:ext cx="4623522" cy="52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327B7E-9AF1-47AF-A48D-0726D506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5" y="1061025"/>
            <a:ext cx="5915895" cy="522126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0367FC1-ACAB-453C-9D97-A5CB63A1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DEBILIDADES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A3D9E2-2A2A-414D-9B63-DA49970B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5" y="1123950"/>
            <a:ext cx="4724400" cy="48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IMPACTO ASPECTOS EN SATISFACCIÓN GLOBAL</a:t>
            </a:r>
          </a:p>
        </p:txBody>
      </p:sp>
    </p:spTree>
    <p:extLst>
      <p:ext uri="{BB962C8B-B14F-4D97-AF65-F5344CB8AC3E}">
        <p14:creationId xmlns:p14="http://schemas.microsoft.com/office/powerpoint/2010/main" val="665883169"/>
      </p:ext>
    </p:extLst>
  </p:cSld>
  <p:clrMapOvr>
    <a:masterClrMapping/>
  </p:clrMapOvr>
</p:sld>
</file>

<file path=ppt/theme/theme1.xml><?xml version="1.0" encoding="utf-8"?>
<a:theme xmlns:a="http://schemas.openxmlformats.org/drawingml/2006/main" name="Payc_2013">
  <a:themeElements>
    <a:clrScheme name="PAYC 1">
      <a:dk1>
        <a:sysClr val="windowText" lastClr="000000"/>
      </a:dk1>
      <a:lt1>
        <a:sysClr val="window" lastClr="FFFFFF"/>
      </a:lt1>
      <a:dk2>
        <a:srgbClr val="321B0B"/>
      </a:dk2>
      <a:lt2>
        <a:srgbClr val="F6EBE0"/>
      </a:lt2>
      <a:accent1>
        <a:srgbClr val="58391C"/>
      </a:accent1>
      <a:accent2>
        <a:srgbClr val="C20D24"/>
      </a:accent2>
      <a:accent3>
        <a:srgbClr val="268C36"/>
      </a:accent3>
      <a:accent4>
        <a:srgbClr val="731769"/>
      </a:accent4>
      <a:accent5>
        <a:srgbClr val="4C639D"/>
      </a:accent5>
      <a:accent6>
        <a:srgbClr val="EC9E21"/>
      </a:accent6>
      <a:hlink>
        <a:srgbClr val="AB1321"/>
      </a:hlink>
      <a:folHlink>
        <a:srgbClr val="930B22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r 6">
    <a:dk1>
      <a:sysClr val="windowText" lastClr="000000"/>
    </a:dk1>
    <a:lt1>
      <a:sysClr val="window" lastClr="FFFFFF"/>
    </a:lt1>
    <a:dk2>
      <a:srgbClr val="58391C"/>
    </a:dk2>
    <a:lt2>
      <a:srgbClr val="F6EBE0"/>
    </a:lt2>
    <a:accent1>
      <a:srgbClr val="58391C"/>
    </a:accent1>
    <a:accent2>
      <a:srgbClr val="C20D24"/>
    </a:accent2>
    <a:accent3>
      <a:srgbClr val="268C36"/>
    </a:accent3>
    <a:accent4>
      <a:srgbClr val="731769"/>
    </a:accent4>
    <a:accent5>
      <a:srgbClr val="4C639D"/>
    </a:accent5>
    <a:accent6>
      <a:srgbClr val="EC9E21"/>
    </a:accent6>
    <a:hlink>
      <a:srgbClr val="AB1321"/>
    </a:hlink>
    <a:folHlink>
      <a:srgbClr val="930B22"/>
    </a:folHlink>
  </a:clrScheme>
  <a:fontScheme name="Plaza">
    <a:majorFont>
      <a:latin typeface="Century Gothic"/>
      <a:ea typeface=""/>
      <a:cs typeface=""/>
      <a:font script="Jpan" typeface="メイリオ"/>
    </a:majorFont>
    <a:minorFont>
      <a:latin typeface="Century Gothic"/>
      <a:ea typeface=""/>
      <a:cs typeface=""/>
      <a:font script="Jpan" typeface="メイリオ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CC5B04E8355940916980C2C076635F" ma:contentTypeVersion="2" ma:contentTypeDescription="Crear nuevo documento." ma:contentTypeScope="" ma:versionID="37c2b0b5c4d08fc1fe387b8da0ea1bbd">
  <xsd:schema xmlns:xsd="http://www.w3.org/2001/XMLSchema" xmlns:xs="http://www.w3.org/2001/XMLSchema" xmlns:p="http://schemas.microsoft.com/office/2006/metadata/properties" xmlns:ns2="0e2cf358-d86d-4586-9b9c-cbb4c6cbc5f2" targetNamespace="http://schemas.microsoft.com/office/2006/metadata/properties" ma:root="true" ma:fieldsID="9a68dee941b356d095f6a221edb30594" ns2:_="">
    <xsd:import namespace="0e2cf358-d86d-4586-9b9c-cbb4c6cbc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cf358-d86d-4586-9b9c-cbb4c6cbc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FE743-C040-4B60-B642-2EA3B9325609}">
  <ds:schemaRefs>
    <ds:schemaRef ds:uri="http://schemas.microsoft.com/office/2006/metadata/properties"/>
    <ds:schemaRef ds:uri="http://purl.org/dc/dcmitype/"/>
    <ds:schemaRef ds:uri="0e2cf358-d86d-4586-9b9c-cbb4c6cbc5f2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C54B99-4FCE-4EA5-8DB5-65C4C5E319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173D6-375F-4290-A854-37EBBF44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cf358-d86d-4586-9b9c-cbb4c6cbc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36131</TotalTime>
  <Words>1841</Words>
  <Application>Microsoft Office PowerPoint</Application>
  <PresentationFormat>Panorámica</PresentationFormat>
  <Paragraphs>317</Paragraphs>
  <Slides>29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0" baseType="lpstr">
      <vt:lpstr>MS PGothic</vt:lpstr>
      <vt:lpstr>MS PGothic</vt:lpstr>
      <vt:lpstr>Alte DIN 1451 Mittelschrift</vt:lpstr>
      <vt:lpstr>Arial</vt:lpstr>
      <vt:lpstr>Calibri</vt:lpstr>
      <vt:lpstr>Century Gothic</vt:lpstr>
      <vt:lpstr>Franklin Gothic Book</vt:lpstr>
      <vt:lpstr>Franklin Gothic Demi</vt:lpstr>
      <vt:lpstr>Wingdings</vt:lpstr>
      <vt:lpstr>Wingdings 2</vt:lpstr>
      <vt:lpstr>Payc_2013</vt:lpstr>
      <vt:lpstr>MINERÍA DE DATOS ENCUESTAS</vt:lpstr>
      <vt:lpstr>RESUMEN GENERAL SATISFACCIÓN</vt:lpstr>
      <vt:lpstr>GRADO DE SATISFACCIÓN HISTÓRICO</vt:lpstr>
      <vt:lpstr>IMPACTO VARIABLES SATISFACCIÓN DEL CLIENTE EN EL RETORNO DE LOS CLIENTES – SATISFACCIÓN POR SERVICIO</vt:lpstr>
      <vt:lpstr>FACTORES DIFERENCIADORES, DEBILIDADES Y FORTALEZAS</vt:lpstr>
      <vt:lpstr>DEBILIDADES Y FORTALEZAS UNIDAS = ? FACTOR DIFERENCIADOR</vt:lpstr>
      <vt:lpstr>FORTALEZAS</vt:lpstr>
      <vt:lpstr>DEBILIDADES</vt:lpstr>
      <vt:lpstr>IMPACTO ASPECTOS EN SATISFACCIÓN GLOBAL</vt:lpstr>
      <vt:lpstr>IMPACTO ASPECTOS EN SATISFACCIÓN</vt:lpstr>
      <vt:lpstr>IMPACTO ASPECTOS EN LA SATISFACCIÓN GLOBAL DEL CLIENTE</vt:lpstr>
      <vt:lpstr>IMPACTO ASPECTOS EN LA SATISFACCIÓN GLOBAL DEL CLIENTE</vt:lpstr>
      <vt:lpstr>IMPACTO PREGUNTAS CALIFICACIÓN GLOBAL</vt:lpstr>
      <vt:lpstr>IMPACTO PREGUNTAS EN LA SATISFACCIÓN GLOBAL DEL CLIENTE</vt:lpstr>
      <vt:lpstr>IMPACTO PREGUNTAS EN LA SATISFACCIÓN GLOBAL DEL CLIENTE</vt:lpstr>
      <vt:lpstr>IMPACTO PREGUNTAS EN LA SATISFACCIÓN GLOBAL DEL CLIENTE</vt:lpstr>
      <vt:lpstr>IMPACTO PREGUNTAS EN LA SATISFACCIÓN GLOBAL DEL CLIENTE</vt:lpstr>
      <vt:lpstr>IMPACTO PREGUNTAS EN LA SATISFACCIÓN GLOBAL DEL CLIENTE</vt:lpstr>
      <vt:lpstr>ANÁLISIS DE IMPACTO ENCUESTAS DE SATISFACCIÓN EN RETORNO DE CLIENTES</vt:lpstr>
      <vt:lpstr>IMPACTO VARIABLES SATISFACCIÓN DEL CLIENTE EN EL RETORNO DE LOS CLIENTES</vt:lpstr>
      <vt:lpstr>IMPACTO VARIABLES SATISFACCIÓN DEL CLIENTE EN EL RETORNO DE LOS CLIENTES</vt:lpstr>
      <vt:lpstr>ANÁLISIS DE IMPACTO ENCUESTAS DE SATISFACCIÓN EN APARICIÓN DE OTROSIES</vt:lpstr>
      <vt:lpstr>IMPACTO VARIABLES SATISFACCIÓN DEL CLIENTE EN EL LA APARICIÓN DE OTRO SIES</vt:lpstr>
      <vt:lpstr>IMPACTO VARIABLES SATISFACCIÓN DEL CLIENTE EN EL LA APARICIÓN DE OTRO SIES</vt:lpstr>
      <vt:lpstr>ANÁLISIS DE IMPACTO ENCUESTAS EN MULTIPLICADOR</vt:lpstr>
      <vt:lpstr>IMPACTO VARIABLES SATISFACCIÓN DEL CLIENTE EN EL LA MULTIPLICADOR</vt:lpstr>
      <vt:lpstr>REFERENCIAS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PROYECTO</cp:lastModifiedBy>
  <cp:revision>1043</cp:revision>
  <dcterms:created xsi:type="dcterms:W3CDTF">2013-08-15T16:23:06Z</dcterms:created>
  <dcterms:modified xsi:type="dcterms:W3CDTF">2019-05-22T14:45:12Z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0x01010042CC5B04E8355940916980C2C076635F</vt:lpwstr>
  </property>
</Properties>
</file>