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371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7" r:id="rId13"/>
    <p:sldId id="388" r:id="rId14"/>
    <p:sldId id="389" r:id="rId15"/>
    <p:sldId id="385" r:id="rId16"/>
    <p:sldId id="390" r:id="rId17"/>
    <p:sldId id="391" r:id="rId18"/>
    <p:sldId id="392" r:id="rId19"/>
    <p:sldId id="393" r:id="rId20"/>
    <p:sldId id="394" r:id="rId21"/>
  </p:sldIdLst>
  <p:sldSz cx="12192000" cy="685800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2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FFFF"/>
    <a:srgbClr val="FF6FCF"/>
    <a:srgbClr val="AAA29E"/>
    <a:srgbClr val="52882D"/>
    <a:srgbClr val="3C67A3"/>
    <a:srgbClr val="8000FF"/>
    <a:srgbClr val="800040"/>
    <a:srgbClr val="0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434" autoAdjust="0"/>
  </p:normalViewPr>
  <p:slideViewPr>
    <p:cSldViewPr snapToGrid="0" snapToObjects="1" showGuides="1">
      <p:cViewPr varScale="1">
        <p:scale>
          <a:sx n="69" d="100"/>
          <a:sy n="69" d="100"/>
        </p:scale>
        <p:origin x="702" y="66"/>
      </p:cViewPr>
      <p:guideLst/>
    </p:cSldViewPr>
  </p:slideViewPr>
  <p:outlineViewPr>
    <p:cViewPr>
      <p:scale>
        <a:sx n="33" d="100"/>
        <a:sy n="33" d="100"/>
      </p:scale>
      <p:origin x="0" y="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D%20Piraco%2027%22:Users:imac:Library:Containers:com.apple.mail:Data:Library:Mail%20Downloads:referencia%20rapida%2009%20JUL%20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60"/>
      <c:hPercent val="10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4C639D"/>
              </a:solidFill>
            </c:spPr>
            <c:extLst>
              <c:ext xmlns:c16="http://schemas.microsoft.com/office/drawing/2014/chart" uri="{C3380CC4-5D6E-409C-BE32-E72D297353CC}">
                <c16:uniqueId val="{00000001-7741-49F2-A80B-5099EF872129}"/>
              </c:ext>
            </c:extLst>
          </c:dPt>
          <c:dLbls>
            <c:dLbl>
              <c:idx val="2"/>
              <c:layout>
                <c:manualLayout>
                  <c:x val="-6.5907270276078997E-3"/>
                  <c:y val="-0.241645939117422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41-49F2-A80B-5099EF872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Franklin Gothic Book"/>
                    <a:cs typeface="Franklin Gothic Book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'General Español'!$C$7:$C$9</c:f>
              <c:strCache>
                <c:ptCount val="3"/>
                <c:pt idx="0">
                  <c:v> GERENCIA</c:v>
                </c:pt>
                <c:pt idx="1">
                  <c:v> INTERVENTORIA</c:v>
                </c:pt>
                <c:pt idx="2">
                  <c:v>PRESUPUESTO Y_x000d_PROGRAMACIÓN</c:v>
                </c:pt>
              </c:strCache>
            </c:strRef>
          </c:cat>
          <c:val>
            <c:numRef>
              <c:f>'General Español'!$H$7:$H$9</c:f>
              <c:numCache>
                <c:formatCode>#,##0</c:formatCode>
                <c:ptCount val="3"/>
                <c:pt idx="0">
                  <c:v>81612.305164095</c:v>
                </c:pt>
                <c:pt idx="1">
                  <c:v>74854.779759446406</c:v>
                </c:pt>
                <c:pt idx="2">
                  <c:v>4034.3934385911371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41-49F2-A80B-5099EF872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81DD1-79E7-4EBB-B1AF-DEC5C67B335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92D9C209-70B4-45E9-8B12-3A7E7264A4DD}">
      <dgm:prSet phldrT="[Texto]" custT="1"/>
      <dgm:spPr/>
      <dgm:t>
        <a:bodyPr/>
        <a:lstStyle/>
        <a:p>
          <a:r>
            <a:rPr lang="es-CO" sz="1400" dirty="0"/>
            <a:t>Realizar encuesta</a:t>
          </a:r>
        </a:p>
      </dgm:t>
    </dgm:pt>
    <dgm:pt modelId="{6A8EA720-F9EC-4B58-8AA2-F90DF0C39B2D}" type="parTrans" cxnId="{B2D7988E-82F1-4595-8793-AE54E3A8DC41}">
      <dgm:prSet/>
      <dgm:spPr/>
      <dgm:t>
        <a:bodyPr/>
        <a:lstStyle/>
        <a:p>
          <a:endParaRPr lang="es-CO" sz="2000"/>
        </a:p>
      </dgm:t>
    </dgm:pt>
    <dgm:pt modelId="{A1D2214E-A0C7-4F04-A573-D4E502F2E7AD}" type="sibTrans" cxnId="{B2D7988E-82F1-4595-8793-AE54E3A8DC41}">
      <dgm:prSet/>
      <dgm:spPr/>
      <dgm:t>
        <a:bodyPr/>
        <a:lstStyle/>
        <a:p>
          <a:endParaRPr lang="es-CO" sz="2000"/>
        </a:p>
      </dgm:t>
    </dgm:pt>
    <dgm:pt modelId="{2A879ADA-ED39-4384-B3F3-A8E1CBDF2DA9}">
      <dgm:prSet phldrT="[Texto]" custT="1"/>
      <dgm:spPr/>
      <dgm:t>
        <a:bodyPr/>
        <a:lstStyle/>
        <a:p>
          <a:r>
            <a:rPr lang="es-CO" sz="1400" dirty="0"/>
            <a:t>Analizar resultados encuesta</a:t>
          </a:r>
        </a:p>
      </dgm:t>
    </dgm:pt>
    <dgm:pt modelId="{A8A14BA0-570E-4D8C-B682-75F5F6AAA3D5}" type="parTrans" cxnId="{643D8D2B-1B3A-4DE6-9E47-A22EB819C144}">
      <dgm:prSet/>
      <dgm:spPr/>
      <dgm:t>
        <a:bodyPr/>
        <a:lstStyle/>
        <a:p>
          <a:endParaRPr lang="es-CO" sz="2000"/>
        </a:p>
      </dgm:t>
    </dgm:pt>
    <dgm:pt modelId="{7F754764-C58F-489F-871B-A4D5FEAD0365}" type="sibTrans" cxnId="{643D8D2B-1B3A-4DE6-9E47-A22EB819C144}">
      <dgm:prSet/>
      <dgm:spPr/>
      <dgm:t>
        <a:bodyPr/>
        <a:lstStyle/>
        <a:p>
          <a:endParaRPr lang="es-CO" sz="2000"/>
        </a:p>
      </dgm:t>
    </dgm:pt>
    <dgm:pt modelId="{829667FA-2CCB-49B0-AD8E-3AE0B24BE371}">
      <dgm:prSet phldrT="[Texto]" custT="1"/>
      <dgm:spPr/>
      <dgm:t>
        <a:bodyPr/>
        <a:lstStyle/>
        <a:p>
          <a:r>
            <a:rPr lang="es-CO" sz="1400" dirty="0"/>
            <a:t>Reformular encuesta</a:t>
          </a:r>
        </a:p>
      </dgm:t>
    </dgm:pt>
    <dgm:pt modelId="{2897371B-582C-4F30-8D70-12B344BCD120}" type="parTrans" cxnId="{8B60F850-E6F8-489C-8EA6-84B8A3280D5F}">
      <dgm:prSet/>
      <dgm:spPr/>
      <dgm:t>
        <a:bodyPr/>
        <a:lstStyle/>
        <a:p>
          <a:endParaRPr lang="es-CO" sz="2000"/>
        </a:p>
      </dgm:t>
    </dgm:pt>
    <dgm:pt modelId="{1B022807-49B4-4E52-A1FB-2A8EB7E369BD}" type="sibTrans" cxnId="{8B60F850-E6F8-489C-8EA6-84B8A3280D5F}">
      <dgm:prSet/>
      <dgm:spPr/>
      <dgm:t>
        <a:bodyPr/>
        <a:lstStyle/>
        <a:p>
          <a:endParaRPr lang="es-CO" sz="2000"/>
        </a:p>
      </dgm:t>
    </dgm:pt>
    <dgm:pt modelId="{BBAC128D-83A5-4CE9-8337-874D398AA0DD}">
      <dgm:prSet phldrT="[Texto]" custT="1"/>
      <dgm:spPr/>
      <dgm:t>
        <a:bodyPr/>
        <a:lstStyle/>
        <a:p>
          <a:r>
            <a:rPr lang="es-CO" sz="1400" dirty="0"/>
            <a:t>Analizar resultados indicadores de retención y quejas</a:t>
          </a:r>
        </a:p>
      </dgm:t>
    </dgm:pt>
    <dgm:pt modelId="{C3233B80-7900-4246-AF7A-23BAE39071FB}" type="parTrans" cxnId="{0646AFAA-D346-4051-BB46-AFF227EE5D02}">
      <dgm:prSet/>
      <dgm:spPr/>
      <dgm:t>
        <a:bodyPr/>
        <a:lstStyle/>
        <a:p>
          <a:endParaRPr lang="es-CO" sz="2000"/>
        </a:p>
      </dgm:t>
    </dgm:pt>
    <dgm:pt modelId="{863A56AB-1541-4129-AC55-7D7ED8DBD963}" type="sibTrans" cxnId="{0646AFAA-D346-4051-BB46-AFF227EE5D02}">
      <dgm:prSet/>
      <dgm:spPr/>
      <dgm:t>
        <a:bodyPr/>
        <a:lstStyle/>
        <a:p>
          <a:endParaRPr lang="es-CO" sz="2000"/>
        </a:p>
      </dgm:t>
    </dgm:pt>
    <dgm:pt modelId="{DB42F6D4-BE0F-4193-83D7-CAD1F0B148C7}" type="pres">
      <dgm:prSet presAssocID="{D1F81DD1-79E7-4EBB-B1AF-DEC5C67B3356}" presName="cycle" presStyleCnt="0">
        <dgm:presLayoutVars>
          <dgm:dir/>
          <dgm:resizeHandles val="exact"/>
        </dgm:presLayoutVars>
      </dgm:prSet>
      <dgm:spPr/>
    </dgm:pt>
    <dgm:pt modelId="{6459E14D-E6A3-4B87-8A31-9F050717C4E4}" type="pres">
      <dgm:prSet presAssocID="{92D9C209-70B4-45E9-8B12-3A7E7264A4DD}" presName="node" presStyleLbl="node1" presStyleIdx="0" presStyleCnt="4">
        <dgm:presLayoutVars>
          <dgm:bulletEnabled val="1"/>
        </dgm:presLayoutVars>
      </dgm:prSet>
      <dgm:spPr/>
    </dgm:pt>
    <dgm:pt modelId="{13707D06-41D5-4D41-B987-37E00A0B6E15}" type="pres">
      <dgm:prSet presAssocID="{92D9C209-70B4-45E9-8B12-3A7E7264A4DD}" presName="spNode" presStyleCnt="0"/>
      <dgm:spPr/>
    </dgm:pt>
    <dgm:pt modelId="{90D5AF4B-E1DB-4826-8753-EA08629FD7FA}" type="pres">
      <dgm:prSet presAssocID="{A1D2214E-A0C7-4F04-A573-D4E502F2E7AD}" presName="sibTrans" presStyleLbl="sibTrans1D1" presStyleIdx="0" presStyleCnt="4"/>
      <dgm:spPr/>
    </dgm:pt>
    <dgm:pt modelId="{8B129530-8D91-40A8-B958-1B959A0EB264}" type="pres">
      <dgm:prSet presAssocID="{2A879ADA-ED39-4384-B3F3-A8E1CBDF2DA9}" presName="node" presStyleLbl="node1" presStyleIdx="1" presStyleCnt="4">
        <dgm:presLayoutVars>
          <dgm:bulletEnabled val="1"/>
        </dgm:presLayoutVars>
      </dgm:prSet>
      <dgm:spPr/>
    </dgm:pt>
    <dgm:pt modelId="{9BD7B39B-736C-4C77-81A6-79EA9912B77E}" type="pres">
      <dgm:prSet presAssocID="{2A879ADA-ED39-4384-B3F3-A8E1CBDF2DA9}" presName="spNode" presStyleCnt="0"/>
      <dgm:spPr/>
    </dgm:pt>
    <dgm:pt modelId="{7B834747-7409-4B8B-B2A2-2D8F11BA257C}" type="pres">
      <dgm:prSet presAssocID="{7F754764-C58F-489F-871B-A4D5FEAD0365}" presName="sibTrans" presStyleLbl="sibTrans1D1" presStyleIdx="1" presStyleCnt="4"/>
      <dgm:spPr/>
    </dgm:pt>
    <dgm:pt modelId="{B6CA03C5-9656-4557-B1AB-DA7A368FF114}" type="pres">
      <dgm:prSet presAssocID="{BBAC128D-83A5-4CE9-8337-874D398AA0DD}" presName="node" presStyleLbl="node1" presStyleIdx="2" presStyleCnt="4">
        <dgm:presLayoutVars>
          <dgm:bulletEnabled val="1"/>
        </dgm:presLayoutVars>
      </dgm:prSet>
      <dgm:spPr/>
    </dgm:pt>
    <dgm:pt modelId="{CB1672DE-8219-4BA1-802F-5948AD15AA61}" type="pres">
      <dgm:prSet presAssocID="{BBAC128D-83A5-4CE9-8337-874D398AA0DD}" presName="spNode" presStyleCnt="0"/>
      <dgm:spPr/>
    </dgm:pt>
    <dgm:pt modelId="{961044E8-DB7B-45B9-ADF8-8E98788F1DD1}" type="pres">
      <dgm:prSet presAssocID="{863A56AB-1541-4129-AC55-7D7ED8DBD963}" presName="sibTrans" presStyleLbl="sibTrans1D1" presStyleIdx="2" presStyleCnt="4"/>
      <dgm:spPr/>
    </dgm:pt>
    <dgm:pt modelId="{4AE57AB9-611D-417E-BEBE-630EFFE1BFAB}" type="pres">
      <dgm:prSet presAssocID="{829667FA-2CCB-49B0-AD8E-3AE0B24BE371}" presName="node" presStyleLbl="node1" presStyleIdx="3" presStyleCnt="4">
        <dgm:presLayoutVars>
          <dgm:bulletEnabled val="1"/>
        </dgm:presLayoutVars>
      </dgm:prSet>
      <dgm:spPr/>
    </dgm:pt>
    <dgm:pt modelId="{DED37262-D208-4497-8844-E3C2A42347E7}" type="pres">
      <dgm:prSet presAssocID="{829667FA-2CCB-49B0-AD8E-3AE0B24BE371}" presName="spNode" presStyleCnt="0"/>
      <dgm:spPr/>
    </dgm:pt>
    <dgm:pt modelId="{9F887D2D-0234-4993-8442-257162AA4EC4}" type="pres">
      <dgm:prSet presAssocID="{1B022807-49B4-4E52-A1FB-2A8EB7E369BD}" presName="sibTrans" presStyleLbl="sibTrans1D1" presStyleIdx="3" presStyleCnt="4"/>
      <dgm:spPr/>
    </dgm:pt>
  </dgm:ptLst>
  <dgm:cxnLst>
    <dgm:cxn modelId="{643D8D2B-1B3A-4DE6-9E47-A22EB819C144}" srcId="{D1F81DD1-79E7-4EBB-B1AF-DEC5C67B3356}" destId="{2A879ADA-ED39-4384-B3F3-A8E1CBDF2DA9}" srcOrd="1" destOrd="0" parTransId="{A8A14BA0-570E-4D8C-B682-75F5F6AAA3D5}" sibTransId="{7F754764-C58F-489F-871B-A4D5FEAD0365}"/>
    <dgm:cxn modelId="{7938B33D-BEAB-43DE-BDB5-5DEBC0F0D6A1}" type="presOf" srcId="{863A56AB-1541-4129-AC55-7D7ED8DBD963}" destId="{961044E8-DB7B-45B9-ADF8-8E98788F1DD1}" srcOrd="0" destOrd="0" presId="urn:microsoft.com/office/officeart/2005/8/layout/cycle5"/>
    <dgm:cxn modelId="{A31D5464-5D52-4CDB-B4BC-6FC93A1EE45F}" type="presOf" srcId="{2A879ADA-ED39-4384-B3F3-A8E1CBDF2DA9}" destId="{8B129530-8D91-40A8-B958-1B959A0EB264}" srcOrd="0" destOrd="0" presId="urn:microsoft.com/office/officeart/2005/8/layout/cycle5"/>
    <dgm:cxn modelId="{A42FC44E-B995-435E-B3C7-673A19E0CD3A}" type="presOf" srcId="{1B022807-49B4-4E52-A1FB-2A8EB7E369BD}" destId="{9F887D2D-0234-4993-8442-257162AA4EC4}" srcOrd="0" destOrd="0" presId="urn:microsoft.com/office/officeart/2005/8/layout/cycle5"/>
    <dgm:cxn modelId="{8B60F850-E6F8-489C-8EA6-84B8A3280D5F}" srcId="{D1F81DD1-79E7-4EBB-B1AF-DEC5C67B3356}" destId="{829667FA-2CCB-49B0-AD8E-3AE0B24BE371}" srcOrd="3" destOrd="0" parTransId="{2897371B-582C-4F30-8D70-12B344BCD120}" sibTransId="{1B022807-49B4-4E52-A1FB-2A8EB7E369BD}"/>
    <dgm:cxn modelId="{9BE7087B-C7B0-4D32-8FA9-E8B5E1D0E222}" type="presOf" srcId="{92D9C209-70B4-45E9-8B12-3A7E7264A4DD}" destId="{6459E14D-E6A3-4B87-8A31-9F050717C4E4}" srcOrd="0" destOrd="0" presId="urn:microsoft.com/office/officeart/2005/8/layout/cycle5"/>
    <dgm:cxn modelId="{836CB089-8803-4096-A2B2-4652735AD7B4}" type="presOf" srcId="{BBAC128D-83A5-4CE9-8337-874D398AA0DD}" destId="{B6CA03C5-9656-4557-B1AB-DA7A368FF114}" srcOrd="0" destOrd="0" presId="urn:microsoft.com/office/officeart/2005/8/layout/cycle5"/>
    <dgm:cxn modelId="{B2D7988E-82F1-4595-8793-AE54E3A8DC41}" srcId="{D1F81DD1-79E7-4EBB-B1AF-DEC5C67B3356}" destId="{92D9C209-70B4-45E9-8B12-3A7E7264A4DD}" srcOrd="0" destOrd="0" parTransId="{6A8EA720-F9EC-4B58-8AA2-F90DF0C39B2D}" sibTransId="{A1D2214E-A0C7-4F04-A573-D4E502F2E7AD}"/>
    <dgm:cxn modelId="{579CE6A5-24C7-46B2-A623-9E18D93AE854}" type="presOf" srcId="{7F754764-C58F-489F-871B-A4D5FEAD0365}" destId="{7B834747-7409-4B8B-B2A2-2D8F11BA257C}" srcOrd="0" destOrd="0" presId="urn:microsoft.com/office/officeart/2005/8/layout/cycle5"/>
    <dgm:cxn modelId="{0646AFAA-D346-4051-BB46-AFF227EE5D02}" srcId="{D1F81DD1-79E7-4EBB-B1AF-DEC5C67B3356}" destId="{BBAC128D-83A5-4CE9-8337-874D398AA0DD}" srcOrd="2" destOrd="0" parTransId="{C3233B80-7900-4246-AF7A-23BAE39071FB}" sibTransId="{863A56AB-1541-4129-AC55-7D7ED8DBD963}"/>
    <dgm:cxn modelId="{37A833BA-8816-4CAF-9B73-1BE5CFDF8C32}" type="presOf" srcId="{D1F81DD1-79E7-4EBB-B1AF-DEC5C67B3356}" destId="{DB42F6D4-BE0F-4193-83D7-CAD1F0B148C7}" srcOrd="0" destOrd="0" presId="urn:microsoft.com/office/officeart/2005/8/layout/cycle5"/>
    <dgm:cxn modelId="{E4F62AFA-740C-41DE-A48E-AC0C2F0A2A76}" type="presOf" srcId="{A1D2214E-A0C7-4F04-A573-D4E502F2E7AD}" destId="{90D5AF4B-E1DB-4826-8753-EA08629FD7FA}" srcOrd="0" destOrd="0" presId="urn:microsoft.com/office/officeart/2005/8/layout/cycle5"/>
    <dgm:cxn modelId="{49D241FF-29D0-4639-941F-9A402CDB9D06}" type="presOf" srcId="{829667FA-2CCB-49B0-AD8E-3AE0B24BE371}" destId="{4AE57AB9-611D-417E-BEBE-630EFFE1BFAB}" srcOrd="0" destOrd="0" presId="urn:microsoft.com/office/officeart/2005/8/layout/cycle5"/>
    <dgm:cxn modelId="{74690881-BDD7-4901-9EC6-C38F11BF4EF4}" type="presParOf" srcId="{DB42F6D4-BE0F-4193-83D7-CAD1F0B148C7}" destId="{6459E14D-E6A3-4B87-8A31-9F050717C4E4}" srcOrd="0" destOrd="0" presId="urn:microsoft.com/office/officeart/2005/8/layout/cycle5"/>
    <dgm:cxn modelId="{1725D25E-710D-4C5A-9F6D-199F9DE8A574}" type="presParOf" srcId="{DB42F6D4-BE0F-4193-83D7-CAD1F0B148C7}" destId="{13707D06-41D5-4D41-B987-37E00A0B6E15}" srcOrd="1" destOrd="0" presId="urn:microsoft.com/office/officeart/2005/8/layout/cycle5"/>
    <dgm:cxn modelId="{2686AA46-5AF3-4A42-89CF-06B78471421C}" type="presParOf" srcId="{DB42F6D4-BE0F-4193-83D7-CAD1F0B148C7}" destId="{90D5AF4B-E1DB-4826-8753-EA08629FD7FA}" srcOrd="2" destOrd="0" presId="urn:microsoft.com/office/officeart/2005/8/layout/cycle5"/>
    <dgm:cxn modelId="{101DBF35-D3F6-46A8-B2A5-2ECFD195EAA9}" type="presParOf" srcId="{DB42F6D4-BE0F-4193-83D7-CAD1F0B148C7}" destId="{8B129530-8D91-40A8-B958-1B959A0EB264}" srcOrd="3" destOrd="0" presId="urn:microsoft.com/office/officeart/2005/8/layout/cycle5"/>
    <dgm:cxn modelId="{EE0E8A39-9327-4902-9E2E-CD075515447E}" type="presParOf" srcId="{DB42F6D4-BE0F-4193-83D7-CAD1F0B148C7}" destId="{9BD7B39B-736C-4C77-81A6-79EA9912B77E}" srcOrd="4" destOrd="0" presId="urn:microsoft.com/office/officeart/2005/8/layout/cycle5"/>
    <dgm:cxn modelId="{A0CF9D93-5C4B-42B5-AB81-3E707BBCCCC1}" type="presParOf" srcId="{DB42F6D4-BE0F-4193-83D7-CAD1F0B148C7}" destId="{7B834747-7409-4B8B-B2A2-2D8F11BA257C}" srcOrd="5" destOrd="0" presId="urn:microsoft.com/office/officeart/2005/8/layout/cycle5"/>
    <dgm:cxn modelId="{1914F933-21A9-474A-98A5-966C01F6ED0A}" type="presParOf" srcId="{DB42F6D4-BE0F-4193-83D7-CAD1F0B148C7}" destId="{B6CA03C5-9656-4557-B1AB-DA7A368FF114}" srcOrd="6" destOrd="0" presId="urn:microsoft.com/office/officeart/2005/8/layout/cycle5"/>
    <dgm:cxn modelId="{92D6700F-F243-41C8-A316-21D65B7A288E}" type="presParOf" srcId="{DB42F6D4-BE0F-4193-83D7-CAD1F0B148C7}" destId="{CB1672DE-8219-4BA1-802F-5948AD15AA61}" srcOrd="7" destOrd="0" presId="urn:microsoft.com/office/officeart/2005/8/layout/cycle5"/>
    <dgm:cxn modelId="{0DBBD2B4-6BF2-4D6D-A956-906B5471B745}" type="presParOf" srcId="{DB42F6D4-BE0F-4193-83D7-CAD1F0B148C7}" destId="{961044E8-DB7B-45B9-ADF8-8E98788F1DD1}" srcOrd="8" destOrd="0" presId="urn:microsoft.com/office/officeart/2005/8/layout/cycle5"/>
    <dgm:cxn modelId="{4ECB7D7B-5C9E-46AA-A5BB-0E05AC0A49DB}" type="presParOf" srcId="{DB42F6D4-BE0F-4193-83D7-CAD1F0B148C7}" destId="{4AE57AB9-611D-417E-BEBE-630EFFE1BFAB}" srcOrd="9" destOrd="0" presId="urn:microsoft.com/office/officeart/2005/8/layout/cycle5"/>
    <dgm:cxn modelId="{2170C708-47C2-4709-A3A9-E4C803946BDC}" type="presParOf" srcId="{DB42F6D4-BE0F-4193-83D7-CAD1F0B148C7}" destId="{DED37262-D208-4497-8844-E3C2A42347E7}" srcOrd="10" destOrd="0" presId="urn:microsoft.com/office/officeart/2005/8/layout/cycle5"/>
    <dgm:cxn modelId="{ACCB93BA-E177-4CFA-A835-31E0786C27C8}" type="presParOf" srcId="{DB42F6D4-BE0F-4193-83D7-CAD1F0B148C7}" destId="{9F887D2D-0234-4993-8442-257162AA4EC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9E14D-E6A3-4B87-8A31-9F050717C4E4}">
      <dsp:nvSpPr>
        <dsp:cNvPr id="0" name=""/>
        <dsp:cNvSpPr/>
      </dsp:nvSpPr>
      <dsp:spPr>
        <a:xfrm>
          <a:off x="2272175" y="1121"/>
          <a:ext cx="1680954" cy="1092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Realizar encuesta</a:t>
          </a:r>
        </a:p>
      </dsp:txBody>
      <dsp:txXfrm>
        <a:off x="2325512" y="54458"/>
        <a:ext cx="1574280" cy="985946"/>
      </dsp:txXfrm>
    </dsp:sp>
    <dsp:sp modelId="{90D5AF4B-E1DB-4826-8753-EA08629FD7FA}">
      <dsp:nvSpPr>
        <dsp:cNvPr id="0" name=""/>
        <dsp:cNvSpPr/>
      </dsp:nvSpPr>
      <dsp:spPr>
        <a:xfrm>
          <a:off x="1306567" y="547431"/>
          <a:ext cx="3612171" cy="3612171"/>
        </a:xfrm>
        <a:custGeom>
          <a:avLst/>
          <a:gdLst/>
          <a:ahLst/>
          <a:cxnLst/>
          <a:rect l="0" t="0" r="0" b="0"/>
          <a:pathLst>
            <a:path>
              <a:moveTo>
                <a:pt x="2878890" y="353145"/>
              </a:moveTo>
              <a:arcTo wR="1806085" hR="1806085" stAng="18386459" swAng="163468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29530-8D91-40A8-B958-1B959A0EB264}">
      <dsp:nvSpPr>
        <dsp:cNvPr id="0" name=""/>
        <dsp:cNvSpPr/>
      </dsp:nvSpPr>
      <dsp:spPr>
        <a:xfrm>
          <a:off x="4078261" y="1807206"/>
          <a:ext cx="1680954" cy="1092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Analizar resultados encuesta</a:t>
          </a:r>
        </a:p>
      </dsp:txBody>
      <dsp:txXfrm>
        <a:off x="4131598" y="1860543"/>
        <a:ext cx="1574280" cy="985946"/>
      </dsp:txXfrm>
    </dsp:sp>
    <dsp:sp modelId="{7B834747-7409-4B8B-B2A2-2D8F11BA257C}">
      <dsp:nvSpPr>
        <dsp:cNvPr id="0" name=""/>
        <dsp:cNvSpPr/>
      </dsp:nvSpPr>
      <dsp:spPr>
        <a:xfrm>
          <a:off x="1306567" y="547431"/>
          <a:ext cx="3612171" cy="3612171"/>
        </a:xfrm>
        <a:custGeom>
          <a:avLst/>
          <a:gdLst/>
          <a:ahLst/>
          <a:cxnLst/>
          <a:rect l="0" t="0" r="0" b="0"/>
          <a:pathLst>
            <a:path>
              <a:moveTo>
                <a:pt x="3425016" y="2606715"/>
              </a:moveTo>
              <a:arcTo wR="1806085" hR="1806085" stAng="1578861" swAng="163468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A03C5-9656-4557-B1AB-DA7A368FF114}">
      <dsp:nvSpPr>
        <dsp:cNvPr id="0" name=""/>
        <dsp:cNvSpPr/>
      </dsp:nvSpPr>
      <dsp:spPr>
        <a:xfrm>
          <a:off x="2272175" y="3613292"/>
          <a:ext cx="1680954" cy="1092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Analizar resultados indicadores de retención y quejas</a:t>
          </a:r>
        </a:p>
      </dsp:txBody>
      <dsp:txXfrm>
        <a:off x="2325512" y="3666629"/>
        <a:ext cx="1574280" cy="985946"/>
      </dsp:txXfrm>
    </dsp:sp>
    <dsp:sp modelId="{961044E8-DB7B-45B9-ADF8-8E98788F1DD1}">
      <dsp:nvSpPr>
        <dsp:cNvPr id="0" name=""/>
        <dsp:cNvSpPr/>
      </dsp:nvSpPr>
      <dsp:spPr>
        <a:xfrm>
          <a:off x="1306567" y="547431"/>
          <a:ext cx="3612171" cy="3612171"/>
        </a:xfrm>
        <a:custGeom>
          <a:avLst/>
          <a:gdLst/>
          <a:ahLst/>
          <a:cxnLst/>
          <a:rect l="0" t="0" r="0" b="0"/>
          <a:pathLst>
            <a:path>
              <a:moveTo>
                <a:pt x="733280" y="3259025"/>
              </a:moveTo>
              <a:arcTo wR="1806085" hR="1806085" stAng="7586459" swAng="163468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57AB9-611D-417E-BEBE-630EFFE1BFAB}">
      <dsp:nvSpPr>
        <dsp:cNvPr id="0" name=""/>
        <dsp:cNvSpPr/>
      </dsp:nvSpPr>
      <dsp:spPr>
        <a:xfrm>
          <a:off x="466090" y="1807206"/>
          <a:ext cx="1680954" cy="1092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Reformular encuesta</a:t>
          </a:r>
        </a:p>
      </dsp:txBody>
      <dsp:txXfrm>
        <a:off x="519427" y="1860543"/>
        <a:ext cx="1574280" cy="985946"/>
      </dsp:txXfrm>
    </dsp:sp>
    <dsp:sp modelId="{9F887D2D-0234-4993-8442-257162AA4EC4}">
      <dsp:nvSpPr>
        <dsp:cNvPr id="0" name=""/>
        <dsp:cNvSpPr/>
      </dsp:nvSpPr>
      <dsp:spPr>
        <a:xfrm>
          <a:off x="1306567" y="547431"/>
          <a:ext cx="3612171" cy="3612171"/>
        </a:xfrm>
        <a:custGeom>
          <a:avLst/>
          <a:gdLst/>
          <a:ahLst/>
          <a:cxnLst/>
          <a:rect l="0" t="0" r="0" b="0"/>
          <a:pathLst>
            <a:path>
              <a:moveTo>
                <a:pt x="187154" y="1005455"/>
              </a:moveTo>
              <a:arcTo wR="1806085" hR="1806085" stAng="12378861" swAng="163468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5140FD-1BFA-479D-B948-4050BB5CB5C4}" type="datetimeFigureOut">
              <a:rPr lang="es-CO"/>
              <a:pPr>
                <a:defRPr/>
              </a:pPr>
              <a:t>27/03/2019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78F6EE-761D-4665-BC5C-DB0409FFEC5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7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C64A69-6194-4355-B0EA-DE31C3DE752A}" type="datetimeFigureOut">
              <a:rPr lang="es-ES"/>
              <a:pPr>
                <a:defRPr/>
              </a:pPr>
              <a:t>27/03/2019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A9340AA-6F7B-4C17-959D-233316836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6"/>
          <p:cNvSpPr/>
          <p:nvPr userDrawn="1"/>
        </p:nvSpPr>
        <p:spPr>
          <a:xfrm>
            <a:off x="1" y="2269338"/>
            <a:ext cx="12203441" cy="2022475"/>
          </a:xfrm>
          <a:prstGeom prst="rect">
            <a:avLst/>
          </a:prstGeom>
          <a:solidFill>
            <a:srgbClr val="321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/>
          </a:p>
        </p:txBody>
      </p:sp>
      <p:pic>
        <p:nvPicPr>
          <p:cNvPr id="13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2267" y="2922589"/>
            <a:ext cx="118533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recto 8"/>
          <p:cNvCxnSpPr/>
          <p:nvPr userDrawn="1"/>
        </p:nvCxnSpPr>
        <p:spPr>
          <a:xfrm rot="16200000" flipH="1">
            <a:off x="4202642" y="5429250"/>
            <a:ext cx="1758950" cy="0"/>
          </a:xfrm>
          <a:prstGeom prst="line">
            <a:avLst/>
          </a:prstGeom>
          <a:ln>
            <a:solidFill>
              <a:srgbClr val="583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9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0" name="Marcador de posición de imagen 29"/>
          <p:cNvSpPr>
            <a:spLocks noGrp="1"/>
          </p:cNvSpPr>
          <p:nvPr>
            <p:ph type="pic" sz="quarter" idx="13"/>
          </p:nvPr>
        </p:nvSpPr>
        <p:spPr>
          <a:xfrm>
            <a:off x="4911246" y="2269338"/>
            <a:ext cx="4307844" cy="202203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14"/>
          </p:nvPr>
        </p:nvSpPr>
        <p:spPr>
          <a:xfrm>
            <a:off x="603829" y="2269780"/>
            <a:ext cx="4307417" cy="202247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8" name="Marcador de texto 37"/>
          <p:cNvSpPr>
            <a:spLocks noGrp="1"/>
          </p:cNvSpPr>
          <p:nvPr>
            <p:ph type="body" sz="quarter" idx="15"/>
          </p:nvPr>
        </p:nvSpPr>
        <p:spPr>
          <a:xfrm>
            <a:off x="5082117" y="4548189"/>
            <a:ext cx="6195483" cy="176053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x-none" dirty="0"/>
              <a:t>Haga clic para modificar el estilo de texto del patrón</a:t>
            </a:r>
          </a:p>
          <a:p>
            <a:pPr lvl="1"/>
            <a:r>
              <a:rPr lang="x-none" dirty="0"/>
              <a:t>Segundo nivel</a:t>
            </a:r>
          </a:p>
          <a:p>
            <a:pPr lvl="2"/>
            <a:r>
              <a:rPr lang="x-none" dirty="0"/>
              <a:t>Tercer nivel</a:t>
            </a:r>
          </a:p>
          <a:p>
            <a:pPr lvl="3"/>
            <a:r>
              <a:rPr lang="x-none" dirty="0"/>
              <a:t>Cuarto nivel</a:t>
            </a:r>
          </a:p>
          <a:p>
            <a:pPr lvl="4"/>
            <a:r>
              <a:rPr lang="x-none" dirty="0"/>
              <a:t>Quinto nivel</a:t>
            </a:r>
            <a:endParaRPr lang="es-ES_tradnl" dirty="0"/>
          </a:p>
        </p:txBody>
      </p:sp>
      <p:sp>
        <p:nvSpPr>
          <p:cNvPr id="51" name="Título 50"/>
          <p:cNvSpPr>
            <a:spLocks noGrp="1"/>
          </p:cNvSpPr>
          <p:nvPr>
            <p:ph type="title" hasCustomPrompt="1"/>
          </p:nvPr>
        </p:nvSpPr>
        <p:spPr>
          <a:xfrm>
            <a:off x="620785" y="467376"/>
            <a:ext cx="10668001" cy="638956"/>
          </a:xfrm>
        </p:spPr>
        <p:txBody>
          <a:bodyPr/>
          <a:lstStyle>
            <a:lvl1pPr algn="r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PROYECTO</a:t>
            </a: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5280" y="272684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PRINCIPALES</a:t>
            </a:r>
          </a:p>
        </p:txBody>
      </p:sp>
      <p:sp>
        <p:nvSpPr>
          <p:cNvPr id="31" name="Marcador de texto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7144" y="14231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ÁREA PROYECTO</a:t>
            </a:r>
          </a:p>
        </p:txBody>
      </p:sp>
      <p:sp>
        <p:nvSpPr>
          <p:cNvPr id="37" name="Marcador de texto 23"/>
          <p:cNvSpPr>
            <a:spLocks noGrp="1"/>
          </p:cNvSpPr>
          <p:nvPr>
            <p:ph type="body" sz="quarter" idx="19" hasCustomPrompt="1"/>
          </p:nvPr>
        </p:nvSpPr>
        <p:spPr>
          <a:xfrm>
            <a:off x="603520" y="1724939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PROYECTO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20"/>
          </p:nvPr>
        </p:nvSpPr>
        <p:spPr>
          <a:xfrm>
            <a:off x="609600" y="4548188"/>
            <a:ext cx="3741537" cy="831500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20" y="952564"/>
            <a:ext cx="10679761" cy="353990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CONTRATANTE</a:t>
            </a:r>
          </a:p>
        </p:txBody>
      </p:sp>
      <p:sp>
        <p:nvSpPr>
          <p:cNvPr id="56" name="Marcador de texto 23"/>
          <p:cNvSpPr>
            <a:spLocks noGrp="1"/>
          </p:cNvSpPr>
          <p:nvPr>
            <p:ph type="body" sz="quarter" idx="21" hasCustomPrompt="1"/>
          </p:nvPr>
        </p:nvSpPr>
        <p:spPr>
          <a:xfrm>
            <a:off x="603520" y="16222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SERVICIO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22" hasCustomPrompt="1"/>
          </p:nvPr>
        </p:nvSpPr>
        <p:spPr>
          <a:xfrm>
            <a:off x="617144" y="1163316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PLAZO AÑOS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23" hasCustomPrompt="1"/>
          </p:nvPr>
        </p:nvSpPr>
        <p:spPr>
          <a:xfrm>
            <a:off x="605384" y="1894117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LOCALIZACIÓN</a:t>
            </a:r>
          </a:p>
        </p:txBody>
      </p:sp>
    </p:spTree>
    <p:extLst>
      <p:ext uri="{BB962C8B-B14F-4D97-AF65-F5344CB8AC3E}">
        <p14:creationId xmlns:p14="http://schemas.microsoft.com/office/powerpoint/2010/main" val="447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604765" y="1219201"/>
            <a:ext cx="9144000" cy="501332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7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615951" y="1428925"/>
            <a:ext cx="9144000" cy="4716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Título 50"/>
          <p:cNvSpPr>
            <a:spLocks noGrp="1"/>
          </p:cNvSpPr>
          <p:nvPr>
            <p:ph type="title"/>
          </p:nvPr>
        </p:nvSpPr>
        <p:spPr>
          <a:xfrm>
            <a:off x="625620" y="350013"/>
            <a:ext cx="9144000" cy="1008000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46857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21166" y="-23813"/>
            <a:ext cx="12213167" cy="3455988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2" name="Título 1"/>
          <p:cNvSpPr>
            <a:spLocks noGrp="1"/>
          </p:cNvSpPr>
          <p:nvPr>
            <p:ph type="ctrTitle"/>
          </p:nvPr>
        </p:nvSpPr>
        <p:spPr>
          <a:xfrm>
            <a:off x="4368800" y="4208929"/>
            <a:ext cx="7439509" cy="1048684"/>
          </a:xfrm>
        </p:spPr>
        <p:txBody>
          <a:bodyPr/>
          <a:lstStyle>
            <a:lvl1pPr algn="l">
              <a:defRPr/>
            </a:lvl1pPr>
          </a:lstStyle>
          <a:p>
            <a:endParaRPr lang="es-ES_tradnl" dirty="0"/>
          </a:p>
        </p:txBody>
      </p:sp>
      <p:sp>
        <p:nvSpPr>
          <p:cNvPr id="33" name="Subtítulo 2"/>
          <p:cNvSpPr>
            <a:spLocks noGrp="1"/>
          </p:cNvSpPr>
          <p:nvPr>
            <p:ph type="subTitle" idx="4294967295"/>
          </p:nvPr>
        </p:nvSpPr>
        <p:spPr>
          <a:xfrm>
            <a:off x="4368800" y="5257800"/>
            <a:ext cx="7439509" cy="621792"/>
          </a:xfrm>
        </p:spPr>
        <p:txBody>
          <a:bodyPr>
            <a:normAutofit/>
          </a:bodyPr>
          <a:lstStyle>
            <a:lvl1pPr algn="l">
              <a:buFont typeface="Wingdings" charset="2"/>
              <a:buChar char="§"/>
              <a:defRPr>
                <a:solidFill>
                  <a:srgbClr val="58391C"/>
                </a:solidFill>
              </a:defRPr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20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59884" y="268289"/>
            <a:ext cx="7558616" cy="25606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9"/>
          <p:cNvSpPr/>
          <p:nvPr/>
        </p:nvSpPr>
        <p:spPr>
          <a:xfrm>
            <a:off x="11552768" y="268288"/>
            <a:ext cx="243417" cy="38862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873" y="4171950"/>
            <a:ext cx="7541112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876" y="5257800"/>
            <a:ext cx="7529155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7875" y="2877671"/>
            <a:ext cx="7529156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93874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6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785" y="61118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39752" y="6435726"/>
            <a:ext cx="110426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14400"/>
            <a:ext cx="8677836" cy="1143000"/>
          </a:xfrm>
        </p:spPr>
        <p:txBody>
          <a:bodyPr/>
          <a:lstStyle/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77" y="2209801"/>
            <a:ext cx="8677836" cy="3916363"/>
          </a:xfrm>
        </p:spPr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387840" y="1976719"/>
            <a:ext cx="2194560" cy="4149445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79291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29168" y="6435726"/>
            <a:ext cx="1105323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7636933" y="4773614"/>
            <a:ext cx="3962400" cy="18446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534" y="5276851"/>
            <a:ext cx="1428751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944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8944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37924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4345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175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1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774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4" name="Título 1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5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1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2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48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flipH="1">
            <a:off x="6100233" y="357189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17" name="Rectángulo 7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8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5"/>
          <p:cNvSpPr/>
          <p:nvPr userDrawn="1"/>
        </p:nvSpPr>
        <p:spPr>
          <a:xfrm>
            <a:off x="10864852" y="2790826"/>
            <a:ext cx="958849" cy="355282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1" name="Rectangle 6"/>
          <p:cNvSpPr/>
          <p:nvPr userDrawn="1"/>
        </p:nvSpPr>
        <p:spPr>
          <a:xfrm flipH="1">
            <a:off x="5054600" y="3363914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6" name="Marcador de posición de imagen 31"/>
          <p:cNvSpPr>
            <a:spLocks noGrp="1"/>
          </p:cNvSpPr>
          <p:nvPr>
            <p:ph type="pic" sz="quarter" idx="28"/>
          </p:nvPr>
        </p:nvSpPr>
        <p:spPr>
          <a:xfrm>
            <a:off x="5322168" y="3579501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22" name="Marcador de posición de imagen 31"/>
          <p:cNvSpPr>
            <a:spLocks noGrp="1"/>
          </p:cNvSpPr>
          <p:nvPr>
            <p:ph type="pic" sz="quarter" idx="29"/>
          </p:nvPr>
        </p:nvSpPr>
        <p:spPr>
          <a:xfrm>
            <a:off x="533400" y="556977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30" name="Marcador de texto 23"/>
          <p:cNvSpPr>
            <a:spLocks noGrp="1"/>
          </p:cNvSpPr>
          <p:nvPr>
            <p:ph type="body" sz="quarter" idx="30" hasCustomPrompt="1"/>
          </p:nvPr>
        </p:nvSpPr>
        <p:spPr>
          <a:xfrm>
            <a:off x="6166200" y="1622598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33" name="Marcador de texto 23"/>
          <p:cNvSpPr>
            <a:spLocks noGrp="1"/>
          </p:cNvSpPr>
          <p:nvPr>
            <p:ph type="body" sz="quarter" idx="31" hasCustomPrompt="1"/>
          </p:nvPr>
        </p:nvSpPr>
        <p:spPr>
          <a:xfrm>
            <a:off x="6165535" y="1880157"/>
            <a:ext cx="4704980" cy="201631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CONSTRUIDA</a:t>
            </a:r>
          </a:p>
        </p:txBody>
      </p:sp>
      <p:sp>
        <p:nvSpPr>
          <p:cNvPr id="34" name="Marcador de texto 23"/>
          <p:cNvSpPr>
            <a:spLocks noGrp="1"/>
          </p:cNvSpPr>
          <p:nvPr>
            <p:ph type="body" sz="quarter" idx="32" hasCustomPrompt="1"/>
          </p:nvPr>
        </p:nvSpPr>
        <p:spPr>
          <a:xfrm>
            <a:off x="6165535" y="2319635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35" name="Marcador de texto 23"/>
          <p:cNvSpPr>
            <a:spLocks noGrp="1"/>
          </p:cNvSpPr>
          <p:nvPr>
            <p:ph type="body" sz="quarter" idx="33" hasCustomPrompt="1"/>
          </p:nvPr>
        </p:nvSpPr>
        <p:spPr>
          <a:xfrm>
            <a:off x="6165534" y="2071922"/>
            <a:ext cx="4704980" cy="18867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DE SERVICIO</a:t>
            </a:r>
          </a:p>
        </p:txBody>
      </p:sp>
      <p:sp>
        <p:nvSpPr>
          <p:cNvPr id="36" name="Marcador de texto 23"/>
          <p:cNvSpPr>
            <a:spLocks noGrp="1"/>
          </p:cNvSpPr>
          <p:nvPr>
            <p:ph type="body" sz="quarter" idx="34" hasCustomPrompt="1"/>
          </p:nvPr>
        </p:nvSpPr>
        <p:spPr>
          <a:xfrm>
            <a:off x="6160519" y="1103844"/>
            <a:ext cx="4709995" cy="362693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38" name="Marcador de texto 23"/>
          <p:cNvSpPr>
            <a:spLocks noGrp="1"/>
          </p:cNvSpPr>
          <p:nvPr>
            <p:ph type="body" sz="quarter" idx="35" hasCustomPrompt="1"/>
          </p:nvPr>
        </p:nvSpPr>
        <p:spPr>
          <a:xfrm>
            <a:off x="6167903" y="1385794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36" hasCustomPrompt="1"/>
          </p:nvPr>
        </p:nvSpPr>
        <p:spPr>
          <a:xfrm>
            <a:off x="336900" y="4680123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40" name="Marcador de texto 23"/>
          <p:cNvSpPr>
            <a:spLocks noGrp="1"/>
          </p:cNvSpPr>
          <p:nvPr>
            <p:ph type="body" sz="quarter" idx="37" hasCustomPrompt="1"/>
          </p:nvPr>
        </p:nvSpPr>
        <p:spPr>
          <a:xfrm>
            <a:off x="336235" y="4946072"/>
            <a:ext cx="4704980" cy="201631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PROYECTO</a:t>
            </a:r>
          </a:p>
        </p:txBody>
      </p:sp>
      <p:sp>
        <p:nvSpPr>
          <p:cNvPr id="41" name="Marcador de texto 23"/>
          <p:cNvSpPr>
            <a:spLocks noGrp="1"/>
          </p:cNvSpPr>
          <p:nvPr>
            <p:ph type="body" sz="quarter" idx="38" hasCustomPrompt="1"/>
          </p:nvPr>
        </p:nvSpPr>
        <p:spPr>
          <a:xfrm>
            <a:off x="336235" y="5377160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42" name="Marcador de texto 23"/>
          <p:cNvSpPr>
            <a:spLocks noGrp="1"/>
          </p:cNvSpPr>
          <p:nvPr>
            <p:ph type="body" sz="quarter" idx="39" hasCustomPrompt="1"/>
          </p:nvPr>
        </p:nvSpPr>
        <p:spPr>
          <a:xfrm>
            <a:off x="336234" y="5137836"/>
            <a:ext cx="4704980" cy="18867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SERVICIO</a:t>
            </a:r>
          </a:p>
        </p:txBody>
      </p:sp>
      <p:sp>
        <p:nvSpPr>
          <p:cNvPr id="43" name="Marcador de texto 23"/>
          <p:cNvSpPr>
            <a:spLocks noGrp="1"/>
          </p:cNvSpPr>
          <p:nvPr>
            <p:ph type="body" sz="quarter" idx="40" hasCustomPrompt="1"/>
          </p:nvPr>
        </p:nvSpPr>
        <p:spPr>
          <a:xfrm>
            <a:off x="331219" y="4169758"/>
            <a:ext cx="4709995" cy="362693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44" name="Marcador de texto 23"/>
          <p:cNvSpPr>
            <a:spLocks noGrp="1"/>
          </p:cNvSpPr>
          <p:nvPr>
            <p:ph type="body" sz="quarter" idx="41" hasCustomPrompt="1"/>
          </p:nvPr>
        </p:nvSpPr>
        <p:spPr>
          <a:xfrm>
            <a:off x="338603" y="4451708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42" hasCustomPrompt="1"/>
          </p:nvPr>
        </p:nvSpPr>
        <p:spPr>
          <a:xfrm>
            <a:off x="6156214" y="2497202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43" hasCustomPrompt="1"/>
          </p:nvPr>
        </p:nvSpPr>
        <p:spPr>
          <a:xfrm>
            <a:off x="326914" y="5554727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9578027" y="4383806"/>
            <a:ext cx="3532496" cy="391635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PRINCIPALES</a:t>
            </a:r>
          </a:p>
        </p:txBody>
      </p:sp>
    </p:spTree>
    <p:extLst>
      <p:ext uri="{BB962C8B-B14F-4D97-AF65-F5344CB8AC3E}">
        <p14:creationId xmlns:p14="http://schemas.microsoft.com/office/powerpoint/2010/main" val="3895519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4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48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2383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7270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10668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30713" y="995083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041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28833" y="268289"/>
            <a:ext cx="4430184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1"/>
            <a:ext cx="5462016" cy="53657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411212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6605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622367" y="268288"/>
            <a:ext cx="2186517" cy="36385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167" y="1903414"/>
            <a:ext cx="1860551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892115" cy="566738"/>
          </a:xfrm>
        </p:spPr>
        <p:txBody>
          <a:bodyPr/>
          <a:lstStyle>
            <a:lvl1pPr algn="l">
              <a:defRPr sz="2800" b="0">
                <a:solidFill>
                  <a:srgbClr val="58391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892115" cy="13042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3978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9411121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9411121" cy="13042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161046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4" name="Título 50"/>
          <p:cNvSpPr>
            <a:spLocks noGrp="1"/>
          </p:cNvSpPr>
          <p:nvPr>
            <p:ph type="title"/>
          </p:nvPr>
        </p:nvSpPr>
        <p:spPr>
          <a:xfrm>
            <a:off x="603249" y="4234120"/>
            <a:ext cx="9404352" cy="638956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5" name="Marcador de texto 23"/>
          <p:cNvSpPr>
            <a:spLocks noGrp="1"/>
          </p:cNvSpPr>
          <p:nvPr>
            <p:ph type="body" sz="quarter" idx="16"/>
          </p:nvPr>
        </p:nvSpPr>
        <p:spPr>
          <a:xfrm>
            <a:off x="608929" y="4022650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18"/>
          </p:nvPr>
        </p:nvSpPr>
        <p:spPr>
          <a:xfrm>
            <a:off x="597169" y="5282220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19"/>
          </p:nvPr>
        </p:nvSpPr>
        <p:spPr>
          <a:xfrm>
            <a:off x="597169" y="5827243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20"/>
          </p:nvPr>
        </p:nvSpPr>
        <p:spPr>
          <a:xfrm>
            <a:off x="597169" y="4778031"/>
            <a:ext cx="9414719" cy="353990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9" name="Marcador de texto 23"/>
          <p:cNvSpPr>
            <a:spLocks noGrp="1"/>
          </p:cNvSpPr>
          <p:nvPr>
            <p:ph type="body" sz="quarter" idx="21"/>
          </p:nvPr>
        </p:nvSpPr>
        <p:spPr>
          <a:xfrm>
            <a:off x="597169" y="5498098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23"/>
          <p:cNvSpPr>
            <a:spLocks noGrp="1"/>
          </p:cNvSpPr>
          <p:nvPr>
            <p:ph type="body" sz="quarter" idx="22"/>
          </p:nvPr>
        </p:nvSpPr>
        <p:spPr>
          <a:xfrm>
            <a:off x="599608" y="5022339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23"/>
          </p:nvPr>
        </p:nvSpPr>
        <p:spPr>
          <a:xfrm>
            <a:off x="599033" y="5627305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4022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96160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206303" y="518319"/>
            <a:ext cx="107156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9801"/>
            <a:ext cx="8678333" cy="3916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7147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0864852" y="268289"/>
            <a:ext cx="958849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066074" y="261674"/>
            <a:ext cx="566737" cy="61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3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 y Graficos Experi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7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8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abla 9"/>
          <p:cNvSpPr>
            <a:spLocks noGrp="1"/>
          </p:cNvSpPr>
          <p:nvPr>
            <p:ph type="tbl" sz="quarter" idx="10"/>
          </p:nvPr>
        </p:nvSpPr>
        <p:spPr>
          <a:xfrm>
            <a:off x="615952" y="3036704"/>
            <a:ext cx="10724889" cy="325138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1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  <p:sp>
        <p:nvSpPr>
          <p:cNvPr id="14" name="Marcador de gráfico 13"/>
          <p:cNvSpPr>
            <a:spLocks noGrp="1"/>
          </p:cNvSpPr>
          <p:nvPr>
            <p:ph type="chart" sz="quarter" idx="12"/>
          </p:nvPr>
        </p:nvSpPr>
        <p:spPr>
          <a:xfrm>
            <a:off x="615951" y="307976"/>
            <a:ext cx="5143500" cy="2728728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8598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graphicFrame>
        <p:nvGraphicFramePr>
          <p:cNvPr id="5" name="Chart 55"/>
          <p:cNvGraphicFramePr>
            <a:graphicFrameLocks/>
          </p:cNvGraphicFramePr>
          <p:nvPr/>
        </p:nvGraphicFramePr>
        <p:xfrm>
          <a:off x="615279" y="371070"/>
          <a:ext cx="4801004" cy="288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8"/>
          <p:cNvGraphicFramePr>
            <a:graphicFrameLocks noGrp="1"/>
          </p:cNvGraphicFramePr>
          <p:nvPr/>
        </p:nvGraphicFramePr>
        <p:xfrm>
          <a:off x="632884" y="3255963"/>
          <a:ext cx="10708216" cy="2903538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TIPO DE TRABAJO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No. DE PROYECTOS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AREA m²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PROYECTO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ÚLT 10 AÑOS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6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GERENCIA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1.838.310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3.217.154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104.301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81.612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0D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INTERVENTORIA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600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14.258.459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10.482.771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200.047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74.855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8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PRESUPUESTO Y</a:t>
                      </a:r>
                      <a:b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PROGRAMACIÓN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841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12.783.040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11.553.623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15.963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4.034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 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TOTAL NETO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1.595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28.879.808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$25.253.548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$320.311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$160.501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ángulo 9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10" descr="logo35a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9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364165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9"/>
            <a:ext cx="2194560" cy="41494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pic>
        <p:nvPicPr>
          <p:cNvPr id="11" name="Imagen 10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1" y="611894"/>
            <a:ext cx="1428256" cy="867577"/>
          </a:xfrm>
          <a:prstGeom prst="rect">
            <a:avLst/>
          </a:prstGeom>
        </p:spPr>
      </p:pic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9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47" y="3429000"/>
            <a:ext cx="7454383" cy="1398494"/>
          </a:xfrm>
        </p:spPr>
        <p:txBody>
          <a:bodyPr/>
          <a:lstStyle>
            <a:lvl1pPr algn="r">
              <a:defRPr sz="46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x-none" dirty="0"/>
              <a:t>Clic para editar título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2113947" y="4827495"/>
            <a:ext cx="7454383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3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Marcador de SmartArt 12"/>
          <p:cNvSpPr>
            <a:spLocks noGrp="1"/>
          </p:cNvSpPr>
          <p:nvPr>
            <p:ph type="dgm" sz="quarter" idx="10"/>
          </p:nvPr>
        </p:nvSpPr>
        <p:spPr>
          <a:xfrm>
            <a:off x="615951" y="1219201"/>
            <a:ext cx="9144000" cy="494506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6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servicios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4" y="6356351"/>
            <a:ext cx="9055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aseline="30000">
                <a:solidFill>
                  <a:srgbClr val="B8A592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84" y="13890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fld id="{F5C71987-F920-436D-8C00-7906C1608E0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4" r:id="rId2"/>
    <p:sldLayoutId id="2147484335" r:id="rId3"/>
    <p:sldLayoutId id="2147484336" r:id="rId4"/>
    <p:sldLayoutId id="2147484337" r:id="rId5"/>
    <p:sldLayoutId id="2147484359" r:id="rId6"/>
    <p:sldLayoutId id="2147484358" r:id="rId7"/>
    <p:sldLayoutId id="2147484338" r:id="rId8"/>
    <p:sldLayoutId id="2147484339" r:id="rId9"/>
    <p:sldLayoutId id="2147484360" r:id="rId10"/>
    <p:sldLayoutId id="2147484357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  <p:sldLayoutId id="2147484346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62" r:id="rId24"/>
    <p:sldLayoutId id="2147484352" r:id="rId25"/>
    <p:sldLayoutId id="2147484353" r:id="rId26"/>
    <p:sldLayoutId id="2147484356" r:id="rId27"/>
    <p:sldLayoutId id="2147484354" r:id="rId28"/>
    <p:sldLayoutId id="2147484355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Alte DIN 1451 Mittelschrift"/>
          <a:ea typeface="MS PGothic" pitchFamily="34" charset="-128"/>
          <a:cs typeface="Alte DIN 1451 Mittelschrif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C6874C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F45569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FBC6CD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PROPUESTA ENCUESTA DE SATISFACCIÓN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1"/>
            <a:ext cx="9531930" cy="640192"/>
          </a:xfrm>
        </p:spPr>
        <p:txBody>
          <a:bodyPr anchor="t"/>
          <a:lstStyle/>
          <a:p>
            <a:r>
              <a:rPr lang="es-CO" b="1" dirty="0"/>
              <a:t>RESUMEN PAPER –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0B901A3-D1C4-4D15-B20F-64C4C454B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66004"/>
              </p:ext>
            </p:extLst>
          </p:nvPr>
        </p:nvGraphicFramePr>
        <p:xfrm>
          <a:off x="401780" y="1246908"/>
          <a:ext cx="11277602" cy="5334765"/>
        </p:xfrm>
        <a:graphic>
          <a:graphicData uri="http://schemas.openxmlformats.org/drawingml/2006/table">
            <a:tbl>
              <a:tblPr/>
              <a:tblGrid>
                <a:gridCol w="401784">
                  <a:extLst>
                    <a:ext uri="{9D8B030D-6E8A-4147-A177-3AD203B41FA5}">
                      <a16:colId xmlns:a16="http://schemas.microsoft.com/office/drawing/2014/main" val="2906590475"/>
                    </a:ext>
                  </a:extLst>
                </a:gridCol>
                <a:gridCol w="5929503">
                  <a:extLst>
                    <a:ext uri="{9D8B030D-6E8A-4147-A177-3AD203B41FA5}">
                      <a16:colId xmlns:a16="http://schemas.microsoft.com/office/drawing/2014/main" val="1289159946"/>
                    </a:ext>
                  </a:extLst>
                </a:gridCol>
                <a:gridCol w="4946315">
                  <a:extLst>
                    <a:ext uri="{9D8B030D-6E8A-4147-A177-3AD203B41FA5}">
                      <a16:colId xmlns:a16="http://schemas.microsoft.com/office/drawing/2014/main" val="1709490314"/>
                    </a:ext>
                  </a:extLst>
                </a:gridCol>
              </a:tblGrid>
              <a:tr h="41663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MOTIVADOR INGLÉS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TRADUCCIÓN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07530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 and prompt handling of customer queries and complaints (Ahmed &amp;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Kangari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1995; Chittenden et al. 1998; Roy &amp; Cochrane 1999)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ATENCIÓN A SOLICITUDES Y QUEJAS A TIEMPO Y CON FLEXIBILIDAD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70608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Compliance to customer requirements and meeting special needs (Bitner et al. 1990;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Quazi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Padibjo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1998)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CONFORMIDAD CON LOS REQUERIMIENTOS DEL CLIENTE Y NECESIDADES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03285"/>
                  </a:ext>
                </a:extLst>
              </a:tr>
              <a:tr h="124990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ability to meet the changes of business environment, market demand and needs of project users that appear at later stages (Othman et al. 2004)</a:t>
                      </a:r>
                    </a:p>
                  </a:txBody>
                  <a:tcPr marL="2083" marR="2083" marT="208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ADAPTABILIDAD AL NEGOCIO, MERCADO Y NECESIDADES DEL CLIENTE EN LAS ETAPAS FINALES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19699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flow on site 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K€arn€a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INFORMACIÓN EN OBRA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69700"/>
                  </a:ext>
                </a:extLst>
              </a:tr>
              <a:tr h="124990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 communication and coordination between government authorities and design firms over planning and approval (Othman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ARTICULACIÓN ENTRE DISEÑOS, NORMATIVIDAD Y GOBIERNO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14247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Conformity to H&amp;S procedures to reduce or eliminate site accidents and injuries (Cook et al. 1999; Maloney 2002)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CONFORMIDAD CON LAS NORMAS DE SEGURIDAD Y SALUD EN EL TRABAJO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87611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Workability of handover materials and maintenance manual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K€arn€a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ENTREGABLES Y MANUALES DE MANTENIMIENTO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341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 updating of changed government and regulation codes (Othman et al. 2004; O’Leary 1992)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ACTUALIZACIÓN PERMANENTE EN MATERIA REGULATORIA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82517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Maintaining long-term relationship with customers through continuous communication (Othman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COMUNICACIÓN PERMANENTE CON EL CLIENTE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11539"/>
                  </a:ext>
                </a:extLst>
              </a:tr>
              <a:tr h="166654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Mastering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mechanisms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Project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management,communicationmanagement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participation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partnership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commitment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lean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anti-bribery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(Ahmed &amp;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Kangari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1995; Cook et al. 1999; Black et al.2000; Maloney 2002;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Leung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 DE LAS TÉCNICAS DE GESTIÓN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75211"/>
                  </a:ext>
                </a:extLst>
              </a:tr>
              <a:tr h="124990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 of supplier’s workers, supervisors and capacity for cooperation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K€arn€a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HABILIDADES DEL PERSONAL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23457"/>
                  </a:ext>
                </a:extLst>
              </a:tr>
              <a:tr h="124990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delivery of after-sales service offered once the building is completed (Bitner et al. 1990;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Besterfield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1999; Marsh 1999; Roy &amp; Cochrane 1999;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Goetsch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Torbica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Stroh 2001)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 POSVENTA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98102"/>
                  </a:ext>
                </a:extLst>
              </a:tr>
              <a:tr h="166654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 improvement and flexibility in responding to client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requirements,user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needs,  business opportunities, technology improvement (Bitner et al. 1990; Roy &amp; Cochrane 1999;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Goetsch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2000; Othman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CONTINUO Y FLEXIBILIDAD EN RESPUESTA A LOS REQUERIMIENTOS Y NECESIDADES DEL DEL CLIENTE, OPORTUNIDADES DE NEGOCIO Y TECNOLOGÍA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31633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 risk through process improvement, auditing practices and quality control (Dallas2006)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REDUCCIÓN DE RIESGOS MEDIANTE MEJORAMIENTO DE PROCESOS, AUDITORÍAS Y CONTROL DE CALIDAD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5454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2F5B78EB-8B25-4D9C-81E7-56B78EC16DA0}"/>
              </a:ext>
            </a:extLst>
          </p:cNvPr>
          <p:cNvSpPr txBox="1">
            <a:spLocks/>
          </p:cNvSpPr>
          <p:nvPr/>
        </p:nvSpPr>
        <p:spPr bwMode="auto">
          <a:xfrm>
            <a:off x="304798" y="218791"/>
            <a:ext cx="9559638" cy="5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b="1" dirty="0"/>
              <a:t>RESUMEN PAPER – </a:t>
            </a:r>
            <a:r>
              <a:rPr lang="en-US" dirty="0"/>
              <a:t>The International Index for Customer Satisfaction in Construction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2202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0"/>
            <a:ext cx="9531930" cy="667901"/>
          </a:xfrm>
        </p:spPr>
        <p:txBody>
          <a:bodyPr anchor="t"/>
          <a:lstStyle/>
          <a:p>
            <a:r>
              <a:rPr lang="es-CO" b="1" dirty="0"/>
              <a:t>RESUMEN PAPER – 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0B901A3-D1C4-4D15-B20F-64C4C454B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1721"/>
              </p:ext>
            </p:extLst>
          </p:nvPr>
        </p:nvGraphicFramePr>
        <p:xfrm>
          <a:off x="360218" y="1219204"/>
          <a:ext cx="11471564" cy="5546042"/>
        </p:xfrm>
        <a:graphic>
          <a:graphicData uri="http://schemas.openxmlformats.org/drawingml/2006/table">
            <a:tbl>
              <a:tblPr/>
              <a:tblGrid>
                <a:gridCol w="554182">
                  <a:extLst>
                    <a:ext uri="{9D8B030D-6E8A-4147-A177-3AD203B41FA5}">
                      <a16:colId xmlns:a16="http://schemas.microsoft.com/office/drawing/2014/main" val="2906590475"/>
                    </a:ext>
                  </a:extLst>
                </a:gridCol>
                <a:gridCol w="5354105">
                  <a:extLst>
                    <a:ext uri="{9D8B030D-6E8A-4147-A177-3AD203B41FA5}">
                      <a16:colId xmlns:a16="http://schemas.microsoft.com/office/drawing/2014/main" val="1289159946"/>
                    </a:ext>
                  </a:extLst>
                </a:gridCol>
                <a:gridCol w="5563277">
                  <a:extLst>
                    <a:ext uri="{9D8B030D-6E8A-4147-A177-3AD203B41FA5}">
                      <a16:colId xmlns:a16="http://schemas.microsoft.com/office/drawing/2014/main" val="1709490314"/>
                    </a:ext>
                  </a:extLst>
                </a:gridCol>
              </a:tblGrid>
              <a:tr h="41663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MOTIVADOR INGLÉS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TRADUCCIÓN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07530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 presentation and visualization of design (Barrett &amp; Stanley 1999)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PRESENTACIÓN EXPERTA DE DISEÑOS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48045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Repairing of defects and deficiencies noticed during handover inspection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K€arn€a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REPARACIÓN DE DEFECTOS Y DEFIENCIENCIAS DURANTE LA INSPECCIÓN DE ENTREGA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11048"/>
                  </a:ext>
                </a:extLst>
              </a:tr>
              <a:tr h="124990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 examination of quality system to ensure its response to everchanging customer requirements and expectations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Goetsch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2000).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EXAMINACIÓN CONTINUA DEL SISTEMA DE CALIDAD EN RESPUESTA A LOS REQUERIMIENTOS Y EXPECTATIVAS DEL CLIENTES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65148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 consulting firms’ professionalism, competitiveness and innovativeness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Quazi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Padibjo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1998; Tang et al. 2003)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PROFESIONALISMO, COMPETITIVIDAD E INNOVACIÓN DE LA EMPRESA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6380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Improved communication transfer amongst participants or project network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Adriaanse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Voordijk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2005)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PROTOCOLOS DE COMUNICACIÓN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63547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encounters and values (Gil et al. 2008)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INTERACCIONES ENTRE EL PERSONAL DEL CLIENTE Y EL PROVEEDOR Y VALORES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12557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Adopting customer’s perceptions rather than focusing on objective reality (Nkado &amp; Mbachu 2001)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SUPE COMO TRADUCIRLO PUES AL LEER EL PAPER, ESTE PARECE TENER OTRA ORIENTACIÓN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6274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Reducing project waste, energy consumption and down time (Chittenden et al. 1998)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REDUCCIÓN DE DESECHOS, CONSUMO DE ENERGÍA Y TIEMPO DE BAJA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75580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Designers consider the customer’s role and act jointly (Male et al. 1992)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TRABAJO CONJUNTO EN DISEÑO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5895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Improved organizational image and brand reputation (Martensen et al. 2000)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IMAGEN ORGANIZACIONAL Y REPUTACIÓN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54628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Stimulating and resolving conflicts (Leung et al. 2002)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ESTIMULACIÓN Y RESOLUCIÓN DE CONFLICTOS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41470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ability to consider environmental requirements (Best &amp; De Valence 1999; Salleh 2008)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REQUERIMIENTOS AMBIENTALES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03266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Tailoring mass customization products to meet the expectations and needs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customers more closely (Roy &amp; Cochrane 1999)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 LA MEDIDA QUE CUMPLEN LAS EXPECTATIVAS DE LOS CLIENTES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01099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6B42F5C1-E3DF-49FC-8FBE-22A734DB5FED}"/>
              </a:ext>
            </a:extLst>
          </p:cNvPr>
          <p:cNvSpPr txBox="1">
            <a:spLocks/>
          </p:cNvSpPr>
          <p:nvPr/>
        </p:nvSpPr>
        <p:spPr bwMode="auto">
          <a:xfrm>
            <a:off x="304798" y="218791"/>
            <a:ext cx="9559638" cy="5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b="1"/>
              <a:t>RESUMEN PAPER – </a:t>
            </a:r>
            <a:r>
              <a:rPr lang="en-US"/>
              <a:t>The International Index for Customer Satisfaction in Construction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0076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0"/>
            <a:ext cx="9642766" cy="667901"/>
          </a:xfrm>
        </p:spPr>
        <p:txBody>
          <a:bodyPr anchor="t"/>
          <a:lstStyle/>
          <a:p>
            <a:r>
              <a:rPr lang="es-CO" b="1" dirty="0"/>
              <a:t>RESUMEN PAPER –  ENCUESTA ACTUAL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A6A869-B969-43FD-ACDD-DB6630E83C66}"/>
              </a:ext>
            </a:extLst>
          </p:cNvPr>
          <p:cNvSpPr/>
          <p:nvPr/>
        </p:nvSpPr>
        <p:spPr>
          <a:xfrm>
            <a:off x="304798" y="1607194"/>
            <a:ext cx="71766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/>
            <a:r>
              <a:rPr lang="es-CO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MIDE 6 ASPECTOS CON 5 PREGUNTAS VALORADAS DE 1 A 5</a:t>
            </a:r>
          </a:p>
          <a:p>
            <a:pPr algn="just" defTabSz="914400"/>
            <a:endParaRPr lang="es-CO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s-E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PERSONAL QUE PRESTA EL SERVICIO EN OBRA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s-E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SOPORTE DIRECTIVO (COORDINADOR Y GERENCIA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s-E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PRODUCTOS ASOCIADOS DE PAYC (INFORMES, CONTROL DE PRESUPUESTO Y PROGRAMACIÓN Y ACTAS)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s-E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COMPROMISOS PACTADOS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s-E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SOPORTE TÉCNICO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s-E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SOPORTE ADMINISTRATIVO</a:t>
            </a:r>
          </a:p>
          <a:p>
            <a:pPr algn="just" defTabSz="914400"/>
            <a:endParaRPr lang="es-E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914400"/>
            <a:r>
              <a:rPr lang="es-E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MIDE LA SATISFACCIÓN GLOBAL CON UNA VALORACIÓN DE 1 A 5</a:t>
            </a:r>
          </a:p>
          <a:p>
            <a:pPr algn="just" defTabSz="914400"/>
            <a:endParaRPr lang="es-ES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914400"/>
            <a:r>
              <a:rPr lang="es-E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TIENE DOS PREGUNTAS ABIERTAS</a:t>
            </a:r>
          </a:p>
          <a:p>
            <a:pPr algn="just" defTabSz="914400"/>
            <a:endParaRPr lang="es-ES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s-E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PRINCIPALES FORTALEZAS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s-E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PRINCIPALES DEBILIDADES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E596F0-8FD7-4B3B-8452-8A654E53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18" y="2038242"/>
            <a:ext cx="3224820" cy="27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0"/>
            <a:ext cx="9642766" cy="667901"/>
          </a:xfrm>
        </p:spPr>
        <p:txBody>
          <a:bodyPr anchor="t"/>
          <a:lstStyle/>
          <a:p>
            <a:r>
              <a:rPr lang="es-CO" b="1" dirty="0"/>
              <a:t>RESUMEN PAPER –  ENCUESTA ACTUAL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45931B0-5AFD-4093-ACE6-1AE5F78D9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02715"/>
              </p:ext>
            </p:extLst>
          </p:nvPr>
        </p:nvGraphicFramePr>
        <p:xfrm>
          <a:off x="497052" y="957006"/>
          <a:ext cx="11445566" cy="5688774"/>
        </p:xfrm>
        <a:graphic>
          <a:graphicData uri="http://schemas.openxmlformats.org/drawingml/2006/table">
            <a:tbl>
              <a:tblPr/>
              <a:tblGrid>
                <a:gridCol w="5017057">
                  <a:extLst>
                    <a:ext uri="{9D8B030D-6E8A-4147-A177-3AD203B41FA5}">
                      <a16:colId xmlns:a16="http://schemas.microsoft.com/office/drawing/2014/main" val="1647268837"/>
                    </a:ext>
                  </a:extLst>
                </a:gridCol>
                <a:gridCol w="6428509">
                  <a:extLst>
                    <a:ext uri="{9D8B030D-6E8A-4147-A177-3AD203B41FA5}">
                      <a16:colId xmlns:a16="http://schemas.microsoft.com/office/drawing/2014/main" val="4037124437"/>
                    </a:ext>
                  </a:extLst>
                </a:gridCol>
              </a:tblGrid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PREGUNTA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69687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Conocimiento específico de temas aplicables al proyecto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88881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Idoneidad y Calidad del soporte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22284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Cumplimiento de especificaciones técnicas de construcción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8188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Confiabilidad de los conceptos aplicados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969920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Oportunidad en entrega de información o requerimientos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404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Oportunidad de la gestión en obra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86815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Manejo administrativo del proyecto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96164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Información clara y veraz sobre la administración de proyecto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49383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Cumplimientos con expectativas del cliente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23810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Control de presupuesto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Administrativo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955987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Apoyo y presencia en el proyecto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Directivo (Coordinador y Gerencia)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953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Conocimiento del proyecto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Directivo (Coordinador y Gerencia)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40393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Planteamiento de soluciones y manejo de conflictos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Directivo (Coordinador y Gerencia)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74002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Cumplimiento de compromisos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Directivo (Coordinador y Gerencia)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59659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Manejo del cliente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Directivo (Coordinador y Gerencia)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85171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Idoneidad del personal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77259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Oportuna atención al cliente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45949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Compromiso con el proyecto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1987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Cumplimiento de compromisos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89139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Proactividad en desarrollo de funciones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que presta el servicio en obra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0888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Calidad del Contenido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22473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Claridad del Contenido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74375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Oportunidad en la entrega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88429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Precisión de la información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36080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Diagramación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6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1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0"/>
            <a:ext cx="9642766" cy="667901"/>
          </a:xfrm>
        </p:spPr>
        <p:txBody>
          <a:bodyPr anchor="t"/>
          <a:lstStyle/>
          <a:p>
            <a:r>
              <a:rPr lang="es-CO" b="1" dirty="0"/>
              <a:t>RESUMEN PAPER –  ENCUESTA ACTUAL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45931B0-5AFD-4093-ACE6-1AE5F78D9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67779"/>
              </p:ext>
            </p:extLst>
          </p:nvPr>
        </p:nvGraphicFramePr>
        <p:xfrm>
          <a:off x="497052" y="1594315"/>
          <a:ext cx="11445566" cy="3281985"/>
        </p:xfrm>
        <a:graphic>
          <a:graphicData uri="http://schemas.openxmlformats.org/drawingml/2006/table">
            <a:tbl>
              <a:tblPr/>
              <a:tblGrid>
                <a:gridCol w="5017057">
                  <a:extLst>
                    <a:ext uri="{9D8B030D-6E8A-4147-A177-3AD203B41FA5}">
                      <a16:colId xmlns:a16="http://schemas.microsoft.com/office/drawing/2014/main" val="1647268837"/>
                    </a:ext>
                  </a:extLst>
                </a:gridCol>
                <a:gridCol w="6428509">
                  <a:extLst>
                    <a:ext uri="{9D8B030D-6E8A-4147-A177-3AD203B41FA5}">
                      <a16:colId xmlns:a16="http://schemas.microsoft.com/office/drawing/2014/main" val="4037124437"/>
                    </a:ext>
                  </a:extLst>
                </a:gridCol>
              </a:tblGrid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PREGUNTA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69687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Calidad del Contenido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22473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Claridad del Contenido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74375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Oportunidad en la entrega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88429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Precisión de la información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36080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Diagramación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 Asociados de PAYC (Informes, Control de presupuesto y Programación y actas)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61960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 Cumplimiento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053286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Satisface expectativas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426528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Calidad de la Información suministrada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447323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d. Disposición del personal de PAYC a las solicitudes del cliente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86546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Coherencia entre lo solicitado y lo entregado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Compromisos Pactados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09843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Grado de Satisfacción con el Servicio Prestado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Grado de Satisfacción con el Servicio Prestado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2516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Posibilidad de Volver a Contratar con PAYC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Posibilidad de Volver a Contratar con PAYC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909585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Principales fortalezas en el servicio que presta PAYC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Fortalezas PAYC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44624"/>
                  </a:ext>
                </a:extLst>
              </a:tr>
              <a:tr h="108788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Principales debilidades en el servicio que presta PAYC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Debilidades PAYC</a:t>
                      </a:r>
                    </a:p>
                  </a:txBody>
                  <a:tcPr marL="5439" marR="5439" marT="54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27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0"/>
            <a:ext cx="9642766" cy="667901"/>
          </a:xfrm>
        </p:spPr>
        <p:txBody>
          <a:bodyPr anchor="t"/>
          <a:lstStyle/>
          <a:p>
            <a:r>
              <a:rPr lang="es-CO" b="1" dirty="0"/>
              <a:t>RESUMEN PAPER –  ENCUESTA ACTUAL Y MOTIVADORES PAPER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18C12A7-AC54-4702-8716-BD64FF27B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93386"/>
              </p:ext>
            </p:extLst>
          </p:nvPr>
        </p:nvGraphicFramePr>
        <p:xfrm>
          <a:off x="407229" y="1081345"/>
          <a:ext cx="11377541" cy="3128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4777">
                  <a:extLst>
                    <a:ext uri="{9D8B030D-6E8A-4147-A177-3AD203B41FA5}">
                      <a16:colId xmlns:a16="http://schemas.microsoft.com/office/drawing/2014/main" val="2062164745"/>
                    </a:ext>
                  </a:extLst>
                </a:gridCol>
                <a:gridCol w="2572764">
                  <a:extLst>
                    <a:ext uri="{9D8B030D-6E8A-4147-A177-3AD203B41FA5}">
                      <a16:colId xmlns:a16="http://schemas.microsoft.com/office/drawing/2014/main" val="2759378383"/>
                    </a:ext>
                  </a:extLst>
                </a:gridCol>
              </a:tblGrid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ASPECTO</a:t>
                      </a:r>
                      <a:endParaRPr lang="es-CO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PREGUNTAS ASPECTO</a:t>
                      </a:r>
                      <a:endParaRPr lang="es-CO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08183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PROFESIONALISMO, COMPETITIVIDAD E INNOVACIÓN DE LA EMPRESA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12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87087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COMPLETAR EL TRABAJO CONTRATADO EN EL TIEMPO ESPERADO, CON LA CALIDAD ESPERADA Y DE MANERA COSTO EFICIENTE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14929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CALIDAD DEL TALENTO HUMANO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61434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FLUJO DE INFORMACIÓN EN OBRA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50907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COMUNICACIÓN PERMANENTE CON EL CLIENTE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7519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ORIENTACIÓN AL CLIENTE Y SOPORTE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9403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ATENCIÓN A SOLICITUDES Y QUEJAS A TIEMPO Y CON FLEXIBILIDAD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3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41843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DOMINIO DE LAS TÉCNICAS DE GESTIÓN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085635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RELACIÓN CON EL CONTRATISTA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69613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EXAMINACIÓN CONTINUA DEL SISTEMA DE CALIDAD EN RESPUESTA A LOS REQUERIMIENTOS Y EXPECTATIVAS DEL CLIENTES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927105"/>
                  </a:ext>
                </a:extLst>
              </a:tr>
              <a:tr h="18518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ESTIMULACIÓN Y RESOLUCIÓN DE CONFLICTOS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</a:rPr>
                        <a:t>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9" marR="9259" marT="92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652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9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0"/>
            <a:ext cx="9642766" cy="667901"/>
          </a:xfrm>
        </p:spPr>
        <p:txBody>
          <a:bodyPr anchor="t"/>
          <a:lstStyle/>
          <a:p>
            <a:r>
              <a:rPr lang="es-CO" b="1" dirty="0"/>
              <a:t>RESUMEN PAPER –  ENCUESTA ACTUAL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EF6D13-80CB-4BE7-B993-C0F78F5AC018}"/>
              </a:ext>
            </a:extLst>
          </p:cNvPr>
          <p:cNvSpPr txBox="1"/>
          <p:nvPr/>
        </p:nvSpPr>
        <p:spPr>
          <a:xfrm>
            <a:off x="304798" y="955964"/>
            <a:ext cx="11133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CONCLUSIONES</a:t>
            </a:r>
          </a:p>
          <a:p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SOLO SE TIENEN EN CUENTA 11 DE LOS 45 ASPECTOS PLANTEADOS POR LOS INVESTIGADORES.</a:t>
            </a:r>
          </a:p>
          <a:p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SOLO SE TIENEN EN CUENTA 4 DE LOS 10 ASPECTOS MÁS IMPORTANTES DE ACUERDO CON LOS INVESTIGADORES.</a:t>
            </a:r>
          </a:p>
          <a:p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DESCONOCEMOS CÚALES SON LOS ASPECTOS MÁS IMPORTANTES PARA EL CASO COLOMBIANO Y LOS SEGMENTOS DE PAYC.</a:t>
            </a:r>
          </a:p>
        </p:txBody>
      </p:sp>
    </p:spTree>
    <p:extLst>
      <p:ext uri="{BB962C8B-B14F-4D97-AF65-F5344CB8AC3E}">
        <p14:creationId xmlns:p14="http://schemas.microsoft.com/office/powerpoint/2010/main" val="211056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0"/>
            <a:ext cx="9642766" cy="667901"/>
          </a:xfrm>
        </p:spPr>
        <p:txBody>
          <a:bodyPr anchor="t"/>
          <a:lstStyle/>
          <a:p>
            <a:r>
              <a:rPr lang="es-CO" b="1" dirty="0"/>
              <a:t>PROPUESTA – APRENDIZ DE CLIENTES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E1051CB-71CA-42EA-9CB6-3FABA19F9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319866"/>
              </p:ext>
            </p:extLst>
          </p:nvPr>
        </p:nvGraphicFramePr>
        <p:xfrm>
          <a:off x="5486401" y="1042602"/>
          <a:ext cx="6225306" cy="470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B3FBFD78-0CFF-4E67-A75D-20AED9B46719}"/>
              </a:ext>
            </a:extLst>
          </p:cNvPr>
          <p:cNvSpPr/>
          <p:nvPr/>
        </p:nvSpPr>
        <p:spPr>
          <a:xfrm>
            <a:off x="480293" y="1108364"/>
            <a:ext cx="52970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/>
              <a:t>MANTENER LAS PREGUNTAS ACTUALES INCLUYENDO PREGUNTAS PARA DETERMINAR CUALES SON LOS MOTIVADORES DE NUESTROS CLIENTES EN TÉRMINOS DE:</a:t>
            </a:r>
          </a:p>
          <a:p>
            <a:pPr algn="just"/>
            <a:endParaRPr lang="es-CO" sz="2000" b="1" dirty="0"/>
          </a:p>
          <a:p>
            <a:pPr marL="457200" indent="-457200" algn="just">
              <a:buAutoNum type="arabicPeriod"/>
            </a:pPr>
            <a:r>
              <a:rPr lang="es-CO" sz="1800" b="1" dirty="0"/>
              <a:t>EXPECTATIVAS DEL CLIENTE</a:t>
            </a:r>
          </a:p>
          <a:p>
            <a:pPr marL="457200" indent="-457200" algn="just">
              <a:buAutoNum type="arabicPeriod"/>
            </a:pPr>
            <a:r>
              <a:rPr lang="es-CO" sz="1800" b="1" dirty="0"/>
              <a:t>CARACTERÍSTICAS DE CALIDAD DE LOS SERVICIOS PRESTADOS POR PAYC</a:t>
            </a:r>
          </a:p>
          <a:p>
            <a:pPr marL="457200" indent="-457200" algn="just">
              <a:buAutoNum type="arabicPeriod"/>
            </a:pPr>
            <a:r>
              <a:rPr lang="es-CO" sz="1800" b="1" dirty="0"/>
              <a:t>CARACTERÍSTICAS DE CALIDAD DEL TALENTO HUMANO DE PAYC</a:t>
            </a:r>
          </a:p>
          <a:p>
            <a:pPr marL="457200" indent="-457200" algn="just">
              <a:buAutoNum type="arabicPeriod"/>
            </a:pPr>
            <a:r>
              <a:rPr lang="es-CO" sz="1800" b="1" dirty="0"/>
              <a:t>VALORES AGREGADOS PARA EL CLIENTE</a:t>
            </a:r>
          </a:p>
          <a:p>
            <a:pPr algn="just"/>
            <a:endParaRPr lang="es-CO" sz="1800" b="1" dirty="0"/>
          </a:p>
          <a:p>
            <a:pPr algn="just"/>
            <a:r>
              <a:rPr lang="es-CO" sz="1800" b="1" dirty="0"/>
              <a:t>LOS RESULTADOS DE LO DICHO POR LOS CLIENTES SE DEBEN CONTRASTAR CON LA TASA DE RETENCIÓN DE CLIENTES Y DE QUEJAS.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98394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158607"/>
            <a:ext cx="9239253" cy="450994"/>
          </a:xfrm>
        </p:spPr>
        <p:txBody>
          <a:bodyPr anchor="t"/>
          <a:lstStyle/>
          <a:p>
            <a:r>
              <a:rPr lang="es-CO" b="1" dirty="0"/>
              <a:t>INDICE 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09597" y="1164190"/>
            <a:ext cx="11264901" cy="5111919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RESUMEN PAPER INDICE INTERNACIONAL DE SATISFACCIÓN EN CONSTRUCCIÓN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ENCUESTA ACTUAL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PROPUESTA ENCUESTA</a:t>
            </a:r>
          </a:p>
        </p:txBody>
      </p:sp>
    </p:spTree>
    <p:extLst>
      <p:ext uri="{BB962C8B-B14F-4D97-AF65-F5344CB8AC3E}">
        <p14:creationId xmlns:p14="http://schemas.microsoft.com/office/powerpoint/2010/main" val="38326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7" y="218791"/>
            <a:ext cx="9239253" cy="450994"/>
          </a:xfrm>
        </p:spPr>
        <p:txBody>
          <a:bodyPr anchor="t"/>
          <a:lstStyle/>
          <a:p>
            <a:r>
              <a:rPr lang="es-CO" b="1" dirty="0"/>
              <a:t>RESUMEN PAPER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>
          <a:xfrm>
            <a:off x="6899564" y="1718371"/>
            <a:ext cx="4974934" cy="310301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ES ESPECÍFICO AL SECTOR CONSTRUCCIÓN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LOS AUTORES REALIZAN UN ESTADO DEL ARTE DE METODOLOGÍAS DE MEDICIÓN.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>
                <a:solidFill>
                  <a:schemeClr val="tx1"/>
                </a:solidFill>
              </a:rPr>
              <a:t>SE BASA EN UN ESTÁNDAR.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24FB1-F3BC-4E0A-B5E3-C63E2059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2" y="1718370"/>
            <a:ext cx="6003348" cy="3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8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7" y="218791"/>
            <a:ext cx="9239253" cy="450994"/>
          </a:xfrm>
        </p:spPr>
        <p:txBody>
          <a:bodyPr anchor="t"/>
          <a:lstStyle/>
          <a:p>
            <a:r>
              <a:rPr lang="es-CO" b="1" dirty="0"/>
              <a:t>RESUMEN PAPER – ¿SATISFACCIÓN DEL CLIENTE QUE ES Y PARA QUE?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C9289FA-BBBC-4C78-B1A2-342018CB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759" y="2757056"/>
            <a:ext cx="11264901" cy="1931893"/>
          </a:xfrm>
        </p:spPr>
        <p:txBody>
          <a:bodyPr>
            <a:normAutofit fontScale="92500" lnSpcReduction="20000"/>
          </a:bodyPr>
          <a:lstStyle/>
          <a:p>
            <a:r>
              <a:rPr lang="es-CO" b="1" dirty="0"/>
              <a:t>¿PARA QUE?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TRAE LEALTAD DEL CLIENTE LO QUE SE TRADUCE EN MÁS NEGOCIOS CON EL MISMO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 CLIENTES </a:t>
            </a: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SATISFECHOS</a:t>
            </a:r>
            <a:r>
              <a:rPr lang="es-CO" dirty="0"/>
              <a:t> NO SON TAN SENSIBLES AL 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CLIENTES SATISFECHOS TRAEN MÁS CLIENTES MEDIANTE BUENAS REFERENCIAS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SON MÁS RENTABLES PUES ATRAER NUEVOS CLIENTES GENERA UN COSTO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3E908408-F169-4214-AA27-C9D1D822E560}"/>
              </a:ext>
            </a:extLst>
          </p:cNvPr>
          <p:cNvSpPr txBox="1">
            <a:spLocks/>
          </p:cNvSpPr>
          <p:nvPr/>
        </p:nvSpPr>
        <p:spPr bwMode="auto">
          <a:xfrm>
            <a:off x="463549" y="1433418"/>
            <a:ext cx="11264901" cy="132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1pPr>
            <a:lvl2pPr marL="45720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2pPr>
            <a:lvl3pPr marL="91440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C6874C"/>
              </a:buClr>
              <a:buSzPct val="100000"/>
              <a:buFont typeface="Wingdings 2" pitchFamily="18" charset="2"/>
              <a:buNone/>
              <a:defRPr sz="10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3pPr>
            <a:lvl4pPr marL="137160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45569"/>
              </a:buClr>
              <a:buSzPct val="100000"/>
              <a:buFont typeface="Wingdings 2" pitchFamily="18" charset="2"/>
              <a:buNone/>
              <a:defRPr sz="9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4pPr>
            <a:lvl5pPr marL="182880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BC6CD"/>
              </a:buClr>
              <a:buSzPct val="100000"/>
              <a:buFont typeface="Wingdings 2" pitchFamily="18" charset="2"/>
              <a:buNone/>
              <a:defRPr sz="9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CO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¿QUÉ ES?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“LOS CLIENTES SE SATISFACEN CUANDO SU DESEO SE SATISFACE, UN OBJETIVO SE ALCANZA Y/O CUANDO LA CALIDAD DEL SERVICIO ES IGUAL O SUPERIOR A LA ESPERADA, QUE RESULTA EN SENTIMIENTOS POSITIVOS”</a:t>
            </a:r>
            <a:r>
              <a:rPr lang="es-CO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(1)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FCE2CA-C5EF-4241-8AE3-90F7B505903C}"/>
              </a:ext>
            </a:extLst>
          </p:cNvPr>
          <p:cNvSpPr/>
          <p:nvPr/>
        </p:nvSpPr>
        <p:spPr>
          <a:xfrm>
            <a:off x="340007" y="6086815"/>
            <a:ext cx="114236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CO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(1) TRADUCCIÓN PROPIA DEL PAPER CITADO AL INICIO.</a:t>
            </a:r>
            <a:endParaRPr lang="es-CO" sz="1100" baseline="30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1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7" y="218791"/>
            <a:ext cx="9239253" cy="450994"/>
          </a:xfrm>
        </p:spPr>
        <p:txBody>
          <a:bodyPr anchor="t"/>
          <a:lstStyle/>
          <a:p>
            <a:r>
              <a:rPr lang="es-CO" b="1" dirty="0"/>
              <a:t>RESUMEN PAPER – COMO MEDIR LA SATISFACCIÓN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3E908408-F169-4214-AA27-C9D1D822E560}"/>
              </a:ext>
            </a:extLst>
          </p:cNvPr>
          <p:cNvSpPr txBox="1">
            <a:spLocks/>
          </p:cNvSpPr>
          <p:nvPr/>
        </p:nvSpPr>
        <p:spPr bwMode="auto">
          <a:xfrm>
            <a:off x="463550" y="1433417"/>
            <a:ext cx="11264900" cy="366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1pPr>
            <a:lvl2pPr marL="45720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2pPr>
            <a:lvl3pPr marL="91440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C6874C"/>
              </a:buClr>
              <a:buSzPct val="100000"/>
              <a:buFont typeface="Wingdings 2" pitchFamily="18" charset="2"/>
              <a:buNone/>
              <a:defRPr sz="10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3pPr>
            <a:lvl4pPr marL="137160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45569"/>
              </a:buClr>
              <a:buSzPct val="100000"/>
              <a:buFont typeface="Wingdings 2" pitchFamily="18" charset="2"/>
              <a:buNone/>
              <a:defRPr sz="9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4pPr>
            <a:lvl5pPr marL="1828800" indent="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BC6CD"/>
              </a:buClr>
              <a:buSzPct val="100000"/>
              <a:buFont typeface="Wingdings 2" pitchFamily="18" charset="2"/>
              <a:buNone/>
              <a:defRPr sz="900" kern="1200">
                <a:solidFill>
                  <a:srgbClr val="595959"/>
                </a:solidFill>
                <a:latin typeface="Franklin Gothic Book"/>
                <a:ea typeface="MS PGothic" pitchFamily="34" charset="-128"/>
                <a:cs typeface="Franklin Gothic Book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CO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MEDIDAS SUBJETIVAS (BASADAS EN PERCEPCIÓN)</a:t>
            </a:r>
          </a:p>
          <a:p>
            <a:pPr defTabSz="914400"/>
            <a:r>
              <a:rPr lang="es-CO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ENCUESTAS DE SATISFACCIÓN -&gt; ENTENDER QUE QUIERE EL CLIENTE</a:t>
            </a:r>
          </a:p>
          <a:p>
            <a:pPr defTabSz="914400"/>
            <a:endParaRPr lang="es-CO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s-CO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MEDIDAS OBJETIVAS (BASADAS EN EVIDENCIAS)</a:t>
            </a:r>
          </a:p>
          <a:p>
            <a:pPr defTabSz="914400"/>
            <a:r>
              <a:rPr lang="es-CO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TASA DE RETENCIÓN DE CLIENTES -&gt; PERMITE MEDIR SI SE ESTA CUMPLIENDO EL OBJETIVO</a:t>
            </a:r>
          </a:p>
          <a:p>
            <a:pPr defTabSz="914400"/>
            <a:r>
              <a:rPr lang="es-CO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TASA DE QUEJAS DE CLIENTES -&gt; PERMITE MEDIR LA NO SATISFACCIÓN DE CLIENTES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FCE2CA-C5EF-4241-8AE3-90F7B505903C}"/>
              </a:ext>
            </a:extLst>
          </p:cNvPr>
          <p:cNvSpPr/>
          <p:nvPr/>
        </p:nvSpPr>
        <p:spPr>
          <a:xfrm>
            <a:off x="340007" y="6086815"/>
            <a:ext cx="114236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CO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(1) TRADUCCIÓN PROPIA DEL PAPER CITADO AL INICIO.</a:t>
            </a:r>
            <a:endParaRPr lang="es-CO" sz="1100" baseline="30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7" y="218791"/>
            <a:ext cx="9642767" cy="450994"/>
          </a:xfrm>
        </p:spPr>
        <p:txBody>
          <a:bodyPr anchor="t"/>
          <a:lstStyle/>
          <a:p>
            <a:r>
              <a:rPr lang="es-CO" b="1" dirty="0"/>
              <a:t>RESUMEN PAPER – COMO MEDIR LA SATISFACCIÓN – ESTÁNDARES  - </a:t>
            </a:r>
            <a:r>
              <a:rPr lang="en-US" dirty="0"/>
              <a:t>The American Customer Satisfaction Index (ACSI)</a:t>
            </a:r>
            <a:endParaRPr lang="es-CO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FCE2CA-C5EF-4241-8AE3-90F7B505903C}"/>
              </a:ext>
            </a:extLst>
          </p:cNvPr>
          <p:cNvSpPr/>
          <p:nvPr/>
        </p:nvSpPr>
        <p:spPr>
          <a:xfrm>
            <a:off x="340007" y="6086815"/>
            <a:ext cx="114236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CO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(1) TRADUCCIÓN PROPIA DEL PAPER CITADO AL INICIO.</a:t>
            </a:r>
            <a:endParaRPr lang="es-CO" sz="1100" baseline="30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A8EEEB-B8C5-4C16-95FD-C4D69014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7" y="1990475"/>
            <a:ext cx="5755993" cy="287704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4CEAFE1-0D45-4CB7-A240-7E829A987915}"/>
              </a:ext>
            </a:extLst>
          </p:cNvPr>
          <p:cNvSpPr/>
          <p:nvPr/>
        </p:nvSpPr>
        <p:spPr>
          <a:xfrm>
            <a:off x="6276109" y="1574724"/>
            <a:ext cx="56110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CO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 SATISFACCIÓN ES PRECEDIDA POR:</a:t>
            </a:r>
          </a:p>
          <a:p>
            <a:pPr defTabSz="914400"/>
            <a:endParaRPr lang="es-CO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EXPECTATIVAS DEL CLIENTE</a:t>
            </a:r>
          </a:p>
          <a:p>
            <a:pPr defTabSz="914400"/>
            <a:endParaRPr lang="es-CO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CALIDAD PERCIBIDA</a:t>
            </a:r>
          </a:p>
          <a:p>
            <a:pPr defTabSz="914400"/>
            <a:endParaRPr lang="es-CO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VALOR PERCIBIDO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s-CO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s-CO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CONSECUENCIAS DE LA SATISFACCIÓN</a:t>
            </a:r>
          </a:p>
          <a:p>
            <a:pPr defTabSz="914400"/>
            <a:endParaRPr lang="es-CO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QUEJAS</a:t>
            </a:r>
          </a:p>
          <a:p>
            <a:pPr defTabSz="914400"/>
            <a:endParaRPr lang="es-CO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dirty="0">
                <a:latin typeface="Calibri Light" panose="020F0302020204030204" pitchFamily="34" charset="0"/>
                <a:cs typeface="Calibri Light" panose="020F0302020204030204" pitchFamily="34" charset="0"/>
              </a:rPr>
              <a:t>LEALTAD CLIENTE</a:t>
            </a:r>
          </a:p>
        </p:txBody>
      </p:sp>
    </p:spTree>
    <p:extLst>
      <p:ext uri="{BB962C8B-B14F-4D97-AF65-F5344CB8AC3E}">
        <p14:creationId xmlns:p14="http://schemas.microsoft.com/office/powerpoint/2010/main" val="184186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7" y="218791"/>
            <a:ext cx="9642767" cy="450994"/>
          </a:xfrm>
        </p:spPr>
        <p:txBody>
          <a:bodyPr anchor="t"/>
          <a:lstStyle/>
          <a:p>
            <a:r>
              <a:rPr lang="es-CO" b="1" dirty="0"/>
              <a:t>RESUMEN PAPER – COMO MEDIR LA SATISFACCIÓN – ESTÁNDARES  - </a:t>
            </a:r>
            <a:r>
              <a:rPr lang="en-US" dirty="0"/>
              <a:t>The European Customer Satisfaction Index (ECSI)</a:t>
            </a:r>
            <a:endParaRPr lang="es-CO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CEAFE1-0D45-4CB7-A240-7E829A987915}"/>
              </a:ext>
            </a:extLst>
          </p:cNvPr>
          <p:cNvSpPr/>
          <p:nvPr/>
        </p:nvSpPr>
        <p:spPr>
          <a:xfrm>
            <a:off x="6096000" y="1574724"/>
            <a:ext cx="57219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CO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 SATISFACCIÓN ES PRECEDIDA POR:</a:t>
            </a:r>
          </a:p>
          <a:p>
            <a:pPr defTabSz="914400"/>
            <a:endParaRPr lang="es-CO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EXPECTATIVAS DEL CLIENTE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s-CO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IMAGEN DE LA EMPRESA PERCIBIDA</a:t>
            </a:r>
          </a:p>
          <a:p>
            <a:pPr defTabSz="914400"/>
            <a:endParaRPr lang="es-CO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CALIDAD PERCIBIDA (PRODUCTO/SERVICIO Y ASPECTOS HUMANOS)</a:t>
            </a:r>
          </a:p>
          <a:p>
            <a:pPr defTabSz="914400"/>
            <a:endParaRPr lang="es-CO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VALOR PERCIBIDO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s-CO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s-CO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CONSECUENCIAS DE LA SATISFACCIÓN</a:t>
            </a:r>
          </a:p>
          <a:p>
            <a:pPr defTabSz="914400"/>
            <a:endParaRPr lang="es-CO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QUEJAS</a:t>
            </a:r>
          </a:p>
          <a:p>
            <a:pPr defTabSz="914400"/>
            <a:endParaRPr lang="es-CO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LEALTAD 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E6E780-2C41-445E-A600-C9840AAB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72" y="1898030"/>
            <a:ext cx="4900864" cy="34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0"/>
            <a:ext cx="9531930" cy="1360627"/>
          </a:xfrm>
        </p:spPr>
        <p:txBody>
          <a:bodyPr anchor="t"/>
          <a:lstStyle/>
          <a:p>
            <a:r>
              <a:rPr lang="es-CO" b="1" dirty="0"/>
              <a:t>RESUMEN PAPER – COMO MEDIR LA SATISFACCIÓN – ESTÁNDARES  - </a:t>
            </a:r>
            <a:r>
              <a:rPr lang="en-US" dirty="0"/>
              <a:t>The International Index for Customer Satisfaction in Construction</a:t>
            </a:r>
            <a:endParaRPr lang="es-CO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3C78B8-517E-4187-97B4-D9A289A5A164}"/>
              </a:ext>
            </a:extLst>
          </p:cNvPr>
          <p:cNvSpPr/>
          <p:nvPr/>
        </p:nvSpPr>
        <p:spPr>
          <a:xfrm>
            <a:off x="304798" y="1598619"/>
            <a:ext cx="608214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/>
            <a:r>
              <a:rPr lang="es-CO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OBJETIVO: CONSTRUIR UN INDICE QUE CONTEMPLE TODOS LOS ASPECTOS MOTIVADORES RELACIONADOS CON LA SATISFACCIÓN DEL CLIENTE EN LA INDUSTRIA DE LA CONSTRUCCIÓN.</a:t>
            </a:r>
          </a:p>
          <a:p>
            <a:pPr algn="just" defTabSz="914400"/>
            <a:endParaRPr lang="es-CO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s-CO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 TOMARON COMO PUNTO DE PARTIDA 77 ASPECTOS MOTIVADORES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endParaRPr lang="es-CO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s-CO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 AGRUPARON Y SE OBTUVIERON 45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endParaRPr lang="es-CO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s-CO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LOS DIVIDEN DE ACUERDO CON LAS SIGUIENTES ETAPAS DE CONSTRUCCIÓN Y TIPOS DE ACTIVIDADES. POR EL LADO DE LAS ETAPAS, LOS CLASIFICAN EN PREPARACIÓN, DISEÑO, PRECONTRUCCIÓN, CONSTRUCCIÓN.  TAMBIÉN EN LOS CLASIFICAN EN SI ESTAN RELACIONADOS CON EL USO, CON ASPECTOS ORGANIZACIONALES Y DE GESTIÓN, Y SI SE RELACIONAN CON EL PRODUCTO O SERVICIO.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endParaRPr lang="es-CO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s-CO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RANKEAN CADA MOTIVANTE DE ACUERDO CON UNA ENCUESTA REALIZADA A EXPERTOS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4364D7-1711-4DDA-A96C-FD5E3E85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0" y="1909216"/>
            <a:ext cx="4552501" cy="284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8" y="218791"/>
            <a:ext cx="9559638" cy="543210"/>
          </a:xfrm>
        </p:spPr>
        <p:txBody>
          <a:bodyPr anchor="t"/>
          <a:lstStyle/>
          <a:p>
            <a:r>
              <a:rPr lang="es-CO" b="1" dirty="0"/>
              <a:t>RESUMEN PAPER – </a:t>
            </a:r>
            <a:r>
              <a:rPr lang="en-US" dirty="0"/>
              <a:t>The International Index for Customer Satisfaction in Construction</a:t>
            </a:r>
            <a:endParaRPr lang="es-CO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0B901A3-D1C4-4D15-B20F-64C4C454B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92425"/>
              </p:ext>
            </p:extLst>
          </p:nvPr>
        </p:nvGraphicFramePr>
        <p:xfrm>
          <a:off x="415633" y="1337674"/>
          <a:ext cx="11485420" cy="5343097"/>
        </p:xfrm>
        <a:graphic>
          <a:graphicData uri="http://schemas.openxmlformats.org/drawingml/2006/table">
            <a:tbl>
              <a:tblPr/>
              <a:tblGrid>
                <a:gridCol w="471058">
                  <a:extLst>
                    <a:ext uri="{9D8B030D-6E8A-4147-A177-3AD203B41FA5}">
                      <a16:colId xmlns:a16="http://schemas.microsoft.com/office/drawing/2014/main" val="2906590475"/>
                    </a:ext>
                  </a:extLst>
                </a:gridCol>
                <a:gridCol w="5680361">
                  <a:extLst>
                    <a:ext uri="{9D8B030D-6E8A-4147-A177-3AD203B41FA5}">
                      <a16:colId xmlns:a16="http://schemas.microsoft.com/office/drawing/2014/main" val="1289159946"/>
                    </a:ext>
                  </a:extLst>
                </a:gridCol>
                <a:gridCol w="5334001">
                  <a:extLst>
                    <a:ext uri="{9D8B030D-6E8A-4147-A177-3AD203B41FA5}">
                      <a16:colId xmlns:a16="http://schemas.microsoft.com/office/drawing/2014/main" val="1709490314"/>
                    </a:ext>
                  </a:extLst>
                </a:gridCol>
              </a:tblGrid>
              <a:tr h="41663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MOTIVADOR INGLÉS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TRADUCCIÓN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07530"/>
                  </a:ext>
                </a:extLst>
              </a:tr>
              <a:tr h="166654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Completing the contracted work within  a specified time, agreed quality  standards and in the most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costeffective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manner (Ahmed &amp;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Kangari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1995; Cook et al. 1999; Roy &amp;  Cochrane 1999;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Goetsch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2000; Maloney 2002; Tang et al. 2003;Othman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COMPLETAR EL TRABAJO CONTRATADO EN EL TIEMPO ESPERADO, CON LA CALIDAD ESPERADA Y DE MANERA COSTO EFICIENTE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09309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customer involvement in the briefing and design decision-making process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Kernohan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1992; Othman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INVOLUCRAMIENTO DEL CLIENTE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62066"/>
                  </a:ext>
                </a:extLst>
              </a:tr>
              <a:tr h="124990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Builder providing quality service through skilled workforce and quality workmanship (Cook et al. 1999; Maloney 2002;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K€arn€a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2004; Ozaki 2010)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 DEL TALENTO HUMANO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23474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Integration and collaboration of the construction team (Amor &amp;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Anumba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1999; Egan 1998)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INTEGRACIÓN/COLABORACIÓN DEL EQUIPO DE TRABAJO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351016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Agreement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s-CO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K€arn€a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2004)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RECEPTIVIDAD CAMBIOS/ACUERDO SOBRE CAMBIOS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54231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Preserving mutual contractor/customer relationship (Cook et al. 1999; Maloney 2002)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RELACIÓN CON EL CONTRATISTA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457879"/>
                  </a:ext>
                </a:extLst>
              </a:tr>
              <a:tr h="124990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 understanding of different customer requirements and culture which affect project’s design, quality, lead-time and cost (Othman et al. 2004;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Abdellatif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Othman 2006; Jiao &amp; Chen 2006)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ENTENDIMIENTO DE LOS REQUERIMIENTOS Y CULTURA.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60790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orientation and support (Ahmed &amp;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Kangari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1995; Tang et al. 2003)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ORIENTACIÓN AL CLIENTE Y SOPORTE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97247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Considering whole project life cycle (CIB 1996)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VISIÓN HOLÍSTICA DE TODO EL CICLO DE VIDA DEL PROYECTO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0826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supervision during the project’s execution (Tang et al. 2003)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SUPERVISIÓN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70800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Developing quality design free of defects and quality facility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Martensen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2000; Tang et al. 2003; Burke 2007; Ozaki 2010;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Fauzi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2012)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 DEL DISEÑO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41529"/>
                  </a:ext>
                </a:extLst>
              </a:tr>
              <a:tr h="124990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Translating customer needs into a design, which specifies technical characteristics, functional performance criteria and quality standards (Bowen et al. 1999)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 DE TRADUCIR NECESIDADES EN CARACTERÍSTICAS TÉCNICAS, FUNCIONALES Y DE CALIDAD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79541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Coordinated and correct construction documents (O’Leary 1992)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ARTICULACIÓN Y CALIDAD DE LOS DOCUMENTOS DE CONSTRUCCIÓN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278937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Satisfactory contractor performance (Palaneeswaran et al. 2006)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DESEMPEÑO DE LOS CONTRATISTAS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75167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Maintaining consistency and communication between customer needs and design input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Aguwa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2012)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CONSISTENCIA ENTRE REQUERIMIENTOS DEL CLIENTE Y LOS DISEÑOS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21382"/>
                  </a:ext>
                </a:extLst>
              </a:tr>
              <a:tr h="41663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Specifying up-to-date and available materials (Tenah 1985)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ESPECIFACIÓN DE MATERIALES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57001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Adopting flexible procurement approach (Stehbens et al. 1999; Ramus et al. 2006)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FLEXIBILIDAD EN LA ADQUISICIÓN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94357"/>
                  </a:ext>
                </a:extLst>
              </a:tr>
              <a:tr h="83327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supply chain through adopting key performance indicators (KPIs) (Construction Excellence 2013b)</a:t>
                      </a:r>
                    </a:p>
                  </a:txBody>
                  <a:tcPr marL="2083" marR="2083" marT="20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MEDIANTE INDICADORES</a:t>
                      </a:r>
                    </a:p>
                  </a:txBody>
                  <a:tcPr marL="2083" marR="2083" marT="2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70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01792"/>
      </p:ext>
    </p:extLst>
  </p:cSld>
  <p:clrMapOvr>
    <a:masterClrMapping/>
  </p:clrMapOvr>
</p:sld>
</file>

<file path=ppt/theme/theme1.xml><?xml version="1.0" encoding="utf-8"?>
<a:theme xmlns:a="http://schemas.openxmlformats.org/drawingml/2006/main" name="Payc_2013">
  <a:themeElements>
    <a:clrScheme name="PAYC 1">
      <a:dk1>
        <a:sysClr val="windowText" lastClr="000000"/>
      </a:dk1>
      <a:lt1>
        <a:sysClr val="window" lastClr="FFFFFF"/>
      </a:lt1>
      <a:dk2>
        <a:srgbClr val="321B0B"/>
      </a:dk2>
      <a:lt2>
        <a:srgbClr val="F6EBE0"/>
      </a:lt2>
      <a:accent1>
        <a:srgbClr val="58391C"/>
      </a:accent1>
      <a:accent2>
        <a:srgbClr val="C20D24"/>
      </a:accent2>
      <a:accent3>
        <a:srgbClr val="268C36"/>
      </a:accent3>
      <a:accent4>
        <a:srgbClr val="731769"/>
      </a:accent4>
      <a:accent5>
        <a:srgbClr val="4C639D"/>
      </a:accent5>
      <a:accent6>
        <a:srgbClr val="EC9E21"/>
      </a:accent6>
      <a:hlink>
        <a:srgbClr val="AB1321"/>
      </a:hlink>
      <a:folHlink>
        <a:srgbClr val="930B22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r 6">
    <a:dk1>
      <a:sysClr val="windowText" lastClr="000000"/>
    </a:dk1>
    <a:lt1>
      <a:sysClr val="window" lastClr="FFFFFF"/>
    </a:lt1>
    <a:dk2>
      <a:srgbClr val="58391C"/>
    </a:dk2>
    <a:lt2>
      <a:srgbClr val="F6EBE0"/>
    </a:lt2>
    <a:accent1>
      <a:srgbClr val="58391C"/>
    </a:accent1>
    <a:accent2>
      <a:srgbClr val="C20D24"/>
    </a:accent2>
    <a:accent3>
      <a:srgbClr val="268C36"/>
    </a:accent3>
    <a:accent4>
      <a:srgbClr val="731769"/>
    </a:accent4>
    <a:accent5>
      <a:srgbClr val="4C639D"/>
    </a:accent5>
    <a:accent6>
      <a:srgbClr val="EC9E21"/>
    </a:accent6>
    <a:hlink>
      <a:srgbClr val="AB1321"/>
    </a:hlink>
    <a:folHlink>
      <a:srgbClr val="930B22"/>
    </a:folHlink>
  </a:clrScheme>
  <a:fontScheme name="Plaza">
    <a:majorFont>
      <a:latin typeface="Century Gothic"/>
      <a:ea typeface=""/>
      <a:cs typeface=""/>
      <a:font script="Jpan" typeface="メイリオ"/>
    </a:majorFont>
    <a:minorFont>
      <a:latin typeface="Century Gothic"/>
      <a:ea typeface=""/>
      <a:cs typeface=""/>
      <a:font script="Jpan" typeface="メイリオ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CC5B04E8355940916980C2C076635F" ma:contentTypeVersion="2" ma:contentTypeDescription="Crear nuevo documento." ma:contentTypeScope="" ma:versionID="37c2b0b5c4d08fc1fe387b8da0ea1bbd">
  <xsd:schema xmlns:xsd="http://www.w3.org/2001/XMLSchema" xmlns:xs="http://www.w3.org/2001/XMLSchema" xmlns:p="http://schemas.microsoft.com/office/2006/metadata/properties" xmlns:ns2="0e2cf358-d86d-4586-9b9c-cbb4c6cbc5f2" targetNamespace="http://schemas.microsoft.com/office/2006/metadata/properties" ma:root="true" ma:fieldsID="9a68dee941b356d095f6a221edb30594" ns2:_="">
    <xsd:import namespace="0e2cf358-d86d-4586-9b9c-cbb4c6cbc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cf358-d86d-4586-9b9c-cbb4c6cbc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FFE743-C040-4B60-B642-2EA3B9325609}">
  <ds:schemaRefs>
    <ds:schemaRef ds:uri="http://purl.org/dc/terms/"/>
    <ds:schemaRef ds:uri="http://purl.org/dc/elements/1.1/"/>
    <ds:schemaRef ds:uri="0e2cf358-d86d-4586-9b9c-cbb4c6cbc5f2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7F173D6-375F-4290-A854-37EBBF44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cf358-d86d-4586-9b9c-cbb4c6cbc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C54B99-4FCE-4EA5-8DB5-65C4C5E319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31372</TotalTime>
  <Words>2651</Words>
  <Application>Microsoft Office PowerPoint</Application>
  <PresentationFormat>Panorámica</PresentationFormat>
  <Paragraphs>363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9" baseType="lpstr">
      <vt:lpstr>ＭＳ Ｐゴシック</vt:lpstr>
      <vt:lpstr>ＭＳ Ｐゴシック</vt:lpstr>
      <vt:lpstr>Alte DIN 1451 Mittelschrift</vt:lpstr>
      <vt:lpstr>Arial</vt:lpstr>
      <vt:lpstr>Calibri</vt:lpstr>
      <vt:lpstr>Calibri Light</vt:lpstr>
      <vt:lpstr>Century Gothic</vt:lpstr>
      <vt:lpstr>Franklin Gothic Book</vt:lpstr>
      <vt:lpstr>Franklin Gothic Demi</vt:lpstr>
      <vt:lpstr>Wingdings</vt:lpstr>
      <vt:lpstr>Wingdings 2</vt:lpstr>
      <vt:lpstr>Payc_2013</vt:lpstr>
      <vt:lpstr>PROPUESTA ENCUESTA DE SATISFACCIÓN</vt:lpstr>
      <vt:lpstr>INDICE </vt:lpstr>
      <vt:lpstr>RESUMEN PAPER</vt:lpstr>
      <vt:lpstr>RESUMEN PAPER – ¿SATISFACCIÓN DEL CLIENTE QUE ES Y PARA QUE?</vt:lpstr>
      <vt:lpstr>RESUMEN PAPER – COMO MEDIR LA SATISFACCIÓN</vt:lpstr>
      <vt:lpstr>RESUMEN PAPER – COMO MEDIR LA SATISFACCIÓN – ESTÁNDARES  - The American Customer Satisfaction Index (ACSI)</vt:lpstr>
      <vt:lpstr>RESUMEN PAPER – COMO MEDIR LA SATISFACCIÓN – ESTÁNDARES  - The European Customer Satisfaction Index (ECSI)</vt:lpstr>
      <vt:lpstr>RESUMEN PAPER – COMO MEDIR LA SATISFACCIÓN – ESTÁNDARES  - The International Index for Customer Satisfaction in Construction</vt:lpstr>
      <vt:lpstr>RESUMEN PAPER – The International Index for Customer Satisfaction in Construction</vt:lpstr>
      <vt:lpstr>RESUMEN PAPER – </vt:lpstr>
      <vt:lpstr>RESUMEN PAPER –  </vt:lpstr>
      <vt:lpstr>RESUMEN PAPER –  ENCUESTA ACTUAL</vt:lpstr>
      <vt:lpstr>RESUMEN PAPER –  ENCUESTA ACTUAL</vt:lpstr>
      <vt:lpstr>RESUMEN PAPER –  ENCUESTA ACTUAL</vt:lpstr>
      <vt:lpstr>RESUMEN PAPER –  ENCUESTA ACTUAL Y MOTIVADORES PAPER</vt:lpstr>
      <vt:lpstr>RESUMEN PAPER –  ENCUESTA ACTUAL</vt:lpstr>
      <vt:lpstr>PROPUESTA – APRENDIZ DE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QUIÉNES SOMOS</dc:title>
  <dc:creator>Javier Piraquive</dc:creator>
  <cp:lastModifiedBy>PROYECTO</cp:lastModifiedBy>
  <cp:revision>805</cp:revision>
  <dcterms:created xsi:type="dcterms:W3CDTF">2013-08-15T16:23:06Z</dcterms:created>
  <dcterms:modified xsi:type="dcterms:W3CDTF">2019-03-28T20:20:03Z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0x01010042CC5B04E8355940916980C2C076635F</vt:lpwstr>
  </property>
</Properties>
</file>