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371" r:id="rId2"/>
    <p:sldId id="374" r:id="rId3"/>
    <p:sldId id="382" r:id="rId4"/>
    <p:sldId id="376" r:id="rId5"/>
    <p:sldId id="385" r:id="rId6"/>
    <p:sldId id="384" r:id="rId7"/>
    <p:sldId id="386" r:id="rId8"/>
    <p:sldId id="377" r:id="rId9"/>
    <p:sldId id="378" r:id="rId10"/>
    <p:sldId id="379" r:id="rId11"/>
    <p:sldId id="380" r:id="rId12"/>
    <p:sldId id="381" r:id="rId13"/>
  </p:sldIdLst>
  <p:sldSz cx="12192000" cy="6858000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29E"/>
    <a:srgbClr val="FFFFFF"/>
    <a:srgbClr val="52882D"/>
    <a:srgbClr val="3C67A3"/>
    <a:srgbClr val="8000FF"/>
    <a:srgbClr val="800040"/>
    <a:srgbClr val="FF6FCF"/>
    <a:srgbClr val="000080"/>
    <a:srgbClr val="8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434" autoAdjust="0"/>
  </p:normalViewPr>
  <p:slideViewPr>
    <p:cSldViewPr snapToGrid="0" snapToObjects="1" showGuides="1">
      <p:cViewPr varScale="1">
        <p:scale>
          <a:sx n="71" d="100"/>
          <a:sy n="71" d="100"/>
        </p:scale>
        <p:origin x="648" y="60"/>
      </p:cViewPr>
      <p:guideLst/>
    </p:cSldViewPr>
  </p:slideViewPr>
  <p:outlineViewPr>
    <p:cViewPr>
      <p:scale>
        <a:sx n="33" d="100"/>
        <a:sy n="33" d="100"/>
      </p:scale>
      <p:origin x="0" y="3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D%20Piraco%2027%22:Users:imac:Library:Containers:com.apple.mail:Data:Library:Mail%20Downloads:referencia%20rapida%2009%20JUL%2013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60"/>
      <c:hPercent val="10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4C639D"/>
              </a:solidFill>
            </c:spPr>
          </c:dPt>
          <c:dLbls>
            <c:dLbl>
              <c:idx val="2"/>
              <c:layout>
                <c:manualLayout>
                  <c:x val="-6.5907270276078997E-3"/>
                  <c:y val="-0.241645939117422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Franklin Gothic Book"/>
                    <a:cs typeface="Franklin Gothic Book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'General Español'!$C$7:$C$9</c:f>
              <c:strCache>
                <c:ptCount val="3"/>
                <c:pt idx="0">
                  <c:v> GERENCIA</c:v>
                </c:pt>
                <c:pt idx="1">
                  <c:v> INTERVENTORIA</c:v>
                </c:pt>
                <c:pt idx="2">
                  <c:v>PRESUPUESTO Y_x000d_PROGRAMACIÓN</c:v>
                </c:pt>
              </c:strCache>
            </c:strRef>
          </c:cat>
          <c:val>
            <c:numRef>
              <c:f>'General Español'!$H$7:$H$9</c:f>
              <c:numCache>
                <c:formatCode>#,##0</c:formatCode>
                <c:ptCount val="3"/>
                <c:pt idx="0">
                  <c:v>81612.305164095</c:v>
                </c:pt>
                <c:pt idx="1">
                  <c:v>74854.779759446406</c:v>
                </c:pt>
                <c:pt idx="2">
                  <c:v>4034.3934385911371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s-CO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E2A50-0E24-42D4-B339-6E1A9ED9BB63}" type="doc">
      <dgm:prSet loTypeId="urn:microsoft.com/office/officeart/2005/8/layout/b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9AD7CB13-99CD-4B97-96EC-9F5A0F0458EE}">
      <dgm:prSet phldrT="[Texto]"/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1. PROGRAMACIÓN Y PRESUPUESTACIÓN</a:t>
          </a:r>
          <a:endParaRPr lang="es-CO" dirty="0">
            <a:solidFill>
              <a:schemeClr val="bg1"/>
            </a:solidFill>
          </a:endParaRPr>
        </a:p>
      </dgm:t>
    </dgm:pt>
    <dgm:pt modelId="{8B47824D-0FDF-4C16-B88B-FF1FD43BB563}" type="parTrans" cxnId="{1E4F6420-DA0B-4F58-AE5D-0285892D4CD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001EB5AF-24E0-41EB-B8C1-26B1BB2B0C3A}" type="sibTrans" cxnId="{1E4F6420-DA0B-4F58-AE5D-0285892D4CD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F9A6249C-E2E4-4C95-8796-9A714F58DB2E}">
      <dgm:prSet phldrT="[Texto]"/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2. CONTRATACIÓN PROYECTO</a:t>
          </a:r>
          <a:endParaRPr lang="es-CO" dirty="0">
            <a:solidFill>
              <a:schemeClr val="bg1"/>
            </a:solidFill>
          </a:endParaRPr>
        </a:p>
      </dgm:t>
    </dgm:pt>
    <dgm:pt modelId="{261EABFC-65F6-4245-81C0-495FA56767B5}" type="parTrans" cxnId="{7BEAE11F-C2D5-47B7-A604-4CC524A06B6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C36F11F-F6D5-47C5-B8B0-AFBF731E1586}" type="sibTrans" cxnId="{7BEAE11F-C2D5-47B7-A604-4CC524A06B6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7B6A0876-6272-4553-8E7D-BBE70084D06C}">
      <dgm:prSet phldrT="[Texto]"/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3. CONTROL PROYECTO</a:t>
          </a:r>
          <a:endParaRPr lang="es-CO" dirty="0">
            <a:solidFill>
              <a:schemeClr val="bg1"/>
            </a:solidFill>
          </a:endParaRPr>
        </a:p>
      </dgm:t>
    </dgm:pt>
    <dgm:pt modelId="{8E46A684-F189-442C-A799-90AF4D63BBB1}" type="parTrans" cxnId="{F95C1C66-8368-4A46-9DC1-3E75CCE4885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CF2392A-10CB-4DAB-8DFF-E6F9EB384DB1}" type="sibTrans" cxnId="{F95C1C66-8368-4A46-9DC1-3E75CCE4885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BE458AA9-0B2B-4F44-94CA-E9A539E58652}">
      <dgm:prSet phldrT="[Texto]"/>
      <dgm:spPr/>
      <dgm:t>
        <a:bodyPr/>
        <a:lstStyle/>
        <a:p>
          <a:r>
            <a:rPr lang="es-CO" dirty="0" smtClean="0">
              <a:solidFill>
                <a:schemeClr val="bg1"/>
              </a:solidFill>
            </a:rPr>
            <a:t>4. FACTURACIÓN Y PAGO </a:t>
          </a:r>
          <a:r>
            <a:rPr lang="es-CO" dirty="0" smtClean="0">
              <a:solidFill>
                <a:schemeClr val="bg1"/>
              </a:solidFill>
            </a:rPr>
            <a:t>(NUESTRO CLIENTE)</a:t>
          </a:r>
          <a:endParaRPr lang="es-CO" dirty="0">
            <a:solidFill>
              <a:schemeClr val="bg1"/>
            </a:solidFill>
          </a:endParaRPr>
        </a:p>
      </dgm:t>
    </dgm:pt>
    <dgm:pt modelId="{F384F8B5-38C8-40CD-AE58-01A685FDE836}" type="parTrans" cxnId="{A0E20416-88CF-4B14-AF69-380086028826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FE7CF02A-29AD-4E6E-BDB0-A6D845EB3C50}" type="sibTrans" cxnId="{A0E20416-88CF-4B14-AF69-380086028826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FDA5155-3CC1-4C27-9210-6493A94E04C8}" type="pres">
      <dgm:prSet presAssocID="{294E2A50-0E24-42D4-B339-6E1A9ED9BB6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CO"/>
        </a:p>
      </dgm:t>
    </dgm:pt>
    <dgm:pt modelId="{4DF75A20-9F23-401B-A1E6-47AF60D4AC65}" type="pres">
      <dgm:prSet presAssocID="{9AD7CB13-99CD-4B97-96EC-9F5A0F0458EE}" presName="compNode" presStyleCnt="0"/>
      <dgm:spPr/>
    </dgm:pt>
    <dgm:pt modelId="{420B0017-D4E9-4CCE-819B-F56AEE256EB0}" type="pres">
      <dgm:prSet presAssocID="{9AD7CB13-99CD-4B97-96EC-9F5A0F0458EE}" presName="dummyConnPt" presStyleCnt="0"/>
      <dgm:spPr/>
    </dgm:pt>
    <dgm:pt modelId="{F003ABA4-448F-4A40-A863-77E162BCBA1A}" type="pres">
      <dgm:prSet presAssocID="{9AD7CB13-99CD-4B97-96EC-9F5A0F0458E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7F7D1BA-F113-4970-AF9F-0BF8624467B8}" type="pres">
      <dgm:prSet presAssocID="{001EB5AF-24E0-41EB-B8C1-26B1BB2B0C3A}" presName="sibTrans" presStyleLbl="bgSibTrans2D1" presStyleIdx="0" presStyleCnt="3" custScaleX="21973" custScaleY="90700" custLinFactY="66383" custLinFactNeighborX="-470" custLinFactNeighborY="100000"/>
      <dgm:spPr>
        <a:prstGeom prst="rightArrow">
          <a:avLst/>
        </a:prstGeom>
      </dgm:spPr>
      <dgm:t>
        <a:bodyPr/>
        <a:lstStyle/>
        <a:p>
          <a:endParaRPr lang="es-CO"/>
        </a:p>
      </dgm:t>
    </dgm:pt>
    <dgm:pt modelId="{982320DF-273D-4325-B3B9-40BED6A288EF}" type="pres">
      <dgm:prSet presAssocID="{F9A6249C-E2E4-4C95-8796-9A714F58DB2E}" presName="compNode" presStyleCnt="0"/>
      <dgm:spPr/>
    </dgm:pt>
    <dgm:pt modelId="{F8E12D4F-5112-4834-9262-B6B219690C67}" type="pres">
      <dgm:prSet presAssocID="{F9A6249C-E2E4-4C95-8796-9A714F58DB2E}" presName="dummyConnPt" presStyleCnt="0"/>
      <dgm:spPr/>
    </dgm:pt>
    <dgm:pt modelId="{D5A314F9-BEC8-417F-875E-A685A8935892}" type="pres">
      <dgm:prSet presAssocID="{F9A6249C-E2E4-4C95-8796-9A714F58DB2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A66182-5AC5-49D0-A48C-C4DFE7C47444}" type="pres">
      <dgm:prSet presAssocID="{6C36F11F-F6D5-47C5-B8B0-AFBF731E1586}" presName="sibTrans" presStyleLbl="bgSibTrans2D1" presStyleIdx="1" presStyleCnt="3" custScaleX="24756" custLinFactNeighborX="22986"/>
      <dgm:spPr>
        <a:prstGeom prst="rightArrow">
          <a:avLst/>
        </a:prstGeom>
      </dgm:spPr>
      <dgm:t>
        <a:bodyPr/>
        <a:lstStyle/>
        <a:p>
          <a:endParaRPr lang="es-CO"/>
        </a:p>
      </dgm:t>
    </dgm:pt>
    <dgm:pt modelId="{522889B5-80D2-4050-9711-66131771F42C}" type="pres">
      <dgm:prSet presAssocID="{7B6A0876-6272-4553-8E7D-BBE70084D06C}" presName="compNode" presStyleCnt="0"/>
      <dgm:spPr/>
    </dgm:pt>
    <dgm:pt modelId="{BCAAF3E3-4D49-4028-AC52-F0862D968D4E}" type="pres">
      <dgm:prSet presAssocID="{7B6A0876-6272-4553-8E7D-BBE70084D06C}" presName="dummyConnPt" presStyleCnt="0"/>
      <dgm:spPr/>
    </dgm:pt>
    <dgm:pt modelId="{3DC57CD0-2639-470C-8989-E859FCB940A3}" type="pres">
      <dgm:prSet presAssocID="{7B6A0876-6272-4553-8E7D-BBE70084D06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795254-C8C6-497E-8B60-67EF34E2FC2A}" type="pres">
      <dgm:prSet presAssocID="{CCF2392A-10CB-4DAB-8DFF-E6F9EB384DB1}" presName="sibTrans" presStyleLbl="bgSibTrans2D1" presStyleIdx="2" presStyleCnt="3" custScaleX="21973" custScaleY="90700" custLinFactY="79191" custLinFactNeighborX="-2325" custLinFactNeighborY="100000"/>
      <dgm:spPr>
        <a:prstGeom prst="rightArrow">
          <a:avLst/>
        </a:prstGeom>
      </dgm:spPr>
      <dgm:t>
        <a:bodyPr/>
        <a:lstStyle/>
        <a:p>
          <a:endParaRPr lang="es-CO"/>
        </a:p>
      </dgm:t>
    </dgm:pt>
    <dgm:pt modelId="{AD181F73-B4EF-47EB-9998-5AA42D696D30}" type="pres">
      <dgm:prSet presAssocID="{BE458AA9-0B2B-4F44-94CA-E9A539E58652}" presName="compNode" presStyleCnt="0"/>
      <dgm:spPr/>
    </dgm:pt>
    <dgm:pt modelId="{14E6FEE9-F9F7-4D58-A8AC-91D24D4F9E30}" type="pres">
      <dgm:prSet presAssocID="{BE458AA9-0B2B-4F44-94CA-E9A539E58652}" presName="dummyConnPt" presStyleCnt="0"/>
      <dgm:spPr/>
    </dgm:pt>
    <dgm:pt modelId="{51197F2C-F56E-416B-BEC1-42411B5EFB65}" type="pres">
      <dgm:prSet presAssocID="{BE458AA9-0B2B-4F44-94CA-E9A539E586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79E566A-175C-47D5-8057-F52C957518BF}" type="presOf" srcId="{294E2A50-0E24-42D4-B339-6E1A9ED9BB63}" destId="{8FDA5155-3CC1-4C27-9210-6493A94E04C8}" srcOrd="0" destOrd="0" presId="urn:microsoft.com/office/officeart/2005/8/layout/bProcess4"/>
    <dgm:cxn modelId="{02D97DD7-3E82-47E0-A8F8-9FE195F34E49}" type="presOf" srcId="{6C36F11F-F6D5-47C5-B8B0-AFBF731E1586}" destId="{1DA66182-5AC5-49D0-A48C-C4DFE7C47444}" srcOrd="0" destOrd="0" presId="urn:microsoft.com/office/officeart/2005/8/layout/bProcess4"/>
    <dgm:cxn modelId="{7BEAE11F-C2D5-47B7-A604-4CC524A06B60}" srcId="{294E2A50-0E24-42D4-B339-6E1A9ED9BB63}" destId="{F9A6249C-E2E4-4C95-8796-9A714F58DB2E}" srcOrd="1" destOrd="0" parTransId="{261EABFC-65F6-4245-81C0-495FA56767B5}" sibTransId="{6C36F11F-F6D5-47C5-B8B0-AFBF731E1586}"/>
    <dgm:cxn modelId="{6FCD76BA-A70D-4A98-B208-65F6311D6225}" type="presOf" srcId="{9AD7CB13-99CD-4B97-96EC-9F5A0F0458EE}" destId="{F003ABA4-448F-4A40-A863-77E162BCBA1A}" srcOrd="0" destOrd="0" presId="urn:microsoft.com/office/officeart/2005/8/layout/bProcess4"/>
    <dgm:cxn modelId="{F95C1C66-8368-4A46-9DC1-3E75CCE48852}" srcId="{294E2A50-0E24-42D4-B339-6E1A9ED9BB63}" destId="{7B6A0876-6272-4553-8E7D-BBE70084D06C}" srcOrd="2" destOrd="0" parTransId="{8E46A684-F189-442C-A799-90AF4D63BBB1}" sibTransId="{CCF2392A-10CB-4DAB-8DFF-E6F9EB384DB1}"/>
    <dgm:cxn modelId="{A8EF543A-9DCC-4749-AF12-C055E1E61EAF}" type="presOf" srcId="{CCF2392A-10CB-4DAB-8DFF-E6F9EB384DB1}" destId="{E5795254-C8C6-497E-8B60-67EF34E2FC2A}" srcOrd="0" destOrd="0" presId="urn:microsoft.com/office/officeart/2005/8/layout/bProcess4"/>
    <dgm:cxn modelId="{1A8BEEC2-D4D0-4583-BEC0-57A9CE165B9A}" type="presOf" srcId="{7B6A0876-6272-4553-8E7D-BBE70084D06C}" destId="{3DC57CD0-2639-470C-8989-E859FCB940A3}" srcOrd="0" destOrd="0" presId="urn:microsoft.com/office/officeart/2005/8/layout/bProcess4"/>
    <dgm:cxn modelId="{A0E20416-88CF-4B14-AF69-380086028826}" srcId="{294E2A50-0E24-42D4-B339-6E1A9ED9BB63}" destId="{BE458AA9-0B2B-4F44-94CA-E9A539E58652}" srcOrd="3" destOrd="0" parTransId="{F384F8B5-38C8-40CD-AE58-01A685FDE836}" sibTransId="{FE7CF02A-29AD-4E6E-BDB0-A6D845EB3C50}"/>
    <dgm:cxn modelId="{6EE9E4D8-A7A9-4556-BB61-F46540AE7CE4}" type="presOf" srcId="{BE458AA9-0B2B-4F44-94CA-E9A539E58652}" destId="{51197F2C-F56E-416B-BEC1-42411B5EFB65}" srcOrd="0" destOrd="0" presId="urn:microsoft.com/office/officeart/2005/8/layout/bProcess4"/>
    <dgm:cxn modelId="{0113DF16-81CA-4FE4-AF4B-100FF2C47E7C}" type="presOf" srcId="{001EB5AF-24E0-41EB-B8C1-26B1BB2B0C3A}" destId="{C7F7D1BA-F113-4970-AF9F-0BF8624467B8}" srcOrd="0" destOrd="0" presId="urn:microsoft.com/office/officeart/2005/8/layout/bProcess4"/>
    <dgm:cxn modelId="{1E4F6420-DA0B-4F58-AE5D-0285892D4CD5}" srcId="{294E2A50-0E24-42D4-B339-6E1A9ED9BB63}" destId="{9AD7CB13-99CD-4B97-96EC-9F5A0F0458EE}" srcOrd="0" destOrd="0" parTransId="{8B47824D-0FDF-4C16-B88B-FF1FD43BB563}" sibTransId="{001EB5AF-24E0-41EB-B8C1-26B1BB2B0C3A}"/>
    <dgm:cxn modelId="{4851D06B-F6E0-4849-A2ED-3E710E84DC9F}" type="presOf" srcId="{F9A6249C-E2E4-4C95-8796-9A714F58DB2E}" destId="{D5A314F9-BEC8-417F-875E-A685A8935892}" srcOrd="0" destOrd="0" presId="urn:microsoft.com/office/officeart/2005/8/layout/bProcess4"/>
    <dgm:cxn modelId="{B14944EC-5F77-4BFA-9964-F04CDE216467}" type="presParOf" srcId="{8FDA5155-3CC1-4C27-9210-6493A94E04C8}" destId="{4DF75A20-9F23-401B-A1E6-47AF60D4AC65}" srcOrd="0" destOrd="0" presId="urn:microsoft.com/office/officeart/2005/8/layout/bProcess4"/>
    <dgm:cxn modelId="{540D5622-43AF-4EB6-B131-A4FCBBE75DA7}" type="presParOf" srcId="{4DF75A20-9F23-401B-A1E6-47AF60D4AC65}" destId="{420B0017-D4E9-4CCE-819B-F56AEE256EB0}" srcOrd="0" destOrd="0" presId="urn:microsoft.com/office/officeart/2005/8/layout/bProcess4"/>
    <dgm:cxn modelId="{6DB6C6B7-2224-4A1E-A2DC-C15395CAAE28}" type="presParOf" srcId="{4DF75A20-9F23-401B-A1E6-47AF60D4AC65}" destId="{F003ABA4-448F-4A40-A863-77E162BCBA1A}" srcOrd="1" destOrd="0" presId="urn:microsoft.com/office/officeart/2005/8/layout/bProcess4"/>
    <dgm:cxn modelId="{1197136D-6FD3-4F0A-83F3-333ED06BAC54}" type="presParOf" srcId="{8FDA5155-3CC1-4C27-9210-6493A94E04C8}" destId="{C7F7D1BA-F113-4970-AF9F-0BF8624467B8}" srcOrd="1" destOrd="0" presId="urn:microsoft.com/office/officeart/2005/8/layout/bProcess4"/>
    <dgm:cxn modelId="{4DA268D2-2466-4CDF-917F-3EFA6435F17E}" type="presParOf" srcId="{8FDA5155-3CC1-4C27-9210-6493A94E04C8}" destId="{982320DF-273D-4325-B3B9-40BED6A288EF}" srcOrd="2" destOrd="0" presId="urn:microsoft.com/office/officeart/2005/8/layout/bProcess4"/>
    <dgm:cxn modelId="{08ACDF66-0DAA-48BE-A02E-08A591F8D771}" type="presParOf" srcId="{982320DF-273D-4325-B3B9-40BED6A288EF}" destId="{F8E12D4F-5112-4834-9262-B6B219690C67}" srcOrd="0" destOrd="0" presId="urn:microsoft.com/office/officeart/2005/8/layout/bProcess4"/>
    <dgm:cxn modelId="{1C7CF995-F268-4A15-9534-60B581D40D0F}" type="presParOf" srcId="{982320DF-273D-4325-B3B9-40BED6A288EF}" destId="{D5A314F9-BEC8-417F-875E-A685A8935892}" srcOrd="1" destOrd="0" presId="urn:microsoft.com/office/officeart/2005/8/layout/bProcess4"/>
    <dgm:cxn modelId="{962CBB08-669B-4A43-8CF8-D853D78D21B4}" type="presParOf" srcId="{8FDA5155-3CC1-4C27-9210-6493A94E04C8}" destId="{1DA66182-5AC5-49D0-A48C-C4DFE7C47444}" srcOrd="3" destOrd="0" presId="urn:microsoft.com/office/officeart/2005/8/layout/bProcess4"/>
    <dgm:cxn modelId="{303D9727-6414-4362-88C4-B449EA7CA2E6}" type="presParOf" srcId="{8FDA5155-3CC1-4C27-9210-6493A94E04C8}" destId="{522889B5-80D2-4050-9711-66131771F42C}" srcOrd="4" destOrd="0" presId="urn:microsoft.com/office/officeart/2005/8/layout/bProcess4"/>
    <dgm:cxn modelId="{F734BECF-F86E-4816-96F9-DF0D9301371B}" type="presParOf" srcId="{522889B5-80D2-4050-9711-66131771F42C}" destId="{BCAAF3E3-4D49-4028-AC52-F0862D968D4E}" srcOrd="0" destOrd="0" presId="urn:microsoft.com/office/officeart/2005/8/layout/bProcess4"/>
    <dgm:cxn modelId="{2B3B046B-9BD0-4706-A53A-C081FC93FC36}" type="presParOf" srcId="{522889B5-80D2-4050-9711-66131771F42C}" destId="{3DC57CD0-2639-470C-8989-E859FCB940A3}" srcOrd="1" destOrd="0" presId="urn:microsoft.com/office/officeart/2005/8/layout/bProcess4"/>
    <dgm:cxn modelId="{32D86107-7AD5-46B0-AA2F-AFAFDFFB0A6E}" type="presParOf" srcId="{8FDA5155-3CC1-4C27-9210-6493A94E04C8}" destId="{E5795254-C8C6-497E-8B60-67EF34E2FC2A}" srcOrd="5" destOrd="0" presId="urn:microsoft.com/office/officeart/2005/8/layout/bProcess4"/>
    <dgm:cxn modelId="{32FC6898-933C-4016-B6FA-3D91AA0A4965}" type="presParOf" srcId="{8FDA5155-3CC1-4C27-9210-6493A94E04C8}" destId="{AD181F73-B4EF-47EB-9998-5AA42D696D30}" srcOrd="6" destOrd="0" presId="urn:microsoft.com/office/officeart/2005/8/layout/bProcess4"/>
    <dgm:cxn modelId="{39B0A441-E0BE-47B1-B130-E78C450067AD}" type="presParOf" srcId="{AD181F73-B4EF-47EB-9998-5AA42D696D30}" destId="{14E6FEE9-F9F7-4D58-A8AC-91D24D4F9E30}" srcOrd="0" destOrd="0" presId="urn:microsoft.com/office/officeart/2005/8/layout/bProcess4"/>
    <dgm:cxn modelId="{11ADE321-ED73-4B21-AAEA-F2951B1A99EB}" type="presParOf" srcId="{AD181F73-B4EF-47EB-9998-5AA42D696D30}" destId="{51197F2C-F56E-416B-BEC1-42411B5EFB6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7D1BA-F113-4970-AF9F-0BF8624467B8}">
      <dsp:nvSpPr>
        <dsp:cNvPr id="0" name=""/>
        <dsp:cNvSpPr/>
      </dsp:nvSpPr>
      <dsp:spPr>
        <a:xfrm rot="5400000">
          <a:off x="263869" y="1545175"/>
          <a:ext cx="359999" cy="180000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03ABA4-448F-4A40-A863-77E162BCBA1A}">
      <dsp:nvSpPr>
        <dsp:cNvPr id="0" name=""/>
        <dsp:cNvSpPr/>
      </dsp:nvSpPr>
      <dsp:spPr>
        <a:xfrm>
          <a:off x="2837" y="150622"/>
          <a:ext cx="2205074" cy="1323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>
              <a:solidFill>
                <a:schemeClr val="bg1"/>
              </a:solidFill>
            </a:rPr>
            <a:t>1. PROGRAMACIÓN Y PRESUPUESTACIÓN</a:t>
          </a:r>
          <a:endParaRPr lang="es-CO" sz="1700" kern="1200" dirty="0">
            <a:solidFill>
              <a:schemeClr val="bg1"/>
            </a:solidFill>
          </a:endParaRPr>
        </a:p>
      </dsp:txBody>
      <dsp:txXfrm>
        <a:off x="41588" y="189373"/>
        <a:ext cx="2127572" cy="1245542"/>
      </dsp:txXfrm>
    </dsp:sp>
    <dsp:sp modelId="{1DA66182-5AC5-49D0-A48C-C4DFE7C47444}">
      <dsp:nvSpPr>
        <dsp:cNvPr id="0" name=""/>
        <dsp:cNvSpPr/>
      </dsp:nvSpPr>
      <dsp:spPr>
        <a:xfrm>
          <a:off x="2227413" y="2032652"/>
          <a:ext cx="722210" cy="198456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A314F9-BEC8-417F-875E-A685A8935892}">
      <dsp:nvSpPr>
        <dsp:cNvPr id="0" name=""/>
        <dsp:cNvSpPr/>
      </dsp:nvSpPr>
      <dsp:spPr>
        <a:xfrm>
          <a:off x="2837" y="1804428"/>
          <a:ext cx="2205074" cy="1323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>
              <a:solidFill>
                <a:schemeClr val="bg1"/>
              </a:solidFill>
            </a:rPr>
            <a:t>2. CONTRATACIÓN PROYECTO</a:t>
          </a:r>
          <a:endParaRPr lang="es-CO" sz="1700" kern="1200" dirty="0">
            <a:solidFill>
              <a:schemeClr val="bg1"/>
            </a:solidFill>
          </a:endParaRPr>
        </a:p>
      </dsp:txBody>
      <dsp:txXfrm>
        <a:off x="41588" y="1843179"/>
        <a:ext cx="2127572" cy="1245542"/>
      </dsp:txXfrm>
    </dsp:sp>
    <dsp:sp modelId="{E5795254-C8C6-497E-8B60-67EF34E2FC2A}">
      <dsp:nvSpPr>
        <dsp:cNvPr id="0" name=""/>
        <dsp:cNvSpPr/>
      </dsp:nvSpPr>
      <dsp:spPr>
        <a:xfrm rot="16200000">
          <a:off x="3166227" y="1570594"/>
          <a:ext cx="359999" cy="180000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57CD0-2639-470C-8989-E859FCB940A3}">
      <dsp:nvSpPr>
        <dsp:cNvPr id="0" name=""/>
        <dsp:cNvSpPr/>
      </dsp:nvSpPr>
      <dsp:spPr>
        <a:xfrm>
          <a:off x="2935587" y="1804428"/>
          <a:ext cx="2205074" cy="1323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>
              <a:solidFill>
                <a:schemeClr val="bg1"/>
              </a:solidFill>
            </a:rPr>
            <a:t>3. CONTROL PROYECTO</a:t>
          </a:r>
          <a:endParaRPr lang="es-CO" sz="1700" kern="1200" dirty="0">
            <a:solidFill>
              <a:schemeClr val="bg1"/>
            </a:solidFill>
          </a:endParaRPr>
        </a:p>
      </dsp:txBody>
      <dsp:txXfrm>
        <a:off x="2974338" y="1843179"/>
        <a:ext cx="2127572" cy="1245542"/>
      </dsp:txXfrm>
    </dsp:sp>
    <dsp:sp modelId="{51197F2C-F56E-416B-BEC1-42411B5EFB65}">
      <dsp:nvSpPr>
        <dsp:cNvPr id="0" name=""/>
        <dsp:cNvSpPr/>
      </dsp:nvSpPr>
      <dsp:spPr>
        <a:xfrm>
          <a:off x="2935587" y="150622"/>
          <a:ext cx="2205074" cy="1323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>
              <a:solidFill>
                <a:schemeClr val="bg1"/>
              </a:solidFill>
            </a:rPr>
            <a:t>4. FACTURACIÓN Y PAGO </a:t>
          </a:r>
          <a:r>
            <a:rPr lang="es-CO" sz="1700" kern="1200" dirty="0" smtClean="0">
              <a:solidFill>
                <a:schemeClr val="bg1"/>
              </a:solidFill>
            </a:rPr>
            <a:t>(NUESTRO CLIENTE)</a:t>
          </a:r>
          <a:endParaRPr lang="es-CO" sz="1700" kern="1200" dirty="0">
            <a:solidFill>
              <a:schemeClr val="bg1"/>
            </a:solidFill>
          </a:endParaRPr>
        </a:p>
      </dsp:txBody>
      <dsp:txXfrm>
        <a:off x="2974338" y="189373"/>
        <a:ext cx="2127572" cy="1245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5140FD-1BFA-479D-B948-4050BB5CB5C4}" type="datetimeFigureOut">
              <a:rPr lang="es-CO"/>
              <a:pPr>
                <a:defRPr/>
              </a:pPr>
              <a:t>6/08/2018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78F6EE-761D-4665-BC5C-DB0409FFEC5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278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CC64A69-6194-4355-B0EA-DE31C3DE752A}" type="datetimeFigureOut">
              <a:rPr lang="es-ES"/>
              <a:pPr>
                <a:defRPr/>
              </a:pPr>
              <a:t>06/08/2018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A9340AA-6F7B-4C17-959D-233316836C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6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6"/>
          <p:cNvSpPr/>
          <p:nvPr userDrawn="1"/>
        </p:nvSpPr>
        <p:spPr>
          <a:xfrm>
            <a:off x="1" y="2269338"/>
            <a:ext cx="12203441" cy="2022475"/>
          </a:xfrm>
          <a:prstGeom prst="rect">
            <a:avLst/>
          </a:prstGeom>
          <a:solidFill>
            <a:srgbClr val="321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/>
          </a:p>
        </p:txBody>
      </p:sp>
      <p:pic>
        <p:nvPicPr>
          <p:cNvPr id="13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2267" y="2922589"/>
            <a:ext cx="118533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recto 8"/>
          <p:cNvCxnSpPr/>
          <p:nvPr userDrawn="1"/>
        </p:nvCxnSpPr>
        <p:spPr>
          <a:xfrm rot="16200000" flipH="1">
            <a:off x="4202642" y="5429250"/>
            <a:ext cx="1758950" cy="0"/>
          </a:xfrm>
          <a:prstGeom prst="line">
            <a:avLst/>
          </a:prstGeom>
          <a:ln>
            <a:solidFill>
              <a:srgbClr val="583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9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0" name="Marcador de posición de imagen 29"/>
          <p:cNvSpPr>
            <a:spLocks noGrp="1"/>
          </p:cNvSpPr>
          <p:nvPr>
            <p:ph type="pic" sz="quarter" idx="13"/>
          </p:nvPr>
        </p:nvSpPr>
        <p:spPr>
          <a:xfrm>
            <a:off x="4911246" y="2269338"/>
            <a:ext cx="4307844" cy="202203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14"/>
          </p:nvPr>
        </p:nvSpPr>
        <p:spPr>
          <a:xfrm>
            <a:off x="603829" y="2269780"/>
            <a:ext cx="4307417" cy="202247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8" name="Marcador de texto 37"/>
          <p:cNvSpPr>
            <a:spLocks noGrp="1"/>
          </p:cNvSpPr>
          <p:nvPr>
            <p:ph type="body" sz="quarter" idx="15"/>
          </p:nvPr>
        </p:nvSpPr>
        <p:spPr>
          <a:xfrm>
            <a:off x="5082117" y="4548189"/>
            <a:ext cx="6195483" cy="176053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x-none" dirty="0" smtClean="0"/>
              <a:t>Haga clic para modificar el estilo de texto del patrón</a:t>
            </a:r>
          </a:p>
          <a:p>
            <a:pPr lvl="1"/>
            <a:r>
              <a:rPr lang="x-none" dirty="0" smtClean="0"/>
              <a:t>Segundo nivel</a:t>
            </a:r>
          </a:p>
          <a:p>
            <a:pPr lvl="2"/>
            <a:r>
              <a:rPr lang="x-none" dirty="0" smtClean="0"/>
              <a:t>Tercer nivel</a:t>
            </a:r>
          </a:p>
          <a:p>
            <a:pPr lvl="3"/>
            <a:r>
              <a:rPr lang="x-none" dirty="0" smtClean="0"/>
              <a:t>Cuarto nivel</a:t>
            </a:r>
          </a:p>
          <a:p>
            <a:pPr lvl="4"/>
            <a:r>
              <a:rPr lang="x-none" dirty="0" smtClean="0"/>
              <a:t>Quinto nivel</a:t>
            </a:r>
            <a:endParaRPr lang="es-ES_tradnl" dirty="0"/>
          </a:p>
        </p:txBody>
      </p:sp>
      <p:sp>
        <p:nvSpPr>
          <p:cNvPr id="51" name="Título 50"/>
          <p:cNvSpPr>
            <a:spLocks noGrp="1"/>
          </p:cNvSpPr>
          <p:nvPr>
            <p:ph type="title" hasCustomPrompt="1"/>
          </p:nvPr>
        </p:nvSpPr>
        <p:spPr>
          <a:xfrm>
            <a:off x="620785" y="467376"/>
            <a:ext cx="10668001" cy="638956"/>
          </a:xfrm>
        </p:spPr>
        <p:txBody>
          <a:bodyPr/>
          <a:lstStyle>
            <a:lvl1pPr algn="r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 smtClean="0"/>
              <a:t>PROYECTO</a:t>
            </a:r>
            <a:endParaRPr lang="es-ES_tradnl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5280" y="272684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 smtClean="0"/>
              <a:t>PRINCIPALES</a:t>
            </a:r>
          </a:p>
        </p:txBody>
      </p:sp>
      <p:sp>
        <p:nvSpPr>
          <p:cNvPr id="31" name="Marcador de texto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7144" y="14231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 smtClean="0"/>
              <a:t>ÁREA PROYECTO</a:t>
            </a:r>
          </a:p>
        </p:txBody>
      </p:sp>
      <p:sp>
        <p:nvSpPr>
          <p:cNvPr id="37" name="Marcador de texto 23"/>
          <p:cNvSpPr>
            <a:spLocks noGrp="1"/>
          </p:cNvSpPr>
          <p:nvPr>
            <p:ph type="body" sz="quarter" idx="19" hasCustomPrompt="1"/>
          </p:nvPr>
        </p:nvSpPr>
        <p:spPr>
          <a:xfrm>
            <a:off x="603520" y="1724939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 smtClean="0"/>
              <a:t>TIPO DE PROYECTO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20"/>
          </p:nvPr>
        </p:nvSpPr>
        <p:spPr>
          <a:xfrm>
            <a:off x="609600" y="4548188"/>
            <a:ext cx="3741537" cy="831500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20" y="952564"/>
            <a:ext cx="10679761" cy="353990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CONTRATANTE</a:t>
            </a:r>
            <a:endParaRPr lang="es-ES_tradnl" dirty="0"/>
          </a:p>
        </p:txBody>
      </p:sp>
      <p:sp>
        <p:nvSpPr>
          <p:cNvPr id="56" name="Marcador de texto 23"/>
          <p:cNvSpPr>
            <a:spLocks noGrp="1"/>
          </p:cNvSpPr>
          <p:nvPr>
            <p:ph type="body" sz="quarter" idx="21" hasCustomPrompt="1"/>
          </p:nvPr>
        </p:nvSpPr>
        <p:spPr>
          <a:xfrm>
            <a:off x="603520" y="16222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 smtClean="0"/>
              <a:t>TIPO DE SERVICIO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22" hasCustomPrompt="1"/>
          </p:nvPr>
        </p:nvSpPr>
        <p:spPr>
          <a:xfrm>
            <a:off x="617144" y="1163316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 smtClean="0"/>
              <a:t>PLAZO AÑOS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23" hasCustomPrompt="1"/>
          </p:nvPr>
        </p:nvSpPr>
        <p:spPr>
          <a:xfrm>
            <a:off x="605384" y="1894117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 smtClean="0"/>
              <a:t>LOCALIZACIÓN</a:t>
            </a:r>
          </a:p>
        </p:txBody>
      </p:sp>
    </p:spTree>
    <p:extLst>
      <p:ext uri="{BB962C8B-B14F-4D97-AF65-F5344CB8AC3E}">
        <p14:creationId xmlns:p14="http://schemas.microsoft.com/office/powerpoint/2010/main" val="447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604765" y="1219201"/>
            <a:ext cx="9144000" cy="501332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70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1"/>
          </p:nvPr>
        </p:nvSpPr>
        <p:spPr>
          <a:xfrm>
            <a:off x="615951" y="1428925"/>
            <a:ext cx="9144000" cy="4716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ítulo 50"/>
          <p:cNvSpPr>
            <a:spLocks noGrp="1"/>
          </p:cNvSpPr>
          <p:nvPr>
            <p:ph type="title"/>
          </p:nvPr>
        </p:nvSpPr>
        <p:spPr>
          <a:xfrm>
            <a:off x="625620" y="350013"/>
            <a:ext cx="9144000" cy="1008000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857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21166" y="-23813"/>
            <a:ext cx="12213167" cy="3455988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2" name="Título 1"/>
          <p:cNvSpPr>
            <a:spLocks noGrp="1"/>
          </p:cNvSpPr>
          <p:nvPr>
            <p:ph type="ctrTitle"/>
          </p:nvPr>
        </p:nvSpPr>
        <p:spPr>
          <a:xfrm>
            <a:off x="4368800" y="4208929"/>
            <a:ext cx="7439509" cy="1048684"/>
          </a:xfrm>
        </p:spPr>
        <p:txBody>
          <a:bodyPr/>
          <a:lstStyle>
            <a:lvl1pPr algn="l">
              <a:defRPr/>
            </a:lvl1pPr>
          </a:lstStyle>
          <a:p>
            <a:endParaRPr lang="es-ES_tradnl" dirty="0"/>
          </a:p>
        </p:txBody>
      </p:sp>
      <p:sp>
        <p:nvSpPr>
          <p:cNvPr id="33" name="Subtítulo 2"/>
          <p:cNvSpPr>
            <a:spLocks noGrp="1"/>
          </p:cNvSpPr>
          <p:nvPr>
            <p:ph type="subTitle" idx="4294967295"/>
          </p:nvPr>
        </p:nvSpPr>
        <p:spPr>
          <a:xfrm>
            <a:off x="4368800" y="5257800"/>
            <a:ext cx="7439509" cy="621792"/>
          </a:xfrm>
        </p:spPr>
        <p:txBody>
          <a:bodyPr>
            <a:normAutofit/>
          </a:bodyPr>
          <a:lstStyle>
            <a:lvl1pPr algn="l">
              <a:buFont typeface="Wingdings" charset="2"/>
              <a:buChar char="§"/>
              <a:defRPr>
                <a:solidFill>
                  <a:srgbClr val="58391C"/>
                </a:solidFill>
              </a:defRPr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202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759884" y="268289"/>
            <a:ext cx="7558616" cy="25606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9"/>
          <p:cNvSpPr/>
          <p:nvPr/>
        </p:nvSpPr>
        <p:spPr>
          <a:xfrm>
            <a:off x="11552768" y="268288"/>
            <a:ext cx="243417" cy="38862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873" y="4171950"/>
            <a:ext cx="7541112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876" y="5257800"/>
            <a:ext cx="7529155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Haga clic para modificar el estilo de subtítulo del patrón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7875" y="2877671"/>
            <a:ext cx="7529156" cy="128016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287913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93874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6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785" y="61118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39752" y="6435726"/>
            <a:ext cx="110426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14400"/>
            <a:ext cx="8677836" cy="1143000"/>
          </a:xfrm>
        </p:spPr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77" y="2209801"/>
            <a:ext cx="8677836" cy="3916363"/>
          </a:xfrm>
        </p:spPr>
        <p:txBody>
          <a:bodyPr/>
          <a:lstStyle/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387840" y="1976719"/>
            <a:ext cx="2194560" cy="4149445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79291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29168" y="6435726"/>
            <a:ext cx="1105323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6"/>
          <p:cNvSpPr/>
          <p:nvPr userDrawn="1"/>
        </p:nvSpPr>
        <p:spPr>
          <a:xfrm>
            <a:off x="7636933" y="4773614"/>
            <a:ext cx="3962400" cy="18446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1534" y="5276851"/>
            <a:ext cx="1428751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8944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28944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37924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4345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175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1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77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4" name="Título 1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52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1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2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481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>
          <a:xfrm flipH="1">
            <a:off x="6100233" y="357189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17" name="Rectángulo 7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8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5"/>
          <p:cNvSpPr/>
          <p:nvPr userDrawn="1"/>
        </p:nvSpPr>
        <p:spPr>
          <a:xfrm>
            <a:off x="10864852" y="2790826"/>
            <a:ext cx="958849" cy="355282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1" name="Rectangle 6"/>
          <p:cNvSpPr/>
          <p:nvPr userDrawn="1"/>
        </p:nvSpPr>
        <p:spPr>
          <a:xfrm flipH="1">
            <a:off x="5054600" y="3363914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6" name="Marcador de posición de imagen 31"/>
          <p:cNvSpPr>
            <a:spLocks noGrp="1"/>
          </p:cNvSpPr>
          <p:nvPr>
            <p:ph type="pic" sz="quarter" idx="28"/>
          </p:nvPr>
        </p:nvSpPr>
        <p:spPr>
          <a:xfrm>
            <a:off x="5322168" y="3579501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22" name="Marcador de posición de imagen 31"/>
          <p:cNvSpPr>
            <a:spLocks noGrp="1"/>
          </p:cNvSpPr>
          <p:nvPr>
            <p:ph type="pic" sz="quarter" idx="29"/>
          </p:nvPr>
        </p:nvSpPr>
        <p:spPr>
          <a:xfrm>
            <a:off x="533400" y="556977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30" name="Marcador de texto 23"/>
          <p:cNvSpPr>
            <a:spLocks noGrp="1"/>
          </p:cNvSpPr>
          <p:nvPr>
            <p:ph type="body" sz="quarter" idx="30" hasCustomPrompt="1"/>
          </p:nvPr>
        </p:nvSpPr>
        <p:spPr>
          <a:xfrm>
            <a:off x="6166200" y="1622598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smtClean="0"/>
              <a:t>PLAZO AÑOS</a:t>
            </a:r>
          </a:p>
        </p:txBody>
      </p:sp>
      <p:sp>
        <p:nvSpPr>
          <p:cNvPr id="33" name="Marcador de texto 23"/>
          <p:cNvSpPr>
            <a:spLocks noGrp="1"/>
          </p:cNvSpPr>
          <p:nvPr>
            <p:ph type="body" sz="quarter" idx="31" hasCustomPrompt="1"/>
          </p:nvPr>
        </p:nvSpPr>
        <p:spPr>
          <a:xfrm>
            <a:off x="6165535" y="1880157"/>
            <a:ext cx="4704980" cy="201631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 smtClean="0"/>
              <a:t>AREA</a:t>
            </a:r>
            <a:r>
              <a:rPr lang="es-ES" dirty="0" smtClean="0"/>
              <a:t> CONSTRUIDA</a:t>
            </a:r>
          </a:p>
        </p:txBody>
      </p:sp>
      <p:sp>
        <p:nvSpPr>
          <p:cNvPr id="34" name="Marcador de texto 23"/>
          <p:cNvSpPr>
            <a:spLocks noGrp="1"/>
          </p:cNvSpPr>
          <p:nvPr>
            <p:ph type="body" sz="quarter" idx="32" hasCustomPrompt="1"/>
          </p:nvPr>
        </p:nvSpPr>
        <p:spPr>
          <a:xfrm>
            <a:off x="6165535" y="2319635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smtClean="0"/>
              <a:t>TIPO PROYECTO</a:t>
            </a:r>
          </a:p>
        </p:txBody>
      </p:sp>
      <p:sp>
        <p:nvSpPr>
          <p:cNvPr id="35" name="Marcador de texto 23"/>
          <p:cNvSpPr>
            <a:spLocks noGrp="1"/>
          </p:cNvSpPr>
          <p:nvPr>
            <p:ph type="body" sz="quarter" idx="33" hasCustomPrompt="1"/>
          </p:nvPr>
        </p:nvSpPr>
        <p:spPr>
          <a:xfrm>
            <a:off x="6165534" y="2071922"/>
            <a:ext cx="4704980" cy="18867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smtClean="0"/>
              <a:t>TIPO DE SERVICIO</a:t>
            </a:r>
          </a:p>
        </p:txBody>
      </p:sp>
      <p:sp>
        <p:nvSpPr>
          <p:cNvPr id="36" name="Marcador de texto 23"/>
          <p:cNvSpPr>
            <a:spLocks noGrp="1"/>
          </p:cNvSpPr>
          <p:nvPr>
            <p:ph type="body" sz="quarter" idx="34" hasCustomPrompt="1"/>
          </p:nvPr>
        </p:nvSpPr>
        <p:spPr>
          <a:xfrm>
            <a:off x="6160519" y="1103844"/>
            <a:ext cx="4709995" cy="362693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smtClean="0"/>
              <a:t>PROYECTO</a:t>
            </a:r>
          </a:p>
        </p:txBody>
      </p:sp>
      <p:sp>
        <p:nvSpPr>
          <p:cNvPr id="38" name="Marcador de texto 23"/>
          <p:cNvSpPr>
            <a:spLocks noGrp="1"/>
          </p:cNvSpPr>
          <p:nvPr>
            <p:ph type="body" sz="quarter" idx="35" hasCustomPrompt="1"/>
          </p:nvPr>
        </p:nvSpPr>
        <p:spPr>
          <a:xfrm>
            <a:off x="6167903" y="1385794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smtClean="0"/>
              <a:t>CONTRATANTE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36" hasCustomPrompt="1"/>
          </p:nvPr>
        </p:nvSpPr>
        <p:spPr>
          <a:xfrm>
            <a:off x="336900" y="4680123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smtClean="0"/>
              <a:t>PLAZO AÑOS</a:t>
            </a:r>
          </a:p>
        </p:txBody>
      </p:sp>
      <p:sp>
        <p:nvSpPr>
          <p:cNvPr id="40" name="Marcador de texto 23"/>
          <p:cNvSpPr>
            <a:spLocks noGrp="1"/>
          </p:cNvSpPr>
          <p:nvPr>
            <p:ph type="body" sz="quarter" idx="37" hasCustomPrompt="1"/>
          </p:nvPr>
        </p:nvSpPr>
        <p:spPr>
          <a:xfrm>
            <a:off x="336235" y="4946072"/>
            <a:ext cx="4704980" cy="201631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 smtClean="0"/>
              <a:t>AREA</a:t>
            </a:r>
            <a:r>
              <a:rPr lang="es-ES" dirty="0" smtClean="0"/>
              <a:t> PROYECTO</a:t>
            </a:r>
          </a:p>
        </p:txBody>
      </p:sp>
      <p:sp>
        <p:nvSpPr>
          <p:cNvPr id="41" name="Marcador de texto 23"/>
          <p:cNvSpPr>
            <a:spLocks noGrp="1"/>
          </p:cNvSpPr>
          <p:nvPr>
            <p:ph type="body" sz="quarter" idx="38" hasCustomPrompt="1"/>
          </p:nvPr>
        </p:nvSpPr>
        <p:spPr>
          <a:xfrm>
            <a:off x="336235" y="5377160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smtClean="0"/>
              <a:t>TIPO PROYECTO</a:t>
            </a:r>
          </a:p>
        </p:txBody>
      </p:sp>
      <p:sp>
        <p:nvSpPr>
          <p:cNvPr id="42" name="Marcador de texto 23"/>
          <p:cNvSpPr>
            <a:spLocks noGrp="1"/>
          </p:cNvSpPr>
          <p:nvPr>
            <p:ph type="body" sz="quarter" idx="39" hasCustomPrompt="1"/>
          </p:nvPr>
        </p:nvSpPr>
        <p:spPr>
          <a:xfrm>
            <a:off x="336234" y="5137836"/>
            <a:ext cx="4704980" cy="18867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smtClean="0"/>
              <a:t>TIPO SERVICIO</a:t>
            </a:r>
          </a:p>
        </p:txBody>
      </p:sp>
      <p:sp>
        <p:nvSpPr>
          <p:cNvPr id="43" name="Marcador de texto 23"/>
          <p:cNvSpPr>
            <a:spLocks noGrp="1"/>
          </p:cNvSpPr>
          <p:nvPr>
            <p:ph type="body" sz="quarter" idx="40" hasCustomPrompt="1"/>
          </p:nvPr>
        </p:nvSpPr>
        <p:spPr>
          <a:xfrm>
            <a:off x="331219" y="4169758"/>
            <a:ext cx="4709995" cy="362693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smtClean="0"/>
              <a:t>PROYECTO</a:t>
            </a:r>
          </a:p>
        </p:txBody>
      </p:sp>
      <p:sp>
        <p:nvSpPr>
          <p:cNvPr id="44" name="Marcador de texto 23"/>
          <p:cNvSpPr>
            <a:spLocks noGrp="1"/>
          </p:cNvSpPr>
          <p:nvPr>
            <p:ph type="body" sz="quarter" idx="41" hasCustomPrompt="1"/>
          </p:nvPr>
        </p:nvSpPr>
        <p:spPr>
          <a:xfrm>
            <a:off x="338603" y="4451708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smtClean="0"/>
              <a:t>CONTRATANTE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42" hasCustomPrompt="1"/>
          </p:nvPr>
        </p:nvSpPr>
        <p:spPr>
          <a:xfrm>
            <a:off x="6156214" y="2497202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 smtClean="0"/>
              <a:t>LOCALIZACION</a:t>
            </a:r>
            <a:endParaRPr lang="es-ES" dirty="0" smtClean="0"/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43" hasCustomPrompt="1"/>
          </p:nvPr>
        </p:nvSpPr>
        <p:spPr>
          <a:xfrm>
            <a:off x="326914" y="5554727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 smtClean="0"/>
              <a:t>LOCALIZACION</a:t>
            </a:r>
            <a:endParaRPr lang="es-ES" dirty="0" smtClean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9578027" y="4383806"/>
            <a:ext cx="3532496" cy="391635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smtClean="0"/>
              <a:t>PRINCIPALES</a:t>
            </a:r>
          </a:p>
        </p:txBody>
      </p:sp>
    </p:spTree>
    <p:extLst>
      <p:ext uri="{BB962C8B-B14F-4D97-AF65-F5344CB8AC3E}">
        <p14:creationId xmlns:p14="http://schemas.microsoft.com/office/powerpoint/2010/main" val="389551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4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448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238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7270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10668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30713" y="995083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041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328833" y="268289"/>
            <a:ext cx="4430184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1"/>
            <a:ext cx="5462016" cy="53657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411212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007601" y="268289"/>
            <a:ext cx="751416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8" y="255589"/>
            <a:ext cx="9239253" cy="1114517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dirty="0" smtClean="0"/>
              <a:t>Haga clic para modificar el estilo de título del patrón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7" y="1497107"/>
            <a:ext cx="11264901" cy="489099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660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622367" y="268288"/>
            <a:ext cx="2186517" cy="36385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0167" y="1903414"/>
            <a:ext cx="1860551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892115" cy="566738"/>
          </a:xfrm>
        </p:spPr>
        <p:txBody>
          <a:bodyPr/>
          <a:lstStyle>
            <a:lvl1pPr algn="l">
              <a:defRPr sz="2800" b="0">
                <a:solidFill>
                  <a:srgbClr val="58391C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892115" cy="13042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397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9411121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Haga clic en el icono para agregar una imagen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9411121" cy="13042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16104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Haga clic en el icono para agregar una imagen</a:t>
            </a:r>
            <a:endParaRPr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Haga clic en el icono para agregar una imagen</a:t>
            </a:r>
            <a:endParaRPr noProof="0"/>
          </a:p>
        </p:txBody>
      </p:sp>
      <p:sp>
        <p:nvSpPr>
          <p:cNvPr id="14" name="Título 50"/>
          <p:cNvSpPr>
            <a:spLocks noGrp="1"/>
          </p:cNvSpPr>
          <p:nvPr>
            <p:ph type="title"/>
          </p:nvPr>
        </p:nvSpPr>
        <p:spPr>
          <a:xfrm>
            <a:off x="603249" y="4234120"/>
            <a:ext cx="9404352" cy="638956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 dirty="0"/>
          </a:p>
        </p:txBody>
      </p:sp>
      <p:sp>
        <p:nvSpPr>
          <p:cNvPr id="15" name="Marcador de texto 23"/>
          <p:cNvSpPr>
            <a:spLocks noGrp="1"/>
          </p:cNvSpPr>
          <p:nvPr>
            <p:ph type="body" sz="quarter" idx="16"/>
          </p:nvPr>
        </p:nvSpPr>
        <p:spPr>
          <a:xfrm>
            <a:off x="608929" y="4022650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18"/>
          </p:nvPr>
        </p:nvSpPr>
        <p:spPr>
          <a:xfrm>
            <a:off x="597169" y="5282220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19"/>
          </p:nvPr>
        </p:nvSpPr>
        <p:spPr>
          <a:xfrm>
            <a:off x="597169" y="5827243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20"/>
          </p:nvPr>
        </p:nvSpPr>
        <p:spPr>
          <a:xfrm>
            <a:off x="597169" y="4778031"/>
            <a:ext cx="9414719" cy="353990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 dirty="0"/>
          </a:p>
        </p:txBody>
      </p:sp>
      <p:sp>
        <p:nvSpPr>
          <p:cNvPr id="19" name="Marcador de texto 23"/>
          <p:cNvSpPr>
            <a:spLocks noGrp="1"/>
          </p:cNvSpPr>
          <p:nvPr>
            <p:ph type="body" sz="quarter" idx="21"/>
          </p:nvPr>
        </p:nvSpPr>
        <p:spPr>
          <a:xfrm>
            <a:off x="597169" y="5498098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20" name="Marcador de texto 23"/>
          <p:cNvSpPr>
            <a:spLocks noGrp="1"/>
          </p:cNvSpPr>
          <p:nvPr>
            <p:ph type="body" sz="quarter" idx="22"/>
          </p:nvPr>
        </p:nvSpPr>
        <p:spPr>
          <a:xfrm>
            <a:off x="599608" y="5022339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23"/>
          </p:nvPr>
        </p:nvSpPr>
        <p:spPr>
          <a:xfrm>
            <a:off x="599033" y="5627305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9402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96160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206303" y="518319"/>
            <a:ext cx="107156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9801"/>
            <a:ext cx="8678333" cy="39163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71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0864852" y="268289"/>
            <a:ext cx="958849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066074" y="261674"/>
            <a:ext cx="566737" cy="61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34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 y Graficos Experi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7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8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abla 9"/>
          <p:cNvSpPr>
            <a:spLocks noGrp="1"/>
          </p:cNvSpPr>
          <p:nvPr>
            <p:ph type="tbl" sz="quarter" idx="10"/>
          </p:nvPr>
        </p:nvSpPr>
        <p:spPr>
          <a:xfrm>
            <a:off x="615952" y="3036704"/>
            <a:ext cx="10724889" cy="325138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1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Haga clic para modificar el estilo de subtítulo del patrón</a:t>
            </a:r>
            <a:endParaRPr dirty="0"/>
          </a:p>
        </p:txBody>
      </p:sp>
      <p:sp>
        <p:nvSpPr>
          <p:cNvPr id="14" name="Marcador de gráfico 13"/>
          <p:cNvSpPr>
            <a:spLocks noGrp="1"/>
          </p:cNvSpPr>
          <p:nvPr>
            <p:ph type="chart" sz="quarter" idx="12"/>
          </p:nvPr>
        </p:nvSpPr>
        <p:spPr>
          <a:xfrm>
            <a:off x="615951" y="307976"/>
            <a:ext cx="5143500" cy="2728728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2859852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0DB-8679-4971-B8D7-F23F7BB2C6C1}" type="datetimeFigureOut">
              <a:rPr lang="es-CO" smtClean="0"/>
              <a:t>6/08/2018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EB01-876A-4BE4-9249-CEC8F32DE1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9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graphicFrame>
        <p:nvGraphicFramePr>
          <p:cNvPr id="5" name="Chart 55"/>
          <p:cNvGraphicFramePr>
            <a:graphicFrameLocks/>
          </p:cNvGraphicFramePr>
          <p:nvPr/>
        </p:nvGraphicFramePr>
        <p:xfrm>
          <a:off x="615279" y="371070"/>
          <a:ext cx="4801004" cy="288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8"/>
          <p:cNvGraphicFramePr>
            <a:graphicFrameLocks noGrp="1"/>
          </p:cNvGraphicFramePr>
          <p:nvPr/>
        </p:nvGraphicFramePr>
        <p:xfrm>
          <a:off x="632884" y="3255963"/>
          <a:ext cx="10708216" cy="2903538"/>
        </p:xfrm>
        <a:graphic>
          <a:graphicData uri="http://schemas.openxmlformats.org/drawingml/2006/table">
            <a:tbl>
              <a:tblPr/>
              <a:tblGrid>
                <a:gridCol w="584200"/>
                <a:gridCol w="171449"/>
                <a:gridCol w="2093384"/>
                <a:gridCol w="1987549"/>
                <a:gridCol w="1352551"/>
                <a:gridCol w="1720849"/>
                <a:gridCol w="1399117"/>
                <a:gridCol w="1399116"/>
              </a:tblGrid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TIPO DE TRABAJO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No. DE PROYECTOS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AREA m²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PROYECTO </a:t>
                      </a:r>
                      <a:b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  <a:b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ÚLT 10 AÑOS</a:t>
                      </a:r>
                      <a:b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6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GERENCIA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1.838.310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3.217.154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104.301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81.612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0D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INTERVENTORIA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600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14.258.459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10.482.771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200.047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74.855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8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PRESUPUESTO Y</a:t>
                      </a:r>
                      <a:br>
                        <a:rPr kumimoji="0" lang="es-ES_tradnl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PROGRAMACIÓN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841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12.783.040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11.553.623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15.963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4.034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 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TOTAL NETO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1.595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28.879.808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$25.253.548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$320.311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$160.501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</a:tr>
            </a:tbl>
          </a:graphicData>
        </a:graphic>
      </p:graphicFrame>
      <p:sp>
        <p:nvSpPr>
          <p:cNvPr id="7" name="Rectángulo 9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10" descr="logo35a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fachada-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92151"/>
            <a:ext cx="585681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0956" y="5660157"/>
            <a:ext cx="11018953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91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364165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9"/>
            <a:ext cx="2194560" cy="414944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pic>
        <p:nvPicPr>
          <p:cNvPr id="11" name="Imagen 10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1" y="611894"/>
            <a:ext cx="1428256" cy="867577"/>
          </a:xfrm>
          <a:prstGeom prst="rect">
            <a:avLst/>
          </a:prstGeom>
        </p:spPr>
      </p:pic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193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47" y="3429000"/>
            <a:ext cx="7454383" cy="1398494"/>
          </a:xfrm>
        </p:spPr>
        <p:txBody>
          <a:bodyPr/>
          <a:lstStyle>
            <a:lvl1pPr algn="r">
              <a:defRPr sz="46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x-none" dirty="0" smtClean="0"/>
              <a:t>Clic para editar título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2113947" y="4827495"/>
            <a:ext cx="7454383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30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Marcador de SmartArt 12"/>
          <p:cNvSpPr>
            <a:spLocks noGrp="1"/>
          </p:cNvSpPr>
          <p:nvPr>
            <p:ph type="dgm" sz="quarter" idx="10"/>
          </p:nvPr>
        </p:nvSpPr>
        <p:spPr>
          <a:xfrm>
            <a:off x="615951" y="1219201"/>
            <a:ext cx="9144000" cy="494506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62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servicios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4" y="6356351"/>
            <a:ext cx="9055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aseline="30000">
                <a:solidFill>
                  <a:srgbClr val="B8A592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84" y="13890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fld id="{F5C71987-F920-436D-8C00-7906C1608E0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4" r:id="rId2"/>
    <p:sldLayoutId id="2147484335" r:id="rId3"/>
    <p:sldLayoutId id="2147484336" r:id="rId4"/>
    <p:sldLayoutId id="2147484337" r:id="rId5"/>
    <p:sldLayoutId id="2147484359" r:id="rId6"/>
    <p:sldLayoutId id="2147484358" r:id="rId7"/>
    <p:sldLayoutId id="2147484338" r:id="rId8"/>
    <p:sldLayoutId id="2147484339" r:id="rId9"/>
    <p:sldLayoutId id="2147484360" r:id="rId10"/>
    <p:sldLayoutId id="2147484357" r:id="rId11"/>
    <p:sldLayoutId id="2147484340" r:id="rId12"/>
    <p:sldLayoutId id="2147484341" r:id="rId13"/>
    <p:sldLayoutId id="2147484342" r:id="rId14"/>
    <p:sldLayoutId id="2147484343" r:id="rId15"/>
    <p:sldLayoutId id="2147484344" r:id="rId16"/>
    <p:sldLayoutId id="2147484345" r:id="rId17"/>
    <p:sldLayoutId id="2147484346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62" r:id="rId24"/>
    <p:sldLayoutId id="2147484352" r:id="rId25"/>
    <p:sldLayoutId id="2147484353" r:id="rId26"/>
    <p:sldLayoutId id="2147484356" r:id="rId27"/>
    <p:sldLayoutId id="2147484354" r:id="rId28"/>
    <p:sldLayoutId id="2147484355" r:id="rId29"/>
    <p:sldLayoutId id="2147484361" r:id="rId3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Alte DIN 1451 Mittelschrift"/>
          <a:ea typeface="MS PGothic" pitchFamily="34" charset="-128"/>
          <a:cs typeface="Alte DIN 1451 Mittelschrif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C6874C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F45569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FBC6CD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02277" y="4288665"/>
            <a:ext cx="11037194" cy="1739981"/>
          </a:xfrm>
        </p:spPr>
        <p:txBody>
          <a:bodyPr>
            <a:noAutofit/>
          </a:bodyPr>
          <a:lstStyle/>
          <a:p>
            <a:r>
              <a:rPr lang="es-CO" sz="4800" b="1" dirty="0"/>
              <a:t>Control P</a:t>
            </a:r>
            <a:r>
              <a:rPr lang="es-CO" sz="4800" b="1" dirty="0" smtClean="0"/>
              <a:t>royectos </a:t>
            </a:r>
            <a:r>
              <a:rPr lang="es-CO" sz="4800" b="1" dirty="0"/>
              <a:t>de </a:t>
            </a:r>
            <a:r>
              <a:rPr lang="es-CO" sz="4800" b="1" dirty="0" smtClean="0"/>
              <a:t>Construcción</a:t>
            </a:r>
            <a:br>
              <a:rPr lang="es-CO" sz="4800" b="1" dirty="0" smtClean="0"/>
            </a:br>
            <a:r>
              <a:rPr lang="es-CO" sz="4800" dirty="0" smtClean="0"/>
              <a:t>Unidad Analítica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19622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REQUERIMIENTOS INICIALES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type="body" sz="half" idx="2"/>
          </p:nvPr>
        </p:nvSpPr>
        <p:spPr>
          <a:xfrm>
            <a:off x="609598" y="1624107"/>
            <a:ext cx="6480000" cy="3561051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20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1" dirty="0">
                <a:solidFill>
                  <a:schemeClr val="tx1"/>
                </a:solidFill>
              </a:rPr>
              <a:t>REGISTRO DE INFORMACIÓN</a:t>
            </a:r>
            <a:endParaRPr lang="es-CO" sz="1700" dirty="0"/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TERCEROS O CONTRATISTAS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CONTRATOS, ATRIBUTOS Y MODIFICACIONES, SUMINISTROS/ SERVICIOS (ÍTEMS) Y SUS VALORES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PRESUPUESTO Y PROGRAMA DEL PROYECTO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REGISTRO DE ACTIVIDADES Y SERVICIOS FINALIZADOS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REGISTRO SUMINISTROS RECIBIDOS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NOTIFICACIONES DE PAGO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INTEGRACIÓN CON EL FORMATO BAJO EL CUAL PAYC PRODUCE PRESUPUESTOS Y PROGRAMAS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INTEGRACIÓN CON LOS PRINCIPALES FORMATOS/SOFTWARE PARA PRESUPUESTACIÓN Y PROGRAMACIÓN (MS PROJECT)</a:t>
            </a:r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4294967295"/>
          </p:nvPr>
        </p:nvSpPr>
        <p:spPr>
          <a:xfrm>
            <a:off x="609598" y="5398653"/>
            <a:ext cx="6480000" cy="658812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72000" indent="0" algn="just" defTabSz="45720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1" dirty="0">
                <a:solidFill>
                  <a:schemeClr val="tx1"/>
                </a:solidFill>
              </a:rPr>
              <a:t>PROCESAMIENTO DE INFORMACIÓN</a:t>
            </a:r>
            <a:endParaRPr lang="es-ES_tradnl" sz="1700" dirty="0"/>
          </a:p>
          <a:p>
            <a:pPr marL="357750" indent="-285750" algn="just" defTabSz="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700" dirty="0"/>
              <a:t>ESCENARIOS PARA EL CÁLCULO DEL COSTO REAL</a:t>
            </a:r>
          </a:p>
        </p:txBody>
      </p:sp>
      <p:sp>
        <p:nvSpPr>
          <p:cNvPr id="13" name="Marcador de contenido 10"/>
          <p:cNvSpPr txBox="1">
            <a:spLocks/>
          </p:cNvSpPr>
          <p:nvPr/>
        </p:nvSpPr>
        <p:spPr>
          <a:xfrm>
            <a:off x="7442548" y="3998070"/>
            <a:ext cx="4320000" cy="112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72000" indent="180000" algn="just" ea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400">
                <a:solidFill>
                  <a:srgbClr val="595959"/>
                </a:solidFill>
                <a:latin typeface="Franklin Gothic Book"/>
                <a:cs typeface="Franklin Gothic Book"/>
              </a:defRPr>
            </a:lvl1pPr>
            <a:lvl2pPr indent="-228600" eaLnBrk="0" hangingPunct="0">
              <a:spcBef>
                <a:spcPts val="600"/>
              </a:spcBef>
              <a:buClr>
                <a:schemeClr val="accent2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2pPr>
            <a:lvl3pPr marL="685800" indent="-228600" eaLnBrk="0" hangingPunct="0">
              <a:spcBef>
                <a:spcPts val="600"/>
              </a:spcBef>
              <a:buClr>
                <a:srgbClr val="C6874C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3pPr>
            <a:lvl4pPr marL="914400" indent="-228600" eaLnBrk="0" hangingPunct="0">
              <a:spcBef>
                <a:spcPts val="600"/>
              </a:spcBef>
              <a:buClr>
                <a:srgbClr val="F45569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4pPr>
            <a:lvl5pPr marL="1143000" indent="-228600" eaLnBrk="0" hangingPunct="0">
              <a:spcBef>
                <a:spcPts val="600"/>
              </a:spcBef>
              <a:buClr>
                <a:srgbClr val="FBC6CD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indent="0">
              <a:buNone/>
            </a:pPr>
            <a:r>
              <a:rPr lang="es-ES_tradnl" sz="1700" b="1" dirty="0">
                <a:solidFill>
                  <a:schemeClr val="tx1"/>
                </a:solidFill>
              </a:rPr>
              <a:t>REPORTES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FLUJO DE INGRESOS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INDICADORES PROYECTOS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ORDEN DE PAGO PARA CLIENTE</a:t>
            </a:r>
          </a:p>
        </p:txBody>
      </p:sp>
      <p:sp>
        <p:nvSpPr>
          <p:cNvPr id="15" name="Marcador de contenido 10"/>
          <p:cNvSpPr txBox="1">
            <a:spLocks/>
          </p:cNvSpPr>
          <p:nvPr/>
        </p:nvSpPr>
        <p:spPr>
          <a:xfrm>
            <a:off x="7442548" y="1624107"/>
            <a:ext cx="4320000" cy="21991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72000" indent="180000" algn="just" ea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400">
                <a:solidFill>
                  <a:srgbClr val="595959"/>
                </a:solidFill>
                <a:latin typeface="Franklin Gothic Book"/>
                <a:cs typeface="Franklin Gothic Book"/>
              </a:defRPr>
            </a:lvl1pPr>
            <a:lvl2pPr indent="-228600" eaLnBrk="0" hangingPunct="0">
              <a:spcBef>
                <a:spcPts val="600"/>
              </a:spcBef>
              <a:buClr>
                <a:schemeClr val="accent2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2pPr>
            <a:lvl3pPr marL="685800" indent="-228600" eaLnBrk="0" hangingPunct="0">
              <a:spcBef>
                <a:spcPts val="600"/>
              </a:spcBef>
              <a:buClr>
                <a:srgbClr val="C6874C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3pPr>
            <a:lvl4pPr marL="914400" indent="-228600" eaLnBrk="0" hangingPunct="0">
              <a:spcBef>
                <a:spcPts val="600"/>
              </a:spcBef>
              <a:buClr>
                <a:srgbClr val="F45569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4pPr>
            <a:lvl5pPr marL="1143000" indent="-228600" eaLnBrk="0" hangingPunct="0">
              <a:spcBef>
                <a:spcPts val="600"/>
              </a:spcBef>
              <a:buClr>
                <a:srgbClr val="FBC6CD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indent="0">
              <a:buNone/>
            </a:pPr>
            <a:r>
              <a:rPr lang="es-ES_tradnl" sz="1700" b="1" dirty="0">
                <a:solidFill>
                  <a:schemeClr val="tx1"/>
                </a:solidFill>
              </a:rPr>
              <a:t>ROLES</a:t>
            </a:r>
            <a:r>
              <a:rPr lang="es-ES_tradnl" sz="1700" dirty="0"/>
              <a:t> </a:t>
            </a:r>
            <a:r>
              <a:rPr lang="es-ES_tradnl" sz="1700" b="1" dirty="0">
                <a:solidFill>
                  <a:schemeClr val="tx1"/>
                </a:solidFill>
              </a:rPr>
              <a:t>SISTEMA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CONTROLADOR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DIRECTOR DE OBRA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COORDINADOR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ADMINISTRADOR SISTEMA EN OBRA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ADMINISTRADOR SISTEMA EN PAYC ANALÍTICA/SISTEMAS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CLIENTE FINAL</a:t>
            </a:r>
          </a:p>
        </p:txBody>
      </p:sp>
    </p:spTree>
    <p:extLst>
      <p:ext uri="{BB962C8B-B14F-4D97-AF65-F5344CB8AC3E}">
        <p14:creationId xmlns:p14="http://schemas.microsoft.com/office/powerpoint/2010/main" val="23673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401217" y="6199707"/>
            <a:ext cx="8602947" cy="576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redondeado 16"/>
          <p:cNvSpPr/>
          <p:nvPr/>
        </p:nvSpPr>
        <p:spPr>
          <a:xfrm>
            <a:off x="5380959" y="1416675"/>
            <a:ext cx="6351695" cy="4572000"/>
          </a:xfrm>
          <a:prstGeom prst="roundRect">
            <a:avLst>
              <a:gd name="adj" fmla="val 26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CO" dirty="0" smtClean="0"/>
              <a:t>RECURSOS HUMANOS</a:t>
            </a:r>
            <a:endParaRPr lang="es-CO" dirty="0"/>
          </a:p>
        </p:txBody>
      </p:sp>
      <p:sp>
        <p:nvSpPr>
          <p:cNvPr id="5" name="Rectángulo redondeado 4"/>
          <p:cNvSpPr/>
          <p:nvPr/>
        </p:nvSpPr>
        <p:spPr>
          <a:xfrm>
            <a:off x="386366" y="1416675"/>
            <a:ext cx="4827166" cy="4572000"/>
          </a:xfrm>
          <a:prstGeom prst="roundRect">
            <a:avLst>
              <a:gd name="adj" fmla="val 24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CO" dirty="0" smtClean="0"/>
              <a:t>SERVIDOR</a:t>
            </a:r>
            <a:endParaRPr lang="es-CO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09598" y="425003"/>
            <a:ext cx="9113951" cy="102130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O" b="1" dirty="0"/>
              <a:t>RECURSOS NECESARIOS Y COSTOS DEL PROYECTO DE DESARROLLO</a:t>
            </a:r>
          </a:p>
        </p:txBody>
      </p:sp>
      <p:pic>
        <p:nvPicPr>
          <p:cNvPr id="18" name="Marcador de contenido 17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l="262" t="-1339" r="6972" b="1339"/>
          <a:stretch/>
        </p:blipFill>
        <p:spPr>
          <a:xfrm>
            <a:off x="582211" y="1950360"/>
            <a:ext cx="4435475" cy="2019300"/>
          </a:xfrm>
          <a:prstGeom prst="rect">
            <a:avLst/>
          </a:prstGeom>
        </p:spPr>
      </p:pic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5532"/>
              </p:ext>
            </p:extLst>
          </p:nvPr>
        </p:nvGraphicFramePr>
        <p:xfrm>
          <a:off x="488192" y="4153822"/>
          <a:ext cx="4623515" cy="927052"/>
        </p:xfrm>
        <a:graphic>
          <a:graphicData uri="http://schemas.openxmlformats.org/drawingml/2006/table">
            <a:tbl>
              <a:tblPr/>
              <a:tblGrid>
                <a:gridCol w="1929450"/>
                <a:gridCol w="945809"/>
                <a:gridCol w="874128"/>
                <a:gridCol w="874128"/>
              </a:tblGrid>
              <a:tr h="16716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 </a:t>
                      </a:r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MENSUAL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</a:t>
                      </a:r>
                      <a:r>
                        <a:rPr lang="es-CO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C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7189">
                <a:tc vMerge="1">
                  <a:txBody>
                    <a:bodyPr/>
                    <a:lstStyle/>
                    <a:p>
                      <a:pPr algn="ctr" fontAlgn="b"/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PROPUESTO</a:t>
                      </a:r>
                    </a:p>
                    <a:p>
                      <a:pPr algn="ctr" fontAlgn="b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 MESES)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PESIMISTA</a:t>
                      </a:r>
                      <a:r>
                        <a:rPr lang="es-CO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 MESES)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22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SERVIDOR </a:t>
                      </a:r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$ 309.241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$ 1.855.443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$ 2.783.165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82986"/>
              </p:ext>
            </p:extLst>
          </p:nvPr>
        </p:nvGraphicFramePr>
        <p:xfrm>
          <a:off x="5496806" y="4012153"/>
          <a:ext cx="6120000" cy="1855472"/>
        </p:xfrm>
        <a:graphic>
          <a:graphicData uri="http://schemas.openxmlformats.org/drawingml/2006/table">
            <a:tbl>
              <a:tblPr/>
              <a:tblGrid>
                <a:gridCol w="2338948"/>
                <a:gridCol w="1080317"/>
                <a:gridCol w="1080317"/>
                <a:gridCol w="810209"/>
                <a:gridCol w="810209"/>
              </a:tblGrid>
              <a:tr h="1671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FUNCIONALIDAD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</a:t>
                      </a:r>
                      <a:r>
                        <a:rPr lang="es-CO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DESARROLLO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MESES </a:t>
                      </a:r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DESARROLLO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8604">
                <a:tc vMerge="1"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PROPUESTO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PESIMISTA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PROPUESTO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PESIMISTA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CONECTIVIDAD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$ 4.885.417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$ 7.328.125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FORMULARIOS Y TABLAS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$ 26.203.125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$ 39.304.688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LEVANTAMIENTO </a:t>
                      </a:r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$ 5.885.417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$ 8.828.125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PROCESAMIENTO </a:t>
                      </a:r>
                      <a:r>
                        <a:rPr lang="es-CO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$ 4.085.938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$ 6.128.906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$ 16.054.688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$ 24.082.031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1,76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2,64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16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$ 57.114.583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$ 85.671.875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9,30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6751602" y="1760737"/>
            <a:ext cx="3610408" cy="2144528"/>
            <a:chOff x="9310866" y="1079967"/>
            <a:chExt cx="3610408" cy="2144528"/>
          </a:xfrm>
        </p:grpSpPr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r="7972"/>
            <a:stretch/>
          </p:blipFill>
          <p:spPr>
            <a:xfrm>
              <a:off x="9346052" y="1330472"/>
              <a:ext cx="3575222" cy="1608013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10240893" y="1079967"/>
              <a:ext cx="126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300" dirty="0"/>
                <a:t>25% TIEMPO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1193204" y="2932107"/>
              <a:ext cx="126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300" dirty="0"/>
                <a:t>100% TIEMPO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9310866" y="2932107"/>
              <a:ext cx="1260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300" dirty="0"/>
                <a:t>90% TIEMPO</a:t>
              </a:r>
            </a:p>
          </p:txBody>
        </p:sp>
      </p:grpSp>
      <p:sp>
        <p:nvSpPr>
          <p:cNvPr id="8" name="Rectángulo redondeado 7"/>
          <p:cNvSpPr/>
          <p:nvPr/>
        </p:nvSpPr>
        <p:spPr>
          <a:xfrm>
            <a:off x="2041597" y="6135312"/>
            <a:ext cx="7920000" cy="648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VALOR TOTAL </a:t>
            </a:r>
            <a:r>
              <a:rPr lang="es-CO" sz="1600" b="1" dirty="0" smtClean="0"/>
              <a:t>PROYECTO:	</a:t>
            </a:r>
            <a:r>
              <a:rPr lang="es-CO" sz="1600" dirty="0" smtClean="0"/>
              <a:t>ESCENARIO </a:t>
            </a:r>
            <a:r>
              <a:rPr lang="es-CO" sz="1600" dirty="0"/>
              <a:t>PROPUESTO </a:t>
            </a:r>
            <a:r>
              <a:rPr lang="es-CO" sz="1600" dirty="0" smtClean="0"/>
              <a:t>	$ 58’970.026</a:t>
            </a:r>
          </a:p>
          <a:p>
            <a:pPr algn="ctr"/>
            <a:r>
              <a:rPr lang="es-CO" sz="1600" dirty="0" smtClean="0"/>
              <a:t>						ESCENARIO PESIMISTA </a:t>
            </a:r>
            <a:r>
              <a:rPr lang="es-CO" sz="1600" dirty="0"/>
              <a:t>	</a:t>
            </a:r>
            <a:r>
              <a:rPr lang="es-CO" sz="1600" dirty="0" smtClean="0"/>
              <a:t>	$ 88’455.040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7266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ES_tradnl" b="1" dirty="0"/>
              <a:t>¿CUAL ES EL ESTÁNDAR DE ITEMS EN CONSTRUCCIÓN?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_tradnl" b="1" dirty="0"/>
              <a:t>¿EL REGISTRO DE LA EJECUCIÓN PRESUPUESTAL OCURRE DESPUÉS O ANTES DE LA EMISIÓN DE LA FACTURA</a:t>
            </a:r>
            <a:r>
              <a:rPr lang="es-ES_tradnl" b="1" dirty="0" smtClean="0"/>
              <a:t>?</a:t>
            </a: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09598" y="923086"/>
            <a:ext cx="4385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O" b="1" dirty="0"/>
              <a:t>DUDAS POR RESOLVER</a:t>
            </a:r>
          </a:p>
        </p:txBody>
      </p:sp>
    </p:spTree>
    <p:extLst>
      <p:ext uri="{BB962C8B-B14F-4D97-AF65-F5344CB8AC3E}">
        <p14:creationId xmlns:p14="http://schemas.microsoft.com/office/powerpoint/2010/main" val="32642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Í</a:t>
            </a:r>
            <a:r>
              <a:rPr lang="es-CO" b="1" dirty="0" smtClean="0"/>
              <a:t>NDICE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ENTENDIMIENTO DEL PROCESO Y LA OPORTUNIDAD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OBJETIVOS Y ALCANCE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FASES PROPUESTAS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EQUIPO DE TRABAJO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RECURSOS NECESARIOS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REQUERIMIENTOS </a:t>
            </a:r>
            <a:r>
              <a:rPr lang="es-CO" sz="2000" dirty="0" smtClean="0"/>
              <a:t>INICIALES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5248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609598" y="6388100"/>
            <a:ext cx="7112544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 derecha 11"/>
          <p:cNvSpPr/>
          <p:nvPr/>
        </p:nvSpPr>
        <p:spPr>
          <a:xfrm>
            <a:off x="8237334" y="3861373"/>
            <a:ext cx="794457" cy="18000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8" name="Flecha derecha 17"/>
          <p:cNvSpPr/>
          <p:nvPr/>
        </p:nvSpPr>
        <p:spPr>
          <a:xfrm>
            <a:off x="8237334" y="2155974"/>
            <a:ext cx="794457" cy="18000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4" name="Flecha derecha 13"/>
          <p:cNvSpPr/>
          <p:nvPr/>
        </p:nvSpPr>
        <p:spPr>
          <a:xfrm rot="5400000" flipV="1">
            <a:off x="6258901" y="5026700"/>
            <a:ext cx="359999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" name="Flecha derecha 15"/>
          <p:cNvSpPr/>
          <p:nvPr/>
        </p:nvSpPr>
        <p:spPr>
          <a:xfrm rot="5400000" flipV="1">
            <a:off x="7579701" y="5026700"/>
            <a:ext cx="359999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ENTENDIMIENTO DEL PROCESO</a:t>
            </a:r>
            <a:endParaRPr lang="es-CO" b="1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00136921"/>
              </p:ext>
            </p:extLst>
          </p:nvPr>
        </p:nvGraphicFramePr>
        <p:xfrm>
          <a:off x="3098800" y="1827306"/>
          <a:ext cx="5143500" cy="3278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ortar rectángulo de esquina sencilla 5"/>
          <p:cNvSpPr/>
          <p:nvPr/>
        </p:nvSpPr>
        <p:spPr>
          <a:xfrm>
            <a:off x="1230475" y="3594101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 smtClean="0"/>
              <a:t>CONTRATOS</a:t>
            </a:r>
            <a:endParaRPr lang="es-CO" sz="1000" dirty="0"/>
          </a:p>
        </p:txBody>
      </p:sp>
      <p:sp>
        <p:nvSpPr>
          <p:cNvPr id="7" name="Recortar rectángulo de esquina sencilla 6"/>
          <p:cNvSpPr/>
          <p:nvPr/>
        </p:nvSpPr>
        <p:spPr>
          <a:xfrm>
            <a:off x="1230475" y="1899989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 smtClean="0"/>
              <a:t>PRESUPUESTO Y PROGRAMA DE OBRA</a:t>
            </a:r>
            <a:endParaRPr lang="es-CO" sz="1000" dirty="0"/>
          </a:p>
        </p:txBody>
      </p:sp>
      <p:sp>
        <p:nvSpPr>
          <p:cNvPr id="8" name="Recortar rectángulo de esquina sencilla 7"/>
          <p:cNvSpPr/>
          <p:nvPr/>
        </p:nvSpPr>
        <p:spPr>
          <a:xfrm>
            <a:off x="9033400" y="3594101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 smtClean="0"/>
              <a:t>ÓRDENES DE PAGO</a:t>
            </a:r>
            <a:endParaRPr lang="es-CO" sz="1000" dirty="0"/>
          </a:p>
        </p:txBody>
      </p:sp>
      <p:sp>
        <p:nvSpPr>
          <p:cNvPr id="10" name="Flecha derecha 9"/>
          <p:cNvSpPr/>
          <p:nvPr/>
        </p:nvSpPr>
        <p:spPr>
          <a:xfrm>
            <a:off x="2323175" y="3861373"/>
            <a:ext cx="794457" cy="18000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1" name="Flecha derecha 10"/>
          <p:cNvSpPr/>
          <p:nvPr/>
        </p:nvSpPr>
        <p:spPr>
          <a:xfrm>
            <a:off x="2323175" y="2165462"/>
            <a:ext cx="794457" cy="18000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ortar rectángulo de esquina sencilla 12"/>
          <p:cNvSpPr/>
          <p:nvPr/>
        </p:nvSpPr>
        <p:spPr>
          <a:xfrm>
            <a:off x="6163200" y="5299500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 smtClean="0"/>
              <a:t>INFORMES MENSUALES</a:t>
            </a:r>
            <a:endParaRPr lang="es-CO" sz="1000" dirty="0"/>
          </a:p>
        </p:txBody>
      </p:sp>
      <p:sp>
        <p:nvSpPr>
          <p:cNvPr id="15" name="Recortar rectángulo de esquina sencilla 14"/>
          <p:cNvSpPr/>
          <p:nvPr/>
        </p:nvSpPr>
        <p:spPr>
          <a:xfrm>
            <a:off x="7484000" y="5299500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/>
              <a:t>ACTA DE SUPERVISIÓN/ REVISIÓN/</a:t>
            </a:r>
          </a:p>
          <a:p>
            <a:pPr algn="ctr"/>
            <a:r>
              <a:rPr lang="es-ES" sz="1000" dirty="0"/>
              <a:t>ENTREGA DEL BIEN, SERVICIO U OBRA</a:t>
            </a:r>
          </a:p>
          <a:p>
            <a:pPr algn="ctr"/>
            <a:r>
              <a:rPr lang="es-CO" sz="1000" dirty="0"/>
              <a:t> </a:t>
            </a:r>
            <a:r>
              <a:rPr lang="es-CO" sz="1000" dirty="0" smtClean="0"/>
              <a:t>EJECUTADA</a:t>
            </a:r>
            <a:endParaRPr lang="es-CO" sz="1000" dirty="0"/>
          </a:p>
        </p:txBody>
      </p:sp>
      <p:sp>
        <p:nvSpPr>
          <p:cNvPr id="17" name="Recortar rectángulo de esquina sencilla 16"/>
          <p:cNvSpPr/>
          <p:nvPr/>
        </p:nvSpPr>
        <p:spPr>
          <a:xfrm>
            <a:off x="9033400" y="1888702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 smtClean="0"/>
              <a:t>NOTIFICACIÓN DE PAGO</a:t>
            </a:r>
            <a:endParaRPr lang="es-CO" sz="1000" dirty="0"/>
          </a:p>
        </p:txBody>
      </p:sp>
      <p:sp>
        <p:nvSpPr>
          <p:cNvPr id="19" name="Flecha derecha 18"/>
          <p:cNvSpPr/>
          <p:nvPr/>
        </p:nvSpPr>
        <p:spPr>
          <a:xfrm flipH="1">
            <a:off x="5310832" y="2165462"/>
            <a:ext cx="722210" cy="198456"/>
          </a:xfrm>
          <a:prstGeom prst="rightArrow">
            <a:avLst/>
          </a:prstGeom>
          <a:solidFill>
            <a:srgbClr val="AAA29E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23224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609599" y="838200"/>
            <a:ext cx="9062436" cy="60810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O" b="1" dirty="0"/>
              <a:t>ENTENDIMIENTO DEL PROCESO – ESTADOS DE LOS ITEMS DEL PRESUPUESTO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55" y="4618147"/>
            <a:ext cx="2241821" cy="11708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52" y="2438885"/>
            <a:ext cx="9804228" cy="15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OPORTUNIDADES DE MEJORA EN EL SOFTWARE</a:t>
            </a:r>
            <a:endParaRPr lang="es-CO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 smtClean="0"/>
              <a:t>El software de control de presupuestos es inestable y poco flexible.</a:t>
            </a:r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2000" dirty="0" smtClean="0"/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100" dirty="0" smtClean="0"/>
          </a:p>
          <a:p>
            <a:pPr algn="just">
              <a:spcBef>
                <a:spcPts val="600"/>
              </a:spcBef>
            </a:pPr>
            <a:endParaRPr lang="es-CO" sz="100" dirty="0"/>
          </a:p>
          <a:p>
            <a:pPr algn="just">
              <a:spcBef>
                <a:spcPts val="600"/>
              </a:spcBef>
            </a:pPr>
            <a:endParaRPr lang="es-CO" sz="100" dirty="0" smtClean="0"/>
          </a:p>
          <a:p>
            <a:pPr algn="just">
              <a:spcBef>
                <a:spcPts val="600"/>
              </a:spcBef>
            </a:pPr>
            <a:endParaRPr lang="es-CO" sz="100" dirty="0"/>
          </a:p>
          <a:p>
            <a:pPr algn="just">
              <a:spcBef>
                <a:spcPts val="600"/>
              </a:spcBef>
            </a:pPr>
            <a:endParaRPr lang="es-CO" sz="100" dirty="0" smtClean="0"/>
          </a:p>
          <a:p>
            <a:pPr algn="just">
              <a:spcBef>
                <a:spcPts val="600"/>
              </a:spcBef>
            </a:pPr>
            <a:endParaRPr lang="es-CO" sz="100" dirty="0" smtClean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/>
              <a:t>La aplicación se instala localmente y la consolidación de bases de datos se dificulta (hoy no está consolidada), lo que imposibilita el análisis transversal de la información.</a:t>
            </a:r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100" dirty="0" smtClean="0"/>
          </a:p>
          <a:p>
            <a:pPr algn="just">
              <a:spcBef>
                <a:spcPts val="600"/>
              </a:spcBef>
            </a:pPr>
            <a:endParaRPr lang="es-CO" sz="1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44" t="2051" r="1946" b="3192"/>
          <a:stretch/>
        </p:blipFill>
        <p:spPr>
          <a:xfrm>
            <a:off x="8402069" y="1831159"/>
            <a:ext cx="3028951" cy="164544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-1" t="625" r="758" b="1"/>
          <a:stretch/>
        </p:blipFill>
        <p:spPr>
          <a:xfrm>
            <a:off x="4209114" y="2200254"/>
            <a:ext cx="2055588" cy="90725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08" y="2198951"/>
            <a:ext cx="1881755" cy="9098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505" t="1730" r="673" b="2515"/>
          <a:stretch/>
        </p:blipFill>
        <p:spPr>
          <a:xfrm>
            <a:off x="652308" y="2061634"/>
            <a:ext cx="3429000" cy="11844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Imagen 12"/>
          <p:cNvPicPr/>
          <p:nvPr/>
        </p:nvPicPr>
        <p:blipFill>
          <a:blip r:embed="rId6"/>
          <a:stretch>
            <a:fillRect/>
          </a:stretch>
        </p:blipFill>
        <p:spPr>
          <a:xfrm>
            <a:off x="4067335" y="4516438"/>
            <a:ext cx="3400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609598" y="6388100"/>
            <a:ext cx="7112544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OPORTUNIDADES DE </a:t>
            </a:r>
            <a:r>
              <a:rPr lang="es-CO" b="1" dirty="0" smtClean="0"/>
              <a:t>MEJORA EN EL SOFTWARE</a:t>
            </a:r>
            <a:endParaRPr lang="es-CO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/>
              <a:t>El ambiente de cargue de información es poco intuitivo, muy manual y visualmente pobre (baja usabilidad).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algn="just">
              <a:spcBef>
                <a:spcPts val="600"/>
              </a:spcBef>
            </a:pPr>
            <a:endParaRPr lang="es-CO" sz="100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 smtClean="0"/>
              <a:t>Cuando </a:t>
            </a:r>
            <a:r>
              <a:rPr lang="es-CO" sz="2000" dirty="0"/>
              <a:t>se monta el presupuesto, únicamente permite cargar los capítulos, los detalles deben ser cargados manualmente (este cargue puede tardar hasta dos meses</a:t>
            </a:r>
            <a:r>
              <a:rPr lang="es-CO" sz="2000" dirty="0" smtClean="0"/>
              <a:t>).</a:t>
            </a:r>
            <a:endParaRPr lang="es-CO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707" r="66141" b="74479"/>
          <a:stretch/>
        </p:blipFill>
        <p:spPr>
          <a:xfrm>
            <a:off x="3548747" y="1947436"/>
            <a:ext cx="4313392" cy="1866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583" y="4533392"/>
            <a:ext cx="3315720" cy="23246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70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07" y="5409126"/>
            <a:ext cx="3116687" cy="10135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OPORTUNIDADES DE </a:t>
            </a:r>
            <a:r>
              <a:rPr lang="es-CO" b="1" dirty="0" smtClean="0"/>
              <a:t>MEJORA EN EL SOFTWARE</a:t>
            </a:r>
            <a:endParaRPr lang="es-CO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/>
              <a:t>El manual de usuario es pobre y no define los </a:t>
            </a:r>
            <a:r>
              <a:rPr lang="es-CO" sz="2000" dirty="0" smtClean="0"/>
              <a:t>procesos al detalle necesario.</a:t>
            </a: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2000" dirty="0" smtClean="0"/>
          </a:p>
          <a:p>
            <a:pPr algn="just">
              <a:spcBef>
                <a:spcPts val="600"/>
              </a:spcBef>
            </a:pPr>
            <a:endParaRPr lang="es-CO" sz="2000" dirty="0" smtClean="0"/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2000" dirty="0" smtClean="0"/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2000" dirty="0" smtClean="0"/>
          </a:p>
          <a:p>
            <a:pPr algn="just">
              <a:spcBef>
                <a:spcPts val="600"/>
              </a:spcBef>
            </a:pPr>
            <a:endParaRPr lang="es-CO" dirty="0" smtClean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 smtClean="0"/>
              <a:t>La herramienta debido a las oportunidades que se enumeraron anteriormente, se utiliza únicamente como registro de cierta información que previamente es calculada en Excel. Teniendo un uso paralelo haciendo ineficiente el proceso.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29" y="1929081"/>
            <a:ext cx="3821540" cy="25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OBJETIVOS DEL PROYECTO</a:t>
            </a:r>
            <a:endParaRPr lang="es-CO" b="1" dirty="0"/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b="1" dirty="0"/>
              <a:t>OBJETIVO GENERAL: </a:t>
            </a:r>
            <a:r>
              <a:rPr lang="es-CO" sz="2000" dirty="0" smtClean="0"/>
              <a:t>Desarrollar, actualizar o adquirir una herramienta para el control de proyectos de construcción de PAYC.</a:t>
            </a:r>
          </a:p>
          <a:p>
            <a:pPr algn="just"/>
            <a:r>
              <a:rPr lang="es-CO" sz="2000" b="1" dirty="0" smtClean="0"/>
              <a:t>OBJETIVOS </a:t>
            </a:r>
            <a:r>
              <a:rPr lang="es-CO" sz="2000" b="1" dirty="0"/>
              <a:t>ESPECÍFICOS:</a:t>
            </a:r>
          </a:p>
          <a:p>
            <a:pPr marL="257175" indent="-257175" algn="just">
              <a:buAutoNum type="arabicPeriod"/>
            </a:pPr>
            <a:r>
              <a:rPr lang="es-CO" sz="2000" dirty="0" smtClean="0"/>
              <a:t>Obtener información de control presupuestal o de costos de manera oportuna y con calidad</a:t>
            </a:r>
          </a:p>
          <a:p>
            <a:pPr marL="257175" indent="-257175" algn="just">
              <a:buAutoNum type="arabicPeriod"/>
            </a:pPr>
            <a:r>
              <a:rPr lang="es-CO" sz="2000" dirty="0" smtClean="0"/>
              <a:t>Obtener una base de datos centralizada de costos y tiempos ejecutados</a:t>
            </a:r>
          </a:p>
          <a:p>
            <a:pPr marL="257175" indent="-257175" algn="just">
              <a:buAutoNum type="arabicPeriod"/>
            </a:pPr>
            <a:r>
              <a:rPr lang="es-CO" sz="2000" dirty="0" smtClean="0"/>
              <a:t>Reducir el tiempo empleado para el registro asociado al control presupuestal y de ejecución.</a:t>
            </a:r>
          </a:p>
          <a:p>
            <a:pPr marL="257175" indent="-257175" algn="just">
              <a:buAutoNum type="arabicPeriod"/>
            </a:pPr>
            <a:r>
              <a:rPr lang="es-CO" sz="2000" dirty="0" smtClean="0"/>
              <a:t>Obtener la información financiera y de avance de ejecución para los informes mensuales en tiempo real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8326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003" y="5082202"/>
            <a:ext cx="2495162" cy="1303122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FASES </a:t>
            </a:r>
            <a:r>
              <a:rPr lang="es-CO" b="1" dirty="0" smtClean="0"/>
              <a:t>PROPUESTAS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1" y="1674240"/>
            <a:ext cx="8080002" cy="471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yc_2013">
  <a:themeElements>
    <a:clrScheme name="PAYC 1">
      <a:dk1>
        <a:sysClr val="windowText" lastClr="000000"/>
      </a:dk1>
      <a:lt1>
        <a:sysClr val="window" lastClr="FFFFFF"/>
      </a:lt1>
      <a:dk2>
        <a:srgbClr val="321B0B"/>
      </a:dk2>
      <a:lt2>
        <a:srgbClr val="F6EBE0"/>
      </a:lt2>
      <a:accent1>
        <a:srgbClr val="58391C"/>
      </a:accent1>
      <a:accent2>
        <a:srgbClr val="C20D24"/>
      </a:accent2>
      <a:accent3>
        <a:srgbClr val="268C36"/>
      </a:accent3>
      <a:accent4>
        <a:srgbClr val="731769"/>
      </a:accent4>
      <a:accent5>
        <a:srgbClr val="4C639D"/>
      </a:accent5>
      <a:accent6>
        <a:srgbClr val="EC9E21"/>
      </a:accent6>
      <a:hlink>
        <a:srgbClr val="AB1321"/>
      </a:hlink>
      <a:folHlink>
        <a:srgbClr val="930B22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r 6">
    <a:dk1>
      <a:sysClr val="windowText" lastClr="000000"/>
    </a:dk1>
    <a:lt1>
      <a:sysClr val="window" lastClr="FFFFFF"/>
    </a:lt1>
    <a:dk2>
      <a:srgbClr val="58391C"/>
    </a:dk2>
    <a:lt2>
      <a:srgbClr val="F6EBE0"/>
    </a:lt2>
    <a:accent1>
      <a:srgbClr val="58391C"/>
    </a:accent1>
    <a:accent2>
      <a:srgbClr val="C20D24"/>
    </a:accent2>
    <a:accent3>
      <a:srgbClr val="268C36"/>
    </a:accent3>
    <a:accent4>
      <a:srgbClr val="731769"/>
    </a:accent4>
    <a:accent5>
      <a:srgbClr val="4C639D"/>
    </a:accent5>
    <a:accent6>
      <a:srgbClr val="EC9E21"/>
    </a:accent6>
    <a:hlink>
      <a:srgbClr val="AB1321"/>
    </a:hlink>
    <a:folHlink>
      <a:srgbClr val="930B22"/>
    </a:folHlink>
  </a:clrScheme>
  <a:fontScheme name="Plaza">
    <a:majorFont>
      <a:latin typeface="Century Gothic"/>
      <a:ea typeface=""/>
      <a:cs typeface=""/>
      <a:font script="Jpan" typeface="メイリオ"/>
    </a:majorFont>
    <a:minorFont>
      <a:latin typeface="Century Gothic"/>
      <a:ea typeface=""/>
      <a:cs typeface=""/>
      <a:font script="Jpan" typeface="メイリオ"/>
    </a:minorFont>
  </a:fontScheme>
  <a:fmtScheme name="Plaza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60000"/>
              <a:satMod val="135000"/>
            </a:schemeClr>
          </a:gs>
          <a:gs pos="100000">
            <a:schemeClr val="phClr">
              <a:tint val="100000"/>
              <a:shade val="100000"/>
              <a:satMod val="135000"/>
            </a:schemeClr>
          </a:gs>
        </a:gsLst>
        <a:lin ang="16200000" scaled="1"/>
      </a:gradFill>
      <a:gradFill rotWithShape="1">
        <a:gsLst>
          <a:gs pos="0">
            <a:schemeClr val="phClr">
              <a:shade val="70000"/>
              <a:satMod val="120000"/>
            </a:schemeClr>
          </a:gs>
          <a:gs pos="35000">
            <a:schemeClr val="phClr">
              <a:shade val="100000"/>
              <a:satMod val="150000"/>
            </a:schemeClr>
          </a:gs>
          <a:gs pos="70000">
            <a:schemeClr val="phClr">
              <a:tint val="100000"/>
              <a:shade val="100000"/>
              <a:satMod val="200000"/>
              <a:greenMod val="100000"/>
            </a:schemeClr>
          </a:gs>
          <a:gs pos="100000">
            <a:schemeClr val="phClr">
              <a:tint val="100000"/>
              <a:shade val="100000"/>
              <a:satMod val="250000"/>
              <a:greenMod val="100000"/>
            </a:schemeClr>
          </a:gs>
        </a:gsLst>
        <a:lin ang="16200000" scaled="1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a:effectStyle>
      <a:effectStyle>
        <a:effectLst>
          <a:innerShdw blurRad="50800" dist="25400" dir="13500000">
            <a:srgbClr val="FFFFFF">
              <a:alpha val="75000"/>
            </a:srgbClr>
          </a:innerShdw>
          <a:outerShdw blurRad="88900" dist="38100" dir="6600000" sx="101000" sy="101000" rotWithShape="0">
            <a:srgbClr val="000000">
              <a:alpha val="50000"/>
            </a:srgbClr>
          </a:outerShdw>
        </a:effectLst>
        <a:scene3d>
          <a:camera prst="perspectiveFront" fov="3000000"/>
          <a:lightRig rig="morning" dir="tl">
            <a:rot lat="0" lon="0" rev="1800000"/>
          </a:lightRig>
        </a:scene3d>
        <a:sp3d contourW="38100" prstMaterial="softEdge">
          <a:bevelT w="25400" h="38100"/>
          <a:contourClr>
            <a:schemeClr val="phClr">
              <a:tint val="6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</TotalTime>
  <Words>573</Words>
  <Application>Microsoft Office PowerPoint</Application>
  <PresentationFormat>Panorámica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ＭＳ Ｐゴシック</vt:lpstr>
      <vt:lpstr>ＭＳ Ｐゴシック</vt:lpstr>
      <vt:lpstr>Alte DIN 1451 Mittelschrift</vt:lpstr>
      <vt:lpstr>Arial</vt:lpstr>
      <vt:lpstr>Calibri</vt:lpstr>
      <vt:lpstr>Century Gothic</vt:lpstr>
      <vt:lpstr>Franklin Gothic Book</vt:lpstr>
      <vt:lpstr>Franklin Gothic Demi</vt:lpstr>
      <vt:lpstr>Wingdings</vt:lpstr>
      <vt:lpstr>Wingdings 2</vt:lpstr>
      <vt:lpstr>Payc_2013</vt:lpstr>
      <vt:lpstr>Control Proyectos de Construcción Unidad Analítica</vt:lpstr>
      <vt:lpstr>ÍNDICE</vt:lpstr>
      <vt:lpstr>ENTENDIMIENTO DEL PROCESO</vt:lpstr>
      <vt:lpstr>ENTENDIMIENTO DEL PROCESO – ESTADOS DE LOS ITEMS DEL PRESUPUESTO</vt:lpstr>
      <vt:lpstr>OPORTUNIDADES DE MEJORA EN EL SOFTWARE</vt:lpstr>
      <vt:lpstr>OPORTUNIDADES DE MEJORA EN EL SOFTWARE</vt:lpstr>
      <vt:lpstr>OPORTUNIDADES DE MEJORA EN EL SOFTWARE</vt:lpstr>
      <vt:lpstr>OBJETIVOS DEL PROYECTO</vt:lpstr>
      <vt:lpstr>FASES PROPUESTAS</vt:lpstr>
      <vt:lpstr>REQUERIMIENTOS INICIALES</vt:lpstr>
      <vt:lpstr>RECURSOS NECESARIOS Y COSTOS DEL PROYECTO DE DESARROLLO</vt:lpstr>
      <vt:lpstr>DUDAS POR RESOLVER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QUIÉNES SOMOS</dc:title>
  <dc:creator>Javier Piraquive</dc:creator>
  <cp:lastModifiedBy>PROYECTO</cp:lastModifiedBy>
  <cp:revision>349</cp:revision>
  <dcterms:created xsi:type="dcterms:W3CDTF">2013-08-15T16:23:06Z</dcterms:created>
  <dcterms:modified xsi:type="dcterms:W3CDTF">2018-08-06T14:12:46Z</dcterms:modified>
</cp:coreProperties>
</file>