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87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254274"/>
    <a:srgbClr val="2E528F"/>
    <a:srgbClr val="27477D"/>
    <a:srgbClr val="101D32"/>
    <a:srgbClr val="338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99"/>
    <p:restoredTop sz="94694"/>
  </p:normalViewPr>
  <p:slideViewPr>
    <p:cSldViewPr snapToGrid="0">
      <p:cViewPr varScale="1">
        <p:scale>
          <a:sx n="121" d="100"/>
          <a:sy n="121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2D490-736B-5644-9B15-41941FE26F7A}" type="datetimeFigureOut">
              <a:rPr lang="es-CO" smtClean="0"/>
              <a:t>2/04/24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427D6-C521-AA42-AB9E-D9CE9211DD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385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80D20-0BBD-C969-DF9B-0DF270FCE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1D398A-AD6B-5A9A-B64B-7056FA46B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3DEFF3-42CC-CD06-A97E-7BE7D432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D093-73D6-AF43-9D16-CD5B7D153F36}" type="datetime2">
              <a:rPr lang="es-CO" smtClean="0"/>
              <a:t>martes, 2 de abril de 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965F9F-25FD-866F-A7CE-92816355E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F9E285-F94E-3C7E-CF4A-E8E04D7A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84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2FD65-58A7-C574-BA05-37119D3A8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9C2A39-A780-761B-2F0E-C258D590E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045564-4CF7-54C8-825C-677C12F7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25D3-2457-2A49-8D41-624C72DA6973}" type="datetime2">
              <a:rPr lang="es-CO" smtClean="0"/>
              <a:t>martes, 2 de abril de 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0BE3D3-9C73-F2FA-06EB-70364163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77B29C-63B7-3403-6E92-DC6DFFFE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437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2D446F-5786-786E-7EA1-4D92998F7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24622A-806B-ED70-56FD-FF1C5AC23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058B05-35E8-DACF-04DE-5C769F7E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5C16-4F9C-CA4B-8E89-837AF9933CE7}" type="datetime2">
              <a:rPr lang="es-CO" smtClean="0"/>
              <a:t>martes, 2 de abril de 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793EAF-B088-93F3-C7BC-D005F243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92EA5D-B929-E85C-1790-96E2D67B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744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B1817-9DAB-AD92-9DA3-FE1BD58F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694BE3-8832-6504-25AD-10F97AEE5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DF2C7D-F9A9-BA2D-19C1-76D73501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D85A-542E-FD46-A656-6E6DDC74B37B}" type="datetime2">
              <a:rPr lang="es-CO" smtClean="0"/>
              <a:t>martes, 2 de abril de 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0AFD7C-E72B-9CE8-6A9F-92A46229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DCF81B-EC84-734C-4B0F-DF47E77E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251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6392D-81D6-9205-6630-BB57DE0A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3392E7-AE0B-E227-EFA1-B388ACEFE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EF7B69-6DA6-352B-5D2F-4E4C4600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A5A6-BDB8-8340-B80C-9819A07E14E1}" type="datetime2">
              <a:rPr lang="es-CO" smtClean="0"/>
              <a:t>martes, 2 de abril de 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0F6BBA-1D2C-13FA-FE0F-9C408499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18BD8C-29F6-3DD6-9E26-D94942DA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601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42766-BF73-2C54-E1B5-92E2952C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7485E9-F57E-5F62-59F0-67908CC13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917F25-0F59-DB04-DA02-7899C124C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EC6683-E279-1DFC-50C4-D7110FEE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649E-9278-EB4F-ADF2-873A6B18FD90}" type="datetime2">
              <a:rPr lang="es-CO" smtClean="0"/>
              <a:t>martes, 2 de abril de 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6A77CD-DDDC-BF43-711B-3EDB8FFE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592C3E-24D3-108E-182F-52FA0D97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4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2E5C2-6AB7-0FB3-91E9-45D23F3D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151847-ED74-D930-F410-8D30D748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C025A6-87E6-37CF-B787-A9F614118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7351F4-8C2E-D701-B23B-F40335371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C5B06D-B995-1FC0-B901-9C3243076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85E578A-55CA-F797-D547-CDBBA9B7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532B-83A1-8645-8672-2E80E6CF6B3C}" type="datetime2">
              <a:rPr lang="es-CO" smtClean="0"/>
              <a:t>martes, 2 de abril de 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9B22D5E-9C6C-8BC2-62AC-8B063A82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A3C614-D28A-FC0A-8625-02595352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909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F345F-554E-57A4-A437-C4E3BE7A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E3DEE5-CDE0-605B-2472-BBDB53E5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FDC-415E-A549-A780-B49672973B15}" type="datetime2">
              <a:rPr lang="es-CO" smtClean="0"/>
              <a:t>martes, 2 de abril de 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7E0796-26FB-D013-45C7-A0A05D61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654E78-6169-8476-4893-9C1FD2A7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098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48EDF3-67B6-5015-9545-D5A58940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9F0C-2E0C-BC47-8032-E5517B335E05}" type="datetime2">
              <a:rPr lang="es-CO" smtClean="0"/>
              <a:t>martes, 2 de abril de 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247EB4-3EA7-452B-340B-9028A169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06E154-360E-7ACA-F2DA-EA782C1C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94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D11EB-C919-D54B-9D7C-D35A3BD83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B206B1-4994-EDCA-6504-B7F608263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F55234-01A6-814A-60BA-C6C567026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34344A-2C02-112C-620F-0BB12639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0965-42AF-1E40-B7D1-BF6ADED03E41}" type="datetime2">
              <a:rPr lang="es-CO" smtClean="0"/>
              <a:t>martes, 2 de abril de 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089AC9-B2C2-85E3-3885-CBEC0BC0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738663-4E80-ABAB-B0C6-AAB391C4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330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A14EA-0736-0982-35E5-8387E95D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6F8F75C-AE07-3588-0D99-7AE196E99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3E0A7D-B20A-6EC1-C5FC-5B998EDFA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098852-256A-6486-E869-9B857DBD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3262-4ADB-0D4C-B9E4-0EEFA056146E}" type="datetime2">
              <a:rPr lang="es-CO" smtClean="0"/>
              <a:t>martes, 2 de abril de 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FD1CAC-D539-6434-38C2-CAA5A3B4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4BD32F-0527-ECA6-C828-584EE936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200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3744671-5146-72DD-25A1-5E4129E0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D12A75-EEAD-91CB-7894-366F28391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BCBAD6-601E-493A-0EE7-161D9F119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6A77-5D02-AB45-9A64-F509EBFFD927}" type="datetime2">
              <a:rPr lang="es-CO" smtClean="0"/>
              <a:t>martes, 2 de abril de 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34E49E-B663-919A-4EBD-90006CFA8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606ADD-920A-83E3-773D-3DD1DFC6F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470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8A3EE60-FE73-AAC7-F827-4D9F4C120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429" y="-13388"/>
            <a:ext cx="12209490" cy="401029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0B4A11C-1EA8-C4BB-1C03-B4C6071FEF51}"/>
              </a:ext>
            </a:extLst>
          </p:cNvPr>
          <p:cNvSpPr txBox="1"/>
          <p:nvPr/>
        </p:nvSpPr>
        <p:spPr>
          <a:xfrm>
            <a:off x="350943" y="688044"/>
            <a:ext cx="38297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4800" dirty="0">
                <a:solidFill>
                  <a:srgbClr val="3381E2"/>
                </a:solidFill>
                <a:latin typeface="Brain Wants" panose="02000500000000000000" pitchFamily="2" charset="0"/>
              </a:rPr>
              <a:t>Innova</a:t>
            </a:r>
            <a:r>
              <a:rPr lang="es-CO" sz="4800" dirty="0">
                <a:latin typeface="Inconsolata" pitchFamily="49" charset="77"/>
                <a:ea typeface="Inconsolata" pitchFamily="49" charset="77"/>
              </a:rPr>
              <a:t>data</a:t>
            </a:r>
            <a:r>
              <a:rPr lang="es-CO" sz="4800" dirty="0">
                <a:solidFill>
                  <a:srgbClr val="3381E2"/>
                </a:solidFill>
                <a:latin typeface="Brain Wants" panose="02000500000000000000" pitchFamily="2" charset="0"/>
              </a:rPr>
              <a:t>.ai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3C9E163-21C4-2EEA-7A92-36ABF72A9685}"/>
              </a:ext>
            </a:extLst>
          </p:cNvPr>
          <p:cNvSpPr txBox="1"/>
          <p:nvPr/>
        </p:nvSpPr>
        <p:spPr>
          <a:xfrm>
            <a:off x="9404226" y="6471762"/>
            <a:ext cx="277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/>
              <a:t>Jaime Reinoso, </a:t>
            </a:r>
            <a:r>
              <a:rPr lang="es-CO" sz="1200" dirty="0">
                <a:latin typeface="+mj-lt"/>
              </a:rPr>
              <a:t>Director Científico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87A88E8-4761-DC6A-773E-8E770EFA2F5E}"/>
              </a:ext>
            </a:extLst>
          </p:cNvPr>
          <p:cNvSpPr txBox="1"/>
          <p:nvPr/>
        </p:nvSpPr>
        <p:spPr>
          <a:xfrm>
            <a:off x="-33992" y="2831748"/>
            <a:ext cx="122259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b="1" dirty="0"/>
              <a:t>Proyecto Peak Shaving</a:t>
            </a:r>
          </a:p>
          <a:p>
            <a:pPr algn="ctr"/>
            <a:r>
              <a:rPr lang="es-CO" sz="2800" b="1" dirty="0"/>
              <a:t>Reporte Diario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D8FC7B-990D-6147-5C52-AC8F45130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3429" y="233138"/>
            <a:ext cx="1740810" cy="1740810"/>
          </a:xfrm>
          <a:prstGeom prst="rect">
            <a:avLst/>
          </a:prstGeom>
        </p:spPr>
      </p:pic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94858A-C119-8AE5-7FE9-25C932BA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4011961"/>
            <a:ext cx="12175496" cy="365125"/>
          </a:xfrm>
        </p:spPr>
        <p:txBody>
          <a:bodyPr/>
          <a:lstStyle/>
          <a:p>
            <a:pPr algn="ctr"/>
            <a:fld id="{58B6B3E0-647F-CE4F-B605-2C7E7FA926E6}" type="datetime2">
              <a:rPr lang="es-CO" sz="2000" b="1" smtClean="0">
                <a:solidFill>
                  <a:schemeClr val="accent1"/>
                </a:solidFill>
              </a:rPr>
              <a:t>martes, 2 de abril de 2024</a:t>
            </a:fld>
            <a:endParaRPr lang="es-CO" sz="2000" b="1" dirty="0">
              <a:solidFill>
                <a:schemeClr val="accent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B912DE7-B40A-8724-D549-37EF45F253B3}"/>
              </a:ext>
            </a:extLst>
          </p:cNvPr>
          <p:cNvSpPr txBox="1"/>
          <p:nvPr/>
        </p:nvSpPr>
        <p:spPr>
          <a:xfrm>
            <a:off x="16503" y="5179101"/>
            <a:ext cx="12209489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100" b="1" i="1" dirty="0">
                <a:latin typeface="+mj-lt"/>
              </a:rPr>
              <a:t>Documento privado y confidencial:</a:t>
            </a:r>
          </a:p>
          <a:p>
            <a:pPr algn="just"/>
            <a:r>
              <a:rPr lang="es-CO" sz="1100" b="1" i="1" dirty="0">
                <a:latin typeface="+mj-lt"/>
              </a:rPr>
              <a:t>Para uso exclusivo de la empresa Cartones América Perú</a:t>
            </a:r>
          </a:p>
          <a:p>
            <a:pPr algn="just"/>
            <a:endParaRPr lang="es-CO" sz="1100" i="1" dirty="0">
              <a:latin typeface="+mj-lt"/>
            </a:endParaRPr>
          </a:p>
          <a:p>
            <a:pPr algn="just"/>
            <a:r>
              <a:rPr lang="es-CO" sz="1100" i="1" dirty="0">
                <a:latin typeface="+mj-lt"/>
              </a:rPr>
              <a:t>Este documento contiene información confidencial y está destinado únicamente para el uso interno de la empresa Cartones América Perú. Cualquier divulgación, reproducción o distribución no autorizada de este documento está estrictamente prohibida. La información contenida en este documento es propiedad exclusiva de Cartones América Perú y debe tratarse con la máxima confidencialidad.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4078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81EDB87-AE71-C2D1-C32A-5CF04511B9E6}"/>
              </a:ext>
            </a:extLst>
          </p:cNvPr>
          <p:cNvSpPr/>
          <p:nvPr/>
        </p:nvSpPr>
        <p:spPr>
          <a:xfrm rot="10800000">
            <a:off x="-18500" y="-16832"/>
            <a:ext cx="12225863" cy="792278"/>
          </a:xfrm>
          <a:prstGeom prst="rect">
            <a:avLst/>
          </a:prstGeom>
          <a:gradFill>
            <a:gsLst>
              <a:gs pos="0">
                <a:srgbClr val="101D32"/>
              </a:gs>
              <a:gs pos="99000">
                <a:srgbClr val="27477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A4F75CF-3F4E-41B9-F465-6CBF0EDA8A3A}"/>
              </a:ext>
            </a:extLst>
          </p:cNvPr>
          <p:cNvSpPr txBox="1">
            <a:spLocks/>
          </p:cNvSpPr>
          <p:nvPr/>
        </p:nvSpPr>
        <p:spPr>
          <a:xfrm>
            <a:off x="182721" y="103703"/>
            <a:ext cx="5050105" cy="10336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>
                <a:solidFill>
                  <a:srgbClr val="FFFFFF"/>
                </a:solidFill>
                <a:latin typeface="+mn-lt"/>
              </a:rPr>
              <a:t>Predicción:</a:t>
            </a:r>
            <a:endParaRPr lang="es-CO" sz="3600" b="1" dirty="0">
              <a:solidFill>
                <a:srgbClr val="FFFFFF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E530798-EF34-FCA9-5B53-938D85064D24}"/>
              </a:ext>
            </a:extLst>
          </p:cNvPr>
          <p:cNvSpPr txBox="1"/>
          <p:nvPr/>
        </p:nvSpPr>
        <p:spPr>
          <a:xfrm>
            <a:off x="8032251" y="6253095"/>
            <a:ext cx="41751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2400" dirty="0">
                <a:solidFill>
                  <a:srgbClr val="3381E2"/>
                </a:solidFill>
                <a:latin typeface="Brain Wants" panose="02000500000000000000" pitchFamily="2" charset="0"/>
              </a:rPr>
              <a:t>Innova</a:t>
            </a:r>
            <a:r>
              <a:rPr lang="es-CO" sz="2400" dirty="0">
                <a:latin typeface="Inconsolata" pitchFamily="49" charset="77"/>
                <a:ea typeface="Inconsolata" pitchFamily="49" charset="77"/>
              </a:rPr>
              <a:t>data</a:t>
            </a:r>
            <a:r>
              <a:rPr lang="es-CO" sz="2400" dirty="0">
                <a:solidFill>
                  <a:srgbClr val="3381E2"/>
                </a:solidFill>
                <a:latin typeface="Brain Wants" panose="02000500000000000000" pitchFamily="2" charset="0"/>
              </a:rPr>
              <a:t>.ai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1C4C83-C9DF-0AC2-B478-0404BA7D4A0B}"/>
              </a:ext>
            </a:extLst>
          </p:cNvPr>
          <p:cNvSpPr txBox="1"/>
          <p:nvPr/>
        </p:nvSpPr>
        <p:spPr>
          <a:xfrm>
            <a:off x="9767876" y="6614732"/>
            <a:ext cx="24394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700" dirty="0" err="1">
                <a:latin typeface="+mj-lt"/>
              </a:rPr>
              <a:t>Jaime.reinoso@innovadata.ai</a:t>
            </a:r>
            <a:endParaRPr lang="es-CO" sz="700" dirty="0">
              <a:latin typeface="+mj-lt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EE85A87-FB31-FAF7-74AD-006B39059BEE}"/>
              </a:ext>
            </a:extLst>
          </p:cNvPr>
          <p:cNvCxnSpPr/>
          <p:nvPr/>
        </p:nvCxnSpPr>
        <p:spPr>
          <a:xfrm>
            <a:off x="-18499" y="6257441"/>
            <a:ext cx="1219199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E27E50EF-B652-61C7-9418-FEA7A4891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0" y="6345204"/>
            <a:ext cx="463838" cy="46383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D2C2370-3102-4461-61D3-ED36BD1CE809}"/>
              </a:ext>
            </a:extLst>
          </p:cNvPr>
          <p:cNvSpPr txBox="1"/>
          <p:nvPr/>
        </p:nvSpPr>
        <p:spPr>
          <a:xfrm>
            <a:off x="286169" y="895983"/>
            <a:ext cx="611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latin typeface="+mj-lt"/>
              </a:rPr>
              <a:t>A continuación, se presenta la predicción de la demanda del país para el mes.  Las líneas rojas indican los picos que el modelo predice (tanto en el pasado como en el </a:t>
            </a:r>
            <a:r>
              <a:rPr lang="es-CO">
                <a:latin typeface="+mj-lt"/>
              </a:rPr>
              <a:t>futuro):</a:t>
            </a:r>
            <a:endParaRPr lang="es-CO" dirty="0">
              <a:latin typeface="+mj-lt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0703203-2C95-703F-7E47-F3B130593E8E}"/>
              </a:ext>
            </a:extLst>
          </p:cNvPr>
          <p:cNvSpPr txBox="1"/>
          <p:nvPr/>
        </p:nvSpPr>
        <p:spPr>
          <a:xfrm>
            <a:off x="6959176" y="925134"/>
            <a:ext cx="5214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+mj-lt"/>
              </a:rPr>
              <a:t>Los días que el modelo sugiere </a:t>
            </a:r>
            <a:r>
              <a:rPr lang="es-CO" b="1" dirty="0">
                <a:solidFill>
                  <a:srgbClr val="C00000"/>
                </a:solidFill>
              </a:rPr>
              <a:t>reducir el consumo de energía  </a:t>
            </a:r>
            <a:r>
              <a:rPr lang="es-CO" dirty="0">
                <a:latin typeface="+mj-lt"/>
              </a:rPr>
              <a:t>en este mes son los siguientes:</a:t>
            </a:r>
          </a:p>
        </p:txBody>
      </p:sp>
      <p:pic>
        <p:nvPicPr>
          <p:cNvPr id="32" name="Picture 31" descr="temp_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8800"/>
            <a:ext cx="5852160" cy="4389120"/>
          </a:xfrm>
          <a:prstGeom prst="rect">
            <a:avLst/>
          </a:prstGeom>
        </p:spPr>
      </p:pic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091154"/>
              </p:ext>
            </p:extLst>
          </p:nvPr>
        </p:nvGraphicFramePr>
        <p:xfrm>
          <a:off x="7048658" y="1659584"/>
          <a:ext cx="457200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sz="11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Día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1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2024-04-02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2024-04-07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1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2024-04-08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1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2024-04-09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1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2024-04-10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1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2024-04-11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1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2024-04-12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1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2024-04-13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1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2024-04-14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1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2024-04-15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1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2024-04-16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1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2024-04-22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1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2024-04-25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1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 dirty="0"/>
                        <a:t>2024-04-26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" name="Marcador de fecha 1">
            <a:extLst>
              <a:ext uri="{FF2B5EF4-FFF2-40B4-BE49-F238E27FC236}">
                <a16:creationId xmlns:a16="http://schemas.microsoft.com/office/drawing/2014/main" id="{B9D060BC-F3EB-BCE5-BB64-387C9955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68" y="5878684"/>
            <a:ext cx="12175496" cy="365125"/>
          </a:xfrm>
        </p:spPr>
        <p:txBody>
          <a:bodyPr/>
          <a:lstStyle/>
          <a:p>
            <a:pPr algn="ctr"/>
            <a:fld id="{EAC6919B-5725-C348-8486-5518D9573F6A}" type="datetime2">
              <a:rPr lang="es-CO" sz="2000" b="1" smtClean="0">
                <a:solidFill>
                  <a:schemeClr val="accent1"/>
                </a:solidFill>
              </a:rPr>
              <a:t>martes, 2 de abril de 2024</a:t>
            </a:fld>
            <a:endParaRPr lang="es-CO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6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8A3EE60-FE73-AAC7-F827-4D9F4C120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429" y="-13388"/>
            <a:ext cx="12209490" cy="401029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7265D09-26EE-CC12-F917-F64B36F83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293" y="1424690"/>
            <a:ext cx="2211404" cy="2297017"/>
          </a:xfrm>
          <a:prstGeom prst="ellipse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0B4A11C-1EA8-C4BB-1C03-B4C6071FEF51}"/>
              </a:ext>
            </a:extLst>
          </p:cNvPr>
          <p:cNvSpPr txBox="1"/>
          <p:nvPr/>
        </p:nvSpPr>
        <p:spPr>
          <a:xfrm>
            <a:off x="8265608" y="5910553"/>
            <a:ext cx="38686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4800" dirty="0">
                <a:solidFill>
                  <a:srgbClr val="3381E2"/>
                </a:solidFill>
                <a:latin typeface="Brain Wants" panose="02000500000000000000" pitchFamily="2" charset="0"/>
              </a:rPr>
              <a:t>Innova</a:t>
            </a:r>
            <a:r>
              <a:rPr lang="es-CO" sz="4800" dirty="0">
                <a:latin typeface="Inconsolata" pitchFamily="49" charset="77"/>
                <a:ea typeface="Inconsolata" pitchFamily="49" charset="77"/>
              </a:rPr>
              <a:t>data</a:t>
            </a:r>
            <a:r>
              <a:rPr lang="es-CO" sz="4800" dirty="0">
                <a:solidFill>
                  <a:srgbClr val="3381E2"/>
                </a:solidFill>
                <a:latin typeface="Brain Wants" panose="02000500000000000000" pitchFamily="2" charset="0"/>
              </a:rPr>
              <a:t>.ai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3C9E163-21C4-2EEA-7A92-36ABF72A9685}"/>
              </a:ext>
            </a:extLst>
          </p:cNvPr>
          <p:cNvSpPr txBox="1"/>
          <p:nvPr/>
        </p:nvSpPr>
        <p:spPr>
          <a:xfrm>
            <a:off x="9437600" y="4070440"/>
            <a:ext cx="19950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/>
              <a:t>Jaime Reinoso, </a:t>
            </a:r>
            <a:r>
              <a:rPr lang="es-CO" sz="1200" dirty="0">
                <a:latin typeface="+mj-lt"/>
              </a:rPr>
              <a:t>CEO</a:t>
            </a:r>
          </a:p>
          <a:p>
            <a:pPr algn="ctr"/>
            <a:r>
              <a:rPr lang="es-CO" sz="1200" dirty="0" err="1">
                <a:latin typeface="+mj-lt"/>
              </a:rPr>
              <a:t>Jaime.reinoso@innovadata.ai</a:t>
            </a:r>
            <a:endParaRPr lang="es-CO" sz="1200" dirty="0">
              <a:latin typeface="+mj-lt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833192E-5E1D-91EB-37CE-61340E143DB5}"/>
              </a:ext>
            </a:extLst>
          </p:cNvPr>
          <p:cNvSpPr txBox="1"/>
          <p:nvPr/>
        </p:nvSpPr>
        <p:spPr>
          <a:xfrm>
            <a:off x="4877917" y="3013821"/>
            <a:ext cx="2232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>
                <a:solidFill>
                  <a:schemeClr val="accent1"/>
                </a:solidFill>
              </a:rPr>
              <a:t>GRACIAS!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204522-1162-891D-0380-0D0EA7422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55" y="4842685"/>
            <a:ext cx="1740810" cy="1740810"/>
          </a:xfrm>
          <a:prstGeom prst="rect">
            <a:avLst/>
          </a:prstGeom>
        </p:spPr>
      </p:pic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20F5E90-F5F3-78A4-5A70-7C2D99D1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77917" y="6254320"/>
            <a:ext cx="2743200" cy="365125"/>
          </a:xfrm>
        </p:spPr>
        <p:txBody>
          <a:bodyPr/>
          <a:lstStyle/>
          <a:p>
            <a:fld id="{7F50A7A6-BAC4-7148-BB61-0C0209A17E32}" type="datetime2">
              <a:rPr lang="es-CO" smtClean="0"/>
              <a:t>martes, 2 de abril de 2024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843353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198</Words>
  <Application>Microsoft Macintosh PowerPoint</Application>
  <PresentationFormat>Panorámica</PresentationFormat>
  <Paragraphs>50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Brain Wants</vt:lpstr>
      <vt:lpstr>Calibri</vt:lpstr>
      <vt:lpstr>Calibri Light</vt:lpstr>
      <vt:lpstr>Inconsolata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Alberto Reinoso Castillo</dc:creator>
  <cp:lastModifiedBy>jaime reinoso</cp:lastModifiedBy>
  <cp:revision>131</cp:revision>
  <cp:lastPrinted>2024-04-02T19:48:22Z</cp:lastPrinted>
  <dcterms:created xsi:type="dcterms:W3CDTF">2023-06-08T21:52:45Z</dcterms:created>
  <dcterms:modified xsi:type="dcterms:W3CDTF">2024-04-02T19:53:36Z</dcterms:modified>
</cp:coreProperties>
</file>