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88" r:id="rId4"/>
    <p:sldId id="28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54274"/>
    <a:srgbClr val="2E528F"/>
    <a:srgbClr val="27477D"/>
    <a:srgbClr val="101D32"/>
    <a:srgbClr val="33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D490-736B-5644-9B15-41941FE26F7A}" type="datetimeFigureOut">
              <a:rPr lang="es-CO" smtClean="0"/>
              <a:t>5/01/24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427D6-C521-AA42-AB9E-D9CE9211D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8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80D20-0BBD-C969-DF9B-0DF270FCE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D398A-AD6B-5A9A-B64B-7056FA46B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DEFF3-42CC-CD06-A97E-7BE7D43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093-73D6-AF43-9D16-CD5B7D153F36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65F9F-25FD-866F-A7CE-92816355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9E285-F94E-3C7E-CF4A-E8E04D7A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FD65-58A7-C574-BA05-37119D3A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9C2A39-A780-761B-2F0E-C258D590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45564-4CF7-54C8-825C-677C12F7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25D3-2457-2A49-8D41-624C72DA6973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BE3D3-9C73-F2FA-06EB-7036416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7B29C-63B7-3403-6E92-DC6DFFF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43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2D446F-5786-786E-7EA1-4D92998F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24622A-806B-ED70-56FD-FF1C5AC2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58B05-35E8-DACF-04DE-5C769F7E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5C16-4F9C-CA4B-8E89-837AF9933CE7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93EAF-B088-93F3-C7BC-D005F243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2EA5D-B929-E85C-1790-96E2D67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4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B1817-9DAB-AD92-9DA3-FE1BD58F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94BE3-8832-6504-25AD-10F97AEE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F2C7D-F9A9-BA2D-19C1-76D73501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85A-542E-FD46-A656-6E6DDC74B37B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AFD7C-E72B-9CE8-6A9F-92A46229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CF81B-EC84-734C-4B0F-DF47E77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5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392D-81D6-9205-6630-BB57DE0A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392E7-AE0B-E227-EFA1-B388ACEF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F7B69-6DA6-352B-5D2F-4E4C460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5A6-BDB8-8340-B80C-9819A07E14E1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F6BBA-1D2C-13FA-FE0F-9C408499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8BD8C-29F6-3DD6-9E26-D94942DA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60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42766-BF73-2C54-E1B5-92E2952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485E9-F57E-5F62-59F0-67908CC1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917F25-0F59-DB04-DA02-7899C124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C6683-E279-1DFC-50C4-D7110FEE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649E-9278-EB4F-ADF2-873A6B18FD90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A77CD-DDDC-BF43-711B-3EDB8FFE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92C3E-24D3-108E-182F-52FA0D97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2E5C2-6AB7-0FB3-91E9-45D23F3D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51847-ED74-D930-F410-8D30D748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025A6-87E6-37CF-B787-A9F61411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7351F4-8C2E-D701-B23B-F40335371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C5B06D-B995-1FC0-B901-9C3243076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5E578A-55CA-F797-D547-CDBBA9B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532B-83A1-8645-8672-2E80E6CF6B3C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B22D5E-9C6C-8BC2-62AC-8B063A82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A3C614-D28A-FC0A-8625-0259535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09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345F-554E-57A4-A437-C4E3BE7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E3DEE5-CDE0-605B-2472-BBDB53E5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FDC-415E-A549-A780-B49672973B15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7E0796-26FB-D013-45C7-A0A05D61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654E78-6169-8476-4893-9C1FD2A7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9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48EDF3-67B6-5015-9545-D5A58940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F0C-2E0C-BC47-8032-E5517B335E05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247EB4-3EA7-452B-340B-9028A169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06E154-360E-7ACA-F2DA-EA782C1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11EB-C919-D54B-9D7C-D35A3BD8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206B1-4994-EDCA-6504-B7F60826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F55234-01A6-814A-60BA-C6C56702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34344A-2C02-112C-620F-0BB12639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965-42AF-1E40-B7D1-BF6ADED03E41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089AC9-B2C2-85E3-3885-CBEC0BC0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738663-4E80-ABAB-B0C6-AAB391C4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3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A14EA-0736-0982-35E5-8387E95D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F8F75C-AE07-3588-0D99-7AE196E99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3E0A7D-B20A-6EC1-C5FC-5B998EDF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98852-256A-6486-E869-9B857DBD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262-4ADB-0D4C-B9E4-0EEFA056146E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D1CAC-D539-6434-38C2-CAA5A3B4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BD32F-0527-ECA6-C828-584EE936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0022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744671-5146-72DD-25A1-5E4129E0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12A75-EEAD-91CB-7894-366F2839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CBAD6-601E-493A-0EE7-161D9F11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A77-5D02-AB45-9A64-F509EBFFD927}" type="datetime2">
              <a:rPr lang="es-CO" smtClean="0"/>
              <a:t>viernes, 5 de enero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4E49E-B663-919A-4EBD-90006CFA8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06ADD-920A-83E3-773D-3DD1DFC6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47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350943" y="688044"/>
            <a:ext cx="3829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04226" y="6471762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Director Científico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A88E8-4761-DC6A-773E-8E770EFA2F5E}"/>
              </a:ext>
            </a:extLst>
          </p:cNvPr>
          <p:cNvSpPr txBox="1"/>
          <p:nvPr/>
        </p:nvSpPr>
        <p:spPr>
          <a:xfrm>
            <a:off x="-33992" y="2831748"/>
            <a:ext cx="12225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/>
              <a:t>Proyecto Peak Shaving</a:t>
            </a:r>
          </a:p>
          <a:p>
            <a:pPr algn="ctr"/>
            <a:r>
              <a:rPr lang="es-CO" sz="2800" b="1" dirty="0"/>
              <a:t>Reporte Diario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8FC7B-990D-6147-5C52-AC8F4513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429" y="233138"/>
            <a:ext cx="1740810" cy="174081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94858A-C119-8AE5-7FE9-25C932BA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4011961"/>
            <a:ext cx="12175496" cy="365125"/>
          </a:xfrm>
        </p:spPr>
        <p:txBody>
          <a:bodyPr/>
          <a:lstStyle/>
          <a:p>
            <a:pPr algn="ctr"/>
            <a:fld id="{58B6B3E0-647F-CE4F-B605-2C7E7FA926E6}" type="datetime2">
              <a:rPr lang="es-CO" sz="2000" b="1" smtClean="0">
                <a:solidFill>
                  <a:schemeClr val="accent1"/>
                </a:solidFill>
              </a:rPr>
              <a:t>viernes, 5 de enero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912DE7-B40A-8724-D549-37EF45F253B3}"/>
              </a:ext>
            </a:extLst>
          </p:cNvPr>
          <p:cNvSpPr txBox="1"/>
          <p:nvPr/>
        </p:nvSpPr>
        <p:spPr>
          <a:xfrm>
            <a:off x="16503" y="5179101"/>
            <a:ext cx="1220948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b="1" i="1" dirty="0">
                <a:latin typeface="+mj-lt"/>
              </a:rPr>
              <a:t>Documento privado y confidencial:</a:t>
            </a:r>
          </a:p>
          <a:p>
            <a:pPr algn="just"/>
            <a:r>
              <a:rPr lang="es-CO" sz="1100" b="1" i="1" dirty="0">
                <a:latin typeface="+mj-lt"/>
              </a:rPr>
              <a:t>Para uso exclusivo de la empresa Cartones América Perú</a:t>
            </a:r>
          </a:p>
          <a:p>
            <a:pPr algn="just"/>
            <a:endParaRPr lang="es-CO" sz="1100" i="1" dirty="0">
              <a:latin typeface="+mj-lt"/>
            </a:endParaRPr>
          </a:p>
          <a:p>
            <a:pPr algn="just"/>
            <a:r>
              <a:rPr lang="es-CO" sz="1100" i="1" dirty="0">
                <a:latin typeface="+mj-lt"/>
              </a:rPr>
              <a:t>Este documento contiene información confidencial y está destinado únicamente para el uso interno de la empresa Cartones América Perú. Cualquier divulgación, reproducción o distribución no autorizada de este documento está estrictamente prohibida. La información contenida en este documento es propiedad exclusiva de Cartones América Perú y debe tratarse con la máxima confidencialidad.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07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EDB87-AE71-C2D1-C32A-5CF04511B9E6}"/>
              </a:ext>
            </a:extLst>
          </p:cNvPr>
          <p:cNvSpPr/>
          <p:nvPr/>
        </p:nvSpPr>
        <p:spPr>
          <a:xfrm rot="10800000">
            <a:off x="-18500" y="-16832"/>
            <a:ext cx="12225863" cy="792278"/>
          </a:xfrm>
          <a:prstGeom prst="rect">
            <a:avLst/>
          </a:prstGeom>
          <a:gradFill>
            <a:gsLst>
              <a:gs pos="0">
                <a:srgbClr val="101D32"/>
              </a:gs>
              <a:gs pos="99000">
                <a:srgbClr val="2747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A4F75CF-3F4E-41B9-F465-6CBF0EDA8A3A}"/>
              </a:ext>
            </a:extLst>
          </p:cNvPr>
          <p:cNvSpPr txBox="1">
            <a:spLocks/>
          </p:cNvSpPr>
          <p:nvPr/>
        </p:nvSpPr>
        <p:spPr>
          <a:xfrm>
            <a:off x="182721" y="103703"/>
            <a:ext cx="5050105" cy="10336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FFFFFF"/>
                </a:solidFill>
                <a:latin typeface="+mn-lt"/>
              </a:rPr>
              <a:t>Predicción:</a:t>
            </a:r>
            <a:endParaRPr lang="es-CO" sz="3600" b="1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530798-EF34-FCA9-5B53-938D85064D24}"/>
              </a:ext>
            </a:extLst>
          </p:cNvPr>
          <p:cNvSpPr txBox="1"/>
          <p:nvPr/>
        </p:nvSpPr>
        <p:spPr>
          <a:xfrm>
            <a:off x="8032251" y="6253095"/>
            <a:ext cx="4175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24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1C4C83-C9DF-0AC2-B478-0404BA7D4A0B}"/>
              </a:ext>
            </a:extLst>
          </p:cNvPr>
          <p:cNvSpPr txBox="1"/>
          <p:nvPr/>
        </p:nvSpPr>
        <p:spPr>
          <a:xfrm>
            <a:off x="9767876" y="6614732"/>
            <a:ext cx="24394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 err="1">
                <a:latin typeface="+mj-lt"/>
              </a:rPr>
              <a:t>Jaime.reinoso@innovadata.ai</a:t>
            </a:r>
            <a:endParaRPr lang="es-CO" sz="700" dirty="0">
              <a:latin typeface="+mj-lt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E85A87-FB31-FAF7-74AD-006B39059BEE}"/>
              </a:ext>
            </a:extLst>
          </p:cNvPr>
          <p:cNvCxnSpPr/>
          <p:nvPr/>
        </p:nvCxnSpPr>
        <p:spPr>
          <a:xfrm>
            <a:off x="-18499" y="6257441"/>
            <a:ext cx="1219199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E27E50EF-B652-61C7-9418-FEA7A489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" y="6345204"/>
            <a:ext cx="463838" cy="463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2C2370-3102-4461-61D3-ED36BD1CE809}"/>
              </a:ext>
            </a:extLst>
          </p:cNvPr>
          <p:cNvSpPr txBox="1"/>
          <p:nvPr/>
        </p:nvSpPr>
        <p:spPr>
          <a:xfrm>
            <a:off x="303424" y="1178406"/>
            <a:ext cx="611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+mj-lt"/>
              </a:rPr>
              <a:t>A continuación, se presenta la predicción que hace el modelo actual de la demanda del país para el resto del mes.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703203-2C95-703F-7E47-F3B130593E8E}"/>
              </a:ext>
            </a:extLst>
          </p:cNvPr>
          <p:cNvSpPr txBox="1"/>
          <p:nvPr/>
        </p:nvSpPr>
        <p:spPr>
          <a:xfrm>
            <a:off x="7135035" y="1137084"/>
            <a:ext cx="4614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La lista de días que el modelo sugiere </a:t>
            </a:r>
            <a:r>
              <a:rPr lang="es-CO" b="1" dirty="0">
                <a:solidFill>
                  <a:srgbClr val="C00000"/>
                </a:solidFill>
              </a:rPr>
              <a:t>reducir el consumo de energía       </a:t>
            </a:r>
            <a:r>
              <a:rPr lang="es-CO" dirty="0">
                <a:latin typeface="+mj-lt"/>
              </a:rPr>
              <a:t>para los días faltantes del mes es la siguiente:</a:t>
            </a:r>
          </a:p>
        </p:txBody>
      </p:sp>
      <p:pic>
        <p:nvPicPr>
          <p:cNvPr id="28" name="Gráfico 27" descr="Badge Cross con relleno sólido">
            <a:extLst>
              <a:ext uri="{FF2B5EF4-FFF2-40B4-BE49-F238E27FC236}">
                <a16:creationId xmlns:a16="http://schemas.microsoft.com/office/drawing/2014/main" id="{D79BB44D-3D2A-D7FE-0301-BDDA37D0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7701" y="1501572"/>
            <a:ext cx="194354" cy="194354"/>
          </a:xfrm>
          <a:prstGeom prst="rect">
            <a:avLst/>
          </a:prstGeom>
        </p:spPr>
      </p:pic>
      <p:sp>
        <p:nvSpPr>
          <p:cNvPr id="31" name="Marcador de fecha 1">
            <a:extLst>
              <a:ext uri="{FF2B5EF4-FFF2-40B4-BE49-F238E27FC236}">
                <a16:creationId xmlns:a16="http://schemas.microsoft.com/office/drawing/2014/main" id="{B9D060BC-F3EB-BCE5-BB64-387C995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68" y="5878684"/>
            <a:ext cx="12175496" cy="365125"/>
          </a:xfrm>
        </p:spPr>
        <p:txBody>
          <a:bodyPr/>
          <a:lstStyle/>
          <a:p>
            <a:pPr algn="ctr"/>
            <a:fld id="{EAC6919B-5725-C348-8486-5518D9573F6A}" type="datetime2">
              <a:rPr lang="es-CO" sz="2000" b="1" smtClean="0">
                <a:solidFill>
                  <a:schemeClr val="accent1"/>
                </a:solidFill>
              </a:rPr>
              <a:t>viernes, 5 de enero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  <p:pic>
        <p:nvPicPr>
          <p:cNvPr id="32" name="Picture 31" descr="temp_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7128"/>
            <a:ext cx="6620256" cy="2743200"/>
          </a:xfrm>
          <a:prstGeom prst="rect">
            <a:avLst/>
          </a:prstGeom>
        </p:spPr>
      </p:pic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059168" y="2185416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731520">
                <a:tc>
                  <a:txBody>
                    <a:bodyPr/>
                    <a:lstStyle/>
                    <a:p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Día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6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EDB87-AE71-C2D1-C32A-5CF04511B9E6}"/>
              </a:ext>
            </a:extLst>
          </p:cNvPr>
          <p:cNvSpPr/>
          <p:nvPr/>
        </p:nvSpPr>
        <p:spPr>
          <a:xfrm rot="10800000">
            <a:off x="-18500" y="-16832"/>
            <a:ext cx="12225863" cy="792278"/>
          </a:xfrm>
          <a:prstGeom prst="rect">
            <a:avLst/>
          </a:prstGeom>
          <a:gradFill>
            <a:gsLst>
              <a:gs pos="0">
                <a:srgbClr val="101D32"/>
              </a:gs>
              <a:gs pos="99000">
                <a:srgbClr val="2747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A4F75CF-3F4E-41B9-F465-6CBF0EDA8A3A}"/>
              </a:ext>
            </a:extLst>
          </p:cNvPr>
          <p:cNvSpPr txBox="1">
            <a:spLocks/>
          </p:cNvSpPr>
          <p:nvPr/>
        </p:nvSpPr>
        <p:spPr>
          <a:xfrm>
            <a:off x="182721" y="103703"/>
            <a:ext cx="6575431" cy="10336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FFFFFF"/>
                </a:solidFill>
                <a:latin typeface="+mn-lt"/>
              </a:rPr>
              <a:t>Predicción máximos por día:</a:t>
            </a:r>
            <a:endParaRPr lang="es-CO" sz="3600" b="1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530798-EF34-FCA9-5B53-938D85064D24}"/>
              </a:ext>
            </a:extLst>
          </p:cNvPr>
          <p:cNvSpPr txBox="1"/>
          <p:nvPr/>
        </p:nvSpPr>
        <p:spPr>
          <a:xfrm>
            <a:off x="8032251" y="6253095"/>
            <a:ext cx="4175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24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1C4C83-C9DF-0AC2-B478-0404BA7D4A0B}"/>
              </a:ext>
            </a:extLst>
          </p:cNvPr>
          <p:cNvSpPr txBox="1"/>
          <p:nvPr/>
        </p:nvSpPr>
        <p:spPr>
          <a:xfrm>
            <a:off x="9767876" y="6614732"/>
            <a:ext cx="24394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 err="1">
                <a:latin typeface="+mj-lt"/>
              </a:rPr>
              <a:t>Jaime.reinoso@innovadata.ai</a:t>
            </a:r>
            <a:endParaRPr lang="es-CO" sz="700" dirty="0">
              <a:latin typeface="+mj-lt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E85A87-FB31-FAF7-74AD-006B39059BEE}"/>
              </a:ext>
            </a:extLst>
          </p:cNvPr>
          <p:cNvCxnSpPr/>
          <p:nvPr/>
        </p:nvCxnSpPr>
        <p:spPr>
          <a:xfrm>
            <a:off x="-18499" y="6257441"/>
            <a:ext cx="1219199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E27E50EF-B652-61C7-9418-FEA7A489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" y="6345204"/>
            <a:ext cx="463838" cy="463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2C2370-3102-4461-61D3-ED36BD1CE809}"/>
              </a:ext>
            </a:extLst>
          </p:cNvPr>
          <p:cNvSpPr txBox="1"/>
          <p:nvPr/>
        </p:nvSpPr>
        <p:spPr>
          <a:xfrm>
            <a:off x="303424" y="1178406"/>
            <a:ext cx="611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+mj-lt"/>
              </a:rPr>
              <a:t>A continuación, se presenta la predicción que hace el modelo actual de la demanda máxima por día (solo lunes a sábado entre 5pm y 11pm):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703203-2C95-703F-7E47-F3B130593E8E}"/>
              </a:ext>
            </a:extLst>
          </p:cNvPr>
          <p:cNvSpPr txBox="1"/>
          <p:nvPr/>
        </p:nvSpPr>
        <p:spPr>
          <a:xfrm>
            <a:off x="7135035" y="1137084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El pico de consumo esperado es el día:</a:t>
            </a:r>
          </a:p>
        </p:txBody>
      </p:sp>
      <p:sp>
        <p:nvSpPr>
          <p:cNvPr id="31" name="Marcador de fecha 1">
            <a:extLst>
              <a:ext uri="{FF2B5EF4-FFF2-40B4-BE49-F238E27FC236}">
                <a16:creationId xmlns:a16="http://schemas.microsoft.com/office/drawing/2014/main" id="{B9D060BC-F3EB-BCE5-BB64-387C995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68" y="5878684"/>
            <a:ext cx="12175496" cy="365125"/>
          </a:xfrm>
        </p:spPr>
        <p:txBody>
          <a:bodyPr/>
          <a:lstStyle/>
          <a:p>
            <a:pPr algn="ctr"/>
            <a:fld id="{EAC6919B-5725-C348-8486-5518D9573F6A}" type="datetime2">
              <a:rPr lang="es-CO" sz="2000" b="1" smtClean="0">
                <a:solidFill>
                  <a:schemeClr val="accent1"/>
                </a:solidFill>
              </a:rPr>
              <a:t>viernes, 5 de enero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  <p:pic>
        <p:nvPicPr>
          <p:cNvPr id="32" name="Picture 31" descr="temp_plo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7128"/>
            <a:ext cx="6620256" cy="2743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059168" y="2185416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8000"/>
                </a:solidFill>
              </a:defRPr>
            </a:pPr>
            <a:r>
              <a:t>2024-03-04</a:t>
            </a:r>
          </a:p>
        </p:txBody>
      </p:sp>
    </p:spTree>
    <p:extLst>
      <p:ext uri="{BB962C8B-B14F-4D97-AF65-F5344CB8AC3E}">
        <p14:creationId xmlns:p14="http://schemas.microsoft.com/office/powerpoint/2010/main" val="37889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265D09-26EE-CC12-F917-F64B36F8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93" y="1424690"/>
            <a:ext cx="2211404" cy="2297017"/>
          </a:xfrm>
          <a:prstGeom prst="ellipse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8265608" y="5910553"/>
            <a:ext cx="386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37600" y="4070440"/>
            <a:ext cx="199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CEO</a:t>
            </a:r>
          </a:p>
          <a:p>
            <a:pPr algn="ctr"/>
            <a:r>
              <a:rPr lang="es-CO" sz="1200" dirty="0" err="1">
                <a:latin typeface="+mj-lt"/>
              </a:rPr>
              <a:t>Jaime.reinoso@innovadata.ai</a:t>
            </a:r>
            <a:endParaRPr lang="es-CO" sz="1200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33192E-5E1D-91EB-37CE-61340E143DB5}"/>
              </a:ext>
            </a:extLst>
          </p:cNvPr>
          <p:cNvSpPr txBox="1"/>
          <p:nvPr/>
        </p:nvSpPr>
        <p:spPr>
          <a:xfrm>
            <a:off x="4877917" y="3013821"/>
            <a:ext cx="2232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accent1"/>
                </a:solidFill>
              </a:rPr>
              <a:t>GRACIAS!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204522-1162-891D-0380-0D0EA742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5" y="4842685"/>
            <a:ext cx="1740810" cy="174081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0F5E90-F5F3-78A4-5A70-7C2D99D1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7917" y="6254320"/>
            <a:ext cx="2743200" cy="365125"/>
          </a:xfrm>
        </p:spPr>
        <p:txBody>
          <a:bodyPr/>
          <a:lstStyle/>
          <a:p>
            <a:fld id="{7F50A7A6-BAC4-7148-BB61-0C0209A17E32}" type="datetime2">
              <a:rPr lang="es-CO" smtClean="0"/>
              <a:t>viernes, 5 de enero de 2024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4335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213</Words>
  <Application>Microsoft Macintosh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Brain Wants</vt:lpstr>
      <vt:lpstr>Calibri</vt:lpstr>
      <vt:lpstr>Calibri Light</vt:lpstr>
      <vt:lpstr>Inconsolata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Alberto Reinoso Castillo</dc:creator>
  <cp:lastModifiedBy>Jaime Alberto Reinoso Castillo</cp:lastModifiedBy>
  <cp:revision>123</cp:revision>
  <dcterms:created xsi:type="dcterms:W3CDTF">2023-06-08T21:52:45Z</dcterms:created>
  <dcterms:modified xsi:type="dcterms:W3CDTF">2024-01-05T15:52:28Z</dcterms:modified>
</cp:coreProperties>
</file>