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4" r:id="rId13"/>
    <p:sldId id="275" r:id="rId14"/>
    <p:sldId id="276" r:id="rId15"/>
    <p:sldId id="277" r:id="rId16"/>
    <p:sldId id="278" r:id="rId17"/>
    <p:sldId id="279" r:id="rId18"/>
    <p:sldId id="260" r:id="rId1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94648" autoAdjust="0"/>
  </p:normalViewPr>
  <p:slideViewPr>
    <p:cSldViewPr snapToGrid="0">
      <p:cViewPr varScale="1">
        <p:scale>
          <a:sx n="95" d="100"/>
          <a:sy n="95" d="100"/>
        </p:scale>
        <p:origin x="11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09/09/2025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09/09/2025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371640"/>
            <a:ext cx="10993549" cy="1962497"/>
          </a:xfrm>
        </p:spPr>
        <p:txBody>
          <a:bodyPr rtlCol="0">
            <a:noAutofit/>
          </a:bodyPr>
          <a:lstStyle/>
          <a:p>
            <a:pPr algn="ctr" rtl="0"/>
            <a:r>
              <a:rPr lang="es-ES" sz="6000" dirty="0">
                <a:solidFill>
                  <a:schemeClr val="bg1"/>
                </a:solidFill>
              </a:rPr>
              <a:t>Predicción de quejas </a:t>
            </a:r>
            <a:br>
              <a:rPr lang="es-ES" sz="6000" dirty="0">
                <a:solidFill>
                  <a:schemeClr val="bg1"/>
                </a:solidFill>
              </a:rPr>
            </a:br>
            <a:r>
              <a:rPr lang="es-ES" sz="6000" dirty="0">
                <a:solidFill>
                  <a:schemeClr val="bg1"/>
                </a:solidFill>
              </a:rPr>
              <a:t>con 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994" y="5850667"/>
            <a:ext cx="2417703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Jaime Relea sastre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CF746514-B77E-1474-AA25-ADAA43EEA84A}"/>
              </a:ext>
            </a:extLst>
          </p:cNvPr>
          <p:cNvSpPr txBox="1">
            <a:spLocks/>
          </p:cNvSpPr>
          <p:nvPr/>
        </p:nvSpPr>
        <p:spPr>
          <a:xfrm>
            <a:off x="10264799" y="5952068"/>
            <a:ext cx="1442403" cy="484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s-ES" dirty="0">
                <a:solidFill>
                  <a:srgbClr val="7CEBFF"/>
                </a:solidFill>
              </a:rPr>
              <a:t>09/09/2025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1FEE1-9DD7-0487-B53D-BF21C38FB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AC897-DFB8-57D0-F718-73F0F4C20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AE39CC-06CE-1FDB-B1FD-6B2396B37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83" y="1965552"/>
            <a:ext cx="10121916" cy="49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3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85C34-A9FB-629E-61F5-E6CCE67A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7A13E-68E2-660B-2932-25263FD4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D72E83-AD59-7A2D-6FE8-9D387C713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2817"/>
            <a:ext cx="10594312" cy="423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360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E2FBF-9F6A-E993-2905-ECCB20869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3240E-5598-03D4-37BE-4EB2DC4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 –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F6CD44-EFCE-91BB-A31B-4968C3B42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4132603"/>
          </a:xfrm>
        </p:spPr>
        <p:txBody>
          <a:bodyPr/>
          <a:lstStyle/>
          <a:p>
            <a:r>
              <a:rPr lang="es-ES" dirty="0"/>
              <a:t>Usamos el </a:t>
            </a:r>
            <a:r>
              <a:rPr lang="es-ES" dirty="0" err="1"/>
              <a:t>dataset</a:t>
            </a:r>
            <a:r>
              <a:rPr lang="es-ES" dirty="0"/>
              <a:t> preprocesado</a:t>
            </a:r>
          </a:p>
          <a:p>
            <a:r>
              <a:rPr lang="es-ES" dirty="0"/>
              <a:t>4678 ejemplares 10 atributos (incluyendo el objetivo)</a:t>
            </a:r>
          </a:p>
          <a:p>
            <a:r>
              <a:rPr lang="es-ES" dirty="0"/>
              <a:t>7 categóricas, 1 binaria y 1 numérica </a:t>
            </a:r>
          </a:p>
          <a:p>
            <a:r>
              <a:rPr lang="es-ES" dirty="0"/>
              <a:t>Ratio 70/30 aproximadamente</a:t>
            </a:r>
          </a:p>
          <a:p>
            <a:r>
              <a:rPr lang="es-ES" dirty="0"/>
              <a:t>3 pipelines diferentes</a:t>
            </a:r>
          </a:p>
          <a:p>
            <a:r>
              <a:rPr lang="es-ES" dirty="0"/>
              <a:t>80/20 </a:t>
            </a:r>
            <a:r>
              <a:rPr lang="es-ES" dirty="0" err="1"/>
              <a:t>train</a:t>
            </a:r>
            <a:r>
              <a:rPr lang="es-ES" dirty="0"/>
              <a:t> test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0A37ED6-F618-B352-0D8F-ABD8D25A4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84" y="3507449"/>
            <a:ext cx="367665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17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A7A78-CC18-BE1F-0324-0259D98FC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70260-E209-7D6B-EBE4-6B784464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 –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C84113-F52F-4949-A912-511958069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4446" y="2328488"/>
            <a:ext cx="5422390" cy="4132603"/>
          </a:xfrm>
        </p:spPr>
        <p:txBody>
          <a:bodyPr/>
          <a:lstStyle/>
          <a:p>
            <a:r>
              <a:rPr lang="es-ES" dirty="0"/>
              <a:t>Usamos el </a:t>
            </a:r>
            <a:r>
              <a:rPr lang="es-ES" dirty="0" err="1"/>
              <a:t>dataset</a:t>
            </a:r>
            <a:r>
              <a:rPr lang="es-ES" dirty="0"/>
              <a:t> preprocesado</a:t>
            </a:r>
          </a:p>
          <a:p>
            <a:r>
              <a:rPr lang="es-ES" dirty="0"/>
              <a:t>4678 ejemplares 10 atributos (incluyendo el objetivo)</a:t>
            </a:r>
          </a:p>
          <a:p>
            <a:r>
              <a:rPr lang="es-ES" dirty="0"/>
              <a:t>7 categóricas, 1 binaria y 1 numérica </a:t>
            </a:r>
          </a:p>
          <a:p>
            <a:r>
              <a:rPr lang="es-ES" dirty="0"/>
              <a:t>Ratio 70/30 aproximadamente</a:t>
            </a:r>
          </a:p>
          <a:p>
            <a:r>
              <a:rPr lang="es-ES" dirty="0"/>
              <a:t>3 pipelines diferentes</a:t>
            </a:r>
          </a:p>
          <a:p>
            <a:r>
              <a:rPr lang="es-ES" dirty="0"/>
              <a:t>80/20 </a:t>
            </a:r>
            <a:r>
              <a:rPr lang="es-ES" dirty="0" err="1"/>
              <a:t>train</a:t>
            </a:r>
            <a:r>
              <a:rPr lang="es-ES" dirty="0"/>
              <a:t> test</a:t>
            </a:r>
          </a:p>
          <a:p>
            <a:r>
              <a:rPr lang="es-ES" dirty="0"/>
              <a:t>Varios modelos 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8138E0F-0D81-FF1B-C800-4B7CBA81C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1118" y="2613146"/>
            <a:ext cx="3676650" cy="12096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0B5CB02-FA24-4127-C6BC-5B6FB6E59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127" y="4451942"/>
            <a:ext cx="73152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0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59B1-36FC-7530-6834-3DFAE66D3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2C37B5-02FA-958F-2F16-1E655A70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 –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8AC3A-A33C-36C5-FBD9-91C2758EC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817" y="231129"/>
            <a:ext cx="5422390" cy="4132603"/>
          </a:xfrm>
        </p:spPr>
        <p:txBody>
          <a:bodyPr/>
          <a:lstStyle/>
          <a:p>
            <a:r>
              <a:rPr lang="es-ES" dirty="0"/>
              <a:t>Ajustes de </a:t>
            </a:r>
            <a:r>
              <a:rPr lang="es-ES" dirty="0" err="1"/>
              <a:t>hiperparametros</a:t>
            </a: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F9F6CCF-D099-332A-6C55-620B251D4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237" y="2297430"/>
            <a:ext cx="2514719" cy="44388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3355AEA-B93A-99B0-47BE-93D29B14B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282" y="2401946"/>
            <a:ext cx="5224190" cy="1806101"/>
          </a:xfrm>
          <a:prstGeom prst="rect">
            <a:avLst/>
          </a:prstGeom>
        </p:spPr>
      </p:pic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237F800C-3A57-58BE-43FC-BC3C56643AA3}"/>
              </a:ext>
            </a:extLst>
          </p:cNvPr>
          <p:cNvSpPr txBox="1">
            <a:spLocks/>
          </p:cNvSpPr>
          <p:nvPr/>
        </p:nvSpPr>
        <p:spPr>
          <a:xfrm>
            <a:off x="4755350" y="384257"/>
            <a:ext cx="5422390" cy="41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Ranking inicial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481A27D-3895-8B59-CFF5-C17D05F84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0966" y="3812587"/>
            <a:ext cx="3273548" cy="2923703"/>
          </a:xfrm>
          <a:prstGeom prst="rect">
            <a:avLst/>
          </a:prstGeom>
        </p:spPr>
      </p:pic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8516F6BA-D198-12C0-584D-886458F44529}"/>
              </a:ext>
            </a:extLst>
          </p:cNvPr>
          <p:cNvSpPr txBox="1">
            <a:spLocks/>
          </p:cNvSpPr>
          <p:nvPr/>
        </p:nvSpPr>
        <p:spPr>
          <a:xfrm>
            <a:off x="6392124" y="3429000"/>
            <a:ext cx="5422390" cy="41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Mejor modelo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1394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C5E61-DA91-747B-5BFE-B77B7F5C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0CB65-C259-0180-D869-FCAA0240C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 –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EC33D8-0FBF-D30F-3469-A1A0B11D1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817" y="570368"/>
            <a:ext cx="5422390" cy="3793364"/>
          </a:xfrm>
        </p:spPr>
        <p:txBody>
          <a:bodyPr/>
          <a:lstStyle/>
          <a:p>
            <a:r>
              <a:rPr lang="es-ES" dirty="0"/>
              <a:t>Balanceo de clases ofrecido por </a:t>
            </a:r>
            <a:r>
              <a:rPr lang="es-ES" dirty="0" err="1"/>
              <a:t>sklearn</a:t>
            </a:r>
            <a:r>
              <a:rPr lang="es-ES" dirty="0"/>
              <a:t> con el top 3 de los modelos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5" name="Marcador de contenido 2">
            <a:extLst>
              <a:ext uri="{FF2B5EF4-FFF2-40B4-BE49-F238E27FC236}">
                <a16:creationId xmlns:a16="http://schemas.microsoft.com/office/drawing/2014/main" id="{7634FEC9-4416-7E47-2F5E-B25EC5C184FB}"/>
              </a:ext>
            </a:extLst>
          </p:cNvPr>
          <p:cNvSpPr txBox="1">
            <a:spLocks/>
          </p:cNvSpPr>
          <p:nvPr/>
        </p:nvSpPr>
        <p:spPr>
          <a:xfrm>
            <a:off x="309020" y="3165613"/>
            <a:ext cx="5422390" cy="41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Mejor modelo</a:t>
            </a:r>
          </a:p>
          <a:p>
            <a:r>
              <a:rPr lang="es-ES" dirty="0"/>
              <a:t>70,7% </a:t>
            </a:r>
            <a:r>
              <a:rPr lang="es-ES" dirty="0" err="1"/>
              <a:t>acuracy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en test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57CF73-1540-74CE-D9B4-E629840C8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17" y="2760269"/>
            <a:ext cx="5143500" cy="10477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AA2A578-275E-C497-D972-AEF7A996E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878" y="4017186"/>
            <a:ext cx="3658532" cy="2840814"/>
          </a:xfrm>
          <a:prstGeom prst="rect">
            <a:avLst/>
          </a:prstGeom>
        </p:spPr>
      </p:pic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DAD4A313-3086-9025-96FA-72CED5730FDD}"/>
              </a:ext>
            </a:extLst>
          </p:cNvPr>
          <p:cNvSpPr txBox="1">
            <a:spLocks/>
          </p:cNvSpPr>
          <p:nvPr/>
        </p:nvSpPr>
        <p:spPr>
          <a:xfrm>
            <a:off x="7495268" y="400748"/>
            <a:ext cx="5422390" cy="41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Mejor modelo con SMOTE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1566AD6-7469-B91A-74BF-54E47BFA73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588" y="2465998"/>
            <a:ext cx="2777174" cy="206735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A74B15F-5E57-BA78-F6A4-3B11EE713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547079"/>
            <a:ext cx="2476531" cy="2210339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3803FBAC-CE77-23B6-F48D-AD336E10D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6143" y="3318957"/>
            <a:ext cx="3181372" cy="236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19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57A8-B40D-5072-0922-6A287FCE2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BDFB9-5972-FFB4-3FA4-12124383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ML – MACHINE LEARNING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6F9DC-89E1-BCCB-7854-2F31286CC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3817" y="570368"/>
            <a:ext cx="5422390" cy="3793364"/>
          </a:xfrm>
        </p:spPr>
        <p:txBody>
          <a:bodyPr/>
          <a:lstStyle/>
          <a:p>
            <a:r>
              <a:rPr lang="es-ES" dirty="0"/>
              <a:t>Red neuronal con validación para ajustar </a:t>
            </a:r>
            <a:r>
              <a:rPr lang="es-ES" dirty="0" err="1"/>
              <a:t>hiperparametros</a:t>
            </a:r>
            <a:r>
              <a:rPr lang="es-ES" dirty="0"/>
              <a:t>.  </a:t>
            </a:r>
            <a:r>
              <a:rPr lang="es-ES" dirty="0" err="1"/>
              <a:t>Acuracy</a:t>
            </a:r>
            <a:r>
              <a:rPr lang="es-ES" dirty="0"/>
              <a:t> en test: 68,4%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A7F65B8E-528F-9E13-0E90-2F39BB046943}"/>
              </a:ext>
            </a:extLst>
          </p:cNvPr>
          <p:cNvSpPr txBox="1">
            <a:spLocks/>
          </p:cNvSpPr>
          <p:nvPr/>
        </p:nvSpPr>
        <p:spPr>
          <a:xfrm>
            <a:off x="8074690" y="138197"/>
            <a:ext cx="5422390" cy="4132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Mejor modelo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CBFF6F9-60CE-4FA7-D6E3-DE30D1801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49" y="2838025"/>
            <a:ext cx="5572125" cy="32099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D9E87C8-CB48-174C-C4E3-D800B8A3E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925" y="2467050"/>
            <a:ext cx="3118696" cy="232664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CABB9A-FBC5-E6A8-46AB-F72826B55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7120" y="3856775"/>
            <a:ext cx="3085931" cy="27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40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91510-95E3-2A66-76BA-E976132D1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9B3EB-BD0E-88B4-10AF-EEA9F1D4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Accesibilidad -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3DF1442-56D4-C35E-5CE8-EBBC5911AD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D671840-4071-020C-0EBE-6C1AAD489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204" y="1948414"/>
            <a:ext cx="9660757" cy="45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80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6" name="Subtítulo 5">
            <a:extLst>
              <a:ext uri="{FF2B5EF4-FFF2-40B4-BE49-F238E27FC236}">
                <a16:creationId xmlns:a16="http://schemas.microsoft.com/office/drawing/2014/main" id="{C607BB5C-9A4C-BE22-2573-90C22229DA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/>
              <a:t>Panorama competitivo</a:t>
            </a:r>
          </a:p>
        </p:txBody>
      </p:sp>
      <p:pic>
        <p:nvPicPr>
          <p:cNvPr id="11" name="Marcador de contenido 4" descr="Gráficos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81025" y="2231480"/>
            <a:ext cx="5422900" cy="3625353"/>
          </a:xfrm>
        </p:spPr>
      </p:pic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3D279C-C10F-ED20-60EF-FAB11E9F67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Reputación y confianza</a:t>
            </a:r>
          </a:p>
          <a:p>
            <a:r>
              <a:rPr lang="es-ES" dirty="0"/>
              <a:t>Alto volumen de quejas = sanciones o auditorías</a:t>
            </a:r>
          </a:p>
          <a:p>
            <a:r>
              <a:rPr lang="es-ES" dirty="0"/>
              <a:t>Costes operativos (200~500€ por reclamación formal)</a:t>
            </a:r>
          </a:p>
          <a:p>
            <a:r>
              <a:rPr lang="es-ES" dirty="0"/>
              <a:t>Crear un sistema de alertas tempranas</a:t>
            </a:r>
          </a:p>
          <a:p>
            <a:r>
              <a:rPr lang="es-ES" dirty="0"/>
              <a:t>Retención de clientes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8D5E4-8E41-A8A0-BF20-4C47474AF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del </a:t>
            </a:r>
            <a:r>
              <a:rPr lang="es-ES" dirty="0" err="1"/>
              <a:t>Dataset</a:t>
            </a:r>
            <a:r>
              <a:rPr lang="es-ES" dirty="0"/>
              <a:t> INICIAL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BAC00-74AD-169E-A750-C32C87013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8352" y="2228003"/>
            <a:ext cx="5605231" cy="3633047"/>
          </a:xfrm>
        </p:spPr>
        <p:txBody>
          <a:bodyPr/>
          <a:lstStyle/>
          <a:p>
            <a:r>
              <a:rPr lang="es-ES" dirty="0"/>
              <a:t>28156 ítems (ejemplares) diferentes</a:t>
            </a:r>
          </a:p>
          <a:p>
            <a:r>
              <a:rPr lang="es-ES" dirty="0"/>
              <a:t>14 atributos por ejemplar</a:t>
            </a:r>
          </a:p>
          <a:p>
            <a:r>
              <a:rPr lang="es-ES" dirty="0"/>
              <a:t>Gran cantidad de valores faltantes </a:t>
            </a:r>
          </a:p>
          <a:p>
            <a:pPr lvl="1"/>
            <a:r>
              <a:rPr lang="es-ES" dirty="0"/>
              <a:t>Disputa del cliente con un 78,57% de valores nulos</a:t>
            </a:r>
          </a:p>
          <a:p>
            <a:pPr lvl="1"/>
            <a:r>
              <a:rPr lang="es-ES" dirty="0" err="1"/>
              <a:t>Sub-issue</a:t>
            </a:r>
            <a:r>
              <a:rPr lang="es-ES" dirty="0"/>
              <a:t> con 53,42% de valores nulos</a:t>
            </a:r>
          </a:p>
          <a:p>
            <a:pPr lvl="1"/>
            <a:r>
              <a:rPr lang="es-ES" dirty="0" err="1"/>
              <a:t>Sub-producto</a:t>
            </a:r>
            <a:r>
              <a:rPr lang="es-ES" dirty="0"/>
              <a:t> con 37,15% de valores nulos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2B63D09-9FAE-0B24-FD77-ED64682E6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56" y="5016640"/>
            <a:ext cx="4157662" cy="153828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6516D29-358E-3342-740E-0200A18B2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342" y="5232025"/>
            <a:ext cx="7143750" cy="13811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1DCA6DB-31B6-FD13-9E44-4F2E8D726B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035" y="1998116"/>
            <a:ext cx="3894767" cy="149218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6C876B-BFAE-3704-8C1F-E6160813CC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7637" y="3547257"/>
            <a:ext cx="4275260" cy="166948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1DF3AF5-2BF4-990C-8A0A-DB098BBD5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6864" y="1967540"/>
            <a:ext cx="3802228" cy="1492179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B8ACB7B1-A2AD-F7AE-8741-234DB9EB8654}"/>
              </a:ext>
            </a:extLst>
          </p:cNvPr>
          <p:cNvSpPr/>
          <p:nvPr/>
        </p:nvSpPr>
        <p:spPr>
          <a:xfrm>
            <a:off x="8018585" y="1717990"/>
            <a:ext cx="4099727" cy="177230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386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91E86-C259-14CE-7D02-B9762DE86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CC612-B67E-FD06-2C5E-0B77E5483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21F7AF-4575-A631-D929-AF468FAC4E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Convertimos cada columna a su categoría</a:t>
            </a:r>
          </a:p>
          <a:p>
            <a:r>
              <a:rPr lang="es-ES" dirty="0"/>
              <a:t>Creamos nuevo atributo en función de la fecha recibida y enviada (eliminamos las anteriores)</a:t>
            </a:r>
          </a:p>
          <a:p>
            <a:r>
              <a:rPr lang="es-ES" dirty="0"/>
              <a:t>Nos quedamos solo con los ejemplares con valores en el atributo de disputa del cliente y eliminamos duplicados (36). Resultado: 5970 elementos 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D4F8EA-576D-AAE6-A9AB-D6C404901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642" y="4439775"/>
            <a:ext cx="9056716" cy="2297281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7E9CA20-0FB1-B338-07CA-275FF44CD92E}"/>
              </a:ext>
            </a:extLst>
          </p:cNvPr>
          <p:cNvSpPr txBox="1">
            <a:spLocks/>
          </p:cNvSpPr>
          <p:nvPr/>
        </p:nvSpPr>
        <p:spPr>
          <a:xfrm>
            <a:off x="6003583" y="171799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Analizamos los 5970 elementos en base al atributo generado de tiempo de espera o de proceso</a:t>
            </a:r>
          </a:p>
          <a:p>
            <a:r>
              <a:rPr lang="es-ES" dirty="0"/>
              <a:t>Umbral de </a:t>
            </a:r>
            <a:r>
              <a:rPr lang="es-ES" dirty="0" err="1"/>
              <a:t>outlier</a:t>
            </a:r>
            <a:r>
              <a:rPr lang="es-ES" dirty="0"/>
              <a:t> &gt; 7,5C días (≥ 8 días)</a:t>
            </a:r>
          </a:p>
          <a:p>
            <a:r>
              <a:rPr lang="es-ES" dirty="0"/>
              <a:t>Intención de eliminar las anomalías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705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0D50B-894F-EE8A-D609-C8BD151D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5D8CAD-3437-A23D-381A-E4B4A28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45EB1-57D6-6C5F-0C31-2CCF47E31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1531380"/>
          </a:xfrm>
        </p:spPr>
        <p:txBody>
          <a:bodyPr/>
          <a:lstStyle/>
          <a:p>
            <a:r>
              <a:rPr lang="es-ES" dirty="0"/>
              <a:t>Eliminamos únicamente los datos extremadamente atípicos (≥ 9 días)</a:t>
            </a:r>
          </a:p>
          <a:p>
            <a:r>
              <a:rPr lang="es-ES" dirty="0"/>
              <a:t>Mantenemos las anomalías de 8 días</a:t>
            </a:r>
          </a:p>
          <a:p>
            <a:r>
              <a:rPr lang="es-ES" dirty="0"/>
              <a:t>155 filas eliminadas -&gt; 5815 disponibles</a:t>
            </a:r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6FEB38FD-0CB0-A9D8-F2D9-C1D0CA9D615D}"/>
              </a:ext>
            </a:extLst>
          </p:cNvPr>
          <p:cNvSpPr txBox="1">
            <a:spLocks/>
          </p:cNvSpPr>
          <p:nvPr/>
        </p:nvSpPr>
        <p:spPr>
          <a:xfrm>
            <a:off x="6003583" y="1717990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Analizamos los 5970 elementos en base al atributo generado de tiempo de espera o de proceso</a:t>
            </a:r>
          </a:p>
          <a:p>
            <a:r>
              <a:rPr lang="es-ES" dirty="0"/>
              <a:t>Umbral de </a:t>
            </a:r>
            <a:r>
              <a:rPr lang="es-ES" dirty="0" err="1"/>
              <a:t>outlier</a:t>
            </a:r>
            <a:r>
              <a:rPr lang="es-ES" dirty="0"/>
              <a:t> &gt; 7,5C días (≥ 8 días)</a:t>
            </a:r>
          </a:p>
          <a:p>
            <a:r>
              <a:rPr lang="es-ES" dirty="0"/>
              <a:t>Intención de eliminar las anomalías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1F74E2D-DA45-671F-A410-16584845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931" y="4471516"/>
            <a:ext cx="8911303" cy="238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73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E5911-FB50-EDBF-4D2A-F5D504781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8A0A9-6638-8A9F-FAB3-B7FB45CF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49A5A-9000-5A76-11E9-18910AD8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4062264"/>
          </a:xfrm>
        </p:spPr>
        <p:txBody>
          <a:bodyPr/>
          <a:lstStyle/>
          <a:p>
            <a:r>
              <a:rPr lang="es-ES" dirty="0"/>
              <a:t>1534 compañías distintas</a:t>
            </a:r>
          </a:p>
          <a:p>
            <a:r>
              <a:rPr lang="es-ES" dirty="0"/>
              <a:t>80,45% del </a:t>
            </a:r>
            <a:r>
              <a:rPr lang="es-ES" dirty="0" err="1"/>
              <a:t>dataset</a:t>
            </a:r>
            <a:r>
              <a:rPr lang="es-ES" dirty="0"/>
              <a:t> actual lo representan 100 compañías (</a:t>
            </a:r>
            <a:r>
              <a:rPr lang="es-ES" b="1" dirty="0"/>
              <a:t>4678 ejemplares</a:t>
            </a:r>
            <a:r>
              <a:rPr lang="es-ES" dirty="0"/>
              <a:t>)</a:t>
            </a:r>
          </a:p>
          <a:p>
            <a:r>
              <a:rPr lang="es-ES" dirty="0"/>
              <a:t>Ultima entidad con 6 quejas (ECMC </a:t>
            </a:r>
            <a:r>
              <a:rPr lang="es-ES" dirty="0" err="1"/>
              <a:t>Group</a:t>
            </a:r>
            <a:r>
              <a:rPr lang="es-ES" dirty="0"/>
              <a:t>, Inc.)</a:t>
            </a:r>
          </a:p>
          <a:p>
            <a:r>
              <a:rPr lang="es-ES" dirty="0"/>
              <a:t>Con 150 empresas -&gt; 84,69%</a:t>
            </a:r>
          </a:p>
          <a:p>
            <a:r>
              <a:rPr lang="es-ES" dirty="0"/>
              <a:t>Con 200 empresas -&gt; 87,76%</a:t>
            </a:r>
          </a:p>
          <a:p>
            <a:r>
              <a:rPr lang="es-ES" dirty="0"/>
              <a:t>Con 250 empresas -&gt; 90,12%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84B92FC-DC60-F80D-E46E-F371012A0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502" y="1857827"/>
            <a:ext cx="6310423" cy="487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2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8CEBA-E557-C8C0-E190-EA041D989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B35F9-59D2-36A7-E829-376A23790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886F7B-4389-28C0-14DE-2A09F5F90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4062264"/>
          </a:xfrm>
        </p:spPr>
        <p:txBody>
          <a:bodyPr/>
          <a:lstStyle/>
          <a:p>
            <a:r>
              <a:rPr lang="es-ES" dirty="0"/>
              <a:t>Distribución de zip por estado muy disperso</a:t>
            </a:r>
          </a:p>
          <a:p>
            <a:r>
              <a:rPr lang="es-ES" dirty="0"/>
              <a:t>Eliminamos ZIP,  información demasiado especifica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6FD8AD-69E2-F738-E508-8B2155CDF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92" y="2067231"/>
            <a:ext cx="2469147" cy="462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516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4C47E-ED4F-470F-D139-36A15A301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E581C-F6D4-872D-554E-D1F38EEB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25255A-FF35-1433-D37C-B6324F639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903974"/>
            <a:ext cx="5422390" cy="3386294"/>
          </a:xfrm>
        </p:spPr>
        <p:txBody>
          <a:bodyPr/>
          <a:lstStyle/>
          <a:p>
            <a:r>
              <a:rPr lang="es-ES" dirty="0"/>
              <a:t>Correlación muy escasa para todos los atributos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1CC76D-E9E0-7EC3-8082-7E1C719D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9310" y="2075111"/>
            <a:ext cx="2667000" cy="1714500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079F7821-6644-41CB-9368-F2B59CC19EFE}"/>
              </a:ext>
            </a:extLst>
          </p:cNvPr>
          <p:cNvSpPr txBox="1">
            <a:spLocks/>
          </p:cNvSpPr>
          <p:nvPr/>
        </p:nvSpPr>
        <p:spPr>
          <a:xfrm>
            <a:off x="5746353" y="1086779"/>
            <a:ext cx="5422390" cy="406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Categóricas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660115D6-1A92-9D9D-ABCC-CB6A0A4C8985}"/>
              </a:ext>
            </a:extLst>
          </p:cNvPr>
          <p:cNvSpPr txBox="1">
            <a:spLocks/>
          </p:cNvSpPr>
          <p:nvPr/>
        </p:nvSpPr>
        <p:spPr>
          <a:xfrm>
            <a:off x="5746353" y="2738018"/>
            <a:ext cx="5422390" cy="406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Numéricas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7E13C64-42C9-83F4-9F38-5E680234C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489" y="4452518"/>
            <a:ext cx="4743450" cy="295275"/>
          </a:xfrm>
          <a:prstGeom prst="rect">
            <a:avLst/>
          </a:prstGeom>
        </p:spPr>
      </p:pic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B3040AE5-BFD4-46F5-461C-CE6325C0DD6E}"/>
              </a:ext>
            </a:extLst>
          </p:cNvPr>
          <p:cNvSpPr txBox="1">
            <a:spLocks/>
          </p:cNvSpPr>
          <p:nvPr/>
        </p:nvSpPr>
        <p:spPr>
          <a:xfrm>
            <a:off x="5746353" y="4146732"/>
            <a:ext cx="5422390" cy="4062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Binarias</a:t>
            </a:r>
          </a:p>
          <a:p>
            <a:pPr marL="0" indent="0">
              <a:buFont typeface="Wingdings 2" panose="05020102010507070707" pitchFamily="18" charset="2"/>
              <a:buNone/>
            </a:pPr>
            <a:endParaRPr lang="es-E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0B1A37D-6E36-D7BC-8AF1-3933F5CC9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1489" y="5767821"/>
            <a:ext cx="40671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718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F9646-974E-35D3-6A05-5D46969B7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F00D1B-DB92-E31F-C085-73B05487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PREPROCESADO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6553975-560C-59D0-C283-3E9B4DEFF3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4AEE300-C824-0C95-6141-D91D7813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692" y="2032691"/>
            <a:ext cx="4712677" cy="116105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EB33A5E-5CFB-6F68-CCDD-2B9E70E96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95" y="3099337"/>
            <a:ext cx="4712677" cy="116031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97A575D-5335-9F93-EE55-820219962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95" y="4165983"/>
            <a:ext cx="4724578" cy="1160318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6FEA4636-FADC-9636-E61F-80A55B9F5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633" y="2035617"/>
            <a:ext cx="4712677" cy="1158125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0BB6104-DAD7-DFAA-8686-35EFD50F20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7630" y="3159938"/>
            <a:ext cx="4712676" cy="115593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0470F0B-2E23-FDA0-FBED-B7C8E4640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27630" y="4354792"/>
            <a:ext cx="4712678" cy="116546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C37786A3-1297-0565-61A7-FA8B0F55C46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2388" y="5605556"/>
            <a:ext cx="5064370" cy="125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56178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100</TotalTime>
  <Words>430</Words>
  <Application>Microsoft Office PowerPoint</Application>
  <PresentationFormat>Panorámica</PresentationFormat>
  <Paragraphs>86</Paragraphs>
  <Slides>18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Calibri</vt:lpstr>
      <vt:lpstr>Gill Sans MT</vt:lpstr>
      <vt:lpstr>Wingdings 2</vt:lpstr>
      <vt:lpstr>Personalizado</vt:lpstr>
      <vt:lpstr>Predicción de quejas  con ml</vt:lpstr>
      <vt:lpstr>Panorama competitivo</vt:lpstr>
      <vt:lpstr>Características del Dataset INICIAL</vt:lpstr>
      <vt:lpstr>PREPROCESADO</vt:lpstr>
      <vt:lpstr>PREPROCESADO</vt:lpstr>
      <vt:lpstr>PREPROCESADO</vt:lpstr>
      <vt:lpstr>PREPROCESADO</vt:lpstr>
      <vt:lpstr>PREPROCESADO</vt:lpstr>
      <vt:lpstr>PREPROCESADO</vt:lpstr>
      <vt:lpstr>PREPROCESADO</vt:lpstr>
      <vt:lpstr>PREPROCESADO</vt:lpstr>
      <vt:lpstr>ML – MACHINE LEARNING</vt:lpstr>
      <vt:lpstr>ML – MACHINE LEARNING</vt:lpstr>
      <vt:lpstr>ML – MACHINE LEARNING</vt:lpstr>
      <vt:lpstr>ML – MACHINE LEARNING</vt:lpstr>
      <vt:lpstr>ML – MACHINE LEARNING</vt:lpstr>
      <vt:lpstr>Accesibilidad - Streamlit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Relea  | INFYDE</dc:creator>
  <cp:lastModifiedBy>Jaime Relea  | INFYDE</cp:lastModifiedBy>
  <cp:revision>2</cp:revision>
  <dcterms:created xsi:type="dcterms:W3CDTF">2025-09-09T16:17:48Z</dcterms:created>
  <dcterms:modified xsi:type="dcterms:W3CDTF">2025-09-09T17:58:46Z</dcterms:modified>
</cp:coreProperties>
</file>