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7315200" cy="9601200"/>
  <p:embeddedFontLs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http://customooxmlschemas.google.com/">
      <go:slidesCustomData xmlns:go="http://customooxmlschemas.google.com/" r:id="rId25" roundtripDataSignature="AMtx7miFJrDR9syv4ccG7/9D3JKze4+K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s-E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4" name="Google Shape;174;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10: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0" name="Google Shape;260;p10: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1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0" name="Google Shape;270;p1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p1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0" name="Google Shape;280;p1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9" name="Google Shape;289;p1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0" name="Google Shape;290;p1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98" name="Google Shape;298;p1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s-ES">
                <a:solidFill>
                  <a:srgbClr val="333333"/>
                </a:solidFill>
                <a:latin typeface="Arial"/>
                <a:ea typeface="Arial"/>
                <a:cs typeface="Arial"/>
                <a:sym typeface="Arial"/>
              </a:rPr>
              <a:t>Bajo un modelo de DevOps, los equipos de desarrollo y operaciones ya no están “aislados”. A veces, los dos equipos se fusionan en uno solo, donde los ingenieros trabajan en todo el ciclo de vida de la aplicación, desde el desarrollo y las pruebas hasta la implementación y las operaciones, y desarrollan una variedad de habilidades no limitadas a una única función.</a:t>
            </a:r>
            <a:endParaRPr/>
          </a:p>
          <a:p>
            <a:pPr indent="0" lvl="0" marL="0" rtl="0" algn="l">
              <a:spcBef>
                <a:spcPts val="360"/>
              </a:spcBef>
              <a:spcAft>
                <a:spcPts val="0"/>
              </a:spcAft>
              <a:buNone/>
            </a:pPr>
            <a:r>
              <a:t/>
            </a:r>
            <a:endParaRPr b="0" i="0">
              <a:solidFill>
                <a:srgbClr val="333333"/>
              </a:solidFill>
              <a:latin typeface="Arial"/>
              <a:ea typeface="Arial"/>
              <a:cs typeface="Arial"/>
              <a:sym typeface="Arial"/>
            </a:endParaRPr>
          </a:p>
          <a:p>
            <a:pPr indent="0" lvl="0" marL="0" rtl="0" algn="l">
              <a:spcBef>
                <a:spcPts val="360"/>
              </a:spcBef>
              <a:spcAft>
                <a:spcPts val="0"/>
              </a:spcAft>
              <a:buNone/>
            </a:pPr>
            <a:r>
              <a:rPr b="0" i="0" lang="es-ES">
                <a:solidFill>
                  <a:srgbClr val="333333"/>
                </a:solidFill>
                <a:latin typeface="Arial"/>
                <a:ea typeface="Arial"/>
                <a:cs typeface="Arial"/>
                <a:sym typeface="Arial"/>
              </a:rPr>
              <a:t>Los equipos utilizan prácticas para automatizar los procesos que anteriormente habían sido manuales y lentos. Utilizan stack tecnológico y herramientas que los ayudan a operar y mejorar aplicaciones de forma rápida y confiable. Además, estas herramientas ayudan a los ingenieros a realizar de forma independiente tareas que normalmente hubieran requerido la ayuda de otros equipos (por ejemplo, implementar código o aprovisionar infraestructura), lo que incrementa todavía más la velocidad del equipo.</a:t>
            </a:r>
            <a:endParaRPr/>
          </a:p>
        </p:txBody>
      </p:sp>
      <p:sp>
        <p:nvSpPr>
          <p:cNvPr id="184" name="Google Shape;184;p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 name="Google Shape;193;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p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3" name="Google Shape;203;p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585858"/>
              </a:buClr>
              <a:buSzPts val="1200"/>
              <a:buFont typeface="Arial"/>
              <a:buNone/>
            </a:pPr>
            <a:r>
              <a:rPr lang="es-ES" sz="1200">
                <a:solidFill>
                  <a:srgbClr val="585858"/>
                </a:solidFill>
                <a:latin typeface="Arial"/>
                <a:ea typeface="Arial"/>
                <a:cs typeface="Arial"/>
                <a:sym typeface="Arial"/>
              </a:rPr>
              <a:t>Algunas de estas prácticas ayudan a agilizar, automatizar y mejorar una fase específica. Otras abarcan varias fases y ayudan a los equipos a crear procesos homogéneos que favorezcan la productividad.</a:t>
            </a:r>
            <a:endParaRPr/>
          </a:p>
          <a:p>
            <a:pPr indent="0" lvl="0" marL="0" rtl="0" algn="l">
              <a:spcBef>
                <a:spcPts val="360"/>
              </a:spcBef>
              <a:spcAft>
                <a:spcPts val="0"/>
              </a:spcAft>
              <a:buNone/>
            </a:pPr>
            <a:r>
              <a:t/>
            </a:r>
            <a:endParaRPr/>
          </a:p>
        </p:txBody>
      </p:sp>
      <p:sp>
        <p:nvSpPr>
          <p:cNvPr id="204" name="Google Shape;204;p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0" i="0" lang="es-ES">
                <a:solidFill>
                  <a:srgbClr val="1D1D1D"/>
                </a:solidFill>
                <a:latin typeface="Open Sans"/>
                <a:ea typeface="Open Sans"/>
                <a:cs typeface="Open Sans"/>
                <a:sym typeface="Open Sans"/>
              </a:rPr>
              <a:t>Al orquestar estos procesos con una plataforma, las organizaciones pueden garantizar la coherencia en todos los sistemas integrados y aumentar la eficiencia. El resultado es que las empresas pueden escalar más fácilmente sin contratar personal adicional de administración de TI</a:t>
            </a:r>
            <a:endParaRPr/>
          </a:p>
        </p:txBody>
      </p:sp>
      <p:sp>
        <p:nvSpPr>
          <p:cNvPr id="213" name="Google Shape;213;p5: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1" i="0" lang="es-ES">
                <a:solidFill>
                  <a:srgbClr val="1D1D1D"/>
                </a:solidFill>
                <a:latin typeface="Open Sans"/>
                <a:ea typeface="Open Sans"/>
                <a:cs typeface="Open Sans"/>
                <a:sym typeface="Open Sans"/>
              </a:rPr>
              <a:t>Identificación:</a:t>
            </a:r>
            <a:br>
              <a:rPr lang="es-ES"/>
            </a:br>
            <a:r>
              <a:rPr b="0" i="0" lang="es-ES">
                <a:solidFill>
                  <a:srgbClr val="1D1D1D"/>
                </a:solidFill>
                <a:latin typeface="Open Sans"/>
                <a:ea typeface="Open Sans"/>
                <a:cs typeface="Open Sans"/>
                <a:sym typeface="Open Sans"/>
              </a:rPr>
              <a:t>El proceso de búsqueda y catalogación de las necesidades de configuración en todo el sistema.</a:t>
            </a:r>
            <a:endParaRPr/>
          </a:p>
          <a:p>
            <a:pPr indent="0" lvl="0" marL="0" rtl="0" algn="l">
              <a:spcBef>
                <a:spcPts val="360"/>
              </a:spcBef>
              <a:spcAft>
                <a:spcPts val="0"/>
              </a:spcAft>
              <a:buNone/>
            </a:pPr>
            <a:r>
              <a:t/>
            </a:r>
            <a:endParaRPr b="0" i="0">
              <a:solidFill>
                <a:srgbClr val="1D1D1D"/>
              </a:solidFill>
              <a:latin typeface="Open Sans"/>
              <a:ea typeface="Open Sans"/>
              <a:cs typeface="Open Sans"/>
              <a:sym typeface="Open Sans"/>
            </a:endParaRPr>
          </a:p>
          <a:p>
            <a:pPr indent="0" lvl="0" marL="0" rtl="0" algn="l">
              <a:spcBef>
                <a:spcPts val="360"/>
              </a:spcBef>
              <a:spcAft>
                <a:spcPts val="0"/>
              </a:spcAft>
              <a:buNone/>
            </a:pPr>
            <a:r>
              <a:rPr b="1" i="0" lang="es-ES">
                <a:solidFill>
                  <a:srgbClr val="1D1D1D"/>
                </a:solidFill>
                <a:latin typeface="Open Sans"/>
                <a:ea typeface="Open Sans"/>
                <a:cs typeface="Open Sans"/>
                <a:sym typeface="Open Sans"/>
              </a:rPr>
              <a:t>Control:</a:t>
            </a:r>
            <a:br>
              <a:rPr lang="es-ES"/>
            </a:br>
            <a:r>
              <a:rPr b="0" i="0" lang="es-ES">
                <a:solidFill>
                  <a:srgbClr val="1D1D1D"/>
                </a:solidFill>
                <a:latin typeface="Open Sans"/>
                <a:ea typeface="Open Sans"/>
                <a:cs typeface="Open Sans"/>
                <a:sym typeface="Open Sans"/>
              </a:rPr>
              <a:t>Es muy probable que las necesidades</a:t>
            </a:r>
            <a:endParaRPr/>
          </a:p>
          <a:p>
            <a:pPr indent="0" lvl="0" marL="0" rtl="0" algn="l">
              <a:spcBef>
                <a:spcPts val="360"/>
              </a:spcBef>
              <a:spcAft>
                <a:spcPts val="0"/>
              </a:spcAft>
              <a:buNone/>
            </a:pPr>
            <a:r>
              <a:t/>
            </a:r>
            <a:endParaRPr b="0" i="0">
              <a:solidFill>
                <a:srgbClr val="1D1D1D"/>
              </a:solidFill>
              <a:latin typeface="Open Sans"/>
              <a:ea typeface="Open Sans"/>
              <a:cs typeface="Open Sans"/>
              <a:sym typeface="Open Sans"/>
            </a:endParaRPr>
          </a:p>
          <a:p>
            <a:pPr indent="0" lvl="0" marL="0" rtl="0" algn="l">
              <a:spcBef>
                <a:spcPts val="360"/>
              </a:spcBef>
              <a:spcAft>
                <a:spcPts val="0"/>
              </a:spcAft>
              <a:buNone/>
            </a:pPr>
            <a:r>
              <a:rPr b="1" i="0" lang="es-ES">
                <a:solidFill>
                  <a:srgbClr val="1D1D1D"/>
                </a:solidFill>
                <a:latin typeface="Open Sans"/>
                <a:ea typeface="Open Sans"/>
                <a:cs typeface="Open Sans"/>
                <a:sym typeface="Open Sans"/>
              </a:rPr>
              <a:t>Auditoría:</a:t>
            </a:r>
            <a:br>
              <a:rPr lang="es-ES"/>
            </a:br>
            <a:r>
              <a:rPr lang="es-ES"/>
              <a:t>Una </a:t>
            </a:r>
            <a:r>
              <a:rPr b="0" i="0" lang="es-ES">
                <a:solidFill>
                  <a:srgbClr val="1D1D1D"/>
                </a:solidFill>
                <a:latin typeface="Open Sans"/>
                <a:ea typeface="Open Sans"/>
                <a:cs typeface="Open Sans"/>
                <a:sym typeface="Open Sans"/>
              </a:rPr>
              <a:t>auditoría de configuración es una revisión de los sistemas existentes para asegurarse de que se enfrenta a la regulación y validaciones de cumplimiento. de configuración cambien con el tiempo, y el control de configuración permite que esto suceda de forma controlada en cuanto a no desestabilizar las integraciones y la infraestructura existente.</a:t>
            </a:r>
            <a:endParaRPr/>
          </a:p>
        </p:txBody>
      </p:sp>
      <p:sp>
        <p:nvSpPr>
          <p:cNvPr id="223" name="Google Shape;223;p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1" name="Google Shape;231;p7: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2" name="Google Shape;232;p7: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0" name="Google Shape;240;p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1" name="Google Shape;241;p8: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9: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1" name="Google Shape;251;p9: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4" name="Shape 94"/>
        <p:cNvGrpSpPr/>
        <p:nvPr/>
      </p:nvGrpSpPr>
      <p:grpSpPr>
        <a:xfrm>
          <a:off x="0" y="0"/>
          <a:ext cx="0" cy="0"/>
          <a:chOff x="0" y="0"/>
          <a:chExt cx="0" cy="0"/>
        </a:xfrm>
      </p:grpSpPr>
      <p:pic>
        <p:nvPicPr>
          <p:cNvPr descr="http://images6.fanpop.com/image/photos/34500000/Blue-Wallpaper-colors-34503103-1440-900.png" id="95" name="Google Shape;95;p28"/>
          <p:cNvPicPr preferRelativeResize="0"/>
          <p:nvPr/>
        </p:nvPicPr>
        <p:blipFill rotWithShape="1">
          <a:blip r:embed="rId2">
            <a:alphaModFix/>
          </a:blip>
          <a:srcRect b="0" l="0" r="0" t="0"/>
          <a:stretch/>
        </p:blipFill>
        <p:spPr>
          <a:xfrm>
            <a:off x="-4353" y="0"/>
            <a:ext cx="9148353" cy="5143500"/>
          </a:xfrm>
          <a:prstGeom prst="rect">
            <a:avLst/>
          </a:prstGeom>
          <a:noFill/>
          <a:ln>
            <a:noFill/>
          </a:ln>
          <a:effectLst>
            <a:outerShdw blurRad="292100" rotWithShape="0" algn="tl" dir="2700000" dist="139700">
              <a:srgbClr val="333333">
                <a:alpha val="64705"/>
              </a:srgbClr>
            </a:outerShdw>
          </a:effectLst>
        </p:spPr>
      </p:pic>
      <p:sp>
        <p:nvSpPr>
          <p:cNvPr id="96" name="Google Shape;96;p28"/>
          <p:cNvSpPr/>
          <p:nvPr/>
        </p:nvSpPr>
        <p:spPr>
          <a:xfrm>
            <a:off x="580349" y="2560383"/>
            <a:ext cx="1981876" cy="1820704"/>
          </a:xfrm>
          <a:prstGeom prst="ellipse">
            <a:avLst/>
          </a:prstGeom>
          <a:solidFill>
            <a:schemeClr val="lt1"/>
          </a:solidFill>
          <a:ln>
            <a:noFill/>
          </a:ln>
        </p:spPr>
        <p:txBody>
          <a:bodyPr anchorCtr="0" anchor="ctr" bIns="0" lIns="0" spcFirstLastPara="1" rIns="91425" wrap="square" tIns="0">
            <a:noAutofit/>
          </a:bodyPr>
          <a:lstStyle/>
          <a:p>
            <a:pPr indent="0" lvl="0" marL="0" marR="0" rtl="0" algn="l">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
        <p:nvSpPr>
          <p:cNvPr id="97" name="Google Shape;97;p28"/>
          <p:cNvSpPr txBox="1"/>
          <p:nvPr>
            <p:ph type="ctrTitle"/>
          </p:nvPr>
        </p:nvSpPr>
        <p:spPr>
          <a:xfrm>
            <a:off x="656549" y="2919475"/>
            <a:ext cx="2441609"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95E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 type="subTitle"/>
          </p:nvPr>
        </p:nvSpPr>
        <p:spPr>
          <a:xfrm>
            <a:off x="777840" y="4337097"/>
            <a:ext cx="6400800" cy="604838"/>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Clr>
                <a:schemeClr val="dk1"/>
              </a:buClr>
              <a:buSzPts val="2000"/>
              <a:buFont typeface="Calibri"/>
              <a:buNone/>
              <a:defRPr sz="20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99" name="Google Shape;99;p28"/>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rgbClr val="9688A5"/>
                </a:solidFill>
                <a:latin typeface="Arial"/>
                <a:ea typeface="Arial"/>
                <a:cs typeface="Arial"/>
                <a:sym typeface="Arial"/>
              </a:defRPr>
            </a:lvl1pPr>
            <a:lvl2pPr indent="0" lvl="1" marL="0" marR="0" algn="r">
              <a:spcBef>
                <a:spcPts val="0"/>
              </a:spcBef>
              <a:spcAft>
                <a:spcPts val="0"/>
              </a:spcAft>
              <a:buNone/>
              <a:defRPr sz="1400">
                <a:solidFill>
                  <a:srgbClr val="9688A5"/>
                </a:solidFill>
                <a:latin typeface="Arial"/>
                <a:ea typeface="Arial"/>
                <a:cs typeface="Arial"/>
                <a:sym typeface="Arial"/>
              </a:defRPr>
            </a:lvl2pPr>
            <a:lvl3pPr indent="0" lvl="2" marL="0" marR="0" algn="r">
              <a:spcBef>
                <a:spcPts val="0"/>
              </a:spcBef>
              <a:spcAft>
                <a:spcPts val="0"/>
              </a:spcAft>
              <a:buNone/>
              <a:defRPr sz="1400">
                <a:solidFill>
                  <a:srgbClr val="9688A5"/>
                </a:solidFill>
                <a:latin typeface="Arial"/>
                <a:ea typeface="Arial"/>
                <a:cs typeface="Arial"/>
                <a:sym typeface="Arial"/>
              </a:defRPr>
            </a:lvl3pPr>
            <a:lvl4pPr indent="0" lvl="3" marL="0" marR="0" algn="r">
              <a:spcBef>
                <a:spcPts val="0"/>
              </a:spcBef>
              <a:spcAft>
                <a:spcPts val="0"/>
              </a:spcAft>
              <a:buNone/>
              <a:defRPr sz="1400">
                <a:solidFill>
                  <a:srgbClr val="9688A5"/>
                </a:solidFill>
                <a:latin typeface="Arial"/>
                <a:ea typeface="Arial"/>
                <a:cs typeface="Arial"/>
                <a:sym typeface="Arial"/>
              </a:defRPr>
            </a:lvl4pPr>
            <a:lvl5pPr indent="0" lvl="4" marL="0" marR="0" algn="r">
              <a:spcBef>
                <a:spcPts val="0"/>
              </a:spcBef>
              <a:spcAft>
                <a:spcPts val="0"/>
              </a:spcAft>
              <a:buNone/>
              <a:defRPr sz="1400">
                <a:solidFill>
                  <a:srgbClr val="9688A5"/>
                </a:solidFill>
                <a:latin typeface="Arial"/>
                <a:ea typeface="Arial"/>
                <a:cs typeface="Arial"/>
                <a:sym typeface="Arial"/>
              </a:defRPr>
            </a:lvl5pPr>
            <a:lvl6pPr indent="0" lvl="5" marL="0" marR="0" algn="r">
              <a:spcBef>
                <a:spcPts val="0"/>
              </a:spcBef>
              <a:spcAft>
                <a:spcPts val="0"/>
              </a:spcAft>
              <a:buNone/>
              <a:defRPr sz="1400">
                <a:solidFill>
                  <a:srgbClr val="9688A5"/>
                </a:solidFill>
                <a:latin typeface="Arial"/>
                <a:ea typeface="Arial"/>
                <a:cs typeface="Arial"/>
                <a:sym typeface="Arial"/>
              </a:defRPr>
            </a:lvl6pPr>
            <a:lvl7pPr indent="0" lvl="6" marL="0" marR="0" algn="r">
              <a:spcBef>
                <a:spcPts val="0"/>
              </a:spcBef>
              <a:spcAft>
                <a:spcPts val="0"/>
              </a:spcAft>
              <a:buNone/>
              <a:defRPr sz="1400">
                <a:solidFill>
                  <a:srgbClr val="9688A5"/>
                </a:solidFill>
                <a:latin typeface="Arial"/>
                <a:ea typeface="Arial"/>
                <a:cs typeface="Arial"/>
                <a:sym typeface="Arial"/>
              </a:defRPr>
            </a:lvl7pPr>
            <a:lvl8pPr indent="0" lvl="7" marL="0" marR="0" algn="r">
              <a:spcBef>
                <a:spcPts val="0"/>
              </a:spcBef>
              <a:spcAft>
                <a:spcPts val="0"/>
              </a:spcAft>
              <a:buNone/>
              <a:defRPr sz="1400">
                <a:solidFill>
                  <a:srgbClr val="9688A5"/>
                </a:solidFill>
                <a:latin typeface="Arial"/>
                <a:ea typeface="Arial"/>
                <a:cs typeface="Arial"/>
                <a:sym typeface="Arial"/>
              </a:defRPr>
            </a:lvl8pPr>
            <a:lvl9pPr indent="0" lvl="8" marL="0" marR="0" algn="r">
              <a:spcBef>
                <a:spcPts val="0"/>
              </a:spcBef>
              <a:spcAft>
                <a:spcPts val="0"/>
              </a:spcAft>
              <a:buNone/>
              <a:defRPr sz="14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102" name="Google Shape;102;p28"/>
          <p:cNvPicPr preferRelativeResize="0"/>
          <p:nvPr/>
        </p:nvPicPr>
        <p:blipFill rotWithShape="1">
          <a:blip r:embed="rId3">
            <a:alphaModFix/>
          </a:blip>
          <a:srcRect b="0" l="0" r="0" t="0"/>
          <a:stretch/>
        </p:blipFill>
        <p:spPr>
          <a:xfrm>
            <a:off x="6890983" y="4381087"/>
            <a:ext cx="1368552" cy="30175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03" name="Shape 103"/>
        <p:cNvGrpSpPr/>
        <p:nvPr/>
      </p:nvGrpSpPr>
      <p:grpSpPr>
        <a:xfrm>
          <a:off x="0" y="0"/>
          <a:ext cx="0" cy="0"/>
          <a:chOff x="0" y="0"/>
          <a:chExt cx="0" cy="0"/>
        </a:xfrm>
      </p:grpSpPr>
      <p:sp>
        <p:nvSpPr>
          <p:cNvPr id="104" name="Google Shape;104;p29"/>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None/>
              <a:defRPr/>
            </a:lvl1pPr>
            <a:lvl2pPr lvl="1" algn="ctr">
              <a:spcBef>
                <a:spcPts val="400"/>
              </a:spcBef>
              <a:spcAft>
                <a:spcPts val="0"/>
              </a:spcAft>
              <a:buClr>
                <a:schemeClr val="dk1"/>
              </a:buClr>
              <a:buSzPts val="2000"/>
              <a:buNone/>
              <a:defRPr/>
            </a:lvl2pPr>
            <a:lvl3pPr lvl="2" algn="ctr">
              <a:spcBef>
                <a:spcPts val="360"/>
              </a:spcBef>
              <a:spcAft>
                <a:spcPts val="0"/>
              </a:spcAft>
              <a:buClr>
                <a:schemeClr val="dk1"/>
              </a:buClr>
              <a:buSzPts val="1800"/>
              <a:buNone/>
              <a:defRPr/>
            </a:lvl3pPr>
            <a:lvl4pPr lvl="3" algn="ctr">
              <a:spcBef>
                <a:spcPts val="360"/>
              </a:spcBef>
              <a:spcAft>
                <a:spcPts val="0"/>
              </a:spcAft>
              <a:buClr>
                <a:schemeClr val="dk1"/>
              </a:buClr>
              <a:buSzPts val="1800"/>
              <a:buFont typeface="Calibri"/>
              <a:buNone/>
              <a:defRPr/>
            </a:lvl4pPr>
            <a:lvl5pPr lvl="4" algn="ctr">
              <a:spcBef>
                <a:spcPts val="360"/>
              </a:spcBef>
              <a:spcAft>
                <a:spcPts val="0"/>
              </a:spcAft>
              <a:buClr>
                <a:schemeClr val="dk1"/>
              </a:buClr>
              <a:buSzPts val="1800"/>
              <a:buFont typeface="Calibri"/>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06" name="Google Shape;106;p29"/>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09" name="Shape 109"/>
        <p:cNvGrpSpPr/>
        <p:nvPr/>
      </p:nvGrpSpPr>
      <p:grpSpPr>
        <a:xfrm>
          <a:off x="0" y="0"/>
          <a:ext cx="0" cy="0"/>
          <a:chOff x="0" y="0"/>
          <a:chExt cx="0" cy="0"/>
        </a:xfrm>
      </p:grpSpPr>
      <p:sp>
        <p:nvSpPr>
          <p:cNvPr id="110" name="Google Shape;110;p30"/>
          <p:cNvSpPr txBox="1"/>
          <p:nvPr>
            <p:ph type="title"/>
          </p:nvPr>
        </p:nvSpPr>
        <p:spPr>
          <a:xfrm>
            <a:off x="323850" y="141685"/>
            <a:ext cx="6923088" cy="36165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0"/>
          <p:cNvSpPr txBox="1"/>
          <p:nvPr>
            <p:ph idx="1" type="body"/>
          </p:nvPr>
        </p:nvSpPr>
        <p:spPr>
          <a:xfrm>
            <a:off x="323850" y="654537"/>
            <a:ext cx="8534924" cy="4158647"/>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chemeClr val="dk1"/>
              </a:buClr>
              <a:buSzPts val="2000"/>
              <a:buChar char="▪"/>
              <a:defRPr sz="2000"/>
            </a:lvl1pPr>
            <a:lvl2pPr indent="-342900" lvl="1" marL="914400" algn="l">
              <a:spcBef>
                <a:spcPts val="360"/>
              </a:spcBef>
              <a:spcAft>
                <a:spcPts val="0"/>
              </a:spcAft>
              <a:buClr>
                <a:schemeClr val="dk1"/>
              </a:buClr>
              <a:buSzPts val="1800"/>
              <a:buChar char="❖"/>
              <a:defRPr sz="1800"/>
            </a:lvl2pPr>
            <a:lvl3pPr indent="-330200" lvl="2" marL="1371600" algn="l">
              <a:spcBef>
                <a:spcPts val="320"/>
              </a:spcBef>
              <a:spcAft>
                <a:spcPts val="0"/>
              </a:spcAft>
              <a:buClr>
                <a:schemeClr val="dk1"/>
              </a:buClr>
              <a:buSzPts val="1600"/>
              <a:buChar char="⮚"/>
              <a:defRPr sz="1600"/>
            </a:lvl3pPr>
            <a:lvl4pPr indent="-330200" lvl="3" marL="1828800" algn="l">
              <a:spcBef>
                <a:spcPts val="320"/>
              </a:spcBef>
              <a:spcAft>
                <a:spcPts val="0"/>
              </a:spcAft>
              <a:buClr>
                <a:schemeClr val="dk1"/>
              </a:buClr>
              <a:buSzPts val="1600"/>
              <a:buFont typeface="Calibri"/>
              <a:buChar char="–"/>
              <a:defRPr sz="1600"/>
            </a:lvl4pPr>
            <a:lvl5pPr indent="-330200" lvl="4" marL="2286000" algn="l">
              <a:spcBef>
                <a:spcPts val="320"/>
              </a:spcBef>
              <a:spcAft>
                <a:spcPts val="0"/>
              </a:spcAft>
              <a:buClr>
                <a:schemeClr val="dk1"/>
              </a:buClr>
              <a:buSzPts val="1600"/>
              <a:buFont typeface="Calibri"/>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30"/>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0"/>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5" name="Shape 115"/>
        <p:cNvGrpSpPr/>
        <p:nvPr/>
      </p:nvGrpSpPr>
      <p:grpSpPr>
        <a:xfrm>
          <a:off x="0" y="0"/>
          <a:ext cx="0" cy="0"/>
          <a:chOff x="0" y="0"/>
          <a:chExt cx="0" cy="0"/>
        </a:xfrm>
      </p:grpSpPr>
      <p:sp>
        <p:nvSpPr>
          <p:cNvPr id="116" name="Google Shape;116;p3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sz="2000"/>
            </a:lvl1pPr>
            <a:lvl2pPr indent="-228600" lvl="1" marL="914400" algn="l">
              <a:spcBef>
                <a:spcPts val="360"/>
              </a:spcBef>
              <a:spcAft>
                <a:spcPts val="0"/>
              </a:spcAft>
              <a:buClr>
                <a:schemeClr val="dk1"/>
              </a:buClr>
              <a:buSzPts val="1800"/>
              <a:buNone/>
              <a:defRPr sz="1800"/>
            </a:lvl2pPr>
            <a:lvl3pPr indent="-228600" lvl="2" marL="1371600" algn="l">
              <a:spcBef>
                <a:spcPts val="320"/>
              </a:spcBef>
              <a:spcAft>
                <a:spcPts val="0"/>
              </a:spcAft>
              <a:buClr>
                <a:schemeClr val="dk1"/>
              </a:buClr>
              <a:buSzPts val="1600"/>
              <a:buNone/>
              <a:defRPr sz="1600"/>
            </a:lvl3pPr>
            <a:lvl4pPr indent="-228600" lvl="3" marL="1828800" algn="l">
              <a:spcBef>
                <a:spcPts val="280"/>
              </a:spcBef>
              <a:spcAft>
                <a:spcPts val="0"/>
              </a:spcAft>
              <a:buClr>
                <a:schemeClr val="dk1"/>
              </a:buClr>
              <a:buSzPts val="1400"/>
              <a:buFont typeface="Calibri"/>
              <a:buNone/>
              <a:defRPr sz="1400"/>
            </a:lvl4pPr>
            <a:lvl5pPr indent="-228600" lvl="4" marL="2286000" algn="l">
              <a:spcBef>
                <a:spcPts val="280"/>
              </a:spcBef>
              <a:spcAft>
                <a:spcPts val="0"/>
              </a:spcAft>
              <a:buClr>
                <a:schemeClr val="dk1"/>
              </a:buClr>
              <a:buSzPts val="1400"/>
              <a:buFont typeface="Calibri"/>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18" name="Google Shape;118;p31"/>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1"/>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1"/>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1" name="Shape 121"/>
        <p:cNvGrpSpPr/>
        <p:nvPr/>
      </p:nvGrpSpPr>
      <p:grpSpPr>
        <a:xfrm>
          <a:off x="0" y="0"/>
          <a:ext cx="0" cy="0"/>
          <a:chOff x="0" y="0"/>
          <a:chExt cx="0" cy="0"/>
        </a:xfrm>
      </p:grpSpPr>
      <p:sp>
        <p:nvSpPr>
          <p:cNvPr id="122" name="Google Shape;122;p32"/>
          <p:cNvSpPr txBox="1"/>
          <p:nvPr>
            <p:ph type="title"/>
          </p:nvPr>
        </p:nvSpPr>
        <p:spPr>
          <a:xfrm>
            <a:off x="323850" y="141685"/>
            <a:ext cx="6923088" cy="4857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2"/>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Font typeface="Calibri"/>
              <a:buChar char="–"/>
              <a:defRPr sz="1800"/>
            </a:lvl4pPr>
            <a:lvl5pPr indent="-342900" lvl="4" marL="2286000" algn="l">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24" name="Google Shape;124;p32"/>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Font typeface="Calibri"/>
              <a:buChar char="–"/>
              <a:defRPr sz="1800"/>
            </a:lvl4pPr>
            <a:lvl5pPr indent="-342900" lvl="4" marL="2286000" algn="l">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25" name="Google Shape;125;p32"/>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2"/>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8" name="Shape 128"/>
        <p:cNvGrpSpPr/>
        <p:nvPr/>
      </p:nvGrpSpPr>
      <p:grpSpPr>
        <a:xfrm>
          <a:off x="0" y="0"/>
          <a:ext cx="0" cy="0"/>
          <a:chOff x="0" y="0"/>
          <a:chExt cx="0" cy="0"/>
        </a:xfrm>
      </p:grpSpPr>
      <p:sp>
        <p:nvSpPr>
          <p:cNvPr id="129" name="Google Shape;129;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Font typeface="Calibri"/>
              <a:buNone/>
              <a:defRPr b="1" sz="1600"/>
            </a:lvl4pPr>
            <a:lvl5pPr indent="-228600" lvl="4" marL="2286000" algn="l">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1" name="Google Shape;131;p33"/>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Font typeface="Calibri"/>
              <a:buChar char="–"/>
              <a:defRPr sz="1600"/>
            </a:lvl4pPr>
            <a:lvl5pPr indent="-330200" lvl="4" marL="2286000" algn="l">
              <a:spcBef>
                <a:spcPts val="320"/>
              </a:spcBef>
              <a:spcAft>
                <a:spcPts val="0"/>
              </a:spcAft>
              <a:buClr>
                <a:schemeClr val="dk1"/>
              </a:buClr>
              <a:buSzPts val="1600"/>
              <a:buFont typeface="Calibri"/>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2" name="Google Shape;132;p33"/>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Font typeface="Calibri"/>
              <a:buNone/>
              <a:defRPr b="1" sz="1600"/>
            </a:lvl4pPr>
            <a:lvl5pPr indent="-228600" lvl="4" marL="2286000" algn="l">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3" name="Google Shape;133;p33"/>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Font typeface="Calibri"/>
              <a:buChar char="–"/>
              <a:defRPr sz="1600"/>
            </a:lvl4pPr>
            <a:lvl5pPr indent="-330200" lvl="4" marL="2286000" algn="l">
              <a:spcBef>
                <a:spcPts val="320"/>
              </a:spcBef>
              <a:spcAft>
                <a:spcPts val="0"/>
              </a:spcAft>
              <a:buClr>
                <a:schemeClr val="dk1"/>
              </a:buClr>
              <a:buSzPts val="1600"/>
              <a:buFont typeface="Calibri"/>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4" name="Google Shape;134;p33"/>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3"/>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37" name="Shape 137"/>
        <p:cNvGrpSpPr/>
        <p:nvPr/>
      </p:nvGrpSpPr>
      <p:grpSpPr>
        <a:xfrm>
          <a:off x="0" y="0"/>
          <a:ext cx="0" cy="0"/>
          <a:chOff x="0" y="0"/>
          <a:chExt cx="0" cy="0"/>
        </a:xfrm>
      </p:grpSpPr>
      <p:sp>
        <p:nvSpPr>
          <p:cNvPr id="138" name="Google Shape;138;p34"/>
          <p:cNvSpPr txBox="1"/>
          <p:nvPr>
            <p:ph type="title"/>
          </p:nvPr>
        </p:nvSpPr>
        <p:spPr>
          <a:xfrm>
            <a:off x="323850" y="141685"/>
            <a:ext cx="6923088" cy="4857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4"/>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42" name="Shape 142"/>
        <p:cNvGrpSpPr/>
        <p:nvPr/>
      </p:nvGrpSpPr>
      <p:grpSpPr>
        <a:xfrm>
          <a:off x="0" y="0"/>
          <a:ext cx="0" cy="0"/>
          <a:chOff x="0" y="0"/>
          <a:chExt cx="0" cy="0"/>
        </a:xfrm>
      </p:grpSpPr>
      <p:sp>
        <p:nvSpPr>
          <p:cNvPr id="143" name="Google Shape;143;p35"/>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5"/>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5"/>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6" name="Shape 146"/>
        <p:cNvGrpSpPr/>
        <p:nvPr/>
      </p:nvGrpSpPr>
      <p:grpSpPr>
        <a:xfrm>
          <a:off x="0" y="0"/>
          <a:ext cx="0" cy="0"/>
          <a:chOff x="0" y="0"/>
          <a:chExt cx="0" cy="0"/>
        </a:xfrm>
      </p:grpSpPr>
      <p:sp>
        <p:nvSpPr>
          <p:cNvPr id="147" name="Google Shape;147;p36"/>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Font typeface="Calibri"/>
              <a:buChar char="–"/>
              <a:defRPr sz="2000"/>
            </a:lvl4pPr>
            <a:lvl5pPr indent="-355600" lvl="4" marL="2286000" algn="l">
              <a:spcBef>
                <a:spcPts val="400"/>
              </a:spcBef>
              <a:spcAft>
                <a:spcPts val="0"/>
              </a:spcAft>
              <a:buClr>
                <a:schemeClr val="dk1"/>
              </a:buClr>
              <a:buSzPts val="2000"/>
              <a:buFont typeface="Calibri"/>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49" name="Google Shape;149;p36"/>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Font typeface="Calibri"/>
              <a:buNone/>
              <a:defRPr sz="900"/>
            </a:lvl4pPr>
            <a:lvl5pPr indent="-228600" lvl="4" marL="2286000" algn="l">
              <a:spcBef>
                <a:spcPts val="180"/>
              </a:spcBef>
              <a:spcAft>
                <a:spcPts val="0"/>
              </a:spcAft>
              <a:buClr>
                <a:schemeClr val="dk1"/>
              </a:buClr>
              <a:buSzPts val="900"/>
              <a:buFont typeface="Calibri"/>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50" name="Google Shape;150;p36"/>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6"/>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6"/>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3" name="Shape 153"/>
        <p:cNvGrpSpPr/>
        <p:nvPr/>
      </p:nvGrpSpPr>
      <p:grpSpPr>
        <a:xfrm>
          <a:off x="0" y="0"/>
          <a:ext cx="0" cy="0"/>
          <a:chOff x="0" y="0"/>
          <a:chExt cx="0" cy="0"/>
        </a:xfrm>
      </p:grpSpPr>
      <p:sp>
        <p:nvSpPr>
          <p:cNvPr id="154" name="Google Shape;154;p37"/>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7"/>
          <p:cNvSpPr/>
          <p:nvPr>
            <p:ph idx="2" type="pic"/>
          </p:nvPr>
        </p:nvSpPr>
        <p:spPr>
          <a:xfrm>
            <a:off x="1792288" y="459581"/>
            <a:ext cx="5486400" cy="3086100"/>
          </a:xfrm>
          <a:prstGeom prst="rect">
            <a:avLst/>
          </a:prstGeom>
          <a:noFill/>
          <a:ln>
            <a:noFill/>
          </a:ln>
        </p:spPr>
      </p:sp>
      <p:sp>
        <p:nvSpPr>
          <p:cNvPr id="156" name="Google Shape;156;p37"/>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Font typeface="Calibri"/>
              <a:buNone/>
              <a:defRPr sz="900"/>
            </a:lvl4pPr>
            <a:lvl5pPr indent="-228600" lvl="4" marL="2286000" algn="l">
              <a:spcBef>
                <a:spcPts val="180"/>
              </a:spcBef>
              <a:spcAft>
                <a:spcPts val="0"/>
              </a:spcAft>
              <a:buClr>
                <a:schemeClr val="dk1"/>
              </a:buClr>
              <a:buSzPts val="900"/>
              <a:buFont typeface="Calibri"/>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57" name="Google Shape;157;p37"/>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7"/>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7"/>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0" name="Shape 160"/>
        <p:cNvGrpSpPr/>
        <p:nvPr/>
      </p:nvGrpSpPr>
      <p:grpSpPr>
        <a:xfrm>
          <a:off x="0" y="0"/>
          <a:ext cx="0" cy="0"/>
          <a:chOff x="0" y="0"/>
          <a:chExt cx="0" cy="0"/>
        </a:xfrm>
      </p:grpSpPr>
      <p:sp>
        <p:nvSpPr>
          <p:cNvPr id="161" name="Google Shape;161;p38"/>
          <p:cNvSpPr txBox="1"/>
          <p:nvPr>
            <p:ph type="title"/>
          </p:nvPr>
        </p:nvSpPr>
        <p:spPr>
          <a:xfrm>
            <a:off x="323850" y="141685"/>
            <a:ext cx="6923088" cy="4857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txBox="1"/>
          <p:nvPr>
            <p:ph idx="1" type="body"/>
          </p:nvPr>
        </p:nvSpPr>
        <p:spPr>
          <a:xfrm rot="5400000">
            <a:off x="2511989" y="-1533602"/>
            <a:ext cx="4158647" cy="853492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 name="Google Shape;163;p38"/>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8"/>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8"/>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6" name="Shape 166"/>
        <p:cNvGrpSpPr/>
        <p:nvPr/>
      </p:nvGrpSpPr>
      <p:grpSpPr>
        <a:xfrm>
          <a:off x="0" y="0"/>
          <a:ext cx="0" cy="0"/>
          <a:chOff x="0" y="0"/>
          <a:chExt cx="0" cy="0"/>
        </a:xfrm>
      </p:grpSpPr>
      <p:sp>
        <p:nvSpPr>
          <p:cNvPr id="167" name="Google Shape;167;p39"/>
          <p:cNvSpPr txBox="1"/>
          <p:nvPr>
            <p:ph type="title"/>
          </p:nvPr>
        </p:nvSpPr>
        <p:spPr>
          <a:xfrm rot="5400000">
            <a:off x="5414963" y="1322786"/>
            <a:ext cx="4452938" cy="20907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9"/>
          <p:cNvSpPr txBox="1"/>
          <p:nvPr>
            <p:ph idx="1" type="body"/>
          </p:nvPr>
        </p:nvSpPr>
        <p:spPr>
          <a:xfrm rot="5400000">
            <a:off x="1157288" y="-691752"/>
            <a:ext cx="4452938" cy="61198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39"/>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9"/>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rgbClr val="9688A5"/>
                </a:solidFill>
                <a:latin typeface="Arial"/>
                <a:ea typeface="Arial"/>
                <a:cs typeface="Arial"/>
                <a:sym typeface="Arial"/>
              </a:defRPr>
            </a:lvl1pPr>
            <a:lvl2pPr indent="0" lvl="1" marL="0" marR="0" algn="r">
              <a:spcBef>
                <a:spcPts val="0"/>
              </a:spcBef>
              <a:spcAft>
                <a:spcPts val="0"/>
              </a:spcAft>
              <a:buNone/>
              <a:defRPr sz="1000">
                <a:solidFill>
                  <a:srgbClr val="9688A5"/>
                </a:solidFill>
                <a:latin typeface="Arial"/>
                <a:ea typeface="Arial"/>
                <a:cs typeface="Arial"/>
                <a:sym typeface="Arial"/>
              </a:defRPr>
            </a:lvl2pPr>
            <a:lvl3pPr indent="0" lvl="2" marL="0" marR="0" algn="r">
              <a:spcBef>
                <a:spcPts val="0"/>
              </a:spcBef>
              <a:spcAft>
                <a:spcPts val="0"/>
              </a:spcAft>
              <a:buNone/>
              <a:defRPr sz="1000">
                <a:solidFill>
                  <a:srgbClr val="9688A5"/>
                </a:solidFill>
                <a:latin typeface="Arial"/>
                <a:ea typeface="Arial"/>
                <a:cs typeface="Arial"/>
                <a:sym typeface="Arial"/>
              </a:defRPr>
            </a:lvl3pPr>
            <a:lvl4pPr indent="0" lvl="3" marL="0" marR="0" algn="r">
              <a:spcBef>
                <a:spcPts val="0"/>
              </a:spcBef>
              <a:spcAft>
                <a:spcPts val="0"/>
              </a:spcAft>
              <a:buNone/>
              <a:defRPr sz="1000">
                <a:solidFill>
                  <a:srgbClr val="9688A5"/>
                </a:solidFill>
                <a:latin typeface="Arial"/>
                <a:ea typeface="Arial"/>
                <a:cs typeface="Arial"/>
                <a:sym typeface="Arial"/>
              </a:defRPr>
            </a:lvl4pPr>
            <a:lvl5pPr indent="0" lvl="4" marL="0" marR="0" algn="r">
              <a:spcBef>
                <a:spcPts val="0"/>
              </a:spcBef>
              <a:spcAft>
                <a:spcPts val="0"/>
              </a:spcAft>
              <a:buNone/>
              <a:defRPr sz="1000">
                <a:solidFill>
                  <a:srgbClr val="9688A5"/>
                </a:solidFill>
                <a:latin typeface="Arial"/>
                <a:ea typeface="Arial"/>
                <a:cs typeface="Arial"/>
                <a:sym typeface="Arial"/>
              </a:defRPr>
            </a:lvl5pPr>
            <a:lvl6pPr indent="0" lvl="5" marL="0" marR="0" algn="r">
              <a:spcBef>
                <a:spcPts val="0"/>
              </a:spcBef>
              <a:spcAft>
                <a:spcPts val="0"/>
              </a:spcAft>
              <a:buNone/>
              <a:defRPr sz="1000">
                <a:solidFill>
                  <a:srgbClr val="9688A5"/>
                </a:solidFill>
                <a:latin typeface="Arial"/>
                <a:ea typeface="Arial"/>
                <a:cs typeface="Arial"/>
                <a:sym typeface="Arial"/>
              </a:defRPr>
            </a:lvl6pPr>
            <a:lvl7pPr indent="0" lvl="6" marL="0" marR="0" algn="r">
              <a:spcBef>
                <a:spcPts val="0"/>
              </a:spcBef>
              <a:spcAft>
                <a:spcPts val="0"/>
              </a:spcAft>
              <a:buNone/>
              <a:defRPr sz="1000">
                <a:solidFill>
                  <a:srgbClr val="9688A5"/>
                </a:solidFill>
                <a:latin typeface="Arial"/>
                <a:ea typeface="Arial"/>
                <a:cs typeface="Arial"/>
                <a:sym typeface="Arial"/>
              </a:defRPr>
            </a:lvl7pPr>
            <a:lvl8pPr indent="0" lvl="7" marL="0" marR="0" algn="r">
              <a:spcBef>
                <a:spcPts val="0"/>
              </a:spcBef>
              <a:spcAft>
                <a:spcPts val="0"/>
              </a:spcAft>
              <a:buNone/>
              <a:defRPr sz="1000">
                <a:solidFill>
                  <a:srgbClr val="9688A5"/>
                </a:solidFill>
                <a:latin typeface="Arial"/>
                <a:ea typeface="Arial"/>
                <a:cs typeface="Arial"/>
                <a:sym typeface="Arial"/>
              </a:defRPr>
            </a:lvl8pPr>
            <a:lvl9pPr indent="0" lvl="8" marL="0" marR="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20"/>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21"/>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21"/>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21"/>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3"/>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3887391" y="740569"/>
            <a:ext cx="4629150" cy="3655219"/>
          </a:xfrm>
          <a:prstGeom prst="rect">
            <a:avLst/>
          </a:prstGeom>
          <a:noFill/>
          <a:ln>
            <a:noFill/>
          </a:ln>
        </p:spPr>
      </p:sp>
      <p:sp>
        <p:nvSpPr>
          <p:cNvPr id="68" name="Google Shape;68;p24"/>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5.jpg"/><Relationship Id="rId2" Type="http://schemas.openxmlformats.org/officeDocument/2006/relationships/image" Target="../media/image4.jpg"/><Relationship Id="rId3" Type="http://schemas.openxmlformats.org/officeDocument/2006/relationships/image" Target="../media/image1.jp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6" Type="http://schemas.openxmlformats.org/officeDocument/2006/relationships/theme" Target="../theme/theme1.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descr="Encabezado Hojas ver3-07DIC09.JPG" id="85" name="Google Shape;85;p27"/>
          <p:cNvPicPr preferRelativeResize="0"/>
          <p:nvPr/>
        </p:nvPicPr>
        <p:blipFill rotWithShape="1">
          <a:blip r:embed="rId1">
            <a:alphaModFix/>
          </a:blip>
          <a:srcRect b="0" l="0" r="0" t="0"/>
          <a:stretch/>
        </p:blipFill>
        <p:spPr>
          <a:xfrm>
            <a:off x="3533776" y="0"/>
            <a:ext cx="5610225" cy="912019"/>
          </a:xfrm>
          <a:prstGeom prst="rect">
            <a:avLst/>
          </a:prstGeom>
          <a:noFill/>
          <a:ln>
            <a:noFill/>
          </a:ln>
        </p:spPr>
      </p:pic>
      <p:pic>
        <p:nvPicPr>
          <p:cNvPr descr="Abajo" id="86" name="Google Shape;86;p27"/>
          <p:cNvPicPr preferRelativeResize="0"/>
          <p:nvPr/>
        </p:nvPicPr>
        <p:blipFill rotWithShape="1">
          <a:blip r:embed="rId2">
            <a:alphaModFix/>
          </a:blip>
          <a:srcRect b="0" l="0" r="0" t="0"/>
          <a:stretch/>
        </p:blipFill>
        <p:spPr>
          <a:xfrm>
            <a:off x="0" y="4046935"/>
            <a:ext cx="9144000" cy="1103709"/>
          </a:xfrm>
          <a:prstGeom prst="rect">
            <a:avLst/>
          </a:prstGeom>
          <a:noFill/>
          <a:ln>
            <a:noFill/>
          </a:ln>
        </p:spPr>
      </p:pic>
      <p:sp>
        <p:nvSpPr>
          <p:cNvPr id="87" name="Google Shape;87;p27"/>
          <p:cNvSpPr txBox="1"/>
          <p:nvPr>
            <p:ph type="title"/>
          </p:nvPr>
        </p:nvSpPr>
        <p:spPr>
          <a:xfrm>
            <a:off x="323850" y="141685"/>
            <a:ext cx="6923088" cy="4857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200" u="none" cap="none" strike="noStrike">
                <a:solidFill>
                  <a:srgbClr val="333333"/>
                </a:solidFill>
                <a:latin typeface="Calibri"/>
                <a:ea typeface="Calibri"/>
                <a:cs typeface="Calibri"/>
                <a:sym typeface="Calibri"/>
              </a:defRPr>
            </a:lvl1pPr>
            <a:lvl2pPr lvl="1" marR="0" rtl="0" algn="l">
              <a:spcBef>
                <a:spcPts val="0"/>
              </a:spcBef>
              <a:spcAft>
                <a:spcPts val="0"/>
              </a:spcAft>
              <a:buSzPts val="1400"/>
              <a:buNone/>
              <a:defRPr b="1" i="0" sz="2200" u="none" cap="none" strike="noStrike">
                <a:solidFill>
                  <a:srgbClr val="333333"/>
                </a:solidFill>
                <a:latin typeface="Calibri"/>
                <a:ea typeface="Calibri"/>
                <a:cs typeface="Calibri"/>
                <a:sym typeface="Calibri"/>
              </a:defRPr>
            </a:lvl2pPr>
            <a:lvl3pPr lvl="2" marR="0" rtl="0" algn="l">
              <a:spcBef>
                <a:spcPts val="0"/>
              </a:spcBef>
              <a:spcAft>
                <a:spcPts val="0"/>
              </a:spcAft>
              <a:buSzPts val="1400"/>
              <a:buNone/>
              <a:defRPr b="1" i="0" sz="2200" u="none" cap="none" strike="noStrike">
                <a:solidFill>
                  <a:srgbClr val="333333"/>
                </a:solidFill>
                <a:latin typeface="Calibri"/>
                <a:ea typeface="Calibri"/>
                <a:cs typeface="Calibri"/>
                <a:sym typeface="Calibri"/>
              </a:defRPr>
            </a:lvl3pPr>
            <a:lvl4pPr lvl="3" marR="0" rtl="0" algn="l">
              <a:spcBef>
                <a:spcPts val="0"/>
              </a:spcBef>
              <a:spcAft>
                <a:spcPts val="0"/>
              </a:spcAft>
              <a:buSzPts val="1400"/>
              <a:buNone/>
              <a:defRPr b="1" i="0" sz="2200" u="none" cap="none" strike="noStrike">
                <a:solidFill>
                  <a:srgbClr val="333333"/>
                </a:solidFill>
                <a:latin typeface="Calibri"/>
                <a:ea typeface="Calibri"/>
                <a:cs typeface="Calibri"/>
                <a:sym typeface="Calibri"/>
              </a:defRPr>
            </a:lvl4pPr>
            <a:lvl5pPr lvl="4" marR="0" rtl="0" algn="l">
              <a:spcBef>
                <a:spcPts val="0"/>
              </a:spcBef>
              <a:spcAft>
                <a:spcPts val="0"/>
              </a:spcAft>
              <a:buSzPts val="1400"/>
              <a:buNone/>
              <a:defRPr b="1" i="0" sz="2200" u="none" cap="none" strike="noStrike">
                <a:solidFill>
                  <a:srgbClr val="333333"/>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rgbClr val="333333"/>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rgbClr val="333333"/>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rgbClr val="333333"/>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rgbClr val="333333"/>
                </a:solidFill>
                <a:latin typeface="Arial"/>
                <a:ea typeface="Arial"/>
                <a:cs typeface="Arial"/>
                <a:sym typeface="Arial"/>
              </a:defRPr>
            </a:lvl9pPr>
          </a:lstStyle>
          <a:p/>
        </p:txBody>
      </p:sp>
      <p:sp>
        <p:nvSpPr>
          <p:cNvPr id="88" name="Google Shape;88;p27"/>
          <p:cNvSpPr txBox="1"/>
          <p:nvPr>
            <p:ph idx="1" type="body"/>
          </p:nvPr>
        </p:nvSpPr>
        <p:spPr>
          <a:xfrm>
            <a:off x="323850" y="654537"/>
            <a:ext cx="8534924" cy="4158647"/>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p27"/>
          <p:cNvSpPr txBox="1"/>
          <p:nvPr>
            <p:ph idx="10" type="dt"/>
          </p:nvPr>
        </p:nvSpPr>
        <p:spPr>
          <a:xfrm>
            <a:off x="457200" y="4812999"/>
            <a:ext cx="2133600" cy="22810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rgbClr val="9688A5"/>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27"/>
          <p:cNvSpPr txBox="1"/>
          <p:nvPr>
            <p:ph idx="11" type="ftr"/>
          </p:nvPr>
        </p:nvSpPr>
        <p:spPr>
          <a:xfrm>
            <a:off x="3124200" y="4812999"/>
            <a:ext cx="2895600" cy="22810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rgbClr val="9688A5"/>
                </a:solidFill>
                <a:latin typeface="Arial"/>
                <a:ea typeface="Arial"/>
                <a:cs typeface="Arial"/>
                <a:sym typeface="Arial"/>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27"/>
          <p:cNvSpPr txBox="1"/>
          <p:nvPr>
            <p:ph idx="12" type="sldNum"/>
          </p:nvPr>
        </p:nvSpPr>
        <p:spPr>
          <a:xfrm>
            <a:off x="6553200" y="4812999"/>
            <a:ext cx="2133600" cy="228107"/>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000">
                <a:solidFill>
                  <a:srgbClr val="9688A5"/>
                </a:solidFill>
                <a:latin typeface="Arial"/>
                <a:ea typeface="Arial"/>
                <a:cs typeface="Arial"/>
                <a:sym typeface="Arial"/>
              </a:defRPr>
            </a:lvl1pPr>
            <a:lvl2pPr indent="0" lvl="1" marL="0" marR="0" rtl="0" algn="r">
              <a:spcBef>
                <a:spcPts val="0"/>
              </a:spcBef>
              <a:spcAft>
                <a:spcPts val="0"/>
              </a:spcAft>
              <a:buNone/>
              <a:defRPr sz="1000">
                <a:solidFill>
                  <a:srgbClr val="9688A5"/>
                </a:solidFill>
                <a:latin typeface="Arial"/>
                <a:ea typeface="Arial"/>
                <a:cs typeface="Arial"/>
                <a:sym typeface="Arial"/>
              </a:defRPr>
            </a:lvl2pPr>
            <a:lvl3pPr indent="0" lvl="2" marL="0" marR="0" rtl="0" algn="r">
              <a:spcBef>
                <a:spcPts val="0"/>
              </a:spcBef>
              <a:spcAft>
                <a:spcPts val="0"/>
              </a:spcAft>
              <a:buNone/>
              <a:defRPr sz="1000">
                <a:solidFill>
                  <a:srgbClr val="9688A5"/>
                </a:solidFill>
                <a:latin typeface="Arial"/>
                <a:ea typeface="Arial"/>
                <a:cs typeface="Arial"/>
                <a:sym typeface="Arial"/>
              </a:defRPr>
            </a:lvl3pPr>
            <a:lvl4pPr indent="0" lvl="3" marL="0" marR="0" rtl="0" algn="r">
              <a:spcBef>
                <a:spcPts val="0"/>
              </a:spcBef>
              <a:spcAft>
                <a:spcPts val="0"/>
              </a:spcAft>
              <a:buNone/>
              <a:defRPr sz="1000">
                <a:solidFill>
                  <a:srgbClr val="9688A5"/>
                </a:solidFill>
                <a:latin typeface="Arial"/>
                <a:ea typeface="Arial"/>
                <a:cs typeface="Arial"/>
                <a:sym typeface="Arial"/>
              </a:defRPr>
            </a:lvl4pPr>
            <a:lvl5pPr indent="0" lvl="4" marL="0" marR="0" rtl="0" algn="r">
              <a:spcBef>
                <a:spcPts val="0"/>
              </a:spcBef>
              <a:spcAft>
                <a:spcPts val="0"/>
              </a:spcAft>
              <a:buNone/>
              <a:defRPr sz="1000">
                <a:solidFill>
                  <a:srgbClr val="9688A5"/>
                </a:solidFill>
                <a:latin typeface="Arial"/>
                <a:ea typeface="Arial"/>
                <a:cs typeface="Arial"/>
                <a:sym typeface="Arial"/>
              </a:defRPr>
            </a:lvl5pPr>
            <a:lvl6pPr indent="0" lvl="5" marL="0" marR="0" rtl="0" algn="r">
              <a:spcBef>
                <a:spcPts val="0"/>
              </a:spcBef>
              <a:spcAft>
                <a:spcPts val="0"/>
              </a:spcAft>
              <a:buNone/>
              <a:defRPr sz="1000">
                <a:solidFill>
                  <a:srgbClr val="9688A5"/>
                </a:solidFill>
                <a:latin typeface="Arial"/>
                <a:ea typeface="Arial"/>
                <a:cs typeface="Arial"/>
                <a:sym typeface="Arial"/>
              </a:defRPr>
            </a:lvl6pPr>
            <a:lvl7pPr indent="0" lvl="6" marL="0" marR="0" rtl="0" algn="r">
              <a:spcBef>
                <a:spcPts val="0"/>
              </a:spcBef>
              <a:spcAft>
                <a:spcPts val="0"/>
              </a:spcAft>
              <a:buNone/>
              <a:defRPr sz="1000">
                <a:solidFill>
                  <a:srgbClr val="9688A5"/>
                </a:solidFill>
                <a:latin typeface="Arial"/>
                <a:ea typeface="Arial"/>
                <a:cs typeface="Arial"/>
                <a:sym typeface="Arial"/>
              </a:defRPr>
            </a:lvl7pPr>
            <a:lvl8pPr indent="0" lvl="7" marL="0" marR="0" rtl="0" algn="r">
              <a:spcBef>
                <a:spcPts val="0"/>
              </a:spcBef>
              <a:spcAft>
                <a:spcPts val="0"/>
              </a:spcAft>
              <a:buNone/>
              <a:defRPr sz="1000">
                <a:solidFill>
                  <a:srgbClr val="9688A5"/>
                </a:solidFill>
                <a:latin typeface="Arial"/>
                <a:ea typeface="Arial"/>
                <a:cs typeface="Arial"/>
                <a:sym typeface="Arial"/>
              </a:defRPr>
            </a:lvl8pPr>
            <a:lvl9pPr indent="0" lvl="8" marL="0" marR="0" rtl="0" algn="r">
              <a:spcBef>
                <a:spcPts val="0"/>
              </a:spcBef>
              <a:spcAft>
                <a:spcPts val="0"/>
              </a:spcAft>
              <a:buNone/>
              <a:defRPr sz="1000">
                <a:solidFill>
                  <a:srgbClr val="9688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cxnSp>
        <p:nvCxnSpPr>
          <p:cNvPr id="92" name="Google Shape;92;p27"/>
          <p:cNvCxnSpPr/>
          <p:nvPr/>
        </p:nvCxnSpPr>
        <p:spPr>
          <a:xfrm>
            <a:off x="358775" y="600075"/>
            <a:ext cx="6769100" cy="0"/>
          </a:xfrm>
          <a:prstGeom prst="straightConnector1">
            <a:avLst/>
          </a:prstGeom>
          <a:noFill/>
          <a:ln cap="flat" cmpd="sng" w="12700">
            <a:solidFill>
              <a:srgbClr val="7F98D7"/>
            </a:solidFill>
            <a:prstDash val="solid"/>
            <a:round/>
            <a:headEnd len="med" w="med" type="none"/>
            <a:tailEnd len="med" w="med" type="none"/>
          </a:ln>
        </p:spPr>
      </p:cxnSp>
      <p:pic>
        <p:nvPicPr>
          <p:cNvPr id="93" name="Google Shape;93;p27"/>
          <p:cNvPicPr preferRelativeResize="0"/>
          <p:nvPr/>
        </p:nvPicPr>
        <p:blipFill rotWithShape="1">
          <a:blip r:embed="rId3">
            <a:alphaModFix/>
          </a:blip>
          <a:srcRect b="0" l="0" r="0" t="0"/>
          <a:stretch/>
        </p:blipFill>
        <p:spPr>
          <a:xfrm>
            <a:off x="7545324" y="298323"/>
            <a:ext cx="1368552" cy="301752"/>
          </a:xfrm>
          <a:prstGeom prst="rect">
            <a:avLst/>
          </a:prstGeom>
          <a:noFill/>
          <a:ln>
            <a:noFill/>
          </a:ln>
          <a:effectLst>
            <a:outerShdw blurRad="292100" rotWithShape="0" algn="tl" dir="2700000" dist="139700">
              <a:srgbClr val="333333">
                <a:alpha val="64705"/>
              </a:srgbClr>
            </a:outerShdw>
          </a:effectLst>
        </p:spPr>
      </p:pic>
    </p:spTree>
  </p:cSld>
  <p:clrMap accent1="accent1" accent2="accent2" accent3="accent3" accent4="accent4" accent5="accent5" accent6="accent6" bg1="lt1" bg2="dk2" tx1="dk1" tx2="lt2" folHlink="folHlink" hlink="hlink"/>
  <p:sldLayoutIdLst>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75" name="Shape 175"/>
        <p:cNvGrpSpPr/>
        <p:nvPr/>
      </p:nvGrpSpPr>
      <p:grpSpPr>
        <a:xfrm>
          <a:off x="0" y="0"/>
          <a:ext cx="0" cy="0"/>
          <a:chOff x="0" y="0"/>
          <a:chExt cx="0" cy="0"/>
        </a:xfrm>
      </p:grpSpPr>
      <p:sp>
        <p:nvSpPr>
          <p:cNvPr id="176" name="Google Shape;176;p1"/>
          <p:cNvSpPr/>
          <p:nvPr/>
        </p:nvSpPr>
        <p:spPr>
          <a:xfrm>
            <a:off x="0" y="4551218"/>
            <a:ext cx="9144000" cy="59228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77" name="Google Shape;177;p1"/>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178" name="Google Shape;178;p1"/>
          <p:cNvSpPr txBox="1"/>
          <p:nvPr/>
        </p:nvSpPr>
        <p:spPr>
          <a:xfrm>
            <a:off x="963825" y="2042000"/>
            <a:ext cx="3608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2800" u="none" cap="none" strike="noStrike">
                <a:solidFill>
                  <a:schemeClr val="lt1"/>
                </a:solidFill>
                <a:latin typeface="Arial"/>
                <a:ea typeface="Arial"/>
                <a:cs typeface="Arial"/>
                <a:sym typeface="Arial"/>
              </a:rPr>
              <a:t>Conceptualización:</a:t>
            </a:r>
            <a:endParaRPr sz="2800">
              <a:solidFill>
                <a:schemeClr val="lt1"/>
              </a:solidFill>
              <a:latin typeface="Arial"/>
              <a:ea typeface="Arial"/>
              <a:cs typeface="Arial"/>
              <a:sym typeface="Arial"/>
            </a:endParaRPr>
          </a:p>
        </p:txBody>
      </p:sp>
      <p:sp>
        <p:nvSpPr>
          <p:cNvPr id="179" name="Google Shape;179;p1"/>
          <p:cNvSpPr txBox="1"/>
          <p:nvPr/>
        </p:nvSpPr>
        <p:spPr>
          <a:xfrm>
            <a:off x="4655425" y="1350925"/>
            <a:ext cx="34074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Arial"/>
                <a:ea typeface="Arial"/>
                <a:cs typeface="Arial"/>
                <a:sym typeface="Arial"/>
              </a:rPr>
              <a:t>DevOps</a:t>
            </a:r>
            <a:endParaRPr b="1" sz="6000">
              <a:solidFill>
                <a:schemeClr val="lt1"/>
              </a:solidFill>
              <a:latin typeface="Arial"/>
              <a:ea typeface="Arial"/>
              <a:cs typeface="Arial"/>
              <a:sym typeface="Arial"/>
            </a:endParaRPr>
          </a:p>
        </p:txBody>
      </p:sp>
      <p:sp>
        <p:nvSpPr>
          <p:cNvPr id="180" name="Google Shape;180;p1"/>
          <p:cNvSpPr txBox="1"/>
          <p:nvPr/>
        </p:nvSpPr>
        <p:spPr>
          <a:xfrm>
            <a:off x="5543687" y="2387100"/>
            <a:ext cx="18333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400">
                <a:solidFill>
                  <a:schemeClr val="lt1"/>
                </a:solidFill>
                <a:latin typeface="Arial"/>
                <a:ea typeface="Arial"/>
                <a:cs typeface="Arial"/>
                <a:sym typeface="Arial"/>
              </a:rPr>
              <a:t>Básico</a:t>
            </a:r>
            <a:endParaRPr sz="32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61" name="Shape 261"/>
        <p:cNvGrpSpPr/>
        <p:nvPr/>
      </p:nvGrpSpPr>
      <p:grpSpPr>
        <a:xfrm>
          <a:off x="0" y="0"/>
          <a:ext cx="0" cy="0"/>
          <a:chOff x="0" y="0"/>
          <a:chExt cx="0" cy="0"/>
        </a:xfrm>
      </p:grpSpPr>
      <p:sp>
        <p:nvSpPr>
          <p:cNvPr id="262" name="Google Shape;262;p10"/>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63" name="Google Shape;263;p10"/>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64" name="Google Shape;264;p10"/>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Continous Testing (CT)</a:t>
            </a:r>
            <a:endParaRPr/>
          </a:p>
        </p:txBody>
      </p:sp>
      <p:sp>
        <p:nvSpPr>
          <p:cNvPr id="265" name="Google Shape;265;p10"/>
          <p:cNvSpPr txBox="1"/>
          <p:nvPr/>
        </p:nvSpPr>
        <p:spPr>
          <a:xfrm>
            <a:off x="672302" y="1517000"/>
            <a:ext cx="7792578"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Las pruebas continuas son una práctica que busca probar el software en cada etapa del ciclo de vida del desarrollo de software. El objetivo de las pruebas continuas es evaluar la calidad del software en cada paso del proceso de integración continua probando de manera temprana y frecuente.</a:t>
            </a:r>
            <a:endParaRPr/>
          </a:p>
          <a:p>
            <a:pPr indent="0" lvl="0" marL="0" marR="0" rtl="0" algn="l">
              <a:spcBef>
                <a:spcPts val="0"/>
              </a:spcBef>
              <a:spcAft>
                <a:spcPts val="0"/>
              </a:spcAft>
              <a:buNone/>
            </a:pPr>
            <a:r>
              <a:t/>
            </a:r>
            <a:endParaRPr sz="1500">
              <a:solidFill>
                <a:srgbClr val="585858"/>
              </a:solidFill>
              <a:latin typeface="Arial"/>
              <a:ea typeface="Arial"/>
              <a:cs typeface="Arial"/>
              <a:sym typeface="Arial"/>
            </a:endParaRPr>
          </a:p>
          <a:p>
            <a:pPr indent="0" lvl="0" marL="0" marR="0" rtl="0" algn="l">
              <a:spcBef>
                <a:spcPts val="0"/>
              </a:spcBef>
              <a:spcAft>
                <a:spcPts val="0"/>
              </a:spcAft>
              <a:buNone/>
            </a:pPr>
            <a:r>
              <a:rPr lang="es-ES" sz="1500">
                <a:solidFill>
                  <a:srgbClr val="585858"/>
                </a:solidFill>
                <a:latin typeface="Arial"/>
                <a:ea typeface="Arial"/>
                <a:cs typeface="Arial"/>
                <a:sym typeface="Arial"/>
              </a:rPr>
              <a:t>Algunas de las pruebas que se ejecutan en testing continuo incluyen:</a:t>
            </a:r>
            <a:endParaRPr/>
          </a:p>
          <a:p>
            <a:pPr indent="0" lvl="0" marL="0" marR="0" rtl="0" algn="l">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Pruebas de aceptación</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Pruebas unitarias</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Pruebas de integración</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Pruebas funcionales</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Pruebas de rendimiento</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Pruebas de regresión</a:t>
            </a:r>
            <a:endParaRPr/>
          </a:p>
        </p:txBody>
      </p:sp>
      <p:pic>
        <p:nvPicPr>
          <p:cNvPr descr="Encuentre y arregle los errores antes" id="266" name="Google Shape;266;p10"/>
          <p:cNvPicPr preferRelativeResize="0"/>
          <p:nvPr/>
        </p:nvPicPr>
        <p:blipFill rotWithShape="1">
          <a:blip r:embed="rId4">
            <a:alphaModFix/>
          </a:blip>
          <a:srcRect b="0" l="0" r="0" t="0"/>
          <a:stretch/>
        </p:blipFill>
        <p:spPr>
          <a:xfrm>
            <a:off x="6475908" y="3079896"/>
            <a:ext cx="1552355" cy="10349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71" name="Shape 271"/>
        <p:cNvGrpSpPr/>
        <p:nvPr/>
      </p:nvGrpSpPr>
      <p:grpSpPr>
        <a:xfrm>
          <a:off x="0" y="0"/>
          <a:ext cx="0" cy="0"/>
          <a:chOff x="0" y="0"/>
          <a:chExt cx="0" cy="0"/>
        </a:xfrm>
      </p:grpSpPr>
      <p:sp>
        <p:nvSpPr>
          <p:cNvPr id="272" name="Google Shape;272;p11"/>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73" name="Google Shape;273;p11"/>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74" name="Google Shape;274;p11"/>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Continous Delivery/Deployment (CD)</a:t>
            </a:r>
            <a:endParaRPr/>
          </a:p>
        </p:txBody>
      </p:sp>
      <p:sp>
        <p:nvSpPr>
          <p:cNvPr id="275" name="Google Shape;275;p11"/>
          <p:cNvSpPr txBox="1"/>
          <p:nvPr/>
        </p:nvSpPr>
        <p:spPr>
          <a:xfrm>
            <a:off x="645344" y="2618255"/>
            <a:ext cx="7846489" cy="1708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500">
                <a:solidFill>
                  <a:srgbClr val="585858"/>
                </a:solidFill>
                <a:latin typeface="Arial"/>
                <a:ea typeface="Arial"/>
                <a:cs typeface="Arial"/>
                <a:sym typeface="Arial"/>
              </a:rPr>
              <a:t>La entrega continua es una práctica de desarrollo de software mediante la cual se preparan automáticamente los cambios en el código y se implementan en entorno de pruebas o de producción después de la fase de compilación y testeo.</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rPr lang="es-ES" sz="1500">
                <a:solidFill>
                  <a:srgbClr val="585858"/>
                </a:solidFill>
                <a:latin typeface="Arial"/>
                <a:ea typeface="Arial"/>
                <a:cs typeface="Arial"/>
                <a:sym typeface="Arial"/>
              </a:rPr>
              <a:t>La entrega continua automatiza todo el proceso de publicación de software. Cada revisión efectuada activa un proceso automatizado que crea, prueba y almacena la actualización. La decisión definitiva de implementarla en un entorno de producción en vivo la toma el desarrollador.</a:t>
            </a:r>
            <a:endParaRPr/>
          </a:p>
        </p:txBody>
      </p:sp>
      <p:pic>
        <p:nvPicPr>
          <p:cNvPr descr="Entrega continua" id="276" name="Google Shape;276;p11"/>
          <p:cNvPicPr preferRelativeResize="0"/>
          <p:nvPr/>
        </p:nvPicPr>
        <p:blipFill rotWithShape="1">
          <a:blip r:embed="rId4">
            <a:alphaModFix/>
          </a:blip>
          <a:srcRect b="0" l="0" r="0" t="0"/>
          <a:stretch/>
        </p:blipFill>
        <p:spPr>
          <a:xfrm>
            <a:off x="3973277" y="1189011"/>
            <a:ext cx="1190625" cy="120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81" name="Shape 281"/>
        <p:cNvGrpSpPr/>
        <p:nvPr/>
      </p:nvGrpSpPr>
      <p:grpSpPr>
        <a:xfrm>
          <a:off x="0" y="0"/>
          <a:ext cx="0" cy="0"/>
          <a:chOff x="0" y="0"/>
          <a:chExt cx="0" cy="0"/>
        </a:xfrm>
      </p:grpSpPr>
      <p:sp>
        <p:nvSpPr>
          <p:cNvPr id="282" name="Google Shape;282;p12"/>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83" name="Google Shape;283;p12"/>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84" name="Google Shape;284;p12"/>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Release Management (RM)</a:t>
            </a:r>
            <a:endParaRPr/>
          </a:p>
        </p:txBody>
      </p:sp>
      <p:sp>
        <p:nvSpPr>
          <p:cNvPr id="285" name="Google Shape;285;p12"/>
          <p:cNvSpPr txBox="1"/>
          <p:nvPr/>
        </p:nvSpPr>
        <p:spPr>
          <a:xfrm>
            <a:off x="555613" y="2794541"/>
            <a:ext cx="8025956" cy="12464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500">
                <a:solidFill>
                  <a:srgbClr val="585858"/>
                </a:solidFill>
                <a:latin typeface="Arial"/>
                <a:ea typeface="Arial"/>
                <a:cs typeface="Arial"/>
                <a:sym typeface="Arial"/>
              </a:rPr>
              <a:t>La práctica de Release Management va de la mano con la Entrega Continua. Si bien ésta ultima nos enfatiza y facilita el despliegue de los cambios de código que ya pasaron por una Integración Continua a un ambiente (sea productivo o de pruebas), el Release Management nos dice qué cambios se implementan en qué entorno y cuando hacerlo.</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rPr lang="es-ES" sz="1500">
                <a:solidFill>
                  <a:srgbClr val="585858"/>
                </a:solidFill>
                <a:latin typeface="Arial"/>
                <a:ea typeface="Arial"/>
                <a:cs typeface="Arial"/>
                <a:sym typeface="Arial"/>
              </a:rPr>
              <a:t>Release Management se trata de planificar, programar y controlar el proceso de desarrollo y entrega de software. </a:t>
            </a:r>
            <a:endParaRPr/>
          </a:p>
        </p:txBody>
      </p:sp>
      <p:pic>
        <p:nvPicPr>
          <p:cNvPr descr="AWS Config" id="286" name="Google Shape;286;p12"/>
          <p:cNvPicPr preferRelativeResize="0"/>
          <p:nvPr/>
        </p:nvPicPr>
        <p:blipFill rotWithShape="1">
          <a:blip r:embed="rId4">
            <a:alphaModFix/>
          </a:blip>
          <a:srcRect b="0" l="0" r="0" t="0"/>
          <a:stretch/>
        </p:blipFill>
        <p:spPr>
          <a:xfrm>
            <a:off x="3893591" y="1102464"/>
            <a:ext cx="1350000" cy="135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91" name="Shape 291"/>
        <p:cNvGrpSpPr/>
        <p:nvPr/>
      </p:nvGrpSpPr>
      <p:grpSpPr>
        <a:xfrm>
          <a:off x="0" y="0"/>
          <a:ext cx="0" cy="0"/>
          <a:chOff x="0" y="0"/>
          <a:chExt cx="0" cy="0"/>
        </a:xfrm>
      </p:grpSpPr>
      <p:sp>
        <p:nvSpPr>
          <p:cNvPr id="292" name="Google Shape;292;p13"/>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93" name="Google Shape;293;p13"/>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94" name="Google Shape;294;p13"/>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Release Management (RM)</a:t>
            </a:r>
            <a:endParaRPr/>
          </a:p>
        </p:txBody>
      </p:sp>
      <p:sp>
        <p:nvSpPr>
          <p:cNvPr id="295" name="Google Shape;295;p13"/>
          <p:cNvSpPr txBox="1"/>
          <p:nvPr/>
        </p:nvSpPr>
        <p:spPr>
          <a:xfrm>
            <a:off x="672302" y="1948502"/>
            <a:ext cx="7792578" cy="12464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Los principales beneficios del Release Management se pueden resumir como:</a:t>
            </a:r>
            <a:endParaRPr/>
          </a:p>
          <a:p>
            <a:pPr indent="0" lvl="0" marL="0" marR="0" rtl="0" algn="l">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Entregas más rápidas y consistentes</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Auditoría sólida y trazabilidad de los cambios</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Automatización del proceso de lanzamiento: Mayor calidad y consistencia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14"/>
          <p:cNvSpPr/>
          <p:nvPr/>
        </p:nvSpPr>
        <p:spPr>
          <a:xfrm>
            <a:off x="2775848" y="814305"/>
            <a:ext cx="2529860" cy="224676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4000">
                <a:solidFill>
                  <a:srgbClr val="1C4587"/>
                </a:solidFill>
                <a:latin typeface="Arial"/>
                <a:ea typeface="Arial"/>
                <a:cs typeface="Arial"/>
                <a:sym typeface="Arial"/>
              </a:rPr>
              <a:t>AP</a:t>
            </a:r>
            <a:r>
              <a:rPr lang="es-ES" sz="14000">
                <a:solidFill>
                  <a:srgbClr val="468AB8"/>
                </a:solidFill>
                <a:latin typeface="Arial"/>
                <a:ea typeface="Arial"/>
                <a:cs typeface="Arial"/>
                <a:sym typeface="Arial"/>
              </a:rPr>
              <a:t>I</a:t>
            </a:r>
            <a:endParaRPr sz="14000">
              <a:solidFill>
                <a:schemeClr val="dk1"/>
              </a:solidFill>
              <a:latin typeface="Arial"/>
              <a:ea typeface="Arial"/>
              <a:cs typeface="Arial"/>
              <a:sym typeface="Arial"/>
            </a:endParaRPr>
          </a:p>
        </p:txBody>
      </p:sp>
      <p:pic>
        <p:nvPicPr>
          <p:cNvPr descr="SOA-Experts" id="301" name="Google Shape;301;p14"/>
          <p:cNvPicPr preferRelativeResize="0"/>
          <p:nvPr/>
        </p:nvPicPr>
        <p:blipFill rotWithShape="1">
          <a:blip r:embed="rId3">
            <a:alphaModFix/>
          </a:blip>
          <a:srcRect b="0" l="88059" r="0" t="0"/>
          <a:stretch/>
        </p:blipFill>
        <p:spPr>
          <a:xfrm>
            <a:off x="5099043" y="1261847"/>
            <a:ext cx="648855" cy="1476375"/>
          </a:xfrm>
          <a:prstGeom prst="rect">
            <a:avLst/>
          </a:prstGeom>
          <a:noFill/>
          <a:ln>
            <a:noFill/>
          </a:ln>
        </p:spPr>
      </p:pic>
      <p:sp>
        <p:nvSpPr>
          <p:cNvPr id="302" name="Google Shape;302;p14"/>
          <p:cNvSpPr/>
          <p:nvPr/>
        </p:nvSpPr>
        <p:spPr>
          <a:xfrm>
            <a:off x="6465021" y="1634947"/>
            <a:ext cx="1890261" cy="101566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s-ES" sz="1000">
                <a:solidFill>
                  <a:srgbClr val="4D4D4D"/>
                </a:solidFill>
                <a:latin typeface="Arial"/>
                <a:ea typeface="Arial"/>
                <a:cs typeface="Arial"/>
                <a:sym typeface="Arial"/>
              </a:rPr>
              <a:t>VCSOFT Argentina S.A.</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Luis María Campos 134 10°</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Tel.: (54-11) 5258 2374</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Cel:(54 9 11) 3236 9775</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Buenos Aires, Argentina</a:t>
            </a:r>
            <a:endParaRPr/>
          </a:p>
          <a:p>
            <a:pPr indent="0" lvl="0" marL="0" marR="0" rtl="0" algn="l">
              <a:spcBef>
                <a:spcPts val="0"/>
              </a:spcBef>
              <a:spcAft>
                <a:spcPts val="0"/>
              </a:spcAft>
              <a:buNone/>
            </a:pPr>
            <a:r>
              <a:t/>
            </a:r>
            <a:endParaRPr sz="1000">
              <a:solidFill>
                <a:srgbClr val="4D4D4D"/>
              </a:solidFill>
              <a:latin typeface="Arial"/>
              <a:ea typeface="Arial"/>
              <a:cs typeface="Arial"/>
              <a:sym typeface="Arial"/>
            </a:endParaRPr>
          </a:p>
        </p:txBody>
      </p:sp>
      <p:sp>
        <p:nvSpPr>
          <p:cNvPr id="303" name="Google Shape;303;p14"/>
          <p:cNvSpPr/>
          <p:nvPr/>
        </p:nvSpPr>
        <p:spPr>
          <a:xfrm>
            <a:off x="6465022" y="2532232"/>
            <a:ext cx="1721946" cy="86177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s-ES" sz="1000">
                <a:solidFill>
                  <a:srgbClr val="4D4D4D"/>
                </a:solidFill>
                <a:latin typeface="Arial"/>
                <a:ea typeface="Arial"/>
                <a:cs typeface="Arial"/>
                <a:sym typeface="Arial"/>
              </a:rPr>
              <a:t>VCSOFT  S.A.S.</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Calle 100 No 17A - 36 Of. 601</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Tel: (57-1) 621 9348</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Cel: 315 343 3919</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Bogotá, Colombia</a:t>
            </a:r>
            <a:endParaRPr/>
          </a:p>
        </p:txBody>
      </p:sp>
      <p:pic>
        <p:nvPicPr>
          <p:cNvPr id="304" name="Google Shape;304;p14"/>
          <p:cNvPicPr preferRelativeResize="0"/>
          <p:nvPr/>
        </p:nvPicPr>
        <p:blipFill rotWithShape="1">
          <a:blip r:embed="rId4">
            <a:alphaModFix/>
          </a:blip>
          <a:srcRect b="0" l="0" r="0" t="0"/>
          <a:stretch/>
        </p:blipFill>
        <p:spPr>
          <a:xfrm>
            <a:off x="6465022" y="1124529"/>
            <a:ext cx="1806142" cy="530982"/>
          </a:xfrm>
          <a:prstGeom prst="rect">
            <a:avLst/>
          </a:prstGeom>
          <a:noFill/>
          <a:ln>
            <a:noFill/>
          </a:ln>
        </p:spPr>
      </p:pic>
      <p:sp>
        <p:nvSpPr>
          <p:cNvPr id="305" name="Google Shape;305;p14"/>
          <p:cNvSpPr/>
          <p:nvPr/>
        </p:nvSpPr>
        <p:spPr>
          <a:xfrm>
            <a:off x="6465022" y="3467414"/>
            <a:ext cx="1760418" cy="86177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s-ES" sz="1000">
                <a:solidFill>
                  <a:srgbClr val="4D4D4D"/>
                </a:solidFill>
                <a:latin typeface="Arial"/>
                <a:ea typeface="Arial"/>
                <a:cs typeface="Arial"/>
                <a:sym typeface="Arial"/>
              </a:rPr>
              <a:t>VCSOFT Chile S.A.</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Francisco Antonio Encina 1781</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Tel: (56-2) 28171983</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Cel:(56-9) 6288 5114</a:t>
            </a:r>
            <a:endParaRPr/>
          </a:p>
          <a:p>
            <a:pPr indent="0" lvl="0" marL="0" marR="0" rtl="0" algn="l">
              <a:spcBef>
                <a:spcPts val="0"/>
              </a:spcBef>
              <a:spcAft>
                <a:spcPts val="0"/>
              </a:spcAft>
              <a:buNone/>
            </a:pPr>
            <a:r>
              <a:rPr lang="es-ES" sz="1000">
                <a:solidFill>
                  <a:srgbClr val="4D4D4D"/>
                </a:solidFill>
                <a:latin typeface="Arial"/>
                <a:ea typeface="Arial"/>
                <a:cs typeface="Arial"/>
                <a:sym typeface="Arial"/>
              </a:rPr>
              <a:t>Santiago, Chile</a:t>
            </a:r>
            <a:endParaRPr/>
          </a:p>
        </p:txBody>
      </p:sp>
      <p:sp>
        <p:nvSpPr>
          <p:cNvPr id="306" name="Google Shape;306;p14"/>
          <p:cNvSpPr/>
          <p:nvPr/>
        </p:nvSpPr>
        <p:spPr>
          <a:xfrm flipH="1" rot="10800000">
            <a:off x="0" y="-4"/>
            <a:ext cx="9144000" cy="592281"/>
          </a:xfrm>
          <a:prstGeom prst="triangle">
            <a:avLst>
              <a:gd fmla="val 100000" name="adj"/>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4"/>
          <p:cNvSpPr/>
          <p:nvPr/>
        </p:nvSpPr>
        <p:spPr>
          <a:xfrm>
            <a:off x="0" y="4551217"/>
            <a:ext cx="9144000" cy="594461"/>
          </a:xfrm>
          <a:prstGeom prst="triangle">
            <a:avLst>
              <a:gd fmla="val 0" name="adj"/>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85" name="Shape 185"/>
        <p:cNvGrpSpPr/>
        <p:nvPr/>
      </p:nvGrpSpPr>
      <p:grpSpPr>
        <a:xfrm>
          <a:off x="0" y="0"/>
          <a:ext cx="0" cy="0"/>
          <a:chOff x="0" y="0"/>
          <a:chExt cx="0" cy="0"/>
        </a:xfrm>
      </p:grpSpPr>
      <p:sp>
        <p:nvSpPr>
          <p:cNvPr id="186" name="Google Shape;186;p2"/>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187" name="Google Shape;187;p2"/>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188" name="Google Shape;188;p2"/>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¿Qué es DevOps?</a:t>
            </a:r>
            <a:endParaRPr b="1" sz="2800">
              <a:solidFill>
                <a:schemeClr val="lt1"/>
              </a:solidFill>
              <a:latin typeface="Arial"/>
              <a:ea typeface="Arial"/>
              <a:cs typeface="Arial"/>
              <a:sym typeface="Arial"/>
            </a:endParaRPr>
          </a:p>
        </p:txBody>
      </p:sp>
      <p:pic>
        <p:nvPicPr>
          <p:cNvPr descr="Redes y servicios automatizados con DevOps marcan una nueva era" id="189" name="Google Shape;189;p2"/>
          <p:cNvPicPr preferRelativeResize="0"/>
          <p:nvPr/>
        </p:nvPicPr>
        <p:blipFill rotWithShape="1">
          <a:blip r:embed="rId4">
            <a:alphaModFix/>
          </a:blip>
          <a:srcRect b="0" l="0" r="0" t="0"/>
          <a:stretch/>
        </p:blipFill>
        <p:spPr>
          <a:xfrm>
            <a:off x="2938668" y="1015909"/>
            <a:ext cx="3266664" cy="1680971"/>
          </a:xfrm>
          <a:prstGeom prst="rect">
            <a:avLst/>
          </a:prstGeom>
          <a:noFill/>
          <a:ln>
            <a:noFill/>
          </a:ln>
        </p:spPr>
      </p:pic>
      <p:sp>
        <p:nvSpPr>
          <p:cNvPr id="190" name="Google Shape;190;p2"/>
          <p:cNvSpPr txBox="1"/>
          <p:nvPr/>
        </p:nvSpPr>
        <p:spPr>
          <a:xfrm>
            <a:off x="672302" y="2948611"/>
            <a:ext cx="7792578"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500">
                <a:solidFill>
                  <a:srgbClr val="585858"/>
                </a:solidFill>
                <a:latin typeface="Arial"/>
                <a:ea typeface="Arial"/>
                <a:cs typeface="Arial"/>
                <a:sym typeface="Arial"/>
              </a:rPr>
              <a:t>DevOps es una práctica de ingeniería de software que tiene como objetivo unificar el desarrollo de software </a:t>
            </a:r>
            <a:r>
              <a:rPr b="1" i="0" lang="es-ES" sz="1500">
                <a:solidFill>
                  <a:srgbClr val="3F3F3F"/>
                </a:solidFill>
                <a:latin typeface="Arial"/>
                <a:ea typeface="Arial"/>
                <a:cs typeface="Arial"/>
                <a:sym typeface="Arial"/>
              </a:rPr>
              <a:t>(Dev) </a:t>
            </a:r>
            <a:r>
              <a:rPr b="0" i="0" lang="es-ES" sz="1500">
                <a:solidFill>
                  <a:srgbClr val="585858"/>
                </a:solidFill>
                <a:latin typeface="Arial"/>
                <a:ea typeface="Arial"/>
                <a:cs typeface="Arial"/>
                <a:sym typeface="Arial"/>
              </a:rPr>
              <a:t>y la operación del software </a:t>
            </a:r>
            <a:r>
              <a:rPr b="1" i="0" lang="es-ES" sz="1500">
                <a:solidFill>
                  <a:srgbClr val="3F3F3F"/>
                </a:solidFill>
                <a:latin typeface="Arial"/>
                <a:ea typeface="Arial"/>
                <a:cs typeface="Arial"/>
                <a:sym typeface="Arial"/>
              </a:rPr>
              <a:t>(Ops).</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rPr lang="es-ES" sz="1500">
                <a:solidFill>
                  <a:srgbClr val="585858"/>
                </a:solidFill>
                <a:latin typeface="Arial"/>
                <a:ea typeface="Arial"/>
                <a:cs typeface="Arial"/>
                <a:sym typeface="Arial"/>
              </a:rPr>
              <a:t>Su enfoque principal de centra en </a:t>
            </a:r>
            <a:r>
              <a:rPr b="1" lang="es-ES" sz="1500">
                <a:solidFill>
                  <a:srgbClr val="3F3F3F"/>
                </a:solidFill>
                <a:latin typeface="Arial"/>
                <a:ea typeface="Arial"/>
                <a:cs typeface="Arial"/>
                <a:sym typeface="Arial"/>
              </a:rPr>
              <a:t>la automatización y el monitoreo en todos los pasos de la construcción del software,</a:t>
            </a:r>
            <a:r>
              <a:rPr b="1" lang="es-ES" sz="1500">
                <a:solidFill>
                  <a:srgbClr val="585858"/>
                </a:solidFill>
                <a:latin typeface="Arial"/>
                <a:ea typeface="Arial"/>
                <a:cs typeface="Arial"/>
                <a:sym typeface="Arial"/>
              </a:rPr>
              <a:t> </a:t>
            </a:r>
            <a:r>
              <a:rPr lang="es-ES" sz="1500">
                <a:solidFill>
                  <a:srgbClr val="585858"/>
                </a:solidFill>
                <a:latin typeface="Arial"/>
                <a:ea typeface="Arial"/>
                <a:cs typeface="Arial"/>
                <a:sym typeface="Arial"/>
              </a:rPr>
              <a:t>desde la integración, las pruebas, el despliegue, hasta la implementación y la administración de la infraestructura.</a:t>
            </a:r>
            <a:endParaRPr sz="1500">
              <a:solidFill>
                <a:srgbClr val="58585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95" name="Shape 195"/>
        <p:cNvGrpSpPr/>
        <p:nvPr/>
      </p:nvGrpSpPr>
      <p:grpSpPr>
        <a:xfrm>
          <a:off x="0" y="0"/>
          <a:ext cx="0" cy="0"/>
          <a:chOff x="0" y="0"/>
          <a:chExt cx="0" cy="0"/>
        </a:xfrm>
      </p:grpSpPr>
      <p:sp>
        <p:nvSpPr>
          <p:cNvPr id="196" name="Google Shape;196;p3"/>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197" name="Google Shape;197;p3"/>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198" name="Google Shape;198;p3"/>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Beneficios de DevOps</a:t>
            </a:r>
            <a:endParaRPr b="1" sz="2800">
              <a:solidFill>
                <a:schemeClr val="lt1"/>
              </a:solidFill>
              <a:latin typeface="Arial"/>
              <a:ea typeface="Arial"/>
              <a:cs typeface="Arial"/>
              <a:sym typeface="Arial"/>
            </a:endParaRPr>
          </a:p>
        </p:txBody>
      </p:sp>
      <p:sp>
        <p:nvSpPr>
          <p:cNvPr id="199" name="Google Shape;199;p3"/>
          <p:cNvSpPr txBox="1"/>
          <p:nvPr/>
        </p:nvSpPr>
        <p:spPr>
          <a:xfrm>
            <a:off x="672302" y="2571750"/>
            <a:ext cx="7792578"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Los equipos que adoptan la cultura, las prácticas y las herramientas de DevOps mejoran el rendimiento y crean productos de más calidad en menos tiempo. Éstos son algunos de sus beneficios:</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Reducción del tiempo de comercialización</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Adaptación al mercado y a la competencia</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Mantenimiento de la estabilidad y la confiabilidad del sistema</a:t>
            </a:r>
            <a:endParaRPr b="0" i="0" sz="1500" u="none" cap="none" strike="noStrike">
              <a:solidFill>
                <a:srgbClr val="585858"/>
              </a:solidFill>
              <a:latin typeface="Arial"/>
              <a:ea typeface="Arial"/>
              <a:cs typeface="Arial"/>
              <a:sym typeface="Arial"/>
            </a:endParaRPr>
          </a:p>
        </p:txBody>
      </p:sp>
      <p:pic>
        <p:nvPicPr>
          <p:cNvPr descr="¿Qué es DevOps?" id="200" name="Google Shape;200;p3"/>
          <p:cNvPicPr preferRelativeResize="0"/>
          <p:nvPr/>
        </p:nvPicPr>
        <p:blipFill rotWithShape="1">
          <a:blip r:embed="rId4">
            <a:alphaModFix/>
          </a:blip>
          <a:srcRect b="0" l="0" r="0" t="0"/>
          <a:stretch/>
        </p:blipFill>
        <p:spPr>
          <a:xfrm>
            <a:off x="937267" y="1004415"/>
            <a:ext cx="7262648" cy="12785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05" name="Shape 205"/>
        <p:cNvGrpSpPr/>
        <p:nvPr/>
      </p:nvGrpSpPr>
      <p:grpSpPr>
        <a:xfrm>
          <a:off x="0" y="0"/>
          <a:ext cx="0" cy="0"/>
          <a:chOff x="0" y="0"/>
          <a:chExt cx="0" cy="0"/>
        </a:xfrm>
      </p:grpSpPr>
      <p:sp>
        <p:nvSpPr>
          <p:cNvPr id="206" name="Google Shape;206;p4"/>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07" name="Google Shape;207;p4"/>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08" name="Google Shape;208;p4"/>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Prácticas de DevOps</a:t>
            </a:r>
            <a:endParaRPr b="1" sz="2800">
              <a:solidFill>
                <a:schemeClr val="lt1"/>
              </a:solidFill>
              <a:latin typeface="Arial"/>
              <a:ea typeface="Arial"/>
              <a:cs typeface="Arial"/>
              <a:sym typeface="Arial"/>
            </a:endParaRPr>
          </a:p>
        </p:txBody>
      </p:sp>
      <p:sp>
        <p:nvSpPr>
          <p:cNvPr id="209" name="Google Shape;209;p4"/>
          <p:cNvSpPr txBox="1"/>
          <p:nvPr/>
        </p:nvSpPr>
        <p:spPr>
          <a:xfrm>
            <a:off x="672302" y="1371421"/>
            <a:ext cx="7792578" cy="2631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Más allá del establecimiento de una cultura de DevOps, los equipos ponen en práctica el método DevOps implementando determinadas prácticas a lo largo del ciclo de vida de las aplicaciones.</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l">
              <a:spcBef>
                <a:spcPts val="0"/>
              </a:spcBef>
              <a:spcAft>
                <a:spcPts val="0"/>
              </a:spcAft>
              <a:buNone/>
            </a:pPr>
            <a:r>
              <a:rPr lang="es-ES" sz="1500">
                <a:solidFill>
                  <a:srgbClr val="585858"/>
                </a:solidFill>
                <a:latin typeface="Arial"/>
                <a:ea typeface="Arial"/>
                <a:cs typeface="Arial"/>
                <a:sym typeface="Arial"/>
              </a:rPr>
              <a:t>Las prácticas más adoptadas son las siguientes:</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Configuration Management (CM)</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Continous Integration (CI)</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Continous Testing (CT)</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Continous Delivery/Deployment (CD)</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Release Management (RM)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14" name="Shape 214"/>
        <p:cNvGrpSpPr/>
        <p:nvPr/>
      </p:nvGrpSpPr>
      <p:grpSpPr>
        <a:xfrm>
          <a:off x="0" y="0"/>
          <a:ext cx="0" cy="0"/>
          <a:chOff x="0" y="0"/>
          <a:chExt cx="0" cy="0"/>
        </a:xfrm>
      </p:grpSpPr>
      <p:sp>
        <p:nvSpPr>
          <p:cNvPr id="215" name="Google Shape;215;p5"/>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16" name="Google Shape;216;p5"/>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17" name="Google Shape;217;p5"/>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Configuration Management (CM)</a:t>
            </a:r>
            <a:endParaRPr/>
          </a:p>
        </p:txBody>
      </p:sp>
      <p:sp>
        <p:nvSpPr>
          <p:cNvPr id="218" name="Google Shape;218;p5"/>
          <p:cNvSpPr txBox="1"/>
          <p:nvPr/>
        </p:nvSpPr>
        <p:spPr>
          <a:xfrm>
            <a:off x="672302" y="2644787"/>
            <a:ext cx="7792578"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500">
                <a:solidFill>
                  <a:srgbClr val="585858"/>
                </a:solidFill>
                <a:latin typeface="Arial"/>
                <a:ea typeface="Arial"/>
                <a:cs typeface="Arial"/>
                <a:sym typeface="Arial"/>
              </a:rPr>
              <a:t>La administración de la configuración es un proceso usado para mantener los sistemas informáticos, servidores y software en un estado deseado y coherente. Es una manera de asegurarse de que un sistema funciona como se espera, ya que los cambios se realizan con el tiempo.</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rPr lang="es-ES" sz="1500">
                <a:solidFill>
                  <a:srgbClr val="585858"/>
                </a:solidFill>
                <a:latin typeface="Arial"/>
                <a:ea typeface="Arial"/>
                <a:cs typeface="Arial"/>
                <a:sym typeface="Arial"/>
              </a:rPr>
              <a:t>La administración de la configuración se produce cuando se utiliza una plataforma de configuración para automatizar, supervisar, diseñar y administrar procesos de configuración manuales.</a:t>
            </a:r>
            <a:endParaRPr/>
          </a:p>
        </p:txBody>
      </p:sp>
      <p:pic>
        <p:nvPicPr>
          <p:cNvPr descr="Amazon EC2 Systems Manager" id="219" name="Google Shape;219;p5"/>
          <p:cNvPicPr preferRelativeResize="0"/>
          <p:nvPr/>
        </p:nvPicPr>
        <p:blipFill rotWithShape="1">
          <a:blip r:embed="rId4">
            <a:alphaModFix/>
          </a:blip>
          <a:srcRect b="0" l="0" r="0" t="0"/>
          <a:stretch/>
        </p:blipFill>
        <p:spPr>
          <a:xfrm>
            <a:off x="3896754" y="1157840"/>
            <a:ext cx="1350492" cy="13504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24" name="Shape 224"/>
        <p:cNvGrpSpPr/>
        <p:nvPr/>
      </p:nvGrpSpPr>
      <p:grpSpPr>
        <a:xfrm>
          <a:off x="0" y="0"/>
          <a:ext cx="0" cy="0"/>
          <a:chOff x="0" y="0"/>
          <a:chExt cx="0" cy="0"/>
        </a:xfrm>
      </p:grpSpPr>
      <p:sp>
        <p:nvSpPr>
          <p:cNvPr id="225" name="Google Shape;225;p6"/>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26" name="Google Shape;226;p6"/>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27" name="Google Shape;227;p6"/>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Configuration Management (CM)</a:t>
            </a:r>
            <a:endParaRPr/>
          </a:p>
        </p:txBody>
      </p:sp>
      <p:sp>
        <p:nvSpPr>
          <p:cNvPr id="228" name="Google Shape;228;p6"/>
          <p:cNvSpPr txBox="1"/>
          <p:nvPr/>
        </p:nvSpPr>
        <p:spPr>
          <a:xfrm>
            <a:off x="672302" y="1833086"/>
            <a:ext cx="779257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La administración de la configuración asume la responsabilidad principal de tres categorías amplias necesarias para la transformación de DevOps:</a:t>
            </a:r>
            <a:endParaRPr/>
          </a:p>
          <a:p>
            <a:pPr indent="0" lvl="0" marL="0" marR="0" rtl="0" algn="l">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Procesos de identificación</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Procesos de control</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Procesos de auditoría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33" name="Shape 233"/>
        <p:cNvGrpSpPr/>
        <p:nvPr/>
      </p:nvGrpSpPr>
      <p:grpSpPr>
        <a:xfrm>
          <a:off x="0" y="0"/>
          <a:ext cx="0" cy="0"/>
          <a:chOff x="0" y="0"/>
          <a:chExt cx="0" cy="0"/>
        </a:xfrm>
      </p:grpSpPr>
      <p:sp>
        <p:nvSpPr>
          <p:cNvPr id="234" name="Google Shape;234;p7"/>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35" name="Google Shape;235;p7"/>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36" name="Google Shape;236;p7"/>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Configuration Management (CM)</a:t>
            </a:r>
            <a:endParaRPr/>
          </a:p>
        </p:txBody>
      </p:sp>
      <p:sp>
        <p:nvSpPr>
          <p:cNvPr id="237" name="Google Shape;237;p7"/>
          <p:cNvSpPr txBox="1"/>
          <p:nvPr/>
        </p:nvSpPr>
        <p:spPr>
          <a:xfrm>
            <a:off x="672302" y="1833086"/>
            <a:ext cx="7792578"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Existen 2 componentes principales necesarios en la administración de la configuración:</a:t>
            </a:r>
            <a:endParaRPr/>
          </a:p>
          <a:p>
            <a:pPr indent="0" lvl="0" marL="0" marR="0" rtl="0" algn="l">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1" i="0" lang="es-ES" sz="1500" u="none" cap="none" strike="noStrike">
                <a:solidFill>
                  <a:srgbClr val="585858"/>
                </a:solidFill>
                <a:latin typeface="Arial"/>
                <a:ea typeface="Arial"/>
                <a:cs typeface="Arial"/>
                <a:sym typeface="Arial"/>
              </a:rPr>
              <a:t>Repositorio de artefactos: </a:t>
            </a:r>
            <a:r>
              <a:rPr b="0" i="0" lang="es-ES" sz="1500" u="none" cap="none" strike="noStrike">
                <a:solidFill>
                  <a:srgbClr val="585858"/>
                </a:solidFill>
                <a:latin typeface="Arial"/>
                <a:ea typeface="Arial"/>
                <a:cs typeface="Arial"/>
                <a:sym typeface="Arial"/>
              </a:rPr>
              <a:t>está diseñado para almacenar archivos de equipo. Esto puede incluir binarios, datos de prueba y bibliotecas.</a:t>
            </a:r>
            <a:endParaRPr/>
          </a:p>
          <a:p>
            <a:pPr indent="-190500" lvl="1" marL="742950" marR="0" rtl="0" algn="l">
              <a:spcBef>
                <a:spcPts val="0"/>
              </a:spcBef>
              <a:spcAft>
                <a:spcPts val="0"/>
              </a:spcAft>
              <a:buClr>
                <a:schemeClr val="dk1"/>
              </a:buClr>
              <a:buSzPts val="1500"/>
              <a:buFont typeface="Arial"/>
              <a:buNone/>
            </a:pPr>
            <a:r>
              <a:t/>
            </a:r>
            <a:endParaRPr b="0" i="0" sz="1500" u="none" cap="none" strike="noStrike">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1" i="0" lang="es-ES" sz="1500" u="none" cap="none" strike="noStrike">
                <a:solidFill>
                  <a:srgbClr val="585858"/>
                </a:solidFill>
                <a:latin typeface="Arial"/>
                <a:ea typeface="Arial"/>
                <a:cs typeface="Arial"/>
                <a:sym typeface="Arial"/>
              </a:rPr>
              <a:t>Repositorio de código fuente: </a:t>
            </a:r>
            <a:r>
              <a:rPr b="0" i="0" lang="es-ES" sz="1500" u="none" cap="none" strike="noStrike">
                <a:solidFill>
                  <a:srgbClr val="585858"/>
                </a:solidFill>
                <a:latin typeface="Arial"/>
                <a:ea typeface="Arial"/>
                <a:cs typeface="Arial"/>
                <a:sym typeface="Arial"/>
              </a:rPr>
              <a:t>el repositorio de código fuente es una base de datos de código fuente que utilizan los desarrolladores.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42" name="Shape 242"/>
        <p:cNvGrpSpPr/>
        <p:nvPr/>
      </p:nvGrpSpPr>
      <p:grpSpPr>
        <a:xfrm>
          <a:off x="0" y="0"/>
          <a:ext cx="0" cy="0"/>
          <a:chOff x="0" y="0"/>
          <a:chExt cx="0" cy="0"/>
        </a:xfrm>
      </p:grpSpPr>
      <p:sp>
        <p:nvSpPr>
          <p:cNvPr id="243" name="Google Shape;243;p8"/>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44" name="Google Shape;244;p8"/>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45" name="Google Shape;245;p8"/>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Continous Integration (CI)</a:t>
            </a:r>
            <a:endParaRPr/>
          </a:p>
        </p:txBody>
      </p:sp>
      <p:sp>
        <p:nvSpPr>
          <p:cNvPr id="246" name="Google Shape;246;p8"/>
          <p:cNvSpPr txBox="1"/>
          <p:nvPr/>
        </p:nvSpPr>
        <p:spPr>
          <a:xfrm>
            <a:off x="672302" y="2802752"/>
            <a:ext cx="7792578" cy="12464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500">
                <a:solidFill>
                  <a:srgbClr val="585858"/>
                </a:solidFill>
                <a:latin typeface="Arial"/>
                <a:ea typeface="Arial"/>
                <a:cs typeface="Arial"/>
                <a:sym typeface="Arial"/>
              </a:rPr>
              <a:t>La integración continua es una práctica mediante la cual los desarrolladores combinan los cambios en el código en un repositorio central de forma periódica. Con esto se asegura que dichos cambios no </a:t>
            </a:r>
            <a:r>
              <a:rPr b="1" i="1" lang="es-ES" sz="1500">
                <a:solidFill>
                  <a:srgbClr val="585858"/>
                </a:solidFill>
                <a:latin typeface="Arial"/>
                <a:ea typeface="Arial"/>
                <a:cs typeface="Arial"/>
                <a:sym typeface="Arial"/>
              </a:rPr>
              <a:t>rompan</a:t>
            </a:r>
            <a:r>
              <a:rPr lang="es-ES" sz="1500">
                <a:solidFill>
                  <a:srgbClr val="585858"/>
                </a:solidFill>
                <a:latin typeface="Arial"/>
                <a:ea typeface="Arial"/>
                <a:cs typeface="Arial"/>
                <a:sym typeface="Arial"/>
              </a:rPr>
              <a:t> la aplicación. </a:t>
            </a:r>
            <a:endParaRPr/>
          </a:p>
          <a:p>
            <a:pPr indent="0" lvl="0" marL="0" marR="0" rtl="0" algn="ctr">
              <a:spcBef>
                <a:spcPts val="0"/>
              </a:spcBef>
              <a:spcAft>
                <a:spcPts val="0"/>
              </a:spcAft>
              <a:buNone/>
            </a:pPr>
            <a:r>
              <a:t/>
            </a:r>
            <a:endParaRPr sz="1500">
              <a:solidFill>
                <a:srgbClr val="585858"/>
              </a:solidFill>
              <a:latin typeface="Arial"/>
              <a:ea typeface="Arial"/>
              <a:cs typeface="Arial"/>
              <a:sym typeface="Arial"/>
            </a:endParaRPr>
          </a:p>
          <a:p>
            <a:pPr indent="0" lvl="0" marL="0" marR="0" rtl="0" algn="ctr">
              <a:spcBef>
                <a:spcPts val="0"/>
              </a:spcBef>
              <a:spcAft>
                <a:spcPts val="0"/>
              </a:spcAft>
              <a:buNone/>
            </a:pPr>
            <a:r>
              <a:rPr lang="es-ES" sz="1500">
                <a:solidFill>
                  <a:srgbClr val="585858"/>
                </a:solidFill>
                <a:latin typeface="Arial"/>
                <a:ea typeface="Arial"/>
                <a:cs typeface="Arial"/>
                <a:sym typeface="Arial"/>
              </a:rPr>
              <a:t>Para conseguir esto, no basta con verificar que la aplicación compila con las modificaciones, sino también tener y ejecutar un conjunto de pruebas (tests), que aseguren que todo sigue funcionando como se esperaba.</a:t>
            </a:r>
            <a:endParaRPr/>
          </a:p>
        </p:txBody>
      </p:sp>
      <p:pic>
        <p:nvPicPr>
          <p:cNvPr descr="AWS CodeCommit" id="247" name="Google Shape;247;p8"/>
          <p:cNvPicPr preferRelativeResize="0"/>
          <p:nvPr/>
        </p:nvPicPr>
        <p:blipFill rotWithShape="1">
          <a:blip r:embed="rId4">
            <a:alphaModFix/>
          </a:blip>
          <a:srcRect b="0" l="0" r="0" t="0"/>
          <a:stretch/>
        </p:blipFill>
        <p:spPr>
          <a:xfrm>
            <a:off x="3897000" y="1108465"/>
            <a:ext cx="1350000" cy="135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52" name="Shape 252"/>
        <p:cNvGrpSpPr/>
        <p:nvPr/>
      </p:nvGrpSpPr>
      <p:grpSpPr>
        <a:xfrm>
          <a:off x="0" y="0"/>
          <a:ext cx="0" cy="0"/>
          <a:chOff x="0" y="0"/>
          <a:chExt cx="0" cy="0"/>
        </a:xfrm>
      </p:grpSpPr>
      <p:sp>
        <p:nvSpPr>
          <p:cNvPr id="253" name="Google Shape;253;p9"/>
          <p:cNvSpPr/>
          <p:nvPr/>
        </p:nvSpPr>
        <p:spPr>
          <a:xfrm>
            <a:off x="0" y="764178"/>
            <a:ext cx="9144000" cy="43793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rgbClr val="585858"/>
              </a:solidFill>
              <a:latin typeface="Arial"/>
              <a:ea typeface="Arial"/>
              <a:cs typeface="Arial"/>
              <a:sym typeface="Arial"/>
            </a:endParaRPr>
          </a:p>
        </p:txBody>
      </p:sp>
      <p:pic>
        <p:nvPicPr>
          <p:cNvPr id="254" name="Google Shape;254;p9"/>
          <p:cNvPicPr preferRelativeResize="0"/>
          <p:nvPr/>
        </p:nvPicPr>
        <p:blipFill rotWithShape="1">
          <a:blip r:embed="rId3">
            <a:alphaModFix/>
          </a:blip>
          <a:srcRect b="0" l="0" r="0" t="0"/>
          <a:stretch/>
        </p:blipFill>
        <p:spPr>
          <a:xfrm>
            <a:off x="7598065" y="4625208"/>
            <a:ext cx="1511300" cy="444302"/>
          </a:xfrm>
          <a:prstGeom prst="rect">
            <a:avLst/>
          </a:prstGeom>
          <a:noFill/>
          <a:ln>
            <a:noFill/>
          </a:ln>
        </p:spPr>
      </p:pic>
      <p:sp>
        <p:nvSpPr>
          <p:cNvPr id="255" name="Google Shape;255;p9"/>
          <p:cNvSpPr txBox="1"/>
          <p:nvPr/>
        </p:nvSpPr>
        <p:spPr>
          <a:xfrm>
            <a:off x="123811" y="104503"/>
            <a:ext cx="8889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Arial"/>
                <a:ea typeface="Arial"/>
                <a:cs typeface="Arial"/>
                <a:sym typeface="Arial"/>
              </a:rPr>
              <a:t>Continous Integration (CI)</a:t>
            </a:r>
            <a:endParaRPr/>
          </a:p>
        </p:txBody>
      </p:sp>
      <p:sp>
        <p:nvSpPr>
          <p:cNvPr id="256" name="Google Shape;256;p9"/>
          <p:cNvSpPr txBox="1"/>
          <p:nvPr/>
        </p:nvSpPr>
        <p:spPr>
          <a:xfrm>
            <a:off x="672302" y="1717670"/>
            <a:ext cx="7792578"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500">
                <a:solidFill>
                  <a:srgbClr val="585858"/>
                </a:solidFill>
                <a:latin typeface="Arial"/>
                <a:ea typeface="Arial"/>
                <a:cs typeface="Arial"/>
                <a:sym typeface="Arial"/>
              </a:rPr>
              <a:t>Cuando se adopta una práctica de integración continua, se obtienen ventajas como:</a:t>
            </a:r>
            <a:endParaRPr/>
          </a:p>
          <a:p>
            <a:pPr indent="0" lvl="0" marL="0" marR="0" rtl="0" algn="l">
              <a:spcBef>
                <a:spcPts val="0"/>
              </a:spcBef>
              <a:spcAft>
                <a:spcPts val="0"/>
              </a:spcAft>
              <a:buNone/>
            </a:pPr>
            <a:r>
              <a:t/>
            </a:r>
            <a:endParaRPr sz="1500">
              <a:solidFill>
                <a:srgbClr val="585858"/>
              </a:solidFill>
              <a:latin typeface="Arial"/>
              <a:ea typeface="Arial"/>
              <a:cs typeface="Arial"/>
              <a:sym typeface="Arial"/>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Los desarrolladores pueden detectar y solucionar problemas de integración de forma continua, evitando el caos de última hora cuando se acercan las fechas de entrega</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Disponibilidad constante de una versión para pruebas, demos o lanzamientos anticipados</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Ejecución inmediata de las pruebas unitarias</a:t>
            </a:r>
            <a:endParaRPr/>
          </a:p>
          <a:p>
            <a:pPr indent="-285750" lvl="1" marL="742950" marR="0" rtl="0" algn="l">
              <a:spcBef>
                <a:spcPts val="0"/>
              </a:spcBef>
              <a:spcAft>
                <a:spcPts val="0"/>
              </a:spcAft>
              <a:buClr>
                <a:srgbClr val="585858"/>
              </a:buClr>
              <a:buSzPts val="1500"/>
              <a:buFont typeface="Arial"/>
              <a:buChar char="•"/>
            </a:pPr>
            <a:r>
              <a:rPr b="0" i="0" lang="es-ES" sz="1500" u="none" cap="none" strike="noStrike">
                <a:solidFill>
                  <a:srgbClr val="585858"/>
                </a:solidFill>
                <a:latin typeface="Arial"/>
                <a:ea typeface="Arial"/>
                <a:cs typeface="Arial"/>
                <a:sym typeface="Arial"/>
              </a:rPr>
              <a:t>Monitorización continua de las métricas de calidad del proyecto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seño personalizado">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2008-07-03T15:15:46Z</dcterms:created>
  <dc:creator>jaimev@vc-soft.com</dc:creator>
</cp:coreProperties>
</file>