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775" r:id="rId3"/>
    <p:sldId id="776" r:id="rId4"/>
    <p:sldId id="777" r:id="rId5"/>
    <p:sldId id="778" r:id="rId6"/>
    <p:sldId id="779" r:id="rId7"/>
    <p:sldId id="781" r:id="rId8"/>
    <p:sldId id="782" r:id="rId9"/>
    <p:sldId id="780" r:id="rId10"/>
    <p:sldId id="783" r:id="rId11"/>
    <p:sldId id="309" r:id="rId12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000000"/>
          </p15:clr>
        </p15:guide>
        <p15:guide id="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73" roundtripDataSignature="AMtx7mjelBDvLIGqM8ChWeT4DQCoIqe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7C1"/>
    <a:srgbClr val="F8EA84"/>
    <a:srgbClr val="FC5104"/>
    <a:srgbClr val="F7C185"/>
    <a:srgbClr val="6699FF"/>
    <a:srgbClr val="FD2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7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5" name="Google Shape;715;p5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3"/>
          <p:cNvSpPr txBox="1">
            <a:spLocks noGrp="1"/>
          </p:cNvSpPr>
          <p:nvPr>
            <p:ph type="title"/>
          </p:nvPr>
        </p:nvSpPr>
        <p:spPr>
          <a:xfrm>
            <a:off x="249383" y="205979"/>
            <a:ext cx="8437417" cy="39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63"/>
          <p:cNvSpPr txBox="1">
            <a:spLocks noGrp="1"/>
          </p:cNvSpPr>
          <p:nvPr>
            <p:ph type="dt" idx="10"/>
          </p:nvPr>
        </p:nvSpPr>
        <p:spPr>
          <a:xfrm>
            <a:off x="457200" y="4812999"/>
            <a:ext cx="2133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ftr" idx="11"/>
          </p:nvPr>
        </p:nvSpPr>
        <p:spPr>
          <a:xfrm>
            <a:off x="3124200" y="4812999"/>
            <a:ext cx="2895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sldNum" idx="12"/>
          </p:nvPr>
        </p:nvSpPr>
        <p:spPr>
          <a:xfrm>
            <a:off x="6553200" y="4812999"/>
            <a:ext cx="2133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933962E-7559-46E1-AD36-34A277F6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383" y="651164"/>
            <a:ext cx="8430490" cy="65116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50800" indent="0">
              <a:buNone/>
            </a:pPr>
            <a:r>
              <a:rPr lang="es-CO" sz="2000" dirty="0">
                <a:latin typeface="Avenir Next LT Pro Light" panose="020B0604020202020204" pitchFamily="34" charset="0"/>
              </a:rPr>
              <a:t>Tradicional: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>
            <a:spLocks noGrp="1"/>
          </p:cNvSpPr>
          <p:nvPr>
            <p:ph type="dt" idx="10"/>
          </p:nvPr>
        </p:nvSpPr>
        <p:spPr>
          <a:xfrm>
            <a:off x="457200" y="4812999"/>
            <a:ext cx="2133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ftr" idx="11"/>
          </p:nvPr>
        </p:nvSpPr>
        <p:spPr>
          <a:xfrm>
            <a:off x="3124200" y="4812999"/>
            <a:ext cx="2895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sldNum" idx="12"/>
          </p:nvPr>
        </p:nvSpPr>
        <p:spPr>
          <a:xfrm>
            <a:off x="6553200" y="4812999"/>
            <a:ext cx="2133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5" descr="Encabezado Hojas ver3-07DIC0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3776" y="0"/>
            <a:ext cx="5610225" cy="91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55" descr="Abaj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046935"/>
            <a:ext cx="9144000" cy="110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5"/>
          <p:cNvSpPr txBox="1">
            <a:spLocks noGrp="1"/>
          </p:cNvSpPr>
          <p:nvPr>
            <p:ph type="title"/>
          </p:nvPr>
        </p:nvSpPr>
        <p:spPr>
          <a:xfrm>
            <a:off x="323850" y="141685"/>
            <a:ext cx="6923088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body" idx="1"/>
          </p:nvPr>
        </p:nvSpPr>
        <p:spPr>
          <a:xfrm>
            <a:off x="323850" y="654537"/>
            <a:ext cx="8534924" cy="415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❖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⮚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dt" idx="10"/>
          </p:nvPr>
        </p:nvSpPr>
        <p:spPr>
          <a:xfrm>
            <a:off x="457200" y="4812999"/>
            <a:ext cx="2133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5"/>
          <p:cNvSpPr txBox="1">
            <a:spLocks noGrp="1"/>
          </p:cNvSpPr>
          <p:nvPr>
            <p:ph type="ftr" idx="11"/>
          </p:nvPr>
        </p:nvSpPr>
        <p:spPr>
          <a:xfrm>
            <a:off x="3124200" y="4812999"/>
            <a:ext cx="2895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5"/>
          <p:cNvSpPr txBox="1">
            <a:spLocks noGrp="1"/>
          </p:cNvSpPr>
          <p:nvPr>
            <p:ph type="sldNum" idx="12"/>
          </p:nvPr>
        </p:nvSpPr>
        <p:spPr>
          <a:xfrm>
            <a:off x="6553200" y="4812999"/>
            <a:ext cx="2133600" cy="2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9688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7" name="Google Shape;17;p55"/>
          <p:cNvCxnSpPr/>
          <p:nvPr/>
        </p:nvCxnSpPr>
        <p:spPr>
          <a:xfrm>
            <a:off x="358775" y="600075"/>
            <a:ext cx="6769100" cy="0"/>
          </a:xfrm>
          <a:prstGeom prst="straightConnector1">
            <a:avLst/>
          </a:prstGeom>
          <a:noFill/>
          <a:ln w="12700" cap="flat" cmpd="sng">
            <a:solidFill>
              <a:srgbClr val="7F98D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oogle Shape;18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5324" y="298323"/>
            <a:ext cx="1368552" cy="30175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611560" y="265100"/>
            <a:ext cx="7085011" cy="69619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i="0" u="none" strike="noStrike" cap="none" dirty="0">
                <a:solidFill>
                  <a:srgbClr val="468AB8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Ecosistema desarrollo Cloud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i="0" u="none" strike="noStrike" cap="none" dirty="0">
                <a:solidFill>
                  <a:srgbClr val="468AB8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Tools</a:t>
            </a:r>
            <a:endParaRPr sz="5400" b="1" i="0" u="none" strike="noStrike" cap="none" dirty="0">
              <a:solidFill>
                <a:srgbClr val="468AB8"/>
              </a:solidFill>
              <a:latin typeface="Century Gothic" panose="020B0502020202020204" pitchFamily="34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" descr="http://images6.fanpop.com/image/photos/34500000/Blue-Wallpaper-colors-34503103-1440-9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53" y="1496824"/>
            <a:ext cx="9148353" cy="257044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04" name="Google Shape;104;p1"/>
          <p:cNvSpPr/>
          <p:nvPr/>
        </p:nvSpPr>
        <p:spPr>
          <a:xfrm>
            <a:off x="8113714" y="0"/>
            <a:ext cx="73025" cy="5143500"/>
          </a:xfrm>
          <a:prstGeom prst="rect">
            <a:avLst/>
          </a:prstGeom>
          <a:solidFill>
            <a:srgbClr val="FFFFFF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39751" y="0"/>
            <a:ext cx="144463" cy="5143500"/>
          </a:xfrm>
          <a:prstGeom prst="rect">
            <a:avLst/>
          </a:prstGeom>
          <a:solidFill>
            <a:srgbClr val="FFFFFF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11560" y="0"/>
            <a:ext cx="127000" cy="5143500"/>
          </a:xfrm>
          <a:prstGeom prst="rect">
            <a:avLst/>
          </a:prstGeom>
          <a:solidFill>
            <a:srgbClr val="FFFFFF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1685" y="1871696"/>
            <a:ext cx="1906097" cy="18207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870809" y="2402569"/>
            <a:ext cx="186009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262626"/>
                </a:solidFill>
                <a:latin typeface="Century Gothic" panose="020B0502020202020204" pitchFamily="34" charset="0"/>
                <a:sym typeface="Arial"/>
              </a:rPr>
              <a:t>Herramientas</a:t>
            </a:r>
            <a:r>
              <a:rPr lang="en-US" b="0" i="0" u="none" strike="noStrike" cap="none" dirty="0">
                <a:solidFill>
                  <a:srgbClr val="262626"/>
                </a:solidFill>
                <a:latin typeface="Century Gothic" panose="020B0502020202020204" pitchFamily="34" charset="0"/>
                <a:sym typeface="Arial"/>
              </a:rPr>
              <a:t> Desarrollo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262626"/>
                </a:solidFill>
                <a:latin typeface="Century Gothic" panose="020B0502020202020204" pitchFamily="34" charset="0"/>
                <a:sym typeface="Arial"/>
              </a:rPr>
              <a:t>Cloud Computing</a:t>
            </a:r>
            <a:endParaRPr sz="1200" dirty="0">
              <a:latin typeface="Century Gothic" panose="020B0502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FEE5-FD75-4CE5-8F75-31E8A624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Anotaciones Importantes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CBFE8-F8D3-41CA-8E20-E12A6112D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-apple-system"/>
              </a:rPr>
              <a:t>@RestController</a:t>
            </a:r>
          </a:p>
          <a:p>
            <a:r>
              <a:rPr lang="es-CO" b="1" i="0" dirty="0">
                <a:effectLst/>
                <a:latin typeface="-apple-system"/>
              </a:rPr>
              <a:t>@RequestMapping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CAE-3493-491E-8531-7F931A191D52}"/>
              </a:ext>
            </a:extLst>
          </p:cNvPr>
          <p:cNvSpPr txBox="1"/>
          <p:nvPr/>
        </p:nvSpPr>
        <p:spPr>
          <a:xfrm>
            <a:off x="256311" y="4835723"/>
            <a:ext cx="6731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https://docs.spring.io/spring-framework/docs/current/javadoc-api/index.html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1A74A-D275-4CB6-924B-CEF4291A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40" y="205979"/>
            <a:ext cx="5660718" cy="46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2F6842-52F5-4EC2-A609-748B44D60970}"/>
              </a:ext>
            </a:extLst>
          </p:cNvPr>
          <p:cNvGrpSpPr/>
          <p:nvPr/>
        </p:nvGrpSpPr>
        <p:grpSpPr>
          <a:xfrm>
            <a:off x="2820003" y="2060852"/>
            <a:ext cx="4322016" cy="2246769"/>
            <a:chOff x="1893624" y="1427067"/>
            <a:chExt cx="4322016" cy="2246769"/>
          </a:xfrm>
        </p:grpSpPr>
        <p:sp>
          <p:nvSpPr>
            <p:cNvPr id="718" name="Google Shape;718;p54"/>
            <p:cNvSpPr/>
            <p:nvPr/>
          </p:nvSpPr>
          <p:spPr>
            <a:xfrm>
              <a:off x="1893624" y="1427067"/>
              <a:ext cx="4322016" cy="22467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0" b="1" dirty="0">
                  <a:solidFill>
                    <a:srgbClr val="243C75"/>
                  </a:solidFill>
                  <a:latin typeface="Gill Sans"/>
                  <a:ea typeface="Gill Sans"/>
                  <a:cs typeface="Gill Sans"/>
                  <a:sym typeface="Gill Sans"/>
                </a:rPr>
                <a:t>AP</a:t>
              </a:r>
              <a:r>
                <a:rPr lang="es-CO" sz="14000" b="1" dirty="0">
                  <a:solidFill>
                    <a:srgbClr val="468AB8"/>
                  </a:solidFill>
                  <a:latin typeface="Gill Sans"/>
                  <a:ea typeface="Gill Sans"/>
                  <a:cs typeface="Gill Sans"/>
                  <a:sym typeface="Gill Sans"/>
                </a:rPr>
                <a:t>I</a:t>
              </a:r>
              <a:endParaRPr sz="140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719" name="Google Shape;719;p54" descr="SOA-Experts"/>
            <p:cNvPicPr preferRelativeResize="0"/>
            <p:nvPr/>
          </p:nvPicPr>
          <p:blipFill rotWithShape="1">
            <a:blip r:embed="rId3">
              <a:alphaModFix/>
            </a:blip>
            <a:srcRect l="90309" t="2989" r="250" b="4223"/>
            <a:stretch/>
          </p:blipFill>
          <p:spPr>
            <a:xfrm>
              <a:off x="4926806" y="2000250"/>
              <a:ext cx="283431" cy="11572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0" name="Google Shape;720;p54"/>
          <p:cNvSpPr/>
          <p:nvPr/>
        </p:nvSpPr>
        <p:spPr>
          <a:xfrm>
            <a:off x="290946" y="586656"/>
            <a:ext cx="6851073" cy="2166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4"/>
          <p:cNvSpPr/>
          <p:nvPr/>
        </p:nvSpPr>
        <p:spPr>
          <a:xfrm>
            <a:off x="6361112" y="2185363"/>
            <a:ext cx="189026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VCSOFT Argentina S.A.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Luis María Campos 134 10°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Tel.: (54-11) 5258 2374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Cel:(54 9 11) 3236 9775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Buenos Aires, Argentina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/>
          <p:nvPr/>
        </p:nvSpPr>
        <p:spPr>
          <a:xfrm>
            <a:off x="6361113" y="3082648"/>
            <a:ext cx="189026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VCSOFT  S.A.S.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Calle 100 No 17A - 36 Of. 601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Tel: (57-1) 621 9348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Cel: 315 343 3919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Bogotá, Colombia</a:t>
            </a:r>
            <a:endParaRPr/>
          </a:p>
        </p:txBody>
      </p:sp>
      <p:pic>
        <p:nvPicPr>
          <p:cNvPr id="723" name="Google Shape;723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1113" y="1674945"/>
            <a:ext cx="1806142" cy="53098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54"/>
          <p:cNvSpPr/>
          <p:nvPr/>
        </p:nvSpPr>
        <p:spPr>
          <a:xfrm>
            <a:off x="6361113" y="4017830"/>
            <a:ext cx="194796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VCSOFT Chile S.A.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Francisco Antonio Encina 1781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Tel: (56-2) 28171983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Cel:(56-9) 6288 5114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Santiago, Chile</a:t>
            </a:r>
            <a:endParaRPr sz="1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5DFCDA1-D792-433B-AA9D-5EFAE9816E9E}"/>
              </a:ext>
            </a:extLst>
          </p:cNvPr>
          <p:cNvSpPr/>
          <p:nvPr/>
        </p:nvSpPr>
        <p:spPr>
          <a:xfrm>
            <a:off x="5469357" y="3144065"/>
            <a:ext cx="1602003" cy="729428"/>
          </a:xfrm>
          <a:prstGeom prst="roundRect">
            <a:avLst/>
          </a:prstGeom>
          <a:solidFill>
            <a:srgbClr val="F7C185">
              <a:alpha val="40000"/>
            </a:srgbClr>
          </a:solidFill>
          <a:ln>
            <a:solidFill>
              <a:srgbClr val="FC5104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39294356">
                  <a:custGeom>
                    <a:avLst/>
                    <a:gdLst>
                      <a:gd name="connsiteX0" fmla="*/ 0 w 2967014"/>
                      <a:gd name="connsiteY0" fmla="*/ 104240 h 625428"/>
                      <a:gd name="connsiteX1" fmla="*/ 104240 w 2967014"/>
                      <a:gd name="connsiteY1" fmla="*/ 0 h 625428"/>
                      <a:gd name="connsiteX2" fmla="*/ 821459 w 2967014"/>
                      <a:gd name="connsiteY2" fmla="*/ 0 h 625428"/>
                      <a:gd name="connsiteX3" fmla="*/ 1566263 w 2967014"/>
                      <a:gd name="connsiteY3" fmla="*/ 0 h 625428"/>
                      <a:gd name="connsiteX4" fmla="*/ 2255897 w 2967014"/>
                      <a:gd name="connsiteY4" fmla="*/ 0 h 625428"/>
                      <a:gd name="connsiteX5" fmla="*/ 2862774 w 2967014"/>
                      <a:gd name="connsiteY5" fmla="*/ 0 h 625428"/>
                      <a:gd name="connsiteX6" fmla="*/ 2967014 w 2967014"/>
                      <a:gd name="connsiteY6" fmla="*/ 104240 h 625428"/>
                      <a:gd name="connsiteX7" fmla="*/ 2967014 w 2967014"/>
                      <a:gd name="connsiteY7" fmla="*/ 521188 h 625428"/>
                      <a:gd name="connsiteX8" fmla="*/ 2862774 w 2967014"/>
                      <a:gd name="connsiteY8" fmla="*/ 625428 h 625428"/>
                      <a:gd name="connsiteX9" fmla="*/ 2255897 w 2967014"/>
                      <a:gd name="connsiteY9" fmla="*/ 625428 h 625428"/>
                      <a:gd name="connsiteX10" fmla="*/ 1566263 w 2967014"/>
                      <a:gd name="connsiteY10" fmla="*/ 625428 h 625428"/>
                      <a:gd name="connsiteX11" fmla="*/ 876630 w 2967014"/>
                      <a:gd name="connsiteY11" fmla="*/ 625428 h 625428"/>
                      <a:gd name="connsiteX12" fmla="*/ 104240 w 2967014"/>
                      <a:gd name="connsiteY12" fmla="*/ 625428 h 625428"/>
                      <a:gd name="connsiteX13" fmla="*/ 0 w 2967014"/>
                      <a:gd name="connsiteY13" fmla="*/ 521188 h 625428"/>
                      <a:gd name="connsiteX14" fmla="*/ 0 w 2967014"/>
                      <a:gd name="connsiteY14" fmla="*/ 104240 h 62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967014" h="625428" extrusionOk="0">
                        <a:moveTo>
                          <a:pt x="0" y="104240"/>
                        </a:moveTo>
                        <a:cubicBezTo>
                          <a:pt x="-3936" y="37257"/>
                          <a:pt x="50876" y="991"/>
                          <a:pt x="104240" y="0"/>
                        </a:cubicBezTo>
                        <a:cubicBezTo>
                          <a:pt x="374137" y="-27736"/>
                          <a:pt x="519659" y="2835"/>
                          <a:pt x="821459" y="0"/>
                        </a:cubicBezTo>
                        <a:cubicBezTo>
                          <a:pt x="1123259" y="-2835"/>
                          <a:pt x="1363064" y="-23859"/>
                          <a:pt x="1566263" y="0"/>
                        </a:cubicBezTo>
                        <a:cubicBezTo>
                          <a:pt x="1769462" y="23859"/>
                          <a:pt x="1926368" y="-1581"/>
                          <a:pt x="2255897" y="0"/>
                        </a:cubicBezTo>
                        <a:cubicBezTo>
                          <a:pt x="2585426" y="1581"/>
                          <a:pt x="2603488" y="-258"/>
                          <a:pt x="2862774" y="0"/>
                        </a:cubicBezTo>
                        <a:cubicBezTo>
                          <a:pt x="2921246" y="-13432"/>
                          <a:pt x="2964502" y="46342"/>
                          <a:pt x="2967014" y="104240"/>
                        </a:cubicBezTo>
                        <a:cubicBezTo>
                          <a:pt x="2972154" y="245673"/>
                          <a:pt x="2960412" y="360927"/>
                          <a:pt x="2967014" y="521188"/>
                        </a:cubicBezTo>
                        <a:cubicBezTo>
                          <a:pt x="2974217" y="569164"/>
                          <a:pt x="2914337" y="621906"/>
                          <a:pt x="2862774" y="625428"/>
                        </a:cubicBezTo>
                        <a:cubicBezTo>
                          <a:pt x="2635059" y="624360"/>
                          <a:pt x="2435008" y="607909"/>
                          <a:pt x="2255897" y="625428"/>
                        </a:cubicBezTo>
                        <a:cubicBezTo>
                          <a:pt x="2076786" y="642947"/>
                          <a:pt x="1811209" y="630182"/>
                          <a:pt x="1566263" y="625428"/>
                        </a:cubicBezTo>
                        <a:cubicBezTo>
                          <a:pt x="1321317" y="620674"/>
                          <a:pt x="1021248" y="615849"/>
                          <a:pt x="876630" y="625428"/>
                        </a:cubicBezTo>
                        <a:cubicBezTo>
                          <a:pt x="732012" y="635007"/>
                          <a:pt x="389059" y="645911"/>
                          <a:pt x="104240" y="625428"/>
                        </a:cubicBezTo>
                        <a:cubicBezTo>
                          <a:pt x="42693" y="625475"/>
                          <a:pt x="-8960" y="576202"/>
                          <a:pt x="0" y="521188"/>
                        </a:cubicBezTo>
                        <a:cubicBezTo>
                          <a:pt x="9919" y="423682"/>
                          <a:pt x="-1092" y="267414"/>
                          <a:pt x="0" y="1042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C5492DA-D359-49DC-BBB7-4A2014E387A5}"/>
              </a:ext>
            </a:extLst>
          </p:cNvPr>
          <p:cNvSpPr/>
          <p:nvPr/>
        </p:nvSpPr>
        <p:spPr>
          <a:xfrm>
            <a:off x="2316480" y="3144065"/>
            <a:ext cx="3047999" cy="729428"/>
          </a:xfrm>
          <a:prstGeom prst="roundRect">
            <a:avLst/>
          </a:prstGeom>
          <a:solidFill>
            <a:srgbClr val="F8EA84">
              <a:alpha val="40000"/>
            </a:srgbClr>
          </a:solidFill>
          <a:ln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39294356">
                  <a:custGeom>
                    <a:avLst/>
                    <a:gdLst>
                      <a:gd name="connsiteX0" fmla="*/ 0 w 2967014"/>
                      <a:gd name="connsiteY0" fmla="*/ 104240 h 625428"/>
                      <a:gd name="connsiteX1" fmla="*/ 104240 w 2967014"/>
                      <a:gd name="connsiteY1" fmla="*/ 0 h 625428"/>
                      <a:gd name="connsiteX2" fmla="*/ 821459 w 2967014"/>
                      <a:gd name="connsiteY2" fmla="*/ 0 h 625428"/>
                      <a:gd name="connsiteX3" fmla="*/ 1566263 w 2967014"/>
                      <a:gd name="connsiteY3" fmla="*/ 0 h 625428"/>
                      <a:gd name="connsiteX4" fmla="*/ 2255897 w 2967014"/>
                      <a:gd name="connsiteY4" fmla="*/ 0 h 625428"/>
                      <a:gd name="connsiteX5" fmla="*/ 2862774 w 2967014"/>
                      <a:gd name="connsiteY5" fmla="*/ 0 h 625428"/>
                      <a:gd name="connsiteX6" fmla="*/ 2967014 w 2967014"/>
                      <a:gd name="connsiteY6" fmla="*/ 104240 h 625428"/>
                      <a:gd name="connsiteX7" fmla="*/ 2967014 w 2967014"/>
                      <a:gd name="connsiteY7" fmla="*/ 521188 h 625428"/>
                      <a:gd name="connsiteX8" fmla="*/ 2862774 w 2967014"/>
                      <a:gd name="connsiteY8" fmla="*/ 625428 h 625428"/>
                      <a:gd name="connsiteX9" fmla="*/ 2255897 w 2967014"/>
                      <a:gd name="connsiteY9" fmla="*/ 625428 h 625428"/>
                      <a:gd name="connsiteX10" fmla="*/ 1566263 w 2967014"/>
                      <a:gd name="connsiteY10" fmla="*/ 625428 h 625428"/>
                      <a:gd name="connsiteX11" fmla="*/ 876630 w 2967014"/>
                      <a:gd name="connsiteY11" fmla="*/ 625428 h 625428"/>
                      <a:gd name="connsiteX12" fmla="*/ 104240 w 2967014"/>
                      <a:gd name="connsiteY12" fmla="*/ 625428 h 625428"/>
                      <a:gd name="connsiteX13" fmla="*/ 0 w 2967014"/>
                      <a:gd name="connsiteY13" fmla="*/ 521188 h 625428"/>
                      <a:gd name="connsiteX14" fmla="*/ 0 w 2967014"/>
                      <a:gd name="connsiteY14" fmla="*/ 104240 h 62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967014" h="625428" extrusionOk="0">
                        <a:moveTo>
                          <a:pt x="0" y="104240"/>
                        </a:moveTo>
                        <a:cubicBezTo>
                          <a:pt x="-3936" y="37257"/>
                          <a:pt x="50876" y="991"/>
                          <a:pt x="104240" y="0"/>
                        </a:cubicBezTo>
                        <a:cubicBezTo>
                          <a:pt x="374137" y="-27736"/>
                          <a:pt x="519659" y="2835"/>
                          <a:pt x="821459" y="0"/>
                        </a:cubicBezTo>
                        <a:cubicBezTo>
                          <a:pt x="1123259" y="-2835"/>
                          <a:pt x="1363064" y="-23859"/>
                          <a:pt x="1566263" y="0"/>
                        </a:cubicBezTo>
                        <a:cubicBezTo>
                          <a:pt x="1769462" y="23859"/>
                          <a:pt x="1926368" y="-1581"/>
                          <a:pt x="2255897" y="0"/>
                        </a:cubicBezTo>
                        <a:cubicBezTo>
                          <a:pt x="2585426" y="1581"/>
                          <a:pt x="2603488" y="-258"/>
                          <a:pt x="2862774" y="0"/>
                        </a:cubicBezTo>
                        <a:cubicBezTo>
                          <a:pt x="2921246" y="-13432"/>
                          <a:pt x="2964502" y="46342"/>
                          <a:pt x="2967014" y="104240"/>
                        </a:cubicBezTo>
                        <a:cubicBezTo>
                          <a:pt x="2972154" y="245673"/>
                          <a:pt x="2960412" y="360927"/>
                          <a:pt x="2967014" y="521188"/>
                        </a:cubicBezTo>
                        <a:cubicBezTo>
                          <a:pt x="2974217" y="569164"/>
                          <a:pt x="2914337" y="621906"/>
                          <a:pt x="2862774" y="625428"/>
                        </a:cubicBezTo>
                        <a:cubicBezTo>
                          <a:pt x="2635059" y="624360"/>
                          <a:pt x="2435008" y="607909"/>
                          <a:pt x="2255897" y="625428"/>
                        </a:cubicBezTo>
                        <a:cubicBezTo>
                          <a:pt x="2076786" y="642947"/>
                          <a:pt x="1811209" y="630182"/>
                          <a:pt x="1566263" y="625428"/>
                        </a:cubicBezTo>
                        <a:cubicBezTo>
                          <a:pt x="1321317" y="620674"/>
                          <a:pt x="1021248" y="615849"/>
                          <a:pt x="876630" y="625428"/>
                        </a:cubicBezTo>
                        <a:cubicBezTo>
                          <a:pt x="732012" y="635007"/>
                          <a:pt x="389059" y="645911"/>
                          <a:pt x="104240" y="625428"/>
                        </a:cubicBezTo>
                        <a:cubicBezTo>
                          <a:pt x="42693" y="625475"/>
                          <a:pt x="-8960" y="576202"/>
                          <a:pt x="0" y="521188"/>
                        </a:cubicBezTo>
                        <a:cubicBezTo>
                          <a:pt x="9919" y="423682"/>
                          <a:pt x="-1092" y="267414"/>
                          <a:pt x="0" y="1042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CI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A923B49-DB7D-45E5-A625-FBFDA3D8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45" y="628500"/>
            <a:ext cx="1752036" cy="520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B244E-3685-46A4-B413-9EBA11D8A7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295" y="2144470"/>
            <a:ext cx="1095528" cy="4763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BC94A95-C44F-46DD-92F5-041C88E7C880}"/>
              </a:ext>
            </a:extLst>
          </p:cNvPr>
          <p:cNvGrpSpPr/>
          <p:nvPr/>
        </p:nvGrpSpPr>
        <p:grpSpPr>
          <a:xfrm>
            <a:off x="1278210" y="2274906"/>
            <a:ext cx="474810" cy="215444"/>
            <a:chOff x="3862511" y="1365416"/>
            <a:chExt cx="474810" cy="215444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F1B08FF-7FE7-48AD-8E83-58F8AFD75CF4}"/>
                </a:ext>
              </a:extLst>
            </p:cNvPr>
            <p:cNvSpPr/>
            <p:nvPr/>
          </p:nvSpPr>
          <p:spPr>
            <a:xfrm>
              <a:off x="3938860" y="1406007"/>
              <a:ext cx="333740" cy="134263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7F98D7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419" sz="900" dirty="0">
                <a:latin typeface="Abel" panose="020005060300000200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E1F1B1-0F89-4623-820A-79720525F7AE}"/>
                </a:ext>
              </a:extLst>
            </p:cNvPr>
            <p:cNvSpPr/>
            <p:nvPr/>
          </p:nvSpPr>
          <p:spPr>
            <a:xfrm>
              <a:off x="3862511" y="1365416"/>
              <a:ext cx="4748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sz="800" dirty="0">
                  <a:latin typeface="Abel" panose="02000506030000020004"/>
                </a:rPr>
                <a:t>Código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024D483E-AFCA-4534-850C-6FFC9E03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construcción de solución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BD8471-210A-4CA4-92B1-FFD01D4CF144}"/>
              </a:ext>
            </a:extLst>
          </p:cNvPr>
          <p:cNvCxnSpPr>
            <a:cxnSpLocks/>
          </p:cNvCxnSpPr>
          <p:nvPr/>
        </p:nvCxnSpPr>
        <p:spPr>
          <a:xfrm>
            <a:off x="1847718" y="2402391"/>
            <a:ext cx="6850380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BC1632-1FF6-4411-8426-103DF23911C1}"/>
              </a:ext>
            </a:extLst>
          </p:cNvPr>
          <p:cNvCxnSpPr/>
          <p:nvPr/>
        </p:nvCxnSpPr>
        <p:spPr>
          <a:xfrm>
            <a:off x="1847718" y="2077838"/>
            <a:ext cx="0" cy="17883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FE3F60-F626-49C7-9D9F-4DDBCD1E3042}"/>
              </a:ext>
            </a:extLst>
          </p:cNvPr>
          <p:cNvSpPr txBox="1"/>
          <p:nvPr/>
        </p:nvSpPr>
        <p:spPr>
          <a:xfrm>
            <a:off x="2325953" y="727702"/>
            <a:ext cx="144783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O" sz="1000" dirty="0" err="1">
                <a:latin typeface="Bahnschrift SemiLight" panose="020B0502040204020203" pitchFamily="34" charset="0"/>
              </a:rPr>
              <a:t>Projecto</a:t>
            </a:r>
            <a:r>
              <a:rPr lang="es-CO" sz="1000" dirty="0">
                <a:latin typeface="Bahnschrift SemiLight" panose="020B0502040204020203" pitchFamily="34" charset="0"/>
              </a:rPr>
              <a:t> Java </a:t>
            </a:r>
          </a:p>
          <a:p>
            <a:r>
              <a:rPr lang="es-CO" sz="1000" dirty="0" err="1">
                <a:latin typeface="Bahnschrift SemiLight" panose="020B0502040204020203" pitchFamily="34" charset="0"/>
              </a:rPr>
              <a:t>Springboot</a:t>
            </a:r>
            <a:endParaRPr lang="es-CO" sz="1000" dirty="0">
              <a:latin typeface="Bahnschrift SemiLight" panose="020B0502040204020203" pitchFamily="34" charset="0"/>
            </a:endParaRPr>
          </a:p>
          <a:p>
            <a:r>
              <a:rPr lang="es-CO" sz="1000" dirty="0" err="1">
                <a:latin typeface="Bahnschrift SemiLight" panose="020B0502040204020203" pitchFamily="34" charset="0"/>
              </a:rPr>
              <a:t>Gradle</a:t>
            </a:r>
            <a:endParaRPr lang="es-CO" sz="1000" dirty="0">
              <a:latin typeface="Bahnschrift SemiLight" panose="020B0502040204020203" pitchFamily="34" charset="0"/>
            </a:endParaRPr>
          </a:p>
          <a:p>
            <a:r>
              <a:rPr lang="es-CO" sz="1000" dirty="0">
                <a:latin typeface="Bahnschrift SemiLight" panose="020B0502040204020203" pitchFamily="34" charset="0"/>
              </a:rPr>
              <a:t>Definen dependencias</a:t>
            </a:r>
            <a:endParaRPr lang="es-CO" sz="1200" dirty="0">
              <a:latin typeface="Bahnschrift Semi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07D50-CA21-4217-927B-224C198ED7E8}"/>
              </a:ext>
            </a:extLst>
          </p:cNvPr>
          <p:cNvSpPr txBox="1"/>
          <p:nvPr/>
        </p:nvSpPr>
        <p:spPr>
          <a:xfrm>
            <a:off x="5111974" y="1138310"/>
            <a:ext cx="1048685" cy="253916"/>
          </a:xfrm>
          <a:prstGeom prst="rect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latin typeface="Bahnschrift SemiLight" panose="020B0502040204020203" pitchFamily="34" charset="0"/>
              </a:defRPr>
            </a:lvl1pPr>
          </a:lstStyle>
          <a:p>
            <a:r>
              <a:rPr lang="es-CO" dirty="0"/>
              <a:t>Librerías Java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BF13F-A754-4AA4-AB6E-784D902604E3}"/>
              </a:ext>
            </a:extLst>
          </p:cNvPr>
          <p:cNvSpPr txBox="1"/>
          <p:nvPr/>
        </p:nvSpPr>
        <p:spPr>
          <a:xfrm>
            <a:off x="2955057" y="1414939"/>
            <a:ext cx="1237715" cy="784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ahnschrift SemiLight" panose="020B0502040204020203" pitchFamily="34" charset="0"/>
              </a:rPr>
              <a:t>Se define la imagen Docker</a:t>
            </a:r>
          </a:p>
          <a:p>
            <a:r>
              <a:rPr lang="es-CO" sz="900" dirty="0" err="1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Dockerfile</a:t>
            </a:r>
            <a:endParaRPr lang="es-CO" sz="900" dirty="0">
              <a:solidFill>
                <a:schemeClr val="accent6">
                  <a:lumMod val="75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s-CO" sz="900" dirty="0">
                <a:latin typeface="Bahnschrift SemiLight" panose="020B0502040204020203" pitchFamily="34" charset="0"/>
              </a:rPr>
              <a:t>y los manifiestos Kubernetes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C76A4F-8677-46C5-8907-7245FFAA20C1}"/>
              </a:ext>
            </a:extLst>
          </p:cNvPr>
          <p:cNvCxnSpPr>
            <a:cxnSpLocks/>
          </p:cNvCxnSpPr>
          <p:nvPr/>
        </p:nvCxnSpPr>
        <p:spPr>
          <a:xfrm>
            <a:off x="2879061" y="2019630"/>
            <a:ext cx="0" cy="2552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A351DCF-2957-477F-9B36-3CF1E9A2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6" y="3218405"/>
            <a:ext cx="1338450" cy="709712"/>
          </a:xfrm>
          <a:prstGeom prst="rect">
            <a:avLst/>
          </a:prstGeom>
        </p:spPr>
      </p:pic>
      <p:sp>
        <p:nvSpPr>
          <p:cNvPr id="43" name="Cylinder 42">
            <a:extLst>
              <a:ext uri="{FF2B5EF4-FFF2-40B4-BE49-F238E27FC236}">
                <a16:creationId xmlns:a16="http://schemas.microsoft.com/office/drawing/2014/main" id="{6BC27D79-1C63-4189-8C40-6F80C38B3E0E}"/>
              </a:ext>
            </a:extLst>
          </p:cNvPr>
          <p:cNvSpPr/>
          <p:nvPr/>
        </p:nvSpPr>
        <p:spPr>
          <a:xfrm>
            <a:off x="5764378" y="1335604"/>
            <a:ext cx="475488" cy="248249"/>
          </a:xfrm>
          <a:prstGeom prst="can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96D761-5C20-4228-8BF5-27E7F7BDD865}"/>
              </a:ext>
            </a:extLst>
          </p:cNvPr>
          <p:cNvSpPr txBox="1"/>
          <p:nvPr/>
        </p:nvSpPr>
        <p:spPr>
          <a:xfrm>
            <a:off x="6350647" y="1129513"/>
            <a:ext cx="1237839" cy="253916"/>
          </a:xfrm>
          <a:prstGeom prst="rect">
            <a:avLst/>
          </a:prstGeom>
          <a:solidFill>
            <a:srgbClr val="92D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latin typeface="Bahnschrift SemiLight" panose="020B0502040204020203" pitchFamily="34" charset="0"/>
              </a:defRPr>
            </a:lvl1pPr>
          </a:lstStyle>
          <a:p>
            <a:r>
              <a:rPr lang="es-CO" dirty="0"/>
              <a:t>Imágenes Docker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12E781BE-DF2A-4BB4-9FBA-38D50A42A699}"/>
              </a:ext>
            </a:extLst>
          </p:cNvPr>
          <p:cNvSpPr/>
          <p:nvPr/>
        </p:nvSpPr>
        <p:spPr>
          <a:xfrm>
            <a:off x="7003051" y="1326807"/>
            <a:ext cx="475488" cy="248249"/>
          </a:xfrm>
          <a:prstGeom prst="can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AE3DCC-5B18-486C-AA5E-ADA8422AFB3A}"/>
              </a:ext>
            </a:extLst>
          </p:cNvPr>
          <p:cNvCxnSpPr>
            <a:cxnSpLocks/>
          </p:cNvCxnSpPr>
          <p:nvPr/>
        </p:nvCxnSpPr>
        <p:spPr>
          <a:xfrm>
            <a:off x="2248041" y="1264584"/>
            <a:ext cx="280676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7937D6-FA0D-40DF-8D78-47B1DB443F12}"/>
              </a:ext>
            </a:extLst>
          </p:cNvPr>
          <p:cNvCxnSpPr>
            <a:cxnSpLocks/>
          </p:cNvCxnSpPr>
          <p:nvPr/>
        </p:nvCxnSpPr>
        <p:spPr>
          <a:xfrm>
            <a:off x="2879061" y="3540198"/>
            <a:ext cx="5872124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F5BA7A-8014-403C-A41F-6DC96285B64B}"/>
              </a:ext>
            </a:extLst>
          </p:cNvPr>
          <p:cNvGrpSpPr/>
          <p:nvPr/>
        </p:nvGrpSpPr>
        <p:grpSpPr>
          <a:xfrm>
            <a:off x="1290332" y="3137276"/>
            <a:ext cx="466794" cy="215444"/>
            <a:chOff x="3866520" y="1365416"/>
            <a:chExt cx="466794" cy="215444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1FCA0C04-D90D-430D-8545-E81975FA8FDC}"/>
                </a:ext>
              </a:extLst>
            </p:cNvPr>
            <p:cNvSpPr/>
            <p:nvPr/>
          </p:nvSpPr>
          <p:spPr>
            <a:xfrm>
              <a:off x="3938860" y="1406007"/>
              <a:ext cx="333740" cy="134263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7F98D7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419" sz="900" dirty="0">
                <a:latin typeface="Abel" panose="020005060300000200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56C05E-8425-4A65-AA2B-5E842DF5687C}"/>
                </a:ext>
              </a:extLst>
            </p:cNvPr>
            <p:cNvSpPr/>
            <p:nvPr/>
          </p:nvSpPr>
          <p:spPr>
            <a:xfrm>
              <a:off x="3866520" y="1365416"/>
              <a:ext cx="4667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sz="800" dirty="0">
                  <a:latin typeface="Abel" panose="02000506030000020004"/>
                </a:rPr>
                <a:t>Estado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B3B1275-B1C1-4266-85AB-765CD9129EDC}"/>
              </a:ext>
            </a:extLst>
          </p:cNvPr>
          <p:cNvSpPr/>
          <p:nvPr/>
        </p:nvSpPr>
        <p:spPr>
          <a:xfrm rot="18925005">
            <a:off x="5660900" y="3479666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4FD06E-A517-43BA-A9E5-3BD8E10EF395}"/>
              </a:ext>
            </a:extLst>
          </p:cNvPr>
          <p:cNvSpPr/>
          <p:nvPr/>
        </p:nvSpPr>
        <p:spPr>
          <a:xfrm rot="18925005">
            <a:off x="2819526" y="2341756"/>
            <a:ext cx="124449" cy="121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9EFFF8-B226-4121-B5A9-8BD892A1AFB1}"/>
              </a:ext>
            </a:extLst>
          </p:cNvPr>
          <p:cNvSpPr txBox="1"/>
          <p:nvPr/>
        </p:nvSpPr>
        <p:spPr>
          <a:xfrm>
            <a:off x="2328807" y="4066814"/>
            <a:ext cx="2016993" cy="923330"/>
          </a:xfrm>
          <a:prstGeom prst="rect">
            <a:avLst/>
          </a:prstGeom>
          <a:solidFill>
            <a:srgbClr val="F8EA8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ahnschrift SemiLight" panose="020B0502040204020203" pitchFamily="34" charset="0"/>
              </a:rPr>
              <a:t>El pipeline lanza el </a:t>
            </a:r>
            <a:r>
              <a:rPr lang="es-CO" sz="900" dirty="0" err="1">
                <a:latin typeface="Bahnschrift SemiLight" panose="020B0502040204020203" pitchFamily="34" charset="0"/>
              </a:rPr>
              <a:t>gradle</a:t>
            </a:r>
            <a:r>
              <a:rPr lang="es-CO" sz="900" dirty="0">
                <a:latin typeface="Bahnschrift SemiLight" panose="020B0502040204020203" pitchFamily="34" charset="0"/>
              </a:rPr>
              <a:t>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Bahnschrift SemiLight" panose="020B0502040204020203" pitchFamily="34" charset="0"/>
              </a:rPr>
              <a:t>compila,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Bahnschrift SemiLight" panose="020B0502040204020203" pitchFamily="34" charset="0"/>
              </a:rPr>
              <a:t>genera las pruebas y reporte </a:t>
            </a:r>
            <a:r>
              <a:rPr lang="es-CO" sz="900" dirty="0" err="1">
                <a:latin typeface="Bahnschrift SemiLight" panose="020B0502040204020203" pitchFamily="34" charset="0"/>
              </a:rPr>
              <a:t>Cucumber</a:t>
            </a:r>
            <a:r>
              <a:rPr lang="es-CO" sz="900" dirty="0">
                <a:latin typeface="Bahnschrift SemiLight" panose="020B0502040204020203" pitchFamily="34" charset="0"/>
              </a:rPr>
              <a:t>/ </a:t>
            </a:r>
            <a:r>
              <a:rPr lang="es-CO" sz="900" dirty="0" err="1">
                <a:latin typeface="Bahnschrift SemiLight" panose="020B0502040204020203" pitchFamily="34" charset="0"/>
              </a:rPr>
              <a:t>Serenity</a:t>
            </a:r>
            <a:endParaRPr lang="es-CO" sz="900" dirty="0">
              <a:latin typeface="Bahnschrift Semi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Bahnschrift SemiLight" panose="020B0502040204020203" pitchFamily="34" charset="0"/>
              </a:rPr>
              <a:t>Se genera el reporte de cobertura de pruebas (</a:t>
            </a:r>
            <a:r>
              <a:rPr lang="es-CO" sz="900" dirty="0" err="1">
                <a:latin typeface="Bahnschrift SemiLight" panose="020B0502040204020203" pitchFamily="34" charset="0"/>
              </a:rPr>
              <a:t>jacoco</a:t>
            </a:r>
            <a:r>
              <a:rPr lang="es-CO" sz="900" dirty="0">
                <a:latin typeface="Bahnschrift SemiLight" panose="020B0502040204020203" pitchFamily="34" charset="0"/>
              </a:rPr>
              <a:t>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70A730-4F44-4ED4-ABB1-D1E54B7F98BF}"/>
              </a:ext>
            </a:extLst>
          </p:cNvPr>
          <p:cNvCxnSpPr/>
          <p:nvPr/>
        </p:nvCxnSpPr>
        <p:spPr>
          <a:xfrm flipV="1">
            <a:off x="2879061" y="3714750"/>
            <a:ext cx="0" cy="31460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72BB72-5706-43D2-BE80-D857596E3E7D}"/>
              </a:ext>
            </a:extLst>
          </p:cNvPr>
          <p:cNvCxnSpPr/>
          <p:nvPr/>
        </p:nvCxnSpPr>
        <p:spPr>
          <a:xfrm>
            <a:off x="2879061" y="2571750"/>
            <a:ext cx="0" cy="74038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710CFF-FC88-4ACE-A081-138BA0C55145}"/>
              </a:ext>
            </a:extLst>
          </p:cNvPr>
          <p:cNvSpPr txBox="1"/>
          <p:nvPr/>
        </p:nvSpPr>
        <p:spPr>
          <a:xfrm>
            <a:off x="4618012" y="4023121"/>
            <a:ext cx="1246241" cy="646331"/>
          </a:xfrm>
          <a:prstGeom prst="rect">
            <a:avLst/>
          </a:prstGeom>
          <a:solidFill>
            <a:srgbClr val="F8EA8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ahnschrift SemiLight" panose="020B0502040204020203" pitchFamily="34" charset="0"/>
              </a:rPr>
              <a:t>Se genera la imagen Docker</a:t>
            </a:r>
          </a:p>
          <a:p>
            <a:r>
              <a:rPr lang="es-CO" sz="900" dirty="0">
                <a:latin typeface="Bahnschrift SemiLight" panose="020B0502040204020203" pitchFamily="34" charset="0"/>
              </a:rPr>
              <a:t>Se publica en </a:t>
            </a:r>
            <a:r>
              <a:rPr lang="es-CO" sz="900" dirty="0" err="1">
                <a:latin typeface="Bahnschrift SemiLight" panose="020B0502040204020203" pitchFamily="34" charset="0"/>
              </a:rPr>
              <a:t>Artifactory</a:t>
            </a:r>
            <a:endParaRPr lang="es-CO" sz="900" dirty="0">
              <a:latin typeface="Bahnschrift SemiLight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3F6C38-B083-472E-9D85-9F8572D69156}"/>
              </a:ext>
            </a:extLst>
          </p:cNvPr>
          <p:cNvSpPr/>
          <p:nvPr/>
        </p:nvSpPr>
        <p:spPr>
          <a:xfrm rot="18925005">
            <a:off x="3851543" y="3486778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34A824-3EF7-4CE4-88A5-E1419B88E59B}"/>
              </a:ext>
            </a:extLst>
          </p:cNvPr>
          <p:cNvSpPr txBox="1"/>
          <p:nvPr/>
        </p:nvSpPr>
        <p:spPr>
          <a:xfrm>
            <a:off x="3945364" y="2548108"/>
            <a:ext cx="1345297" cy="646331"/>
          </a:xfrm>
          <a:prstGeom prst="rect">
            <a:avLst/>
          </a:prstGeom>
          <a:solidFill>
            <a:srgbClr val="F8EA84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ahnschrift SemiLight" panose="020B0502040204020203" pitchFamily="34" charset="0"/>
              </a:rPr>
              <a:t>Análisis estático de código</a:t>
            </a:r>
          </a:p>
          <a:p>
            <a:r>
              <a:rPr lang="es-CO" sz="900" dirty="0">
                <a:latin typeface="Bahnschrift SemiLight" panose="020B0502040204020203" pitchFamily="34" charset="0"/>
              </a:rPr>
              <a:t>Evaluaciones de seguridad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B00241-498A-41C6-9832-260395B8590C}"/>
              </a:ext>
            </a:extLst>
          </p:cNvPr>
          <p:cNvCxnSpPr>
            <a:cxnSpLocks/>
          </p:cNvCxnSpPr>
          <p:nvPr/>
        </p:nvCxnSpPr>
        <p:spPr>
          <a:xfrm>
            <a:off x="3913767" y="3122665"/>
            <a:ext cx="0" cy="25527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ED533C-11FF-4351-B3F0-4831E41D7C4D}"/>
              </a:ext>
            </a:extLst>
          </p:cNvPr>
          <p:cNvCxnSpPr>
            <a:cxnSpLocks/>
          </p:cNvCxnSpPr>
          <p:nvPr/>
        </p:nvCxnSpPr>
        <p:spPr>
          <a:xfrm flipV="1">
            <a:off x="5035282" y="3683557"/>
            <a:ext cx="0" cy="24456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1A3CE79-E0F4-4F5A-B310-BA089E39266A}"/>
              </a:ext>
            </a:extLst>
          </p:cNvPr>
          <p:cNvSpPr/>
          <p:nvPr/>
        </p:nvSpPr>
        <p:spPr>
          <a:xfrm>
            <a:off x="5067301" y="1619250"/>
            <a:ext cx="2004060" cy="1758950"/>
          </a:xfrm>
          <a:custGeom>
            <a:avLst/>
            <a:gdLst>
              <a:gd name="connsiteX0" fmla="*/ 0 w 2165881"/>
              <a:gd name="connsiteY0" fmla="*/ 1758950 h 1758950"/>
              <a:gd name="connsiteX1" fmla="*/ 609600 w 2165881"/>
              <a:gd name="connsiteY1" fmla="*/ 317500 h 1758950"/>
              <a:gd name="connsiteX2" fmla="*/ 1911350 w 2165881"/>
              <a:gd name="connsiteY2" fmla="*/ 374650 h 1758950"/>
              <a:gd name="connsiteX3" fmla="*/ 2165350 w 2165881"/>
              <a:gd name="connsiteY3" fmla="*/ 0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81" h="1758950">
                <a:moveTo>
                  <a:pt x="0" y="1758950"/>
                </a:moveTo>
                <a:cubicBezTo>
                  <a:pt x="145521" y="1153583"/>
                  <a:pt x="291042" y="548217"/>
                  <a:pt x="609600" y="317500"/>
                </a:cubicBezTo>
                <a:cubicBezTo>
                  <a:pt x="928158" y="86783"/>
                  <a:pt x="1652058" y="427567"/>
                  <a:pt x="1911350" y="374650"/>
                </a:cubicBezTo>
                <a:cubicBezTo>
                  <a:pt x="2170642" y="321733"/>
                  <a:pt x="2167996" y="160866"/>
                  <a:pt x="2165350" y="0"/>
                </a:cubicBezTo>
              </a:path>
            </a:pathLst>
          </a:custGeom>
          <a:noFill/>
          <a:ln w="952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D5C700-BF99-40DD-8B8B-92FA91285291}"/>
              </a:ext>
            </a:extLst>
          </p:cNvPr>
          <p:cNvSpPr/>
          <p:nvPr/>
        </p:nvSpPr>
        <p:spPr>
          <a:xfrm rot="18925005">
            <a:off x="4994394" y="3479665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DAA79A-9CD0-4775-BD9C-3DB91AD21B50}"/>
              </a:ext>
            </a:extLst>
          </p:cNvPr>
          <p:cNvSpPr/>
          <p:nvPr/>
        </p:nvSpPr>
        <p:spPr>
          <a:xfrm rot="18925005">
            <a:off x="6214960" y="3486777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0CA468-E490-4283-A273-C0DA4DCB67A1}"/>
              </a:ext>
            </a:extLst>
          </p:cNvPr>
          <p:cNvSpPr/>
          <p:nvPr/>
        </p:nvSpPr>
        <p:spPr>
          <a:xfrm rot="18925005">
            <a:off x="6777433" y="3479665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3146BA-7FDE-44D1-BBF3-897E1D4C44B6}"/>
              </a:ext>
            </a:extLst>
          </p:cNvPr>
          <p:cNvSpPr txBox="1"/>
          <p:nvPr/>
        </p:nvSpPr>
        <p:spPr>
          <a:xfrm>
            <a:off x="5264118" y="341359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///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B47B57-E721-41E8-B254-B5FE1550333C}"/>
              </a:ext>
            </a:extLst>
          </p:cNvPr>
          <p:cNvSpPr txBox="1"/>
          <p:nvPr/>
        </p:nvSpPr>
        <p:spPr>
          <a:xfrm>
            <a:off x="6252360" y="4092370"/>
            <a:ext cx="1116532" cy="507831"/>
          </a:xfrm>
          <a:prstGeom prst="rect">
            <a:avLst/>
          </a:prstGeom>
          <a:solidFill>
            <a:srgbClr val="FBD7C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ahnschrift SemiLight" panose="020B0502040204020203" pitchFamily="34" charset="0"/>
              </a:rPr>
              <a:t>Ejecución manifiestos en EKS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C17531F-3F52-45DA-B564-4B75859CD33F}"/>
              </a:ext>
            </a:extLst>
          </p:cNvPr>
          <p:cNvSpPr/>
          <p:nvPr/>
        </p:nvSpPr>
        <p:spPr>
          <a:xfrm>
            <a:off x="6282840" y="1668780"/>
            <a:ext cx="918244" cy="1697832"/>
          </a:xfrm>
          <a:custGeom>
            <a:avLst/>
            <a:gdLst>
              <a:gd name="connsiteX0" fmla="*/ 1628445 w 1628629"/>
              <a:gd name="connsiteY0" fmla="*/ 0 h 1775460"/>
              <a:gd name="connsiteX1" fmla="*/ 1392225 w 1628629"/>
              <a:gd name="connsiteY1" fmla="*/ 1333500 h 1775460"/>
              <a:gd name="connsiteX2" fmla="*/ 195885 w 1628629"/>
              <a:gd name="connsiteY2" fmla="*/ 1447800 h 1775460"/>
              <a:gd name="connsiteX3" fmla="*/ 20625 w 1628629"/>
              <a:gd name="connsiteY3" fmla="*/ 1775460 h 17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629" h="1775460">
                <a:moveTo>
                  <a:pt x="1628445" y="0"/>
                </a:moveTo>
                <a:cubicBezTo>
                  <a:pt x="1629715" y="546100"/>
                  <a:pt x="1630985" y="1092200"/>
                  <a:pt x="1392225" y="1333500"/>
                </a:cubicBezTo>
                <a:cubicBezTo>
                  <a:pt x="1153465" y="1574800"/>
                  <a:pt x="424485" y="1374140"/>
                  <a:pt x="195885" y="1447800"/>
                </a:cubicBezTo>
                <a:cubicBezTo>
                  <a:pt x="-32715" y="1521460"/>
                  <a:pt x="-13665" y="1737360"/>
                  <a:pt x="20625" y="1775460"/>
                </a:cubicBezTo>
              </a:path>
            </a:pathLst>
          </a:custGeom>
          <a:noFill/>
          <a:ln w="952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4FD3E0-865D-4AAD-BE15-E36EE8B0E946}"/>
              </a:ext>
            </a:extLst>
          </p:cNvPr>
          <p:cNvCxnSpPr>
            <a:cxnSpLocks/>
          </p:cNvCxnSpPr>
          <p:nvPr/>
        </p:nvCxnSpPr>
        <p:spPr>
          <a:xfrm flipV="1">
            <a:off x="6270358" y="3716042"/>
            <a:ext cx="0" cy="307079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A6C951-3915-4EDB-B2A7-80F7FDD74081}"/>
              </a:ext>
            </a:extLst>
          </p:cNvPr>
          <p:cNvSpPr txBox="1"/>
          <p:nvPr/>
        </p:nvSpPr>
        <p:spPr>
          <a:xfrm>
            <a:off x="5663120" y="2503242"/>
            <a:ext cx="1263346" cy="507831"/>
          </a:xfrm>
          <a:prstGeom prst="rect">
            <a:avLst/>
          </a:prstGeom>
          <a:solidFill>
            <a:srgbClr val="FBD7C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O" sz="900" dirty="0">
                <a:latin typeface="Bahnschrift SemiLight" panose="020B0502040204020203" pitchFamily="34" charset="0"/>
              </a:rPr>
              <a:t>Aprovisionamiento recursos </a:t>
            </a:r>
            <a:r>
              <a:rPr lang="es-CO" sz="900" dirty="0" err="1">
                <a:latin typeface="Bahnschrift SemiLight" panose="020B0502040204020203" pitchFamily="34" charset="0"/>
              </a:rPr>
              <a:t>Cloudformation</a:t>
            </a:r>
            <a:endParaRPr lang="es-CO" sz="900" dirty="0">
              <a:latin typeface="Bahnschrift SemiLight" panose="020B0502040204020203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D020E7-1789-42D2-9CEF-E7FA9B1A1A18}"/>
              </a:ext>
            </a:extLst>
          </p:cNvPr>
          <p:cNvCxnSpPr>
            <a:cxnSpLocks/>
          </p:cNvCxnSpPr>
          <p:nvPr/>
        </p:nvCxnSpPr>
        <p:spPr>
          <a:xfrm>
            <a:off x="5722210" y="3011564"/>
            <a:ext cx="0" cy="249913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6DD8EF6-EE44-459C-8EB1-D6B928CA4166}"/>
              </a:ext>
            </a:extLst>
          </p:cNvPr>
          <p:cNvSpPr/>
          <p:nvPr/>
        </p:nvSpPr>
        <p:spPr>
          <a:xfrm>
            <a:off x="6851062" y="3144065"/>
            <a:ext cx="1451525" cy="729428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39294356">
                  <a:custGeom>
                    <a:avLst/>
                    <a:gdLst>
                      <a:gd name="connsiteX0" fmla="*/ 0 w 2967014"/>
                      <a:gd name="connsiteY0" fmla="*/ 104240 h 625428"/>
                      <a:gd name="connsiteX1" fmla="*/ 104240 w 2967014"/>
                      <a:gd name="connsiteY1" fmla="*/ 0 h 625428"/>
                      <a:gd name="connsiteX2" fmla="*/ 821459 w 2967014"/>
                      <a:gd name="connsiteY2" fmla="*/ 0 h 625428"/>
                      <a:gd name="connsiteX3" fmla="*/ 1566263 w 2967014"/>
                      <a:gd name="connsiteY3" fmla="*/ 0 h 625428"/>
                      <a:gd name="connsiteX4" fmla="*/ 2255897 w 2967014"/>
                      <a:gd name="connsiteY4" fmla="*/ 0 h 625428"/>
                      <a:gd name="connsiteX5" fmla="*/ 2862774 w 2967014"/>
                      <a:gd name="connsiteY5" fmla="*/ 0 h 625428"/>
                      <a:gd name="connsiteX6" fmla="*/ 2967014 w 2967014"/>
                      <a:gd name="connsiteY6" fmla="*/ 104240 h 625428"/>
                      <a:gd name="connsiteX7" fmla="*/ 2967014 w 2967014"/>
                      <a:gd name="connsiteY7" fmla="*/ 521188 h 625428"/>
                      <a:gd name="connsiteX8" fmla="*/ 2862774 w 2967014"/>
                      <a:gd name="connsiteY8" fmla="*/ 625428 h 625428"/>
                      <a:gd name="connsiteX9" fmla="*/ 2255897 w 2967014"/>
                      <a:gd name="connsiteY9" fmla="*/ 625428 h 625428"/>
                      <a:gd name="connsiteX10" fmla="*/ 1566263 w 2967014"/>
                      <a:gd name="connsiteY10" fmla="*/ 625428 h 625428"/>
                      <a:gd name="connsiteX11" fmla="*/ 876630 w 2967014"/>
                      <a:gd name="connsiteY11" fmla="*/ 625428 h 625428"/>
                      <a:gd name="connsiteX12" fmla="*/ 104240 w 2967014"/>
                      <a:gd name="connsiteY12" fmla="*/ 625428 h 625428"/>
                      <a:gd name="connsiteX13" fmla="*/ 0 w 2967014"/>
                      <a:gd name="connsiteY13" fmla="*/ 521188 h 625428"/>
                      <a:gd name="connsiteX14" fmla="*/ 0 w 2967014"/>
                      <a:gd name="connsiteY14" fmla="*/ 104240 h 62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967014" h="625428" extrusionOk="0">
                        <a:moveTo>
                          <a:pt x="0" y="104240"/>
                        </a:moveTo>
                        <a:cubicBezTo>
                          <a:pt x="-3936" y="37257"/>
                          <a:pt x="50876" y="991"/>
                          <a:pt x="104240" y="0"/>
                        </a:cubicBezTo>
                        <a:cubicBezTo>
                          <a:pt x="374137" y="-27736"/>
                          <a:pt x="519659" y="2835"/>
                          <a:pt x="821459" y="0"/>
                        </a:cubicBezTo>
                        <a:cubicBezTo>
                          <a:pt x="1123259" y="-2835"/>
                          <a:pt x="1363064" y="-23859"/>
                          <a:pt x="1566263" y="0"/>
                        </a:cubicBezTo>
                        <a:cubicBezTo>
                          <a:pt x="1769462" y="23859"/>
                          <a:pt x="1926368" y="-1581"/>
                          <a:pt x="2255897" y="0"/>
                        </a:cubicBezTo>
                        <a:cubicBezTo>
                          <a:pt x="2585426" y="1581"/>
                          <a:pt x="2603488" y="-258"/>
                          <a:pt x="2862774" y="0"/>
                        </a:cubicBezTo>
                        <a:cubicBezTo>
                          <a:pt x="2921246" y="-13432"/>
                          <a:pt x="2964502" y="46342"/>
                          <a:pt x="2967014" y="104240"/>
                        </a:cubicBezTo>
                        <a:cubicBezTo>
                          <a:pt x="2972154" y="245673"/>
                          <a:pt x="2960412" y="360927"/>
                          <a:pt x="2967014" y="521188"/>
                        </a:cubicBezTo>
                        <a:cubicBezTo>
                          <a:pt x="2974217" y="569164"/>
                          <a:pt x="2914337" y="621906"/>
                          <a:pt x="2862774" y="625428"/>
                        </a:cubicBezTo>
                        <a:cubicBezTo>
                          <a:pt x="2635059" y="624360"/>
                          <a:pt x="2435008" y="607909"/>
                          <a:pt x="2255897" y="625428"/>
                        </a:cubicBezTo>
                        <a:cubicBezTo>
                          <a:pt x="2076786" y="642947"/>
                          <a:pt x="1811209" y="630182"/>
                          <a:pt x="1566263" y="625428"/>
                        </a:cubicBezTo>
                        <a:cubicBezTo>
                          <a:pt x="1321317" y="620674"/>
                          <a:pt x="1021248" y="615849"/>
                          <a:pt x="876630" y="625428"/>
                        </a:cubicBezTo>
                        <a:cubicBezTo>
                          <a:pt x="732012" y="635007"/>
                          <a:pt x="389059" y="645911"/>
                          <a:pt x="104240" y="625428"/>
                        </a:cubicBezTo>
                        <a:cubicBezTo>
                          <a:pt x="42693" y="625475"/>
                          <a:pt x="-8960" y="576202"/>
                          <a:pt x="0" y="521188"/>
                        </a:cubicBezTo>
                        <a:cubicBezTo>
                          <a:pt x="9919" y="423682"/>
                          <a:pt x="-1092" y="267414"/>
                          <a:pt x="0" y="10424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RM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BB428F-2AF3-48F1-9EA1-1723D11D400D}"/>
              </a:ext>
            </a:extLst>
          </p:cNvPr>
          <p:cNvSpPr/>
          <p:nvPr/>
        </p:nvSpPr>
        <p:spPr>
          <a:xfrm rot="18925005">
            <a:off x="7446187" y="3486777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3BA860-EA03-4F77-9DAE-F4510C46B5FE}"/>
              </a:ext>
            </a:extLst>
          </p:cNvPr>
          <p:cNvSpPr/>
          <p:nvPr/>
        </p:nvSpPr>
        <p:spPr>
          <a:xfrm rot="18925005">
            <a:off x="8008660" y="3479665"/>
            <a:ext cx="124449" cy="121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A8379F-7929-417F-B1E7-A5089F6EE65F}"/>
              </a:ext>
            </a:extLst>
          </p:cNvPr>
          <p:cNvSpPr/>
          <p:nvPr/>
        </p:nvSpPr>
        <p:spPr>
          <a:xfrm rot="18925005">
            <a:off x="4463704" y="2341756"/>
            <a:ext cx="124449" cy="121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15123A-1B61-46DB-8C72-29BA3A9F6C1A}"/>
              </a:ext>
            </a:extLst>
          </p:cNvPr>
          <p:cNvSpPr/>
          <p:nvPr/>
        </p:nvSpPr>
        <p:spPr>
          <a:xfrm rot="18925005">
            <a:off x="6153028" y="2341755"/>
            <a:ext cx="124449" cy="121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670778-688D-445B-8F38-02E24F6AD6B4}"/>
              </a:ext>
            </a:extLst>
          </p:cNvPr>
          <p:cNvSpPr/>
          <p:nvPr/>
        </p:nvSpPr>
        <p:spPr>
          <a:xfrm rot="18925005">
            <a:off x="7584027" y="2341755"/>
            <a:ext cx="124449" cy="121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FE0F6C-7F25-4A85-A4DB-E94D087D0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971" y="959738"/>
            <a:ext cx="1099494" cy="1070096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677B961-9E3F-40BC-8CB8-D9197BB8A3E6}"/>
              </a:ext>
            </a:extLst>
          </p:cNvPr>
          <p:cNvSpPr/>
          <p:nvPr/>
        </p:nvSpPr>
        <p:spPr>
          <a:xfrm>
            <a:off x="2941320" y="2439850"/>
            <a:ext cx="1753522" cy="775790"/>
          </a:xfrm>
          <a:custGeom>
            <a:avLst/>
            <a:gdLst>
              <a:gd name="connsiteX0" fmla="*/ 1577340 w 1680758"/>
              <a:gd name="connsiteY0" fmla="*/ 0 h 708660"/>
              <a:gd name="connsiteX1" fmla="*/ 1584960 w 1680758"/>
              <a:gd name="connsiteY1" fmla="*/ 91440 h 708660"/>
              <a:gd name="connsiteX2" fmla="*/ 563880 w 1680758"/>
              <a:gd name="connsiteY2" fmla="*/ 45720 h 708660"/>
              <a:gd name="connsiteX3" fmla="*/ 0 w 1680758"/>
              <a:gd name="connsiteY3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758" h="708660">
                <a:moveTo>
                  <a:pt x="1577340" y="0"/>
                </a:moveTo>
                <a:cubicBezTo>
                  <a:pt x="1665605" y="41910"/>
                  <a:pt x="1753870" y="83820"/>
                  <a:pt x="1584960" y="91440"/>
                </a:cubicBezTo>
                <a:cubicBezTo>
                  <a:pt x="1416050" y="99060"/>
                  <a:pt x="828040" y="-57150"/>
                  <a:pt x="563880" y="45720"/>
                </a:cubicBezTo>
                <a:cubicBezTo>
                  <a:pt x="299720" y="148590"/>
                  <a:pt x="149860" y="428625"/>
                  <a:pt x="0" y="708660"/>
                </a:cubicBezTo>
              </a:path>
            </a:pathLst>
          </a:custGeom>
          <a:noFill/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9A0B44E-8BF0-4F3A-93CD-29AB524CEB95}"/>
              </a:ext>
            </a:extLst>
          </p:cNvPr>
          <p:cNvSpPr/>
          <p:nvPr/>
        </p:nvSpPr>
        <p:spPr>
          <a:xfrm>
            <a:off x="2799332" y="2430780"/>
            <a:ext cx="3653856" cy="754380"/>
          </a:xfrm>
          <a:custGeom>
            <a:avLst/>
            <a:gdLst>
              <a:gd name="connsiteX0" fmla="*/ 3471928 w 3653856"/>
              <a:gd name="connsiteY0" fmla="*/ 0 h 754380"/>
              <a:gd name="connsiteX1" fmla="*/ 3593848 w 3653856"/>
              <a:gd name="connsiteY1" fmla="*/ 45720 h 754380"/>
              <a:gd name="connsiteX2" fmla="*/ 2633728 w 3653856"/>
              <a:gd name="connsiteY2" fmla="*/ 68580 h 754380"/>
              <a:gd name="connsiteX3" fmla="*/ 2626108 w 3653856"/>
              <a:gd name="connsiteY3" fmla="*/ 716280 h 754380"/>
              <a:gd name="connsiteX4" fmla="*/ 370588 w 3653856"/>
              <a:gd name="connsiteY4" fmla="*/ 571500 h 754380"/>
              <a:gd name="connsiteX5" fmla="*/ 27688 w 3653856"/>
              <a:gd name="connsiteY5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3856" h="754380">
                <a:moveTo>
                  <a:pt x="3471928" y="0"/>
                </a:moveTo>
                <a:cubicBezTo>
                  <a:pt x="3602738" y="17145"/>
                  <a:pt x="3733548" y="34290"/>
                  <a:pt x="3593848" y="45720"/>
                </a:cubicBezTo>
                <a:cubicBezTo>
                  <a:pt x="3454148" y="57150"/>
                  <a:pt x="2795018" y="-43180"/>
                  <a:pt x="2633728" y="68580"/>
                </a:cubicBezTo>
                <a:cubicBezTo>
                  <a:pt x="2472438" y="180340"/>
                  <a:pt x="3003298" y="632460"/>
                  <a:pt x="2626108" y="716280"/>
                </a:cubicBezTo>
                <a:cubicBezTo>
                  <a:pt x="2248918" y="800100"/>
                  <a:pt x="803658" y="565150"/>
                  <a:pt x="370588" y="571500"/>
                </a:cubicBezTo>
                <a:cubicBezTo>
                  <a:pt x="-62482" y="577850"/>
                  <a:pt x="-17397" y="666115"/>
                  <a:pt x="27688" y="754380"/>
                </a:cubicBezTo>
              </a:path>
            </a:pathLst>
          </a:custGeom>
          <a:noFill/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8" name="Picture 97" descr="Logo, company name&#10;&#10;Description automatically generated">
            <a:extLst>
              <a:ext uri="{FF2B5EF4-FFF2-40B4-BE49-F238E27FC236}">
                <a16:creationId xmlns:a16="http://schemas.microsoft.com/office/drawing/2014/main" id="{8C8723D5-58B6-4DBF-B318-35878D881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486" y="4572281"/>
            <a:ext cx="1351967" cy="38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D2517FB-0491-4F9F-9479-8DAD6D91CD3B}"/>
              </a:ext>
            </a:extLst>
          </p:cNvPr>
          <p:cNvGrpSpPr/>
          <p:nvPr/>
        </p:nvGrpSpPr>
        <p:grpSpPr>
          <a:xfrm>
            <a:off x="8506664" y="4238987"/>
            <a:ext cx="360271" cy="385026"/>
            <a:chOff x="3986410" y="3510002"/>
            <a:chExt cx="598800" cy="667627"/>
          </a:xfrm>
        </p:grpSpPr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64ADBE36-109A-4FC2-B8DD-BD0C5A22F686}"/>
                </a:ext>
              </a:extLst>
            </p:cNvPr>
            <p:cNvSpPr/>
            <p:nvPr/>
          </p:nvSpPr>
          <p:spPr>
            <a:xfrm rot="5400000">
              <a:off x="3951997" y="3544416"/>
              <a:ext cx="667626" cy="598799"/>
            </a:xfrm>
            <a:prstGeom prst="hexagon">
              <a:avLst/>
            </a:prstGeom>
            <a:noFill/>
            <a:ln w="9525">
              <a:solidFill>
                <a:srgbClr val="7F98D7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419"/>
            </a:p>
          </p:txBody>
        </p:sp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0C6F70A4-2E3D-41B3-8923-372CDB38E6FF}"/>
                </a:ext>
              </a:extLst>
            </p:cNvPr>
            <p:cNvSpPr/>
            <p:nvPr/>
          </p:nvSpPr>
          <p:spPr>
            <a:xfrm>
              <a:off x="3986410" y="3510002"/>
              <a:ext cx="598800" cy="28936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7F98D7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419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BF0135-2F06-409D-9B56-169142618F5A}"/>
              </a:ext>
            </a:extLst>
          </p:cNvPr>
          <p:cNvGrpSpPr/>
          <p:nvPr/>
        </p:nvGrpSpPr>
        <p:grpSpPr>
          <a:xfrm>
            <a:off x="8253010" y="4104048"/>
            <a:ext cx="360271" cy="385026"/>
            <a:chOff x="3986410" y="3510002"/>
            <a:chExt cx="598800" cy="667627"/>
          </a:xfrm>
        </p:grpSpPr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C8093039-06AF-4735-941C-CECCCD0DCD16}"/>
                </a:ext>
              </a:extLst>
            </p:cNvPr>
            <p:cNvSpPr/>
            <p:nvPr/>
          </p:nvSpPr>
          <p:spPr>
            <a:xfrm rot="5400000">
              <a:off x="3951997" y="3544416"/>
              <a:ext cx="667626" cy="598799"/>
            </a:xfrm>
            <a:prstGeom prst="hexagon">
              <a:avLst/>
            </a:prstGeom>
            <a:noFill/>
            <a:ln w="9525">
              <a:solidFill>
                <a:srgbClr val="7F98D7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419"/>
            </a:p>
          </p:txBody>
        </p:sp>
        <p:sp>
          <p:nvSpPr>
            <p:cNvPr id="104" name="Diamond 103">
              <a:extLst>
                <a:ext uri="{FF2B5EF4-FFF2-40B4-BE49-F238E27FC236}">
                  <a16:creationId xmlns:a16="http://schemas.microsoft.com/office/drawing/2014/main" id="{6404720B-7FD3-4B33-9466-52A4FD26042E}"/>
                </a:ext>
              </a:extLst>
            </p:cNvPr>
            <p:cNvSpPr/>
            <p:nvPr/>
          </p:nvSpPr>
          <p:spPr>
            <a:xfrm>
              <a:off x="3986410" y="3510002"/>
              <a:ext cx="598800" cy="28936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7F98D7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419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512E470-0BA9-4D2E-B46E-89F7AA332423}"/>
              </a:ext>
            </a:extLst>
          </p:cNvPr>
          <p:cNvCxnSpPr/>
          <p:nvPr/>
        </p:nvCxnSpPr>
        <p:spPr>
          <a:xfrm>
            <a:off x="8070884" y="3721374"/>
            <a:ext cx="0" cy="710126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3" grpId="0" animBg="1"/>
      <p:bldP spid="20" grpId="0" animBg="1"/>
      <p:bldP spid="33" grpId="0" animBg="1"/>
      <p:bldP spid="59" grpId="0" animBg="1"/>
      <p:bldP spid="64" grpId="0" animBg="1"/>
      <p:bldP spid="66" grpId="0" animBg="1"/>
      <p:bldP spid="70" grpId="0" animBg="1"/>
      <p:bldP spid="82" grpId="0" animBg="1"/>
      <p:bldP spid="83" grpId="0" animBg="1"/>
      <p:bldP spid="85" grpId="0" animBg="1"/>
      <p:bldP spid="89" grpId="0" animBg="1"/>
      <p:bldP spid="96" grpId="0" animBg="1"/>
      <p:bldP spid="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24D483E-AFCA-4534-850C-6FFC9E03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Pero como se construye un proyecto Java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94AE1D2-00BE-41E4-892F-5E02DFBE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383" y="651164"/>
            <a:ext cx="3089562" cy="651164"/>
          </a:xfrm>
        </p:spPr>
        <p:txBody>
          <a:bodyPr/>
          <a:lstStyle/>
          <a:p>
            <a:r>
              <a:rPr lang="es-CO" dirty="0">
                <a:latin typeface="Corbel Light" panose="020B0303020204020204" pitchFamily="34" charset="0"/>
              </a:rPr>
              <a:t>Vivimos en 2021+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D7B3EB-05C6-4C0A-8F97-38D5BC60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8" y="1132260"/>
            <a:ext cx="2625437" cy="3830460"/>
          </a:xfrm>
          <a:prstGeom prst="rect">
            <a:avLst/>
          </a:prstGeom>
        </p:spPr>
      </p:pic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BD3B7385-2C02-47FD-B896-A27A3C84893A}"/>
              </a:ext>
            </a:extLst>
          </p:cNvPr>
          <p:cNvSpPr txBox="1">
            <a:spLocks/>
          </p:cNvSpPr>
          <p:nvPr/>
        </p:nvSpPr>
        <p:spPr>
          <a:xfrm>
            <a:off x="3740727" y="651164"/>
            <a:ext cx="4823409" cy="6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▪"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❖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⮚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dirty="0">
                <a:latin typeface="Corbel Light" panose="020B0303020204020204" pitchFamily="34" charset="0"/>
              </a:rPr>
              <a:t>Java 16 </a:t>
            </a:r>
          </a:p>
          <a:p>
            <a:r>
              <a:rPr lang="es-CO" dirty="0">
                <a:latin typeface="Corbel Light" panose="020B0303020204020204" pitchFamily="34" charset="0"/>
              </a:rPr>
              <a:t>Ejecución: </a:t>
            </a:r>
          </a:p>
          <a:p>
            <a:pPr lvl="1"/>
            <a:r>
              <a:rPr lang="es-CO" dirty="0">
                <a:latin typeface="Corbel Light" panose="020B0303020204020204" pitchFamily="34" charset="0"/>
                <a:cs typeface="Calibri" panose="020F0502020204030204" pitchFamily="34" charset="0"/>
              </a:rPr>
              <a:t>Contenerizada</a:t>
            </a:r>
          </a:p>
          <a:p>
            <a:pPr lvl="1"/>
            <a:r>
              <a:rPr lang="es-CO" dirty="0" err="1">
                <a:latin typeface="Corbel Light" panose="020B0303020204020204" pitchFamily="34" charset="0"/>
                <a:cs typeface="Calibri" panose="020F0502020204030204" pitchFamily="34" charset="0"/>
              </a:rPr>
              <a:t>Serverless</a:t>
            </a:r>
            <a:endParaRPr lang="es-CO" dirty="0"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r>
              <a:rPr lang="es-CO" dirty="0">
                <a:latin typeface="Corbel Light" panose="020B0303020204020204" pitchFamily="34" charset="0"/>
              </a:rPr>
              <a:t>DevOps</a:t>
            </a:r>
          </a:p>
          <a:p>
            <a:pPr lvl="1"/>
            <a:r>
              <a:rPr lang="es-CO" dirty="0">
                <a:latin typeface="Corbel Light" panose="020B0303020204020204" pitchFamily="34" charset="0"/>
                <a:cs typeface="Calibri" panose="020F0502020204030204" pitchFamily="34" charset="0"/>
              </a:rPr>
              <a:t>Nada se despliega manualmente</a:t>
            </a:r>
          </a:p>
          <a:p>
            <a:pPr lvl="1"/>
            <a:r>
              <a:rPr lang="es-CO" dirty="0">
                <a:latin typeface="Corbel Light" panose="020B0303020204020204" pitchFamily="34" charset="0"/>
                <a:cs typeface="Calibri" panose="020F0502020204030204" pitchFamily="34" charset="0"/>
              </a:rPr>
              <a:t>Nada se prueba manualmente</a:t>
            </a:r>
          </a:p>
          <a:p>
            <a:pPr lvl="1"/>
            <a:r>
              <a:rPr lang="es-CO" dirty="0">
                <a:latin typeface="Corbel Light" panose="020B0303020204020204" pitchFamily="34" charset="0"/>
                <a:cs typeface="Calibri" panose="020F0502020204030204" pitchFamily="34" charset="0"/>
              </a:rPr>
              <a:t>Todo se puede borrar y volver a recuperar: </a:t>
            </a:r>
            <a:r>
              <a:rPr lang="es-CO" dirty="0" err="1">
                <a:latin typeface="Corbel Light" panose="020B0303020204020204" pitchFamily="34" charset="0"/>
                <a:cs typeface="Calibri" panose="020F0502020204030204" pitchFamily="34" charset="0"/>
              </a:rPr>
              <a:t>Disposability</a:t>
            </a:r>
            <a:endParaRPr lang="es-CO" dirty="0"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r>
              <a:rPr lang="es-CO" dirty="0">
                <a:latin typeface="Corbel Light" panose="020B0303020204020204" pitchFamily="34" charset="0"/>
              </a:rPr>
              <a:t>Todo es distribuido y todos los consumos son concurrentes</a:t>
            </a:r>
          </a:p>
          <a:p>
            <a:endParaRPr lang="es-CO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DD1584D-9C58-4323-8F92-50B8F32F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9" y="659270"/>
            <a:ext cx="1394038" cy="464679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B6FE933-8BA5-477B-A92D-2078B127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9" y="1123949"/>
            <a:ext cx="2661728" cy="399020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703A1F3-441C-4D86-8112-11DDBDBD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50307"/>
            <a:ext cx="3467584" cy="5906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C844F8-5E69-4F43-B9FC-DC31B1AAAFA6}"/>
              </a:ext>
            </a:extLst>
          </p:cNvPr>
          <p:cNvSpPr/>
          <p:nvPr/>
        </p:nvSpPr>
        <p:spPr>
          <a:xfrm>
            <a:off x="3816927" y="1123949"/>
            <a:ext cx="374073" cy="3792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Corbel Light" panose="020B0303020204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E6BAE7-6ACD-46D0-83CD-ADD1C10AF825}"/>
              </a:ext>
            </a:extLst>
          </p:cNvPr>
          <p:cNvSpPr/>
          <p:nvPr/>
        </p:nvSpPr>
        <p:spPr>
          <a:xfrm>
            <a:off x="3816927" y="2012372"/>
            <a:ext cx="374073" cy="3792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Corbel Light" panose="020B0303020204020204" pitchFamily="34" charset="0"/>
              </a:rPr>
              <a:t>2</a:t>
            </a:r>
          </a:p>
        </p:txBody>
      </p:sp>
      <p:pic>
        <p:nvPicPr>
          <p:cNvPr id="11" name="Picture 10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04847CAB-9177-4652-8F8D-37B016EF0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447"/>
          <a:stretch/>
        </p:blipFill>
        <p:spPr>
          <a:xfrm>
            <a:off x="4572000" y="2888673"/>
            <a:ext cx="1936420" cy="1790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E0D6F8-53FC-470D-B803-DA3FA8D61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450462"/>
            <a:ext cx="1876687" cy="438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67F96A-6A31-49F2-A5E1-C14F90D9E5C8}"/>
              </a:ext>
            </a:extLst>
          </p:cNvPr>
          <p:cNvSpPr txBox="1"/>
          <p:nvPr/>
        </p:nvSpPr>
        <p:spPr>
          <a:xfrm>
            <a:off x="5510343" y="1936123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Corbel Light" panose="020B0303020204020204" pitchFamily="34" charset="0"/>
                <a:cs typeface="Calibri" panose="020F0502020204030204" pitchFamily="34" charset="0"/>
              </a:rPr>
              <a:t>Manejo de Dependencias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CCFAAB0-41D4-451A-8EE3-7759CB1CA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9673" y="2497200"/>
            <a:ext cx="1504311" cy="39147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5EF4D678-E88E-4BED-8D09-BDE2C8532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1026" y="2958897"/>
            <a:ext cx="2197115" cy="7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F06C-3AE5-403A-9C85-96BEDA16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orbel" panose="020B0503020204020204" pitchFamily="34" charset="0"/>
              </a:rPr>
              <a:t>Spring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B539-65CD-4C9E-86D2-9B04A8F4B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rbel Light" panose="020B0303020204020204" pitchFamily="34" charset="0"/>
              </a:rPr>
              <a:t>Spring’s dependency injection approach encourages writing testable code</a:t>
            </a:r>
          </a:p>
          <a:p>
            <a:r>
              <a:rPr lang="en-US" dirty="0">
                <a:latin typeface="Corbel Light" panose="020B0303020204020204" pitchFamily="34" charset="0"/>
              </a:rPr>
              <a:t>Easy-to-use and powerful database transaction management capabilities</a:t>
            </a:r>
          </a:p>
          <a:p>
            <a:r>
              <a:rPr lang="en-US" dirty="0">
                <a:latin typeface="Corbel Light" panose="020B0303020204020204" pitchFamily="34" charset="0"/>
              </a:rPr>
              <a:t>Spring simplifies integration with other Java frameworks, like the JPA/Hibernate ORM and Struts/JSF web frameworks</a:t>
            </a:r>
          </a:p>
          <a:p>
            <a:r>
              <a:rPr lang="en-US" dirty="0">
                <a:latin typeface="Corbel Light" panose="020B0303020204020204" pitchFamily="34" charset="0"/>
              </a:rPr>
              <a:t>State-of-the-art Web MVC framework for building web applications</a:t>
            </a:r>
            <a:endParaRPr lang="es-CO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FEE-AD51-4999-A2C1-AE845998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Initializr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FC5C7-7ED1-446D-86D4-89659CE29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https://start.spring.io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3B5-9151-4896-BDD5-89670991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1141430"/>
            <a:ext cx="7144215" cy="3736641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CD681A-5D98-4CC9-920B-DB605F59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01" y="1644298"/>
            <a:ext cx="4399159" cy="34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4940-D198-45E8-80D1-280CAC5E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Gradle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F1B-54A1-4C0B-B291-9CF1AECA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383" y="651164"/>
            <a:ext cx="4543988" cy="651164"/>
          </a:xfrm>
        </p:spPr>
        <p:txBody>
          <a:bodyPr/>
          <a:lstStyle/>
          <a:p>
            <a:r>
              <a:rPr lang="es-CO" dirty="0" err="1"/>
              <a:t>build.gradle</a:t>
            </a:r>
            <a:endParaRPr lang="es-CO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D445C1-A675-4EF0-BBF8-479A1DF4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71" y="0"/>
            <a:ext cx="43506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8CFA68-F810-4E5F-9528-E0E210F7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3" y="0"/>
            <a:ext cx="88229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7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1A8872E-7A83-4BF4-A19B-D03624D1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96" y="0"/>
            <a:ext cx="83850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4040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312</Words>
  <Application>Microsoft Office PowerPoint</Application>
  <PresentationFormat>On-screen Show (16:9)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Abel</vt:lpstr>
      <vt:lpstr>-apple-system</vt:lpstr>
      <vt:lpstr>Arial</vt:lpstr>
      <vt:lpstr>Avenir Next LT Pro Light</vt:lpstr>
      <vt:lpstr>Bahnschrift SemiLight</vt:lpstr>
      <vt:lpstr>Calibri</vt:lpstr>
      <vt:lpstr>Century Gothic</vt:lpstr>
      <vt:lpstr>Corbel</vt:lpstr>
      <vt:lpstr>Corbel Light</vt:lpstr>
      <vt:lpstr>Gill Sans</vt:lpstr>
      <vt:lpstr>Times New Roman</vt:lpstr>
      <vt:lpstr>Diseño personalizado</vt:lpstr>
      <vt:lpstr>PowerPoint Presentation</vt:lpstr>
      <vt:lpstr>Flujo de construcción de solución</vt:lpstr>
      <vt:lpstr>Pero como se construye un proyecto Java</vt:lpstr>
      <vt:lpstr>PowerPoint Presentation</vt:lpstr>
      <vt:lpstr>Spring Framework</vt:lpstr>
      <vt:lpstr>Initializr</vt:lpstr>
      <vt:lpstr>Gradle</vt:lpstr>
      <vt:lpstr>PowerPoint Presentation</vt:lpstr>
      <vt:lpstr>PowerPoint Presentation</vt:lpstr>
      <vt:lpstr>Anotaciones Importantes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Jaime Valencia</cp:lastModifiedBy>
  <cp:revision>10</cp:revision>
  <dcterms:created xsi:type="dcterms:W3CDTF">2021-08-16T17:14:39Z</dcterms:created>
  <dcterms:modified xsi:type="dcterms:W3CDTF">2021-08-20T02:46:49Z</dcterms:modified>
</cp:coreProperties>
</file>