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8" r:id="rId3"/>
    <p:sldId id="259" r:id="rId4"/>
    <p:sldId id="266" r:id="rId5"/>
    <p:sldId id="267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49FFD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0D2ED-36BF-459D-B955-7AE7295EB5FC}" type="doc">
      <dgm:prSet loTypeId="urn:microsoft.com/office/officeart/2005/8/layout/vList5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9C92DC6-9320-4451-81E4-50FD564E1F03}">
      <dgm:prSet phldrT="[Text]"/>
      <dgm:spPr/>
      <dgm:t>
        <a:bodyPr/>
        <a:lstStyle/>
        <a:p>
          <a:r>
            <a:rPr lang="en-IN" dirty="0"/>
            <a:t>Unique Patient ID</a:t>
          </a:r>
        </a:p>
      </dgm:t>
    </dgm:pt>
    <dgm:pt modelId="{EBF4C190-8DBD-4257-A9F9-9A4425C4169C}" type="parTrans" cxnId="{B68C11CC-82AC-4EF0-85CF-A9CF72A43D79}">
      <dgm:prSet/>
      <dgm:spPr/>
      <dgm:t>
        <a:bodyPr/>
        <a:lstStyle/>
        <a:p>
          <a:endParaRPr lang="en-IN"/>
        </a:p>
      </dgm:t>
    </dgm:pt>
    <dgm:pt modelId="{C966B9A4-9B4A-4DBF-8720-23D62BDB4170}" type="sibTrans" cxnId="{B68C11CC-82AC-4EF0-85CF-A9CF72A43D79}">
      <dgm:prSet/>
      <dgm:spPr/>
      <dgm:t>
        <a:bodyPr/>
        <a:lstStyle/>
        <a:p>
          <a:endParaRPr lang="en-IN"/>
        </a:p>
      </dgm:t>
    </dgm:pt>
    <dgm:pt modelId="{BD4903A5-F7DF-4A1A-B1B4-1C4A54544846}">
      <dgm:prSet phldrT="[Text]"/>
      <dgm:spPr/>
      <dgm:t>
        <a:bodyPr/>
        <a:lstStyle/>
        <a:p>
          <a:r>
            <a:rPr lang="en-US" dirty="0"/>
            <a:t>One ID stores all medical history securely.</a:t>
          </a:r>
          <a:endParaRPr lang="en-IN" dirty="0"/>
        </a:p>
      </dgm:t>
    </dgm:pt>
    <dgm:pt modelId="{05A48C23-D103-4B55-BE2E-C6F1145602AF}" type="parTrans" cxnId="{88B8F61F-2B10-4BD6-AAA2-A66F51265D19}">
      <dgm:prSet/>
      <dgm:spPr/>
      <dgm:t>
        <a:bodyPr/>
        <a:lstStyle/>
        <a:p>
          <a:endParaRPr lang="en-IN"/>
        </a:p>
      </dgm:t>
    </dgm:pt>
    <dgm:pt modelId="{B2392A25-0F0C-414C-93A3-5DFB1B095B2B}" type="sibTrans" cxnId="{88B8F61F-2B10-4BD6-AAA2-A66F51265D19}">
      <dgm:prSet/>
      <dgm:spPr/>
      <dgm:t>
        <a:bodyPr/>
        <a:lstStyle/>
        <a:p>
          <a:endParaRPr lang="en-IN"/>
        </a:p>
      </dgm:t>
    </dgm:pt>
    <dgm:pt modelId="{947D575D-FF08-4773-9182-F539DF89C760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IN" dirty="0"/>
            <a:t>Doctor Portal</a:t>
          </a:r>
        </a:p>
      </dgm:t>
    </dgm:pt>
    <dgm:pt modelId="{517F7B5F-34E6-4B3A-8B5D-C87EB2BBD426}" type="parTrans" cxnId="{812EFA91-F1BC-4E38-9C74-80381BA809AA}">
      <dgm:prSet/>
      <dgm:spPr/>
      <dgm:t>
        <a:bodyPr/>
        <a:lstStyle/>
        <a:p>
          <a:endParaRPr lang="en-IN"/>
        </a:p>
      </dgm:t>
    </dgm:pt>
    <dgm:pt modelId="{128EEE84-1E07-4368-AAAB-E9728A48260D}" type="sibTrans" cxnId="{812EFA91-F1BC-4E38-9C74-80381BA809AA}">
      <dgm:prSet/>
      <dgm:spPr/>
      <dgm:t>
        <a:bodyPr/>
        <a:lstStyle/>
        <a:p>
          <a:endParaRPr lang="en-IN"/>
        </a:p>
      </dgm:t>
    </dgm:pt>
    <dgm:pt modelId="{AB90AE11-CA34-47DE-8B1B-FB7740C7CBA6}">
      <dgm:prSet phldrT="[Text]"/>
      <dgm:spPr/>
      <dgm:t>
        <a:bodyPr/>
        <a:lstStyle/>
        <a:p>
          <a:r>
            <a:rPr lang="en-IN" dirty="0"/>
            <a:t>Patient Dashboard</a:t>
          </a:r>
        </a:p>
      </dgm:t>
    </dgm:pt>
    <dgm:pt modelId="{C2E20BF0-2E28-4066-8EA8-AB12176AF1CB}" type="parTrans" cxnId="{49874F7D-4C16-480C-BACA-C009FDBEF9E4}">
      <dgm:prSet/>
      <dgm:spPr/>
      <dgm:t>
        <a:bodyPr/>
        <a:lstStyle/>
        <a:p>
          <a:endParaRPr lang="en-IN"/>
        </a:p>
      </dgm:t>
    </dgm:pt>
    <dgm:pt modelId="{5F6A6EA0-5EB6-4E47-A003-2F393A882743}" type="sibTrans" cxnId="{49874F7D-4C16-480C-BACA-C009FDBEF9E4}">
      <dgm:prSet/>
      <dgm:spPr/>
      <dgm:t>
        <a:bodyPr/>
        <a:lstStyle/>
        <a:p>
          <a:endParaRPr lang="en-IN"/>
        </a:p>
      </dgm:t>
    </dgm:pt>
    <dgm:pt modelId="{E61B444D-99B5-4D12-888B-6E01ED9940B5}">
      <dgm:prSet phldrT="[Text]"/>
      <dgm:spPr/>
      <dgm:t>
        <a:bodyPr/>
        <a:lstStyle/>
        <a:p>
          <a:r>
            <a:rPr lang="en-US" dirty="0"/>
            <a:t>View all records, track physical and mental health trends, and manage expenses.</a:t>
          </a:r>
          <a:endParaRPr lang="en-IN" dirty="0"/>
        </a:p>
      </dgm:t>
    </dgm:pt>
    <dgm:pt modelId="{065F322B-F525-4BC6-B499-1DBE8E235CF0}" type="parTrans" cxnId="{AB244B97-F212-4961-A55E-894DD9279AA5}">
      <dgm:prSet/>
      <dgm:spPr/>
      <dgm:t>
        <a:bodyPr/>
        <a:lstStyle/>
        <a:p>
          <a:endParaRPr lang="en-IN"/>
        </a:p>
      </dgm:t>
    </dgm:pt>
    <dgm:pt modelId="{6EE0CC5A-5A44-4D02-A52E-CD2C4E226E8A}" type="sibTrans" cxnId="{AB244B97-F212-4961-A55E-894DD9279AA5}">
      <dgm:prSet/>
      <dgm:spPr/>
      <dgm:t>
        <a:bodyPr/>
        <a:lstStyle/>
        <a:p>
          <a:endParaRPr lang="en-IN"/>
        </a:p>
      </dgm:t>
    </dgm:pt>
    <dgm:pt modelId="{BA231F0F-DBD0-4BC0-B1A0-D1B248076F0B}">
      <dgm:prSet phldrT="[Text]"/>
      <dgm:spPr/>
      <dgm:t>
        <a:bodyPr/>
        <a:lstStyle/>
        <a:p>
          <a:r>
            <a:rPr lang="en-IN" dirty="0"/>
            <a:t>Billing &amp; Spending Tracker</a:t>
          </a:r>
        </a:p>
      </dgm:t>
    </dgm:pt>
    <dgm:pt modelId="{6C8B8177-2A13-49F8-8CCD-C8DD96381139}" type="parTrans" cxnId="{1A43343C-708A-4E73-8C98-3D7C1A76E286}">
      <dgm:prSet/>
      <dgm:spPr/>
      <dgm:t>
        <a:bodyPr/>
        <a:lstStyle/>
        <a:p>
          <a:endParaRPr lang="en-IN"/>
        </a:p>
      </dgm:t>
    </dgm:pt>
    <dgm:pt modelId="{1B79815A-6951-432E-A87C-C688200A9017}" type="sibTrans" cxnId="{1A43343C-708A-4E73-8C98-3D7C1A76E286}">
      <dgm:prSet/>
      <dgm:spPr/>
      <dgm:t>
        <a:bodyPr/>
        <a:lstStyle/>
        <a:p>
          <a:endParaRPr lang="en-IN"/>
        </a:p>
      </dgm:t>
    </dgm:pt>
    <dgm:pt modelId="{95D9DECA-DF4F-422C-A2C0-B0D0C5793E7C}">
      <dgm:prSet phldrT="[Text]"/>
      <dgm:spPr/>
      <dgm:t>
        <a:bodyPr/>
        <a:lstStyle/>
        <a:p>
          <a:r>
            <a:rPr lang="en-US" dirty="0"/>
            <a:t>Patients can monitor medical expenses and insurance readiness.</a:t>
          </a:r>
          <a:endParaRPr lang="en-IN" dirty="0"/>
        </a:p>
      </dgm:t>
    </dgm:pt>
    <dgm:pt modelId="{5912994B-52E3-43AD-810A-FEB9CC68A752}" type="parTrans" cxnId="{27F9C723-6202-4170-A70A-0245BF5EFD22}">
      <dgm:prSet/>
      <dgm:spPr/>
      <dgm:t>
        <a:bodyPr/>
        <a:lstStyle/>
        <a:p>
          <a:endParaRPr lang="en-IN"/>
        </a:p>
      </dgm:t>
    </dgm:pt>
    <dgm:pt modelId="{A7690549-01B5-4DB1-AF18-1CA15CAF5313}" type="sibTrans" cxnId="{27F9C723-6202-4170-A70A-0245BF5EFD22}">
      <dgm:prSet/>
      <dgm:spPr/>
      <dgm:t>
        <a:bodyPr/>
        <a:lstStyle/>
        <a:p>
          <a:endParaRPr lang="en-IN"/>
        </a:p>
      </dgm:t>
    </dgm:pt>
    <dgm:pt modelId="{BA3754B3-2791-4FB0-9962-E6F7385EBD46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IN" dirty="0"/>
            <a:t>Cross-Hospital Data Sharing</a:t>
          </a:r>
        </a:p>
      </dgm:t>
    </dgm:pt>
    <dgm:pt modelId="{6313207F-4490-4910-BD98-A2A7EA947F56}" type="parTrans" cxnId="{7B0E3500-9C64-4338-BDF8-C354E15B2C70}">
      <dgm:prSet/>
      <dgm:spPr/>
      <dgm:t>
        <a:bodyPr/>
        <a:lstStyle/>
        <a:p>
          <a:endParaRPr lang="en-IN"/>
        </a:p>
      </dgm:t>
    </dgm:pt>
    <dgm:pt modelId="{D76D10C8-F50F-4D03-B461-879A58C281E6}" type="sibTrans" cxnId="{7B0E3500-9C64-4338-BDF8-C354E15B2C70}">
      <dgm:prSet/>
      <dgm:spPr/>
      <dgm:t>
        <a:bodyPr/>
        <a:lstStyle/>
        <a:p>
          <a:endParaRPr lang="en-IN"/>
        </a:p>
      </dgm:t>
    </dgm:pt>
    <dgm:pt modelId="{A46678D1-EFB4-45D4-BA91-3FCB2C9D0CA0}">
      <dgm:prSet/>
      <dgm:spPr>
        <a:solidFill>
          <a:srgbClr val="99CCFF">
            <a:alpha val="90000"/>
          </a:srgbClr>
        </a:solidFill>
      </dgm:spPr>
      <dgm:t>
        <a:bodyPr/>
        <a:lstStyle/>
        <a:p>
          <a:r>
            <a:rPr lang="en-US" dirty="0"/>
            <a:t>Doctors in other hospitals can access records with patient consent.</a:t>
          </a:r>
          <a:endParaRPr lang="en-IN" dirty="0"/>
        </a:p>
      </dgm:t>
    </dgm:pt>
    <dgm:pt modelId="{2EE46389-4671-4CCC-B71A-F3122D733F7E}" type="parTrans" cxnId="{3057D7A7-F664-4331-A80C-D8335C3F9AAD}">
      <dgm:prSet/>
      <dgm:spPr/>
      <dgm:t>
        <a:bodyPr/>
        <a:lstStyle/>
        <a:p>
          <a:endParaRPr lang="en-IN"/>
        </a:p>
      </dgm:t>
    </dgm:pt>
    <dgm:pt modelId="{2256FB73-C1E3-4322-8912-E8EC2C894A4B}" type="sibTrans" cxnId="{3057D7A7-F664-4331-A80C-D8335C3F9AAD}">
      <dgm:prSet/>
      <dgm:spPr/>
      <dgm:t>
        <a:bodyPr/>
        <a:lstStyle/>
        <a:p>
          <a:endParaRPr lang="en-IN"/>
        </a:p>
      </dgm:t>
    </dgm:pt>
    <dgm:pt modelId="{851631B0-8B20-49F4-A927-C9918DE8E213}">
      <dgm:prSet/>
      <dgm:spPr>
        <a:solidFill>
          <a:srgbClr val="99CCFF">
            <a:alpha val="90000"/>
          </a:srgbClr>
        </a:solidFill>
      </dgm:spPr>
      <dgm:t>
        <a:bodyPr/>
        <a:lstStyle/>
        <a:p>
          <a:r>
            <a:rPr lang="en-US" dirty="0"/>
            <a:t>Upload reports, prescriptions, and mental health rating (1–10) quickly.</a:t>
          </a:r>
          <a:endParaRPr lang="en-IN" dirty="0"/>
        </a:p>
      </dgm:t>
    </dgm:pt>
    <dgm:pt modelId="{8A224154-1D60-4D68-A667-FBF54777DB86}" type="parTrans" cxnId="{A86F459F-0EFC-468B-851D-501754FFA3B7}">
      <dgm:prSet/>
      <dgm:spPr/>
      <dgm:t>
        <a:bodyPr/>
        <a:lstStyle/>
        <a:p>
          <a:endParaRPr lang="en-IN"/>
        </a:p>
      </dgm:t>
    </dgm:pt>
    <dgm:pt modelId="{56DBE2CC-D1A4-44DF-AC26-3B76B3F0C017}" type="sibTrans" cxnId="{A86F459F-0EFC-468B-851D-501754FFA3B7}">
      <dgm:prSet/>
      <dgm:spPr/>
      <dgm:t>
        <a:bodyPr/>
        <a:lstStyle/>
        <a:p>
          <a:endParaRPr lang="en-IN"/>
        </a:p>
      </dgm:t>
    </dgm:pt>
    <dgm:pt modelId="{FF7A7720-77C7-400D-8F68-B4E1D12C456F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IN" dirty="0"/>
            <a:t>Home Service &amp; Insurance Integration</a:t>
          </a:r>
        </a:p>
      </dgm:t>
    </dgm:pt>
    <dgm:pt modelId="{B3B5E1C7-CB9E-4BA8-8FBE-D6AC095118F8}" type="parTrans" cxnId="{F37C051C-5225-412D-98B7-0A6C3ED18E51}">
      <dgm:prSet/>
      <dgm:spPr/>
      <dgm:t>
        <a:bodyPr/>
        <a:lstStyle/>
        <a:p>
          <a:endParaRPr lang="en-IN"/>
        </a:p>
      </dgm:t>
    </dgm:pt>
    <dgm:pt modelId="{65BC67DE-D340-446D-BB10-3EEB4C264E23}" type="sibTrans" cxnId="{F37C051C-5225-412D-98B7-0A6C3ED18E51}">
      <dgm:prSet/>
      <dgm:spPr/>
      <dgm:t>
        <a:bodyPr/>
        <a:lstStyle/>
        <a:p>
          <a:endParaRPr lang="en-IN"/>
        </a:p>
      </dgm:t>
    </dgm:pt>
    <dgm:pt modelId="{2FD09AB5-0B0F-414F-8E60-F83579B9CDDE}">
      <dgm:prSet/>
      <dgm:spPr>
        <a:solidFill>
          <a:srgbClr val="99CCFF">
            <a:alpha val="90000"/>
          </a:srgbClr>
        </a:solidFill>
      </dgm:spPr>
      <dgm:t>
        <a:bodyPr/>
        <a:lstStyle/>
        <a:p>
          <a:r>
            <a:rPr lang="en-US" dirty="0"/>
            <a:t>Tie-ups with medicine delivery, lab tests, nurse services, and insurance verification.</a:t>
          </a:r>
          <a:endParaRPr lang="en-IN" dirty="0"/>
        </a:p>
      </dgm:t>
    </dgm:pt>
    <dgm:pt modelId="{1338B5DA-3AEB-46CB-B54B-F293BC5EA324}" type="parTrans" cxnId="{0CF3CFAC-60BC-454B-8802-18018F45B709}">
      <dgm:prSet/>
      <dgm:spPr/>
      <dgm:t>
        <a:bodyPr/>
        <a:lstStyle/>
        <a:p>
          <a:endParaRPr lang="en-IN"/>
        </a:p>
      </dgm:t>
    </dgm:pt>
    <dgm:pt modelId="{7EBB3AD5-A91C-4B43-A460-B749626B3EAF}" type="sibTrans" cxnId="{0CF3CFAC-60BC-454B-8802-18018F45B709}">
      <dgm:prSet/>
      <dgm:spPr/>
      <dgm:t>
        <a:bodyPr/>
        <a:lstStyle/>
        <a:p>
          <a:endParaRPr lang="en-IN"/>
        </a:p>
      </dgm:t>
    </dgm:pt>
    <dgm:pt modelId="{BAF04606-CD61-483B-9A55-6E58FED2A290}" type="pres">
      <dgm:prSet presAssocID="{4C00D2ED-36BF-459D-B955-7AE7295EB5FC}" presName="Name0" presStyleCnt="0">
        <dgm:presLayoutVars>
          <dgm:dir/>
          <dgm:animLvl val="lvl"/>
          <dgm:resizeHandles val="exact"/>
        </dgm:presLayoutVars>
      </dgm:prSet>
      <dgm:spPr/>
    </dgm:pt>
    <dgm:pt modelId="{E48AB3CD-3288-4FD8-83B8-8964F0724A08}" type="pres">
      <dgm:prSet presAssocID="{C9C92DC6-9320-4451-81E4-50FD564E1F03}" presName="linNode" presStyleCnt="0"/>
      <dgm:spPr/>
    </dgm:pt>
    <dgm:pt modelId="{25E4F5AD-0495-4D6C-AB9C-5BBBC14843C9}" type="pres">
      <dgm:prSet presAssocID="{C9C92DC6-9320-4451-81E4-50FD564E1F03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2911A1E-8213-487D-87D6-0EB37A3CA836}" type="pres">
      <dgm:prSet presAssocID="{C9C92DC6-9320-4451-81E4-50FD564E1F03}" presName="descendantText" presStyleLbl="alignAccFollowNode1" presStyleIdx="0" presStyleCnt="6">
        <dgm:presLayoutVars>
          <dgm:bulletEnabled val="1"/>
        </dgm:presLayoutVars>
      </dgm:prSet>
      <dgm:spPr/>
    </dgm:pt>
    <dgm:pt modelId="{E8ED1327-985E-4AC2-AFD8-C4E8B7C7C9FA}" type="pres">
      <dgm:prSet presAssocID="{C966B9A4-9B4A-4DBF-8720-23D62BDB4170}" presName="sp" presStyleCnt="0"/>
      <dgm:spPr/>
    </dgm:pt>
    <dgm:pt modelId="{C3652277-204C-4B48-A20D-825BB7DC36CB}" type="pres">
      <dgm:prSet presAssocID="{947D575D-FF08-4773-9182-F539DF89C760}" presName="linNode" presStyleCnt="0"/>
      <dgm:spPr/>
    </dgm:pt>
    <dgm:pt modelId="{5ECD0EDB-A0DD-486C-B875-C6B5B82073D9}" type="pres">
      <dgm:prSet presAssocID="{947D575D-FF08-4773-9182-F539DF89C760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F31C2DF3-B2CE-4955-B23A-A3351A504BD1}" type="pres">
      <dgm:prSet presAssocID="{947D575D-FF08-4773-9182-F539DF89C760}" presName="descendantText" presStyleLbl="alignAccFollowNode1" presStyleIdx="1" presStyleCnt="6">
        <dgm:presLayoutVars>
          <dgm:bulletEnabled val="1"/>
        </dgm:presLayoutVars>
      </dgm:prSet>
      <dgm:spPr/>
    </dgm:pt>
    <dgm:pt modelId="{D5263B06-FF19-4C4C-B000-6B2372B8F602}" type="pres">
      <dgm:prSet presAssocID="{128EEE84-1E07-4368-AAAB-E9728A48260D}" presName="sp" presStyleCnt="0"/>
      <dgm:spPr/>
    </dgm:pt>
    <dgm:pt modelId="{4F066660-5339-44BE-9EDA-279155DDDAE1}" type="pres">
      <dgm:prSet presAssocID="{AB90AE11-CA34-47DE-8B1B-FB7740C7CBA6}" presName="linNode" presStyleCnt="0"/>
      <dgm:spPr/>
    </dgm:pt>
    <dgm:pt modelId="{1405DD62-76DD-48E8-940E-14E3ABA0C9FC}" type="pres">
      <dgm:prSet presAssocID="{AB90AE11-CA34-47DE-8B1B-FB7740C7CBA6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568EC11E-6EF6-4DA6-8CFB-56852E654766}" type="pres">
      <dgm:prSet presAssocID="{AB90AE11-CA34-47DE-8B1B-FB7740C7CBA6}" presName="descendantText" presStyleLbl="alignAccFollowNode1" presStyleIdx="2" presStyleCnt="6">
        <dgm:presLayoutVars>
          <dgm:bulletEnabled val="1"/>
        </dgm:presLayoutVars>
      </dgm:prSet>
      <dgm:spPr/>
    </dgm:pt>
    <dgm:pt modelId="{8CB6A7DC-0607-4054-B1EA-2EAFCEFD2AE1}" type="pres">
      <dgm:prSet presAssocID="{5F6A6EA0-5EB6-4E47-A003-2F393A882743}" presName="sp" presStyleCnt="0"/>
      <dgm:spPr/>
    </dgm:pt>
    <dgm:pt modelId="{006F0714-10B0-4E8A-B004-6F6401D8CEF7}" type="pres">
      <dgm:prSet presAssocID="{BA3754B3-2791-4FB0-9962-E6F7385EBD46}" presName="linNode" presStyleCnt="0"/>
      <dgm:spPr/>
    </dgm:pt>
    <dgm:pt modelId="{8C5E991C-2F57-4285-ADFD-D2A07775FA56}" type="pres">
      <dgm:prSet presAssocID="{BA3754B3-2791-4FB0-9962-E6F7385EBD46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9F7F4863-14EE-4B66-B090-F95A8E94005C}" type="pres">
      <dgm:prSet presAssocID="{BA3754B3-2791-4FB0-9962-E6F7385EBD46}" presName="descendantText" presStyleLbl="alignAccFollowNode1" presStyleIdx="3" presStyleCnt="6">
        <dgm:presLayoutVars>
          <dgm:bulletEnabled val="1"/>
        </dgm:presLayoutVars>
      </dgm:prSet>
      <dgm:spPr/>
    </dgm:pt>
    <dgm:pt modelId="{CE99EA30-3AE6-4D56-BB27-B32DFD2FA37B}" type="pres">
      <dgm:prSet presAssocID="{D76D10C8-F50F-4D03-B461-879A58C281E6}" presName="sp" presStyleCnt="0"/>
      <dgm:spPr/>
    </dgm:pt>
    <dgm:pt modelId="{4934443C-C4C4-47A5-B666-04EC6D0D290F}" type="pres">
      <dgm:prSet presAssocID="{BA231F0F-DBD0-4BC0-B1A0-D1B248076F0B}" presName="linNode" presStyleCnt="0"/>
      <dgm:spPr/>
    </dgm:pt>
    <dgm:pt modelId="{02443241-C3A6-4B88-865F-4184A2DD9277}" type="pres">
      <dgm:prSet presAssocID="{BA231F0F-DBD0-4BC0-B1A0-D1B248076F0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01A3CA9-049D-404E-9E61-6F21AE89FCDA}" type="pres">
      <dgm:prSet presAssocID="{BA231F0F-DBD0-4BC0-B1A0-D1B248076F0B}" presName="descendantText" presStyleLbl="alignAccFollowNode1" presStyleIdx="4" presStyleCnt="6">
        <dgm:presLayoutVars>
          <dgm:bulletEnabled val="1"/>
        </dgm:presLayoutVars>
      </dgm:prSet>
      <dgm:spPr/>
    </dgm:pt>
    <dgm:pt modelId="{ACA8DBF0-E82B-4C44-B64A-F4729E7DE058}" type="pres">
      <dgm:prSet presAssocID="{1B79815A-6951-432E-A87C-C688200A9017}" presName="sp" presStyleCnt="0"/>
      <dgm:spPr/>
    </dgm:pt>
    <dgm:pt modelId="{3BDB22FC-9DF8-476F-AA7C-B9D9A9C68C49}" type="pres">
      <dgm:prSet presAssocID="{FF7A7720-77C7-400D-8F68-B4E1D12C456F}" presName="linNode" presStyleCnt="0"/>
      <dgm:spPr/>
    </dgm:pt>
    <dgm:pt modelId="{0F9B0E6C-1C76-432C-9F8C-995F5AE52F32}" type="pres">
      <dgm:prSet presAssocID="{FF7A7720-77C7-400D-8F68-B4E1D12C456F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572EE073-8AE9-48AA-9934-62C58507277B}" type="pres">
      <dgm:prSet presAssocID="{FF7A7720-77C7-400D-8F68-B4E1D12C456F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7B0E3500-9C64-4338-BDF8-C354E15B2C70}" srcId="{4C00D2ED-36BF-459D-B955-7AE7295EB5FC}" destId="{BA3754B3-2791-4FB0-9962-E6F7385EBD46}" srcOrd="3" destOrd="0" parTransId="{6313207F-4490-4910-BD98-A2A7EA947F56}" sibTransId="{D76D10C8-F50F-4D03-B461-879A58C281E6}"/>
    <dgm:cxn modelId="{252C7915-BDB1-42C3-83ED-B25D43F50489}" type="presOf" srcId="{AB90AE11-CA34-47DE-8B1B-FB7740C7CBA6}" destId="{1405DD62-76DD-48E8-940E-14E3ABA0C9FC}" srcOrd="0" destOrd="0" presId="urn:microsoft.com/office/officeart/2005/8/layout/vList5"/>
    <dgm:cxn modelId="{F37C051C-5225-412D-98B7-0A6C3ED18E51}" srcId="{4C00D2ED-36BF-459D-B955-7AE7295EB5FC}" destId="{FF7A7720-77C7-400D-8F68-B4E1D12C456F}" srcOrd="5" destOrd="0" parTransId="{B3B5E1C7-CB9E-4BA8-8FBE-D6AC095118F8}" sibTransId="{65BC67DE-D340-446D-BB10-3EEB4C264E23}"/>
    <dgm:cxn modelId="{88B8F61F-2B10-4BD6-AAA2-A66F51265D19}" srcId="{C9C92DC6-9320-4451-81E4-50FD564E1F03}" destId="{BD4903A5-F7DF-4A1A-B1B4-1C4A54544846}" srcOrd="0" destOrd="0" parTransId="{05A48C23-D103-4B55-BE2E-C6F1145602AF}" sibTransId="{B2392A25-0F0C-414C-93A3-5DFB1B095B2B}"/>
    <dgm:cxn modelId="{27F9C723-6202-4170-A70A-0245BF5EFD22}" srcId="{BA231F0F-DBD0-4BC0-B1A0-D1B248076F0B}" destId="{95D9DECA-DF4F-422C-A2C0-B0D0C5793E7C}" srcOrd="0" destOrd="0" parTransId="{5912994B-52E3-43AD-810A-FEB9CC68A752}" sibTransId="{A7690549-01B5-4DB1-AF18-1CA15CAF5313}"/>
    <dgm:cxn modelId="{7040A625-EB9F-4C2E-B702-A2D6930D1152}" type="presOf" srcId="{851631B0-8B20-49F4-A927-C9918DE8E213}" destId="{F31C2DF3-B2CE-4955-B23A-A3351A504BD1}" srcOrd="0" destOrd="0" presId="urn:microsoft.com/office/officeart/2005/8/layout/vList5"/>
    <dgm:cxn modelId="{1A43343C-708A-4E73-8C98-3D7C1A76E286}" srcId="{4C00D2ED-36BF-459D-B955-7AE7295EB5FC}" destId="{BA231F0F-DBD0-4BC0-B1A0-D1B248076F0B}" srcOrd="4" destOrd="0" parTransId="{6C8B8177-2A13-49F8-8CCD-C8DD96381139}" sibTransId="{1B79815A-6951-432E-A87C-C688200A9017}"/>
    <dgm:cxn modelId="{C24E1C46-1A7B-4A98-B16F-44A16EE80E29}" type="presOf" srcId="{FF7A7720-77C7-400D-8F68-B4E1D12C456F}" destId="{0F9B0E6C-1C76-432C-9F8C-995F5AE52F32}" srcOrd="0" destOrd="0" presId="urn:microsoft.com/office/officeart/2005/8/layout/vList5"/>
    <dgm:cxn modelId="{49874F7D-4C16-480C-BACA-C009FDBEF9E4}" srcId="{4C00D2ED-36BF-459D-B955-7AE7295EB5FC}" destId="{AB90AE11-CA34-47DE-8B1B-FB7740C7CBA6}" srcOrd="2" destOrd="0" parTransId="{C2E20BF0-2E28-4066-8EA8-AB12176AF1CB}" sibTransId="{5F6A6EA0-5EB6-4E47-A003-2F393A882743}"/>
    <dgm:cxn modelId="{F50B6080-8485-4F3B-8A24-6DA265B02E6C}" type="presOf" srcId="{BA231F0F-DBD0-4BC0-B1A0-D1B248076F0B}" destId="{02443241-C3A6-4B88-865F-4184A2DD9277}" srcOrd="0" destOrd="0" presId="urn:microsoft.com/office/officeart/2005/8/layout/vList5"/>
    <dgm:cxn modelId="{A3EBA18E-BA36-4C49-A185-03617C5D1814}" type="presOf" srcId="{E61B444D-99B5-4D12-888B-6E01ED9940B5}" destId="{568EC11E-6EF6-4DA6-8CFB-56852E654766}" srcOrd="0" destOrd="0" presId="urn:microsoft.com/office/officeart/2005/8/layout/vList5"/>
    <dgm:cxn modelId="{812EFA91-F1BC-4E38-9C74-80381BA809AA}" srcId="{4C00D2ED-36BF-459D-B955-7AE7295EB5FC}" destId="{947D575D-FF08-4773-9182-F539DF89C760}" srcOrd="1" destOrd="0" parTransId="{517F7B5F-34E6-4B3A-8B5D-C87EB2BBD426}" sibTransId="{128EEE84-1E07-4368-AAAB-E9728A48260D}"/>
    <dgm:cxn modelId="{AB244B97-F212-4961-A55E-894DD9279AA5}" srcId="{AB90AE11-CA34-47DE-8B1B-FB7740C7CBA6}" destId="{E61B444D-99B5-4D12-888B-6E01ED9940B5}" srcOrd="0" destOrd="0" parTransId="{065F322B-F525-4BC6-B499-1DBE8E235CF0}" sibTransId="{6EE0CC5A-5A44-4D02-A52E-CD2C4E226E8A}"/>
    <dgm:cxn modelId="{A1C1CF97-DB06-473A-99B8-053121AAD6EE}" type="presOf" srcId="{BD4903A5-F7DF-4A1A-B1B4-1C4A54544846}" destId="{42911A1E-8213-487D-87D6-0EB37A3CA836}" srcOrd="0" destOrd="0" presId="urn:microsoft.com/office/officeart/2005/8/layout/vList5"/>
    <dgm:cxn modelId="{68D25598-CE0F-4D17-8590-D28690FE5F44}" type="presOf" srcId="{A46678D1-EFB4-45D4-BA91-3FCB2C9D0CA0}" destId="{9F7F4863-14EE-4B66-B090-F95A8E94005C}" srcOrd="0" destOrd="0" presId="urn:microsoft.com/office/officeart/2005/8/layout/vList5"/>
    <dgm:cxn modelId="{A86F459F-0EFC-468B-851D-501754FFA3B7}" srcId="{947D575D-FF08-4773-9182-F539DF89C760}" destId="{851631B0-8B20-49F4-A927-C9918DE8E213}" srcOrd="0" destOrd="0" parTransId="{8A224154-1D60-4D68-A667-FBF54777DB86}" sibTransId="{56DBE2CC-D1A4-44DF-AC26-3B76B3F0C017}"/>
    <dgm:cxn modelId="{5077D6A6-5E0D-4AAC-9DE7-DC8D1316068D}" type="presOf" srcId="{95D9DECA-DF4F-422C-A2C0-B0D0C5793E7C}" destId="{801A3CA9-049D-404E-9E61-6F21AE89FCDA}" srcOrd="0" destOrd="0" presId="urn:microsoft.com/office/officeart/2005/8/layout/vList5"/>
    <dgm:cxn modelId="{3057D7A7-F664-4331-A80C-D8335C3F9AAD}" srcId="{BA3754B3-2791-4FB0-9962-E6F7385EBD46}" destId="{A46678D1-EFB4-45D4-BA91-3FCB2C9D0CA0}" srcOrd="0" destOrd="0" parTransId="{2EE46389-4671-4CCC-B71A-F3122D733F7E}" sibTransId="{2256FB73-C1E3-4322-8912-E8EC2C894A4B}"/>
    <dgm:cxn modelId="{0CF3CFAC-60BC-454B-8802-18018F45B709}" srcId="{FF7A7720-77C7-400D-8F68-B4E1D12C456F}" destId="{2FD09AB5-0B0F-414F-8E60-F83579B9CDDE}" srcOrd="0" destOrd="0" parTransId="{1338B5DA-3AEB-46CB-B54B-F293BC5EA324}" sibTransId="{7EBB3AD5-A91C-4B43-A460-B749626B3EAF}"/>
    <dgm:cxn modelId="{6355E4B6-ACC5-4323-821A-924BA8F0B719}" type="presOf" srcId="{BA3754B3-2791-4FB0-9962-E6F7385EBD46}" destId="{8C5E991C-2F57-4285-ADFD-D2A07775FA56}" srcOrd="0" destOrd="0" presId="urn:microsoft.com/office/officeart/2005/8/layout/vList5"/>
    <dgm:cxn modelId="{3997C2C2-F923-479A-B4C7-91F34C8F21C5}" type="presOf" srcId="{4C00D2ED-36BF-459D-B955-7AE7295EB5FC}" destId="{BAF04606-CD61-483B-9A55-6E58FED2A290}" srcOrd="0" destOrd="0" presId="urn:microsoft.com/office/officeart/2005/8/layout/vList5"/>
    <dgm:cxn modelId="{79AAD5C4-83FE-48A7-9364-5AD8290D75F0}" type="presOf" srcId="{2FD09AB5-0B0F-414F-8E60-F83579B9CDDE}" destId="{572EE073-8AE9-48AA-9934-62C58507277B}" srcOrd="0" destOrd="0" presId="urn:microsoft.com/office/officeart/2005/8/layout/vList5"/>
    <dgm:cxn modelId="{B68C11CC-82AC-4EF0-85CF-A9CF72A43D79}" srcId="{4C00D2ED-36BF-459D-B955-7AE7295EB5FC}" destId="{C9C92DC6-9320-4451-81E4-50FD564E1F03}" srcOrd="0" destOrd="0" parTransId="{EBF4C190-8DBD-4257-A9F9-9A4425C4169C}" sibTransId="{C966B9A4-9B4A-4DBF-8720-23D62BDB4170}"/>
    <dgm:cxn modelId="{600C53E1-C2A0-416F-AA26-682131CD6AB3}" type="presOf" srcId="{C9C92DC6-9320-4451-81E4-50FD564E1F03}" destId="{25E4F5AD-0495-4D6C-AB9C-5BBBC14843C9}" srcOrd="0" destOrd="0" presId="urn:microsoft.com/office/officeart/2005/8/layout/vList5"/>
    <dgm:cxn modelId="{B03514FE-F862-4F0E-9E65-01D9996D2D66}" type="presOf" srcId="{947D575D-FF08-4773-9182-F539DF89C760}" destId="{5ECD0EDB-A0DD-486C-B875-C6B5B82073D9}" srcOrd="0" destOrd="0" presId="urn:microsoft.com/office/officeart/2005/8/layout/vList5"/>
    <dgm:cxn modelId="{6B4C2A17-548C-4EEF-8182-F03EF8CF493E}" type="presParOf" srcId="{BAF04606-CD61-483B-9A55-6E58FED2A290}" destId="{E48AB3CD-3288-4FD8-83B8-8964F0724A08}" srcOrd="0" destOrd="0" presId="urn:microsoft.com/office/officeart/2005/8/layout/vList5"/>
    <dgm:cxn modelId="{C9B90450-A9AD-4D61-B12F-2A78E785B00D}" type="presParOf" srcId="{E48AB3CD-3288-4FD8-83B8-8964F0724A08}" destId="{25E4F5AD-0495-4D6C-AB9C-5BBBC14843C9}" srcOrd="0" destOrd="0" presId="urn:microsoft.com/office/officeart/2005/8/layout/vList5"/>
    <dgm:cxn modelId="{CAF53F3A-0929-40A8-8DE4-464CD221A3EA}" type="presParOf" srcId="{E48AB3CD-3288-4FD8-83B8-8964F0724A08}" destId="{42911A1E-8213-487D-87D6-0EB37A3CA836}" srcOrd="1" destOrd="0" presId="urn:microsoft.com/office/officeart/2005/8/layout/vList5"/>
    <dgm:cxn modelId="{1F61CF29-D415-44EE-8D60-86D2EACA97DC}" type="presParOf" srcId="{BAF04606-CD61-483B-9A55-6E58FED2A290}" destId="{E8ED1327-985E-4AC2-AFD8-C4E8B7C7C9FA}" srcOrd="1" destOrd="0" presId="urn:microsoft.com/office/officeart/2005/8/layout/vList5"/>
    <dgm:cxn modelId="{639B6D29-F46E-4E30-92DB-47900A850F19}" type="presParOf" srcId="{BAF04606-CD61-483B-9A55-6E58FED2A290}" destId="{C3652277-204C-4B48-A20D-825BB7DC36CB}" srcOrd="2" destOrd="0" presId="urn:microsoft.com/office/officeart/2005/8/layout/vList5"/>
    <dgm:cxn modelId="{5F48C12A-6DF9-400B-850F-B53500176228}" type="presParOf" srcId="{C3652277-204C-4B48-A20D-825BB7DC36CB}" destId="{5ECD0EDB-A0DD-486C-B875-C6B5B82073D9}" srcOrd="0" destOrd="0" presId="urn:microsoft.com/office/officeart/2005/8/layout/vList5"/>
    <dgm:cxn modelId="{0DF55720-C03D-4548-A567-8A0B23F83C7D}" type="presParOf" srcId="{C3652277-204C-4B48-A20D-825BB7DC36CB}" destId="{F31C2DF3-B2CE-4955-B23A-A3351A504BD1}" srcOrd="1" destOrd="0" presId="urn:microsoft.com/office/officeart/2005/8/layout/vList5"/>
    <dgm:cxn modelId="{00FD527B-B8F7-4BA2-A1EC-71CBEADF739D}" type="presParOf" srcId="{BAF04606-CD61-483B-9A55-6E58FED2A290}" destId="{D5263B06-FF19-4C4C-B000-6B2372B8F602}" srcOrd="3" destOrd="0" presId="urn:microsoft.com/office/officeart/2005/8/layout/vList5"/>
    <dgm:cxn modelId="{19C3C805-7A13-4457-8DD4-BD45FEDE33D4}" type="presParOf" srcId="{BAF04606-CD61-483B-9A55-6E58FED2A290}" destId="{4F066660-5339-44BE-9EDA-279155DDDAE1}" srcOrd="4" destOrd="0" presId="urn:microsoft.com/office/officeart/2005/8/layout/vList5"/>
    <dgm:cxn modelId="{FFBD6DA7-8D0D-461B-A9EF-699EA0D2DE91}" type="presParOf" srcId="{4F066660-5339-44BE-9EDA-279155DDDAE1}" destId="{1405DD62-76DD-48E8-940E-14E3ABA0C9FC}" srcOrd="0" destOrd="0" presId="urn:microsoft.com/office/officeart/2005/8/layout/vList5"/>
    <dgm:cxn modelId="{FA9FDC8E-9DF1-41C1-8C8E-328D30B07142}" type="presParOf" srcId="{4F066660-5339-44BE-9EDA-279155DDDAE1}" destId="{568EC11E-6EF6-4DA6-8CFB-56852E654766}" srcOrd="1" destOrd="0" presId="urn:microsoft.com/office/officeart/2005/8/layout/vList5"/>
    <dgm:cxn modelId="{AF8570DD-EB6E-4F0D-9BB1-102F84A20AE6}" type="presParOf" srcId="{BAF04606-CD61-483B-9A55-6E58FED2A290}" destId="{8CB6A7DC-0607-4054-B1EA-2EAFCEFD2AE1}" srcOrd="5" destOrd="0" presId="urn:microsoft.com/office/officeart/2005/8/layout/vList5"/>
    <dgm:cxn modelId="{FD45B680-5877-4CF2-B4A1-AC1B682DB3BA}" type="presParOf" srcId="{BAF04606-CD61-483B-9A55-6E58FED2A290}" destId="{006F0714-10B0-4E8A-B004-6F6401D8CEF7}" srcOrd="6" destOrd="0" presId="urn:microsoft.com/office/officeart/2005/8/layout/vList5"/>
    <dgm:cxn modelId="{BAB03115-00D7-4C5B-9666-8C5D95A2D58E}" type="presParOf" srcId="{006F0714-10B0-4E8A-B004-6F6401D8CEF7}" destId="{8C5E991C-2F57-4285-ADFD-D2A07775FA56}" srcOrd="0" destOrd="0" presId="urn:microsoft.com/office/officeart/2005/8/layout/vList5"/>
    <dgm:cxn modelId="{8C3ADAAB-F1EB-44A7-A3FA-4FC7A10060C8}" type="presParOf" srcId="{006F0714-10B0-4E8A-B004-6F6401D8CEF7}" destId="{9F7F4863-14EE-4B66-B090-F95A8E94005C}" srcOrd="1" destOrd="0" presId="urn:microsoft.com/office/officeart/2005/8/layout/vList5"/>
    <dgm:cxn modelId="{59426CA2-7BCB-4C17-9C09-8E9685394D9F}" type="presParOf" srcId="{BAF04606-CD61-483B-9A55-6E58FED2A290}" destId="{CE99EA30-3AE6-4D56-BB27-B32DFD2FA37B}" srcOrd="7" destOrd="0" presId="urn:microsoft.com/office/officeart/2005/8/layout/vList5"/>
    <dgm:cxn modelId="{1CEE8C8F-330A-4731-AADE-B07CB226D171}" type="presParOf" srcId="{BAF04606-CD61-483B-9A55-6E58FED2A290}" destId="{4934443C-C4C4-47A5-B666-04EC6D0D290F}" srcOrd="8" destOrd="0" presId="urn:microsoft.com/office/officeart/2005/8/layout/vList5"/>
    <dgm:cxn modelId="{687F4C9F-D4DD-40CE-BE37-BC7D85B4B2CA}" type="presParOf" srcId="{4934443C-C4C4-47A5-B666-04EC6D0D290F}" destId="{02443241-C3A6-4B88-865F-4184A2DD9277}" srcOrd="0" destOrd="0" presId="urn:microsoft.com/office/officeart/2005/8/layout/vList5"/>
    <dgm:cxn modelId="{63E9BD30-DDA0-4737-AA8A-E7E04FFEB424}" type="presParOf" srcId="{4934443C-C4C4-47A5-B666-04EC6D0D290F}" destId="{801A3CA9-049D-404E-9E61-6F21AE89FCDA}" srcOrd="1" destOrd="0" presId="urn:microsoft.com/office/officeart/2005/8/layout/vList5"/>
    <dgm:cxn modelId="{9A20A7CA-215B-4588-B3BF-1FE8CE9428ED}" type="presParOf" srcId="{BAF04606-CD61-483B-9A55-6E58FED2A290}" destId="{ACA8DBF0-E82B-4C44-B64A-F4729E7DE058}" srcOrd="9" destOrd="0" presId="urn:microsoft.com/office/officeart/2005/8/layout/vList5"/>
    <dgm:cxn modelId="{D0057107-3E8E-439D-B08D-80A5E4F83268}" type="presParOf" srcId="{BAF04606-CD61-483B-9A55-6E58FED2A290}" destId="{3BDB22FC-9DF8-476F-AA7C-B9D9A9C68C49}" srcOrd="10" destOrd="0" presId="urn:microsoft.com/office/officeart/2005/8/layout/vList5"/>
    <dgm:cxn modelId="{C4649AE5-009E-448C-A080-ED0848093760}" type="presParOf" srcId="{3BDB22FC-9DF8-476F-AA7C-B9D9A9C68C49}" destId="{0F9B0E6C-1C76-432C-9F8C-995F5AE52F32}" srcOrd="0" destOrd="0" presId="urn:microsoft.com/office/officeart/2005/8/layout/vList5"/>
    <dgm:cxn modelId="{EB2AC5A2-853C-474D-8E8E-5EAD0C97B0FD}" type="presParOf" srcId="{3BDB22FC-9DF8-476F-AA7C-B9D9A9C68C49}" destId="{572EE073-8AE9-48AA-9934-62C5850727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11A1E-8213-487D-87D6-0EB37A3CA836}">
      <dsp:nvSpPr>
        <dsp:cNvPr id="0" name=""/>
        <dsp:cNvSpPr/>
      </dsp:nvSpPr>
      <dsp:spPr>
        <a:xfrm rot="5400000">
          <a:off x="6035463" y="-2583522"/>
          <a:ext cx="655081" cy="598871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One ID stores all medical history securely.</a:t>
          </a:r>
          <a:endParaRPr lang="en-IN" sz="1800" kern="1200" dirty="0"/>
        </a:p>
      </dsp:txBody>
      <dsp:txXfrm rot="-5400000">
        <a:off x="3368649" y="115270"/>
        <a:ext cx="5956732" cy="591125"/>
      </dsp:txXfrm>
    </dsp:sp>
    <dsp:sp modelId="{25E4F5AD-0495-4D6C-AB9C-5BBBC14843C9}">
      <dsp:nvSpPr>
        <dsp:cNvPr id="0" name=""/>
        <dsp:cNvSpPr/>
      </dsp:nvSpPr>
      <dsp:spPr>
        <a:xfrm>
          <a:off x="0" y="1406"/>
          <a:ext cx="3368649" cy="8188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Unique Patient ID</a:t>
          </a:r>
        </a:p>
      </dsp:txBody>
      <dsp:txXfrm>
        <a:off x="39973" y="41379"/>
        <a:ext cx="3288703" cy="738906"/>
      </dsp:txXfrm>
    </dsp:sp>
    <dsp:sp modelId="{F31C2DF3-B2CE-4955-B23A-A3351A504BD1}">
      <dsp:nvSpPr>
        <dsp:cNvPr id="0" name=""/>
        <dsp:cNvSpPr/>
      </dsp:nvSpPr>
      <dsp:spPr>
        <a:xfrm rot="5400000">
          <a:off x="6035463" y="-1723727"/>
          <a:ext cx="655081" cy="5988710"/>
        </a:xfrm>
        <a:prstGeom prst="round2SameRect">
          <a:avLst/>
        </a:prstGeom>
        <a:solidFill>
          <a:srgbClr val="99CCFF">
            <a:alpha val="9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Upload reports, prescriptions, and mental health rating (1–10) quickly.</a:t>
          </a:r>
          <a:endParaRPr lang="en-IN" sz="1800" kern="1200" dirty="0"/>
        </a:p>
      </dsp:txBody>
      <dsp:txXfrm rot="-5400000">
        <a:off x="3368649" y="975065"/>
        <a:ext cx="5956732" cy="591125"/>
      </dsp:txXfrm>
    </dsp:sp>
    <dsp:sp modelId="{5ECD0EDB-A0DD-486C-B875-C6B5B82073D9}">
      <dsp:nvSpPr>
        <dsp:cNvPr id="0" name=""/>
        <dsp:cNvSpPr/>
      </dsp:nvSpPr>
      <dsp:spPr>
        <a:xfrm>
          <a:off x="0" y="861201"/>
          <a:ext cx="3368649" cy="818852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Doctor Portal</a:t>
          </a:r>
        </a:p>
      </dsp:txBody>
      <dsp:txXfrm>
        <a:off x="39973" y="901174"/>
        <a:ext cx="3288703" cy="738906"/>
      </dsp:txXfrm>
    </dsp:sp>
    <dsp:sp modelId="{568EC11E-6EF6-4DA6-8CFB-56852E654766}">
      <dsp:nvSpPr>
        <dsp:cNvPr id="0" name=""/>
        <dsp:cNvSpPr/>
      </dsp:nvSpPr>
      <dsp:spPr>
        <a:xfrm rot="5400000">
          <a:off x="6035463" y="-863932"/>
          <a:ext cx="655081" cy="5988710"/>
        </a:xfrm>
        <a:prstGeom prst="round2SameRect">
          <a:avLst/>
        </a:prstGeom>
        <a:solidFill>
          <a:schemeClr val="accent5">
            <a:tint val="40000"/>
            <a:alpha val="90000"/>
            <a:hueOff val="906665"/>
            <a:satOff val="-7953"/>
            <a:lumOff val="-63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 all records, track physical and mental health trends, and manage expenses.</a:t>
          </a:r>
          <a:endParaRPr lang="en-IN" sz="1800" kern="1200" dirty="0"/>
        </a:p>
      </dsp:txBody>
      <dsp:txXfrm rot="-5400000">
        <a:off x="3368649" y="1834860"/>
        <a:ext cx="5956732" cy="591125"/>
      </dsp:txXfrm>
    </dsp:sp>
    <dsp:sp modelId="{1405DD62-76DD-48E8-940E-14E3ABA0C9FC}">
      <dsp:nvSpPr>
        <dsp:cNvPr id="0" name=""/>
        <dsp:cNvSpPr/>
      </dsp:nvSpPr>
      <dsp:spPr>
        <a:xfrm>
          <a:off x="0" y="1720996"/>
          <a:ext cx="3368649" cy="818852"/>
        </a:xfrm>
        <a:prstGeom prst="roundRect">
          <a:avLst/>
        </a:prstGeom>
        <a:solidFill>
          <a:schemeClr val="accent5">
            <a:hueOff val="850848"/>
            <a:satOff val="-9556"/>
            <a:lumOff val="-2039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Patient Dashboard</a:t>
          </a:r>
        </a:p>
      </dsp:txBody>
      <dsp:txXfrm>
        <a:off x="39973" y="1760969"/>
        <a:ext cx="3288703" cy="738906"/>
      </dsp:txXfrm>
    </dsp:sp>
    <dsp:sp modelId="{9F7F4863-14EE-4B66-B090-F95A8E94005C}">
      <dsp:nvSpPr>
        <dsp:cNvPr id="0" name=""/>
        <dsp:cNvSpPr/>
      </dsp:nvSpPr>
      <dsp:spPr>
        <a:xfrm rot="5400000">
          <a:off x="6035463" y="-4137"/>
          <a:ext cx="655081" cy="5988710"/>
        </a:xfrm>
        <a:prstGeom prst="round2SameRect">
          <a:avLst/>
        </a:prstGeom>
        <a:solidFill>
          <a:srgbClr val="99CCFF">
            <a:alpha val="9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Doctors in other hospitals can access records with patient consent.</a:t>
          </a:r>
          <a:endParaRPr lang="en-IN" sz="1800" kern="1200" dirty="0"/>
        </a:p>
      </dsp:txBody>
      <dsp:txXfrm rot="-5400000">
        <a:off x="3368649" y="2694655"/>
        <a:ext cx="5956732" cy="591125"/>
      </dsp:txXfrm>
    </dsp:sp>
    <dsp:sp modelId="{8C5E991C-2F57-4285-ADFD-D2A07775FA56}">
      <dsp:nvSpPr>
        <dsp:cNvPr id="0" name=""/>
        <dsp:cNvSpPr/>
      </dsp:nvSpPr>
      <dsp:spPr>
        <a:xfrm>
          <a:off x="0" y="2580791"/>
          <a:ext cx="3368649" cy="818852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Cross-Hospital Data Sharing</a:t>
          </a:r>
        </a:p>
      </dsp:txBody>
      <dsp:txXfrm>
        <a:off x="39973" y="2620764"/>
        <a:ext cx="3288703" cy="738906"/>
      </dsp:txXfrm>
    </dsp:sp>
    <dsp:sp modelId="{801A3CA9-049D-404E-9E61-6F21AE89FCDA}">
      <dsp:nvSpPr>
        <dsp:cNvPr id="0" name=""/>
        <dsp:cNvSpPr/>
      </dsp:nvSpPr>
      <dsp:spPr>
        <a:xfrm rot="5400000">
          <a:off x="6035463" y="855657"/>
          <a:ext cx="655081" cy="5988710"/>
        </a:xfrm>
        <a:prstGeom prst="round2SameRect">
          <a:avLst/>
        </a:prstGeom>
        <a:solidFill>
          <a:schemeClr val="accent5">
            <a:tint val="40000"/>
            <a:alpha val="90000"/>
            <a:hueOff val="1813331"/>
            <a:satOff val="-15906"/>
            <a:lumOff val="-126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Patients can monitor medical expenses and insurance readiness.</a:t>
          </a:r>
          <a:endParaRPr lang="en-IN" sz="1800" kern="1200" dirty="0"/>
        </a:p>
      </dsp:txBody>
      <dsp:txXfrm rot="-5400000">
        <a:off x="3368649" y="3554449"/>
        <a:ext cx="5956732" cy="591125"/>
      </dsp:txXfrm>
    </dsp:sp>
    <dsp:sp modelId="{02443241-C3A6-4B88-865F-4184A2DD9277}">
      <dsp:nvSpPr>
        <dsp:cNvPr id="0" name=""/>
        <dsp:cNvSpPr/>
      </dsp:nvSpPr>
      <dsp:spPr>
        <a:xfrm>
          <a:off x="0" y="3440586"/>
          <a:ext cx="3368649" cy="818852"/>
        </a:xfrm>
        <a:prstGeom prst="roundRect">
          <a:avLst/>
        </a:prstGeom>
        <a:solidFill>
          <a:schemeClr val="accent5">
            <a:hueOff val="1701696"/>
            <a:satOff val="-19113"/>
            <a:lumOff val="-407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Billing &amp; Spending Tracker</a:t>
          </a:r>
        </a:p>
      </dsp:txBody>
      <dsp:txXfrm>
        <a:off x="39973" y="3480559"/>
        <a:ext cx="3288703" cy="738906"/>
      </dsp:txXfrm>
    </dsp:sp>
    <dsp:sp modelId="{572EE073-8AE9-48AA-9934-62C58507277B}">
      <dsp:nvSpPr>
        <dsp:cNvPr id="0" name=""/>
        <dsp:cNvSpPr/>
      </dsp:nvSpPr>
      <dsp:spPr>
        <a:xfrm rot="5400000">
          <a:off x="6035463" y="1715452"/>
          <a:ext cx="655081" cy="5988710"/>
        </a:xfrm>
        <a:prstGeom prst="round2SameRect">
          <a:avLst/>
        </a:prstGeom>
        <a:solidFill>
          <a:srgbClr val="99CCFF">
            <a:alpha val="9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Tie-ups with medicine delivery, lab tests, nurse services, and insurance verification.</a:t>
          </a:r>
          <a:endParaRPr lang="en-IN" sz="1800" kern="1200" dirty="0"/>
        </a:p>
      </dsp:txBody>
      <dsp:txXfrm rot="-5400000">
        <a:off x="3368649" y="4414244"/>
        <a:ext cx="5956732" cy="591125"/>
      </dsp:txXfrm>
    </dsp:sp>
    <dsp:sp modelId="{0F9B0E6C-1C76-432C-9F8C-995F5AE52F32}">
      <dsp:nvSpPr>
        <dsp:cNvPr id="0" name=""/>
        <dsp:cNvSpPr/>
      </dsp:nvSpPr>
      <dsp:spPr>
        <a:xfrm>
          <a:off x="0" y="4300381"/>
          <a:ext cx="3368649" cy="818852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Home Service &amp; Insurance Integration</a:t>
          </a:r>
        </a:p>
      </dsp:txBody>
      <dsp:txXfrm>
        <a:off x="39973" y="4340354"/>
        <a:ext cx="3288703" cy="73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47C7-6771-4DF8-B536-95D675AC2B1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F41E-C07F-4E87-B9CA-6D38E8DB471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2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47C7-6771-4DF8-B536-95D675AC2B1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F41E-C07F-4E87-B9CA-6D38E8DB4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09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47C7-6771-4DF8-B536-95D675AC2B1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F41E-C07F-4E87-B9CA-6D38E8DB4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4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47C7-6771-4DF8-B536-95D675AC2B1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F41E-C07F-4E87-B9CA-6D38E8DB4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47C7-6771-4DF8-B536-95D675AC2B1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F41E-C07F-4E87-B9CA-6D38E8DB471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69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47C7-6771-4DF8-B536-95D675AC2B1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F41E-C07F-4E87-B9CA-6D38E8DB4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3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47C7-6771-4DF8-B536-95D675AC2B1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F41E-C07F-4E87-B9CA-6D38E8DB4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47C7-6771-4DF8-B536-95D675AC2B1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F41E-C07F-4E87-B9CA-6D38E8DB4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47C7-6771-4DF8-B536-95D675AC2B1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F41E-C07F-4E87-B9CA-6D38E8DB4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A847C7-6771-4DF8-B536-95D675AC2B1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75F41E-C07F-4E87-B9CA-6D38E8DB4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6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47C7-6771-4DF8-B536-95D675AC2B1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5F41E-C07F-4E87-B9CA-6D38E8DB4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0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A847C7-6771-4DF8-B536-95D675AC2B12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75F41E-C07F-4E87-B9CA-6D38E8DB471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86B58A-3B25-C732-2A2B-BA2C18E41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580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262B0-5FB5-3399-D778-7642B610A5B7}"/>
              </a:ext>
            </a:extLst>
          </p:cNvPr>
          <p:cNvSpPr txBox="1">
            <a:spLocks/>
          </p:cNvSpPr>
          <p:nvPr/>
        </p:nvSpPr>
        <p:spPr>
          <a:xfrm>
            <a:off x="1779934" y="236172"/>
            <a:ext cx="8268929" cy="1012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7200" b="1" dirty="0">
                <a:solidFill>
                  <a:srgbClr val="00B0F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Ek Swasthya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E97EF-7FBD-F5DC-98F1-3D0CCAE36FBD}"/>
              </a:ext>
            </a:extLst>
          </p:cNvPr>
          <p:cNvSpPr txBox="1">
            <a:spLocks/>
          </p:cNvSpPr>
          <p:nvPr/>
        </p:nvSpPr>
        <p:spPr>
          <a:xfrm>
            <a:off x="1641985" y="4331111"/>
            <a:ext cx="8908027" cy="135316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u="sng" dirty="0"/>
              <a:t>“One Identity. One Health. Everywhere.”</a:t>
            </a:r>
          </a:p>
          <a:p>
            <a:pPr algn="ctr"/>
            <a:r>
              <a:rPr lang="en-US" sz="4000" b="1" u="sng" dirty="0"/>
              <a:t>MADE BY :- Unknown Yoddha </a:t>
            </a:r>
            <a:endParaRPr lang="en-IN" sz="4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F1AFC-0567-48C4-BF93-F37262221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7" r="14479" b="20814"/>
          <a:stretch>
            <a:fillRect/>
          </a:stretch>
        </p:blipFill>
        <p:spPr>
          <a:xfrm>
            <a:off x="4678680" y="1356326"/>
            <a:ext cx="2834639" cy="2825125"/>
          </a:xfrm>
          <a:prstGeom prst="rect">
            <a:avLst/>
          </a:prstGeom>
          <a:solidFill>
            <a:srgbClr val="99CCF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98225-EB7A-A578-063D-D5C869050F26}"/>
              </a:ext>
            </a:extLst>
          </p:cNvPr>
          <p:cNvSpPr txBox="1"/>
          <p:nvPr/>
        </p:nvSpPr>
        <p:spPr>
          <a:xfrm>
            <a:off x="5742039" y="5833935"/>
            <a:ext cx="4306824" cy="707886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Unknown Yoddha :- </a:t>
            </a:r>
          </a:p>
          <a:p>
            <a:r>
              <a:rPr lang="en-US" sz="2000" dirty="0"/>
              <a:t>Jaimin Patel ( Leader and Solo Member)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433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696F41-0304-2976-B184-07692E8E2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185F5-9685-F1F4-CD85-1E6DD1C3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" y="82341"/>
            <a:ext cx="11999976" cy="1450757"/>
          </a:xfrm>
          <a:solidFill>
            <a:schemeClr val="accent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Problem Statement</a:t>
            </a:r>
            <a:br>
              <a:rPr lang="en-US" b="1" dirty="0"/>
            </a:br>
            <a:r>
              <a:rPr lang="en-US" b="1" dirty="0"/>
              <a:t>Healthcare is Fragmented and Emotionally Disconnected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6970E-8445-71E5-9795-CC26A0F5C6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" y="2065020"/>
            <a:ext cx="3489960" cy="3535680"/>
          </a:xfrm>
          <a:prstGeom prst="rect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62DC-5490-173E-DE3F-1FD910D5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13" y="1719072"/>
            <a:ext cx="5088636" cy="512064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algn="ctr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Patients often forget or fail to communicate their complete medical history to new doctors.</a:t>
            </a: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Switching doctors or hospitals </a:t>
            </a:r>
          </a:p>
          <a:p>
            <a:pPr marL="0" indent="0" algn="ctr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sz="2200" dirty="0"/>
              <a:t>leads to loss of crucial medical data.</a:t>
            </a: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Medical expenses are rarely tracked</a:t>
            </a:r>
          </a:p>
          <a:p>
            <a:pPr marL="0" indent="0" algn="ctr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sz="2200" dirty="0"/>
              <a:t> or organized for patients.</a:t>
            </a: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Insurance claims often fail due to missing or uncovered medical records, causing last-minute financial stress.</a:t>
            </a:r>
          </a:p>
          <a:p>
            <a:pPr algn="ctr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Mental health conditions are usually overlooked during clinical visits because of time constraints.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74370F-5CF6-BA5F-B253-C70A7364660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9"/>
          <a:stretch>
            <a:fillRect/>
          </a:stretch>
        </p:blipFill>
        <p:spPr>
          <a:xfrm>
            <a:off x="8729472" y="2203704"/>
            <a:ext cx="3396996" cy="3108960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201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AA4AB7-34E2-115D-FCC3-81C7873DE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11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FB4BA-3F63-23C4-47D2-0CE8C948B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8"/>
          <a:stretch>
            <a:fillRect/>
          </a:stretch>
        </p:blipFill>
        <p:spPr>
          <a:xfrm>
            <a:off x="6519672" y="1993392"/>
            <a:ext cx="5544312" cy="3429000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A418-143B-E3A2-0A8B-D28F46EA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" y="1845733"/>
            <a:ext cx="5833872" cy="4502955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Ek Swasthya creates a unique digital health ID for every patient.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All medical records, prescriptions, and test reports are securely stored and accessible anytime, anywhere.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Doctors can easily update new visits, including a quick mental health rating (1–10) using a standard protocol.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Patients gain a centralized dashboard to track both physical and mental health over time.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Integrated billing and expense tracking helps patients manage their finances.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Future integration with insurance and home healthcare services ensures complete wellness coverage.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5013E-0BE8-8642-8DE4-A92C76A2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394" y="509311"/>
            <a:ext cx="8268929" cy="901618"/>
          </a:xfrm>
          <a:solidFill>
            <a:schemeClr val="accent1">
              <a:lumMod val="8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6000" b="1" dirty="0">
                <a:latin typeface="Algerian" panose="04020705040A02060702" pitchFamily="82" charset="0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50007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4401C7-F98E-1904-4306-2FF35AF33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317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171051-534E-6229-BFF4-A962B3990953}"/>
              </a:ext>
            </a:extLst>
          </p:cNvPr>
          <p:cNvSpPr txBox="1"/>
          <p:nvPr/>
        </p:nvSpPr>
        <p:spPr>
          <a:xfrm>
            <a:off x="3296412" y="429768"/>
            <a:ext cx="5038344" cy="707886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Algerian" panose="04020705040A02060702" pitchFamily="82" charset="0"/>
              </a:rPr>
              <a:t>Research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12D25-4D8F-EA4A-DFC0-5E50B44C1FE0}"/>
              </a:ext>
            </a:extLst>
          </p:cNvPr>
          <p:cNvSpPr txBox="1"/>
          <p:nvPr/>
        </p:nvSpPr>
        <p:spPr>
          <a:xfrm>
            <a:off x="338328" y="1600200"/>
            <a:ext cx="5916168" cy="4893647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Over 60% of patients in India face issues when switching hospitals due to missing or incomplete records.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Doctors spend up to 35% of consultation time reviewing fragmented medical histories.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Mental health issues affect 1 in 5 adults, yet are rarely tracked in general medical visits.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Insurance claims often get delayed or denied because of incomplete medical documentation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Lack of centralized digital storage increases stress and financial uncertainty for patients.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F5C23-96D6-006B-41F3-351E195C3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8"/>
          <a:stretch>
            <a:fillRect/>
          </a:stretch>
        </p:blipFill>
        <p:spPr>
          <a:xfrm>
            <a:off x="6784848" y="1371600"/>
            <a:ext cx="5190744" cy="470916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198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F99E4A-E53B-16E0-C09B-593CE7F83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122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CA08FF-DAFF-0582-7B08-128CE2CC11E2}"/>
              </a:ext>
            </a:extLst>
          </p:cNvPr>
          <p:cNvSpPr txBox="1"/>
          <p:nvPr/>
        </p:nvSpPr>
        <p:spPr>
          <a:xfrm>
            <a:off x="3328416" y="365760"/>
            <a:ext cx="5148072" cy="707886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b="1">
                <a:latin typeface="Algerian" panose="04020705040A02060702" pitchFamily="82" charset="0"/>
              </a:rPr>
              <a:t>Market Overview</a:t>
            </a:r>
            <a:endParaRPr lang="en-IN" sz="4000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9BB66-5326-C574-D3C0-684D43CD6C39}"/>
              </a:ext>
            </a:extLst>
          </p:cNvPr>
          <p:cNvSpPr txBox="1"/>
          <p:nvPr/>
        </p:nvSpPr>
        <p:spPr>
          <a:xfrm>
            <a:off x="530352" y="1476738"/>
            <a:ext cx="6839712" cy="4093428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Primary Users: Hospitals, Clinics, Doctors, and Patients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Secondary Users: Insurance Companies, Diagnostic Labs, Home Healthcare Providers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Market Scope: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000" dirty="0"/>
              <a:t>India’s digital health market projected to reach $37 billion by 2030.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000" dirty="0"/>
              <a:t>Growing government support for digital health ID initiatives (like Ayushman Bharat Digital Mission).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2000" dirty="0"/>
              <a:t>Increasing demand for mental health monitoring and data-based treatment.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Opportunity: A platform like Ek Swasthya can partner with both private hospitals and government programs for secure data management.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33B58-7766-0937-A32B-46F30EBE5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6"/>
          <a:stretch>
            <a:fillRect/>
          </a:stretch>
        </p:blipFill>
        <p:spPr>
          <a:xfrm>
            <a:off x="7717536" y="1380708"/>
            <a:ext cx="4285488" cy="396853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07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E3E16-0B45-BA26-8194-C4FC607DB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10"/>
            <a:ext cx="12280392" cy="686431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4A7622E-0167-6374-CD7F-4A51C0C1B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670878"/>
              </p:ext>
            </p:extLst>
          </p:nvPr>
        </p:nvGraphicFramePr>
        <p:xfrm>
          <a:off x="1554480" y="1502450"/>
          <a:ext cx="935736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E91DCA-D6E7-6C5F-8299-3B579C2B32A1}"/>
              </a:ext>
            </a:extLst>
          </p:cNvPr>
          <p:cNvSpPr txBox="1"/>
          <p:nvPr/>
        </p:nvSpPr>
        <p:spPr>
          <a:xfrm>
            <a:off x="3444240" y="323088"/>
            <a:ext cx="5577840" cy="923330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Algerian" panose="04020705040A02060702" pitchFamily="82" charset="0"/>
              </a:rPr>
              <a:t>Core Features</a:t>
            </a:r>
          </a:p>
        </p:txBody>
      </p:sp>
    </p:spTree>
    <p:extLst>
      <p:ext uri="{BB962C8B-B14F-4D97-AF65-F5344CB8AC3E}">
        <p14:creationId xmlns:p14="http://schemas.microsoft.com/office/powerpoint/2010/main" val="23362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0B8CCB-8C6D-2CF8-5CF3-753A5ED5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9" y="0"/>
            <a:ext cx="1223927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D76E81-DC6F-2C8C-8EC0-2E315F1665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" y="1179871"/>
            <a:ext cx="12065695" cy="56828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56F33F-9F92-BBE8-F1D1-2F778C198E04}"/>
              </a:ext>
            </a:extLst>
          </p:cNvPr>
          <p:cNvSpPr txBox="1"/>
          <p:nvPr/>
        </p:nvSpPr>
        <p:spPr>
          <a:xfrm>
            <a:off x="3451121" y="95644"/>
            <a:ext cx="5270091" cy="954107"/>
          </a:xfrm>
          <a:prstGeom prst="rect">
            <a:avLst/>
          </a:prstGeom>
          <a:solidFill>
            <a:schemeClr val="accent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Business Model &amp; Revenue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014A-C2C9-9950-D498-E8D4CE08DA5C}"/>
              </a:ext>
            </a:extLst>
          </p:cNvPr>
          <p:cNvSpPr txBox="1"/>
          <p:nvPr/>
        </p:nvSpPr>
        <p:spPr>
          <a:xfrm>
            <a:off x="1484670" y="4807974"/>
            <a:ext cx="9984659" cy="1477328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Revenue Sources:</a:t>
            </a:r>
          </a:p>
          <a:p>
            <a:r>
              <a:rPr lang="en-IN" b="1" dirty="0"/>
              <a:t>Hospital Subscription Model – Hospitals pay a fee to integrate records.</a:t>
            </a:r>
          </a:p>
          <a:p>
            <a:r>
              <a:rPr lang="en-IN" b="1" dirty="0"/>
              <a:t>Insurance Partnerships – Verified patient data for smoother claims.</a:t>
            </a:r>
          </a:p>
          <a:p>
            <a:r>
              <a:rPr lang="en-IN" b="1" dirty="0"/>
              <a:t>User Subscription (Freemium) – Premium features: personalized dashboards and analytics .</a:t>
            </a:r>
          </a:p>
          <a:p>
            <a:r>
              <a:rPr lang="en-IN" b="1" dirty="0"/>
              <a:t>Home Healthcare Tie-ups – Commissions from medicine delivery, lab tests, and nurse services.</a:t>
            </a:r>
          </a:p>
        </p:txBody>
      </p:sp>
    </p:spTree>
    <p:extLst>
      <p:ext uri="{BB962C8B-B14F-4D97-AF65-F5344CB8AC3E}">
        <p14:creationId xmlns:p14="http://schemas.microsoft.com/office/powerpoint/2010/main" val="128896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053FA6-08E1-58D7-70DE-0D37E2362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122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ADEF20-3611-710D-2C6A-9C8C7789D733}"/>
              </a:ext>
            </a:extLst>
          </p:cNvPr>
          <p:cNvSpPr txBox="1"/>
          <p:nvPr/>
        </p:nvSpPr>
        <p:spPr>
          <a:xfrm>
            <a:off x="586887" y="1786780"/>
            <a:ext cx="5509113" cy="3970318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Ensures continuity of care between hospitals and doctors.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Integrates mental health tracking in standard medical visits.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Reduces stress, time, and paperwork for both doctors and patients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Improves insurance claim transparency and accuracy.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A9EE3-385E-90B7-EB53-8D0409BC5372}"/>
              </a:ext>
            </a:extLst>
          </p:cNvPr>
          <p:cNvSpPr txBox="1"/>
          <p:nvPr/>
        </p:nvSpPr>
        <p:spPr>
          <a:xfrm>
            <a:off x="3009900" y="219456"/>
            <a:ext cx="5768340" cy="707886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dirty="0"/>
              <a:t>Social &amp; Healthcare Impact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422CDB-CC8D-406E-E63B-02B061FC3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192" y="1219774"/>
            <a:ext cx="5343144" cy="5343144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447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B0456D5-816F-D47A-43A4-C6B812EC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122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76C7EA-15B4-1F49-9268-011CE6924F5D}"/>
              </a:ext>
            </a:extLst>
          </p:cNvPr>
          <p:cNvSpPr txBox="1"/>
          <p:nvPr/>
        </p:nvSpPr>
        <p:spPr>
          <a:xfrm>
            <a:off x="6096000" y="1520685"/>
            <a:ext cx="5943600" cy="5262979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AI &amp; Predictive Health Analytics: Use patient data to predict risks and suggest preventive measures.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Wearable Device Integration: Track vitals like heart rate, BP, sugar, and activity levels in real-time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National Health Integration: Potential to connect with government health initiatives (like digitized health IDs).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Expanded Mental Health Features: Detailed monitoring, reminders, and virtual support options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Scalable Cloud Deployment: Full cloud integration for nationwide accessibility.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96696-6EE4-A104-5C8C-1F213B3C2D1C}"/>
              </a:ext>
            </a:extLst>
          </p:cNvPr>
          <p:cNvSpPr txBox="1"/>
          <p:nvPr/>
        </p:nvSpPr>
        <p:spPr>
          <a:xfrm>
            <a:off x="208935" y="256304"/>
            <a:ext cx="5596128" cy="707886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000" b="1" dirty="0"/>
              <a:t>Future Scope &amp; Roadmap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65664-BA3B-2A70-BDF8-568733635A9A}"/>
              </a:ext>
            </a:extLst>
          </p:cNvPr>
          <p:cNvSpPr txBox="1"/>
          <p:nvPr/>
        </p:nvSpPr>
        <p:spPr>
          <a:xfrm>
            <a:off x="6096000" y="74336"/>
            <a:ext cx="5943600" cy="1323439"/>
          </a:xfrm>
          <a:prstGeom prst="rect">
            <a:avLst/>
          </a:prstGeom>
          <a:solidFill>
            <a:srgbClr val="49FFDC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“Ek Swasthya aims to empower patients, streamline healthcare processes, and bring mental and physical health together under one secure, accessible, and scalable system.”</a:t>
            </a:r>
            <a:endParaRPr lang="en-IN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08CAF5-2678-FB96-4DC1-B04A60CC9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" y="4206639"/>
            <a:ext cx="5943600" cy="257702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B718A-70DE-BA71-AA84-CB79B8865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" y="1266366"/>
            <a:ext cx="5898814" cy="2791293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428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FF"/>
      </a:accent1>
      <a:accent2>
        <a:srgbClr val="FFFFFF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671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 Light</vt:lpstr>
      <vt:lpstr>Algerian</vt:lpstr>
      <vt:lpstr>Calibri</vt:lpstr>
      <vt:lpstr>Calibri Light</vt:lpstr>
      <vt:lpstr>Wingdings</vt:lpstr>
      <vt:lpstr>Retrospect</vt:lpstr>
      <vt:lpstr>PowerPoint Presentation</vt:lpstr>
      <vt:lpstr>Problem Statement Healthcare is Fragmented and Emotionally Disconnected</vt:lpstr>
      <vt:lpstr>Proposed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Jaimin Patel</dc:creator>
  <cp:lastModifiedBy>Jaimin Patel</cp:lastModifiedBy>
  <cp:revision>5</cp:revision>
  <dcterms:created xsi:type="dcterms:W3CDTF">2025-10-15T16:53:44Z</dcterms:created>
  <dcterms:modified xsi:type="dcterms:W3CDTF">2025-10-16T10:04:51Z</dcterms:modified>
</cp:coreProperties>
</file>