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3"/>
  </p:notesMasterIdLst>
  <p:sldIdLst>
    <p:sldId id="256" r:id="rId2"/>
    <p:sldId id="259" r:id="rId3"/>
    <p:sldId id="260" r:id="rId4"/>
    <p:sldId id="261" r:id="rId5"/>
    <p:sldId id="262" r:id="rId6"/>
    <p:sldId id="313" r:id="rId7"/>
    <p:sldId id="314" r:id="rId8"/>
    <p:sldId id="315" r:id="rId9"/>
    <p:sldId id="316" r:id="rId10"/>
    <p:sldId id="317" r:id="rId11"/>
    <p:sldId id="318" r:id="rId12"/>
    <p:sldId id="319" r:id="rId13"/>
    <p:sldId id="309" r:id="rId14"/>
    <p:sldId id="263" r:id="rId15"/>
    <p:sldId id="305" r:id="rId16"/>
    <p:sldId id="306" r:id="rId17"/>
    <p:sldId id="307" r:id="rId18"/>
    <p:sldId id="308" r:id="rId19"/>
    <p:sldId id="311" r:id="rId20"/>
    <p:sldId id="310" r:id="rId21"/>
    <p:sldId id="312" r:id="rId22"/>
  </p:sldIdLst>
  <p:sldSz cx="9144000" cy="5143500" type="screen16x9"/>
  <p:notesSz cx="6858000" cy="9144000"/>
  <p:embeddedFontLst>
    <p:embeddedFont>
      <p:font typeface="Bookman Old Style" panose="02050604050505020204" pitchFamily="18" charset="0"/>
      <p:regular r:id="rId24"/>
      <p:bold r:id="rId25"/>
      <p:italic r:id="rId26"/>
      <p:boldItalic r:id="rId27"/>
    </p:embeddedFont>
    <p:embeddedFont>
      <p:font typeface="Montserrat" panose="020F0502020204030204" pitchFamily="2" charset="0"/>
      <p:regular r:id="rId28"/>
      <p:bold r:id="rId29"/>
      <p:italic r:id="rId30"/>
      <p:boldItalic r:id="rId31"/>
    </p:embeddedFont>
    <p:embeddedFont>
      <p:font typeface="Montserrat ExtraBold" panose="020F0502020204030204"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3D8C6B-21D3-4998-807B-3091E86D9441}">
  <a:tblStyle styleId="{BA3D8C6B-21D3-4998-807B-3091E86D94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96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718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4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324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027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250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878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94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f0744aa7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f0744aa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17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19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ed1775e4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ed1775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755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491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f078010ed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f078010ed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078010e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078010e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33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278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430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f0744a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f0744a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99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0" y="1779300"/>
            <a:ext cx="8520600" cy="975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000"/>
              <a:buFont typeface="Montserrat ExtraBold"/>
              <a:buNone/>
              <a:defRPr sz="3000" b="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743050" y="2888250"/>
            <a:ext cx="3657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
    <p:spTree>
      <p:nvGrpSpPr>
        <p:cNvPr id="1" name="Shape 153"/>
        <p:cNvGrpSpPr/>
        <p:nvPr/>
      </p:nvGrpSpPr>
      <p:grpSpPr>
        <a:xfrm>
          <a:off x="0" y="0"/>
          <a:ext cx="0" cy="0"/>
          <a:chOff x="0" y="0"/>
          <a:chExt cx="0" cy="0"/>
        </a:xfrm>
      </p:grpSpPr>
      <p:pic>
        <p:nvPicPr>
          <p:cNvPr id="154" name="Google Shape;154;p30"/>
          <p:cNvPicPr preferRelativeResize="0"/>
          <p:nvPr/>
        </p:nvPicPr>
        <p:blipFill>
          <a:blip r:embed="rId2">
            <a:alphaModFix/>
          </a:blip>
          <a:stretch>
            <a:fillRect/>
          </a:stretch>
        </p:blipFill>
        <p:spPr>
          <a:xfrm>
            <a:off x="-76672" y="-827887"/>
            <a:ext cx="6153101" cy="67992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3"/>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4" name="Google Shape;14;p3"/>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12425" y="1027125"/>
            <a:ext cx="24450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5112425" y="3194925"/>
            <a:ext cx="3156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28" name="Google Shape;28;p6"/>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008350" y="1460450"/>
            <a:ext cx="2808000" cy="75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1008350" y="2183050"/>
            <a:ext cx="3015900" cy="1500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pic>
        <p:nvPicPr>
          <p:cNvPr id="32" name="Google Shape;32;p7"/>
          <p:cNvPicPr preferRelativeResize="0"/>
          <p:nvPr/>
        </p:nvPicPr>
        <p:blipFill>
          <a:blip r:embed="rId2">
            <a:alphaModFix/>
          </a:blip>
          <a:stretch>
            <a:fillRect/>
          </a:stretch>
        </p:blipFill>
        <p:spPr>
          <a:xfrm rot="-5400000">
            <a:off x="4647114" y="1532427"/>
            <a:ext cx="6751897" cy="224187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p:nvPr/>
        </p:nvSpPr>
        <p:spPr>
          <a:xfrm rot="10800000">
            <a:off x="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Google Shape;36;p8"/>
          <p:cNvPicPr preferRelativeResize="0"/>
          <p:nvPr/>
        </p:nvPicPr>
        <p:blipFill rotWithShape="1">
          <a:blip r:embed="rId2">
            <a:alphaModFix/>
          </a:blip>
          <a:srcRect/>
          <a:stretch/>
        </p:blipFill>
        <p:spPr>
          <a:xfrm>
            <a:off x="240625" y="3354737"/>
            <a:ext cx="8662743" cy="2601674"/>
          </a:xfrm>
          <a:prstGeom prst="rect">
            <a:avLst/>
          </a:prstGeom>
          <a:noFill/>
          <a:ln>
            <a:noFill/>
          </a:ln>
        </p:spPr>
      </p:pic>
      <p:pic>
        <p:nvPicPr>
          <p:cNvPr id="37" name="Google Shape;37;p8"/>
          <p:cNvPicPr preferRelativeResize="0"/>
          <p:nvPr/>
        </p:nvPicPr>
        <p:blipFill rotWithShape="1">
          <a:blip r:embed="rId2">
            <a:alphaModFix/>
          </a:blip>
          <a:srcRect/>
          <a:stretch/>
        </p:blipFill>
        <p:spPr>
          <a:xfrm rot="10800000">
            <a:off x="240625" y="-812913"/>
            <a:ext cx="8662743" cy="2601674"/>
          </a:xfrm>
          <a:prstGeom prst="rect">
            <a:avLst/>
          </a:prstGeom>
          <a:noFill/>
          <a:ln>
            <a:noFill/>
          </a:ln>
        </p:spPr>
      </p:pic>
      <p:sp>
        <p:nvSpPr>
          <p:cNvPr id="38" name="Google Shape;38;p8"/>
          <p:cNvSpPr txBox="1">
            <a:spLocks noGrp="1"/>
          </p:cNvSpPr>
          <p:nvPr>
            <p:ph type="title"/>
          </p:nvPr>
        </p:nvSpPr>
        <p:spPr>
          <a:xfrm>
            <a:off x="1301375" y="1417650"/>
            <a:ext cx="6541200" cy="23082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mt="50000"/>
          </a:blip>
          <a:stretch>
            <a:fillRect/>
          </a:stretch>
        </p:blipFill>
        <p:spPr>
          <a:xfrm>
            <a:off x="-3192424" y="1047350"/>
            <a:ext cx="12336426" cy="4096149"/>
          </a:xfrm>
          <a:prstGeom prst="rect">
            <a:avLst/>
          </a:prstGeom>
          <a:noFill/>
          <a:ln>
            <a:noFill/>
          </a:ln>
        </p:spPr>
      </p:pic>
      <p:sp>
        <p:nvSpPr>
          <p:cNvPr id="41" name="Google Shape;41;p9"/>
          <p:cNvSpPr txBox="1">
            <a:spLocks noGrp="1"/>
          </p:cNvSpPr>
          <p:nvPr>
            <p:ph type="title"/>
          </p:nvPr>
        </p:nvSpPr>
        <p:spPr>
          <a:xfrm>
            <a:off x="4998775" y="1276500"/>
            <a:ext cx="33552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4998775" y="2110500"/>
            <a:ext cx="3355200" cy="1665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4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150"/>
        <p:cNvGrpSpPr/>
        <p:nvPr/>
      </p:nvGrpSpPr>
      <p:grpSpPr>
        <a:xfrm>
          <a:off x="0" y="0"/>
          <a:ext cx="0" cy="0"/>
          <a:chOff x="0" y="0"/>
          <a:chExt cx="0" cy="0"/>
        </a:xfrm>
      </p:grpSpPr>
      <p:pic>
        <p:nvPicPr>
          <p:cNvPr id="151" name="Google Shape;151;p29"/>
          <p:cNvPicPr preferRelativeResize="0"/>
          <p:nvPr/>
        </p:nvPicPr>
        <p:blipFill>
          <a:blip r:embed="rId2">
            <a:alphaModFix/>
          </a:blip>
          <a:stretch>
            <a:fillRect/>
          </a:stretch>
        </p:blipFill>
        <p:spPr>
          <a:xfrm flipH="1">
            <a:off x="5434928" y="-827887"/>
            <a:ext cx="6153101" cy="6799271"/>
          </a:xfrm>
          <a:prstGeom prst="rect">
            <a:avLst/>
          </a:prstGeom>
          <a:noFill/>
          <a:ln>
            <a:noFill/>
          </a:ln>
        </p:spPr>
      </p:pic>
      <p:pic>
        <p:nvPicPr>
          <p:cNvPr id="152" name="Google Shape;152;p29"/>
          <p:cNvPicPr preferRelativeResize="0"/>
          <p:nvPr/>
        </p:nvPicPr>
        <p:blipFill>
          <a:blip r:embed="rId2">
            <a:alphaModFix/>
          </a:blip>
          <a:stretch>
            <a:fillRect/>
          </a:stretch>
        </p:blipFill>
        <p:spPr>
          <a:xfrm rot="10800000" flipH="1">
            <a:off x="-2444022" y="-827887"/>
            <a:ext cx="6153101" cy="679927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237D"/>
            </a:gs>
            <a:gs pos="100000">
              <a:srgbClr val="01144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marL="914400" lvl="1"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slide" Target="slide4.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slide" Target="slide4.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slide" Target="slide4.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slide" Target="slide4.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slide" Target="slide4.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slide" Target="slide4.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37D"/>
            </a:gs>
            <a:gs pos="100000">
              <a:srgbClr val="011445"/>
            </a:gs>
          </a:gsLst>
          <a:path path="circle">
            <a:fillToRect l="50000" t="50000" r="50000" b="50000"/>
          </a:path>
          <a:tileRect/>
        </a:gradFill>
        <a:effectLst/>
      </p:bgPr>
    </p:bg>
    <p:spTree>
      <p:nvGrpSpPr>
        <p:cNvPr id="1" name="Shape 162"/>
        <p:cNvGrpSpPr/>
        <p:nvPr/>
      </p:nvGrpSpPr>
      <p:grpSpPr>
        <a:xfrm>
          <a:off x="0" y="0"/>
          <a:ext cx="0" cy="0"/>
          <a:chOff x="0" y="0"/>
          <a:chExt cx="0" cy="0"/>
        </a:xfrm>
      </p:grpSpPr>
      <p:pic>
        <p:nvPicPr>
          <p:cNvPr id="163" name="Google Shape;163;p33"/>
          <p:cNvPicPr preferRelativeResize="0"/>
          <p:nvPr/>
        </p:nvPicPr>
        <p:blipFill>
          <a:blip r:embed="rId3">
            <a:alphaModFix/>
          </a:blip>
          <a:stretch>
            <a:fillRect/>
          </a:stretch>
        </p:blipFill>
        <p:spPr>
          <a:xfrm>
            <a:off x="-1309512" y="-327229"/>
            <a:ext cx="4892424" cy="5406203"/>
          </a:xfrm>
          <a:prstGeom prst="rect">
            <a:avLst/>
          </a:prstGeom>
          <a:noFill/>
          <a:ln>
            <a:noFill/>
          </a:ln>
        </p:spPr>
      </p:pic>
      <p:pic>
        <p:nvPicPr>
          <p:cNvPr id="164" name="Google Shape;164;p33"/>
          <p:cNvPicPr preferRelativeResize="0"/>
          <p:nvPr/>
        </p:nvPicPr>
        <p:blipFill>
          <a:blip r:embed="rId3">
            <a:alphaModFix/>
          </a:blip>
          <a:stretch>
            <a:fillRect/>
          </a:stretch>
        </p:blipFill>
        <p:spPr>
          <a:xfrm flipH="1">
            <a:off x="5561088" y="-327229"/>
            <a:ext cx="4892424" cy="5406203"/>
          </a:xfrm>
          <a:prstGeom prst="rect">
            <a:avLst/>
          </a:prstGeom>
          <a:noFill/>
          <a:ln>
            <a:noFill/>
          </a:ln>
        </p:spPr>
      </p:pic>
      <p:sp>
        <p:nvSpPr>
          <p:cNvPr id="165" name="Google Shape;165;p33"/>
          <p:cNvSpPr txBox="1">
            <a:spLocks noGrp="1"/>
          </p:cNvSpPr>
          <p:nvPr>
            <p:ph type="ctrTitle"/>
          </p:nvPr>
        </p:nvSpPr>
        <p:spPr>
          <a:xfrm>
            <a:off x="311700" y="1779300"/>
            <a:ext cx="8520600" cy="97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400" dirty="0"/>
              <a:t>4 bit Hex </a:t>
            </a:r>
            <a:br>
              <a:rPr lang="en-US" sz="3400" dirty="0"/>
            </a:br>
            <a:r>
              <a:rPr lang="en-US" sz="3400" dirty="0"/>
              <a:t>Encryption &amp; Decryption</a:t>
            </a:r>
            <a:endParaRPr sz="3400" dirty="0"/>
          </a:p>
        </p:txBody>
      </p:sp>
      <p:sp>
        <p:nvSpPr>
          <p:cNvPr id="166" name="Google Shape;166;p33"/>
          <p:cNvSpPr txBox="1">
            <a:spLocks noGrp="1"/>
          </p:cNvSpPr>
          <p:nvPr>
            <p:ph type="subTitle" idx="1"/>
          </p:nvPr>
        </p:nvSpPr>
        <p:spPr>
          <a:xfrm>
            <a:off x="2743050" y="2888250"/>
            <a:ext cx="3657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Presented By:</a:t>
            </a:r>
          </a:p>
          <a:p>
            <a:pPr marL="0" lvl="0" indent="0" algn="ctr" rtl="0">
              <a:spcBef>
                <a:spcPts val="0"/>
              </a:spcBef>
              <a:spcAft>
                <a:spcPts val="0"/>
              </a:spcAft>
              <a:buNone/>
            </a:pPr>
            <a:r>
              <a:rPr lang="en-US" dirty="0">
                <a:solidFill>
                  <a:schemeClr val="lt2"/>
                </a:solidFill>
              </a:rPr>
              <a:t>21BCE509</a:t>
            </a:r>
          </a:p>
          <a:p>
            <a:pPr marL="0" lvl="0" indent="0" algn="ctr" rtl="0">
              <a:spcBef>
                <a:spcPts val="0"/>
              </a:spcBef>
              <a:spcAft>
                <a:spcPts val="0"/>
              </a:spcAft>
              <a:buNone/>
            </a:pPr>
            <a:r>
              <a:rPr lang="en-US" dirty="0">
                <a:solidFill>
                  <a:schemeClr val="lt2"/>
                </a:solidFill>
              </a:rPr>
              <a:t>Jaimin Babaria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4 Bit Register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DAE8BA7B-4697-47C1-9891-411DDA93806E}"/>
              </a:ext>
            </a:extLst>
          </p:cNvPr>
          <p:cNvPicPr>
            <a:picLocks noChangeAspect="1"/>
          </p:cNvPicPr>
          <p:nvPr/>
        </p:nvPicPr>
        <p:blipFill>
          <a:blip r:embed="rId5"/>
          <a:stretch>
            <a:fillRect/>
          </a:stretch>
        </p:blipFill>
        <p:spPr>
          <a:xfrm>
            <a:off x="1180806" y="799946"/>
            <a:ext cx="6782388" cy="3965329"/>
          </a:xfrm>
          <a:prstGeom prst="rect">
            <a:avLst/>
          </a:prstGeom>
        </p:spPr>
      </p:pic>
    </p:spTree>
    <p:extLst>
      <p:ext uri="{BB962C8B-B14F-4D97-AF65-F5344CB8AC3E}">
        <p14:creationId xmlns:p14="http://schemas.microsoft.com/office/powerpoint/2010/main" val="47713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4:16 Decoder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1D81616A-F5C4-4D9B-A998-A5ED15D394EB}"/>
              </a:ext>
            </a:extLst>
          </p:cNvPr>
          <p:cNvPicPr>
            <a:picLocks noChangeAspect="1"/>
          </p:cNvPicPr>
          <p:nvPr/>
        </p:nvPicPr>
        <p:blipFill>
          <a:blip r:embed="rId5"/>
          <a:stretch>
            <a:fillRect/>
          </a:stretch>
        </p:blipFill>
        <p:spPr>
          <a:xfrm>
            <a:off x="1024686" y="741097"/>
            <a:ext cx="6588139" cy="4254974"/>
          </a:xfrm>
          <a:prstGeom prst="rect">
            <a:avLst/>
          </a:prstGeom>
        </p:spPr>
      </p:pic>
    </p:spTree>
    <p:extLst>
      <p:ext uri="{BB962C8B-B14F-4D97-AF65-F5344CB8AC3E}">
        <p14:creationId xmlns:p14="http://schemas.microsoft.com/office/powerpoint/2010/main" val="29281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Grey Code to Binary Convertor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D50995E3-6768-461E-BCC3-51ABF2E3E425}"/>
              </a:ext>
            </a:extLst>
          </p:cNvPr>
          <p:cNvPicPr>
            <a:picLocks noChangeAspect="1"/>
          </p:cNvPicPr>
          <p:nvPr/>
        </p:nvPicPr>
        <p:blipFill>
          <a:blip r:embed="rId5"/>
          <a:stretch>
            <a:fillRect/>
          </a:stretch>
        </p:blipFill>
        <p:spPr>
          <a:xfrm>
            <a:off x="887039" y="893325"/>
            <a:ext cx="7424564" cy="4069614"/>
          </a:xfrm>
          <a:prstGeom prst="rect">
            <a:avLst/>
          </a:prstGeom>
        </p:spPr>
      </p:pic>
    </p:spTree>
    <p:extLst>
      <p:ext uri="{BB962C8B-B14F-4D97-AF65-F5344CB8AC3E}">
        <p14:creationId xmlns:p14="http://schemas.microsoft.com/office/powerpoint/2010/main" val="386577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1 bit encryption model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45F7E42C-034B-43B3-B82B-194E92BAD9E2}"/>
              </a:ext>
            </a:extLst>
          </p:cNvPr>
          <p:cNvPicPr>
            <a:picLocks noChangeAspect="1"/>
          </p:cNvPicPr>
          <p:nvPr/>
        </p:nvPicPr>
        <p:blipFill>
          <a:blip r:embed="rId5"/>
          <a:stretch>
            <a:fillRect/>
          </a:stretch>
        </p:blipFill>
        <p:spPr>
          <a:xfrm>
            <a:off x="833276" y="929869"/>
            <a:ext cx="7558096" cy="4033680"/>
          </a:xfrm>
          <a:prstGeom prst="rect">
            <a:avLst/>
          </a:prstGeom>
        </p:spPr>
      </p:pic>
    </p:spTree>
    <p:extLst>
      <p:ext uri="{BB962C8B-B14F-4D97-AF65-F5344CB8AC3E}">
        <p14:creationId xmlns:p14="http://schemas.microsoft.com/office/powerpoint/2010/main" val="331817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008350" y="2183050"/>
            <a:ext cx="3015900" cy="150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Here firstly the public key is set by the user and then 1 bit input is fetched from the user. As it is hex so the input falls between 0-F. Then the input is passed to encoder which converts it to binary  then the negation block complements the binary and further converted to grey code</a:t>
            </a:r>
            <a:endParaRPr dirty="0"/>
          </a:p>
        </p:txBody>
      </p:sp>
      <p:sp>
        <p:nvSpPr>
          <p:cNvPr id="328" name="Google Shape;328;p40"/>
          <p:cNvSpPr txBox="1">
            <a:spLocks noGrp="1"/>
          </p:cNvSpPr>
          <p:nvPr>
            <p:ph type="title"/>
          </p:nvPr>
        </p:nvSpPr>
        <p:spPr>
          <a:xfrm>
            <a:off x="1008350" y="1460450"/>
            <a:ext cx="28080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Explaining</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C93B5F0F-53F8-4578-B20D-DCC0D0D57B81}"/>
              </a:ext>
            </a:extLst>
          </p:cNvPr>
          <p:cNvPicPr>
            <a:picLocks noChangeAspect="1"/>
          </p:cNvPicPr>
          <p:nvPr/>
        </p:nvPicPr>
        <p:blipFill>
          <a:blip r:embed="rId5"/>
          <a:stretch>
            <a:fillRect/>
          </a:stretch>
        </p:blipFill>
        <p:spPr>
          <a:xfrm>
            <a:off x="4358400" y="416700"/>
            <a:ext cx="3949583" cy="2659426"/>
          </a:xfrm>
          <a:prstGeom prst="rect">
            <a:avLst/>
          </a:prstGeom>
        </p:spPr>
      </p:pic>
      <p:sp>
        <p:nvSpPr>
          <p:cNvPr id="4" name="TextBox 3">
            <a:extLst>
              <a:ext uri="{FF2B5EF4-FFF2-40B4-BE49-F238E27FC236}">
                <a16:creationId xmlns:a16="http://schemas.microsoft.com/office/drawing/2014/main" id="{3D3F819F-D229-4DD2-AED3-C73001246AAB}"/>
              </a:ext>
            </a:extLst>
          </p:cNvPr>
          <p:cNvSpPr txBox="1"/>
          <p:nvPr/>
        </p:nvSpPr>
        <p:spPr>
          <a:xfrm>
            <a:off x="4358400" y="3313247"/>
            <a:ext cx="3949583" cy="1384995"/>
          </a:xfrm>
          <a:prstGeom prst="rect">
            <a:avLst/>
          </a:prstGeom>
          <a:noFill/>
        </p:spPr>
        <p:txBody>
          <a:bodyPr wrap="square" rtlCol="0">
            <a:spAutoFit/>
          </a:bodyPr>
          <a:lstStyle/>
          <a:p>
            <a:r>
              <a:rPr lang="en-US" dirty="0">
                <a:solidFill>
                  <a:schemeClr val="bg1"/>
                </a:solidFill>
              </a:rPr>
              <a:t>The grey code is used to make the private key by converting each bit into an equation. After the private key generation it is stored in a 4 bit register and XORed with the message further it is XORed with the public key and the Encrypted Data is formed.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1 bit decryption model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EDE9F4D5-A1FE-4B53-A4C4-DB074812F7FB}"/>
              </a:ext>
            </a:extLst>
          </p:cNvPr>
          <p:cNvPicPr>
            <a:picLocks noChangeAspect="1"/>
          </p:cNvPicPr>
          <p:nvPr/>
        </p:nvPicPr>
        <p:blipFill>
          <a:blip r:embed="rId5"/>
          <a:stretch>
            <a:fillRect/>
          </a:stretch>
        </p:blipFill>
        <p:spPr>
          <a:xfrm>
            <a:off x="833276" y="883752"/>
            <a:ext cx="7629378" cy="4018650"/>
          </a:xfrm>
          <a:prstGeom prst="rect">
            <a:avLst/>
          </a:prstGeom>
        </p:spPr>
      </p:pic>
    </p:spTree>
    <p:extLst>
      <p:ext uri="{BB962C8B-B14F-4D97-AF65-F5344CB8AC3E}">
        <p14:creationId xmlns:p14="http://schemas.microsoft.com/office/powerpoint/2010/main" val="3910711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008350" y="2183050"/>
            <a:ext cx="3015900" cy="150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Here firstly the private key is set by the user and then encrypted data input is fetched from the user. As it is binary so the input is 0-1. Then the input is passed to be XORed with the public key which  is then XORed with the private key and the grey code converts it to binary  then the negation block complements the binary. </a:t>
            </a:r>
            <a:endParaRPr dirty="0"/>
          </a:p>
        </p:txBody>
      </p:sp>
      <p:sp>
        <p:nvSpPr>
          <p:cNvPr id="328" name="Google Shape;328;p40"/>
          <p:cNvSpPr txBox="1">
            <a:spLocks noGrp="1"/>
          </p:cNvSpPr>
          <p:nvPr>
            <p:ph type="title"/>
          </p:nvPr>
        </p:nvSpPr>
        <p:spPr>
          <a:xfrm>
            <a:off x="1008350" y="1460450"/>
            <a:ext cx="28080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Explaining</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3D3F819F-D229-4DD2-AED3-C73001246AAB}"/>
              </a:ext>
            </a:extLst>
          </p:cNvPr>
          <p:cNvSpPr txBox="1"/>
          <p:nvPr/>
        </p:nvSpPr>
        <p:spPr>
          <a:xfrm>
            <a:off x="4358400" y="3313247"/>
            <a:ext cx="3949583" cy="738664"/>
          </a:xfrm>
          <a:prstGeom prst="rect">
            <a:avLst/>
          </a:prstGeom>
          <a:noFill/>
        </p:spPr>
        <p:txBody>
          <a:bodyPr wrap="square" rtlCol="0">
            <a:spAutoFit/>
          </a:bodyPr>
          <a:lstStyle/>
          <a:p>
            <a:r>
              <a:rPr lang="en-US" dirty="0">
                <a:solidFill>
                  <a:schemeClr val="bg1"/>
                </a:solidFill>
              </a:rPr>
              <a:t>Then the Binary is passed through a Decoder which converts it to the HEX as the decrypted message.</a:t>
            </a:r>
          </a:p>
        </p:txBody>
      </p:sp>
      <p:pic>
        <p:nvPicPr>
          <p:cNvPr id="5" name="Picture 4">
            <a:extLst>
              <a:ext uri="{FF2B5EF4-FFF2-40B4-BE49-F238E27FC236}">
                <a16:creationId xmlns:a16="http://schemas.microsoft.com/office/drawing/2014/main" id="{10314BEA-2CF5-411D-B91A-FE335692E8B8}"/>
              </a:ext>
            </a:extLst>
          </p:cNvPr>
          <p:cNvPicPr>
            <a:picLocks noChangeAspect="1"/>
          </p:cNvPicPr>
          <p:nvPr/>
        </p:nvPicPr>
        <p:blipFill>
          <a:blip r:embed="rId5"/>
          <a:stretch>
            <a:fillRect/>
          </a:stretch>
        </p:blipFill>
        <p:spPr>
          <a:xfrm>
            <a:off x="4024250" y="693025"/>
            <a:ext cx="4875910" cy="2531723"/>
          </a:xfrm>
          <a:prstGeom prst="rect">
            <a:avLst/>
          </a:prstGeom>
        </p:spPr>
      </p:pic>
    </p:spTree>
    <p:extLst>
      <p:ext uri="{BB962C8B-B14F-4D97-AF65-F5344CB8AC3E}">
        <p14:creationId xmlns:p14="http://schemas.microsoft.com/office/powerpoint/2010/main" val="3701112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1 Bit Encryption-Decryption</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b="1"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6" name="Picture 5">
            <a:extLst>
              <a:ext uri="{FF2B5EF4-FFF2-40B4-BE49-F238E27FC236}">
                <a16:creationId xmlns:a16="http://schemas.microsoft.com/office/drawing/2014/main" id="{6BD771CE-E856-4D62-89DF-0FA5135691E8}"/>
              </a:ext>
            </a:extLst>
          </p:cNvPr>
          <p:cNvPicPr>
            <a:picLocks noChangeAspect="1"/>
          </p:cNvPicPr>
          <p:nvPr/>
        </p:nvPicPr>
        <p:blipFill>
          <a:blip r:embed="rId5"/>
          <a:stretch>
            <a:fillRect/>
          </a:stretch>
        </p:blipFill>
        <p:spPr>
          <a:xfrm>
            <a:off x="902126" y="813303"/>
            <a:ext cx="7058464" cy="4052236"/>
          </a:xfrm>
          <a:prstGeom prst="rect">
            <a:avLst/>
          </a:prstGeom>
        </p:spPr>
      </p:pic>
    </p:spTree>
    <p:extLst>
      <p:ext uri="{BB962C8B-B14F-4D97-AF65-F5344CB8AC3E}">
        <p14:creationId xmlns:p14="http://schemas.microsoft.com/office/powerpoint/2010/main" val="148218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a:spLocks noGrp="1"/>
          </p:cNvSpPr>
          <p:nvPr>
            <p:ph type="body" idx="1"/>
          </p:nvPr>
        </p:nvSpPr>
        <p:spPr>
          <a:xfrm>
            <a:off x="1008350" y="2183050"/>
            <a:ext cx="3015900" cy="150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This is 1 Bit Encryption-Decryption Model in which Hexadecimal numbers are taken as input and which are then encrypted and then decrypted using the public and private keys</a:t>
            </a:r>
            <a:endParaRPr dirty="0"/>
          </a:p>
        </p:txBody>
      </p:sp>
      <p:sp>
        <p:nvSpPr>
          <p:cNvPr id="328" name="Google Shape;328;p40"/>
          <p:cNvSpPr txBox="1">
            <a:spLocks noGrp="1"/>
          </p:cNvSpPr>
          <p:nvPr>
            <p:ph type="title"/>
          </p:nvPr>
        </p:nvSpPr>
        <p:spPr>
          <a:xfrm>
            <a:off x="1008350" y="1460450"/>
            <a:ext cx="28080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Explaining</a:t>
            </a:r>
            <a:endParaRPr dirty="0"/>
          </a:p>
        </p:txBody>
      </p:sp>
      <p:sp>
        <p:nvSpPr>
          <p:cNvPr id="343" name="Google Shape;343;p40"/>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629692" y="1105264"/>
            <a:ext cx="144992" cy="269768"/>
            <a:chOff x="629692" y="1105264"/>
            <a:chExt cx="144992" cy="269768"/>
          </a:xfrm>
        </p:grpSpPr>
        <p:sp>
          <p:nvSpPr>
            <p:cNvPr id="345" name="Google Shape;345;p40"/>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40">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48" name="Google Shape;348;p40">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49" name="Google Shape;349;p40">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50" name="Google Shape;350;p40">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699CBA95-9CCF-47FC-BE95-2668DDE2BC91}"/>
              </a:ext>
            </a:extLst>
          </p:cNvPr>
          <p:cNvPicPr>
            <a:picLocks noChangeAspect="1"/>
          </p:cNvPicPr>
          <p:nvPr/>
        </p:nvPicPr>
        <p:blipFill>
          <a:blip r:embed="rId5"/>
          <a:stretch>
            <a:fillRect/>
          </a:stretch>
        </p:blipFill>
        <p:spPr>
          <a:xfrm>
            <a:off x="4358399" y="1066461"/>
            <a:ext cx="3949583" cy="2997511"/>
          </a:xfrm>
          <a:prstGeom prst="rect">
            <a:avLst/>
          </a:prstGeom>
        </p:spPr>
      </p:pic>
    </p:spTree>
    <p:extLst>
      <p:ext uri="{BB962C8B-B14F-4D97-AF65-F5344CB8AC3E}">
        <p14:creationId xmlns:p14="http://schemas.microsoft.com/office/powerpoint/2010/main" val="4000691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833423" y="102393"/>
            <a:ext cx="5970300" cy="515100"/>
          </a:xfrm>
          <a:prstGeom prst="rect">
            <a:avLst/>
          </a:prstGeom>
        </p:spPr>
        <p:txBody>
          <a:bodyPr spcFirstLastPara="1" wrap="square" lIns="91425" tIns="91425" rIns="91425" bIns="91425" anchor="t" anchorCtr="0">
            <a:noAutofit/>
          </a:bodyPr>
          <a:lstStyle/>
          <a:p>
            <a:r>
              <a:rPr lang="en-US" sz="1800" b="1" dirty="0">
                <a:latin typeface="Calibri" panose="020F0502020204030204" pitchFamily="34" charset="0"/>
                <a:ea typeface="Calibri" panose="020F0502020204030204" pitchFamily="34" charset="0"/>
                <a:cs typeface="Times New Roman" panose="02020603050405020304" pitchFamily="18" charset="0"/>
              </a:rPr>
              <a:t>4</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Bit Encryption-Decryption</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b="1"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08FCAFF8-8C76-4181-9F49-F628556B38C3}"/>
              </a:ext>
            </a:extLst>
          </p:cNvPr>
          <p:cNvPicPr>
            <a:picLocks noChangeAspect="1"/>
          </p:cNvPicPr>
          <p:nvPr/>
        </p:nvPicPr>
        <p:blipFill>
          <a:blip r:embed="rId5"/>
          <a:stretch>
            <a:fillRect/>
          </a:stretch>
        </p:blipFill>
        <p:spPr>
          <a:xfrm>
            <a:off x="949951" y="194309"/>
            <a:ext cx="4477584" cy="4846798"/>
          </a:xfrm>
          <a:prstGeom prst="rect">
            <a:avLst/>
          </a:prstGeom>
        </p:spPr>
      </p:pic>
      <p:sp>
        <p:nvSpPr>
          <p:cNvPr id="17" name="Google Shape;328;p40">
            <a:extLst>
              <a:ext uri="{FF2B5EF4-FFF2-40B4-BE49-F238E27FC236}">
                <a16:creationId xmlns:a16="http://schemas.microsoft.com/office/drawing/2014/main" id="{FB6DF3F1-A2FD-486B-8207-DC261A6B5ACD}"/>
              </a:ext>
            </a:extLst>
          </p:cNvPr>
          <p:cNvSpPr txBox="1">
            <a:spLocks/>
          </p:cNvSpPr>
          <p:nvPr/>
        </p:nvSpPr>
        <p:spPr>
          <a:xfrm>
            <a:off x="6448673" y="796152"/>
            <a:ext cx="2808000" cy="75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100"/>
              <a:buFont typeface="Montserrat ExtraBold"/>
              <a:buNone/>
              <a:defRPr sz="2100" b="0" i="0" u="none" strike="noStrike" cap="none">
                <a:solidFill>
                  <a:schemeClr val="accent1"/>
                </a:solidFill>
                <a:latin typeface="Montserrat ExtraBold"/>
                <a:ea typeface="Montserrat ExtraBold"/>
                <a:cs typeface="Montserrat ExtraBold"/>
                <a:sym typeface="Montserrat ExtraBold"/>
              </a:defRPr>
            </a:lvl1pPr>
            <a:lvl2pPr marR="0" lvl="1" algn="r" rtl="0">
              <a:lnSpc>
                <a:spcPct val="100000"/>
              </a:lnSpc>
              <a:spcBef>
                <a:spcPts val="0"/>
              </a:spcBef>
              <a:spcAft>
                <a:spcPts val="0"/>
              </a:spcAft>
              <a:buClr>
                <a:schemeClr val="accent1"/>
              </a:buClr>
              <a:buSzPts val="2100"/>
              <a:buFont typeface="Montserrat Alternates"/>
              <a:buNone/>
              <a:defRPr sz="2100" b="1" i="0" u="none" strike="noStrike" cap="none">
                <a:solidFill>
                  <a:schemeClr val="accent1"/>
                </a:solidFill>
                <a:latin typeface="Montserrat Alternates"/>
                <a:ea typeface="Montserrat Alternates"/>
                <a:cs typeface="Montserrat Alternates"/>
                <a:sym typeface="Montserrat Alternates"/>
              </a:defRPr>
            </a:lvl2pPr>
            <a:lvl3pPr marR="0" lvl="2" algn="r" rtl="0">
              <a:lnSpc>
                <a:spcPct val="100000"/>
              </a:lnSpc>
              <a:spcBef>
                <a:spcPts val="0"/>
              </a:spcBef>
              <a:spcAft>
                <a:spcPts val="0"/>
              </a:spcAft>
              <a:buClr>
                <a:schemeClr val="accent1"/>
              </a:buClr>
              <a:buSzPts val="2100"/>
              <a:buFont typeface="Montserrat Alternates"/>
              <a:buNone/>
              <a:defRPr sz="2100" b="1" i="0" u="none" strike="noStrike" cap="none">
                <a:solidFill>
                  <a:schemeClr val="accent1"/>
                </a:solidFill>
                <a:latin typeface="Montserrat Alternates"/>
                <a:ea typeface="Montserrat Alternates"/>
                <a:cs typeface="Montserrat Alternates"/>
                <a:sym typeface="Montserrat Alternates"/>
              </a:defRPr>
            </a:lvl3pPr>
            <a:lvl4pPr marR="0" lvl="3" algn="r" rtl="0">
              <a:lnSpc>
                <a:spcPct val="100000"/>
              </a:lnSpc>
              <a:spcBef>
                <a:spcPts val="0"/>
              </a:spcBef>
              <a:spcAft>
                <a:spcPts val="0"/>
              </a:spcAft>
              <a:buClr>
                <a:schemeClr val="accent1"/>
              </a:buClr>
              <a:buSzPts val="2100"/>
              <a:buFont typeface="Montserrat Alternates"/>
              <a:buNone/>
              <a:defRPr sz="2100" b="1" i="0" u="none" strike="noStrike" cap="none">
                <a:solidFill>
                  <a:schemeClr val="accent1"/>
                </a:solidFill>
                <a:latin typeface="Montserrat Alternates"/>
                <a:ea typeface="Montserrat Alternates"/>
                <a:cs typeface="Montserrat Alternates"/>
                <a:sym typeface="Montserrat Alternates"/>
              </a:defRPr>
            </a:lvl4pPr>
            <a:lvl5pPr marR="0" lvl="4" algn="r" rtl="0">
              <a:lnSpc>
                <a:spcPct val="100000"/>
              </a:lnSpc>
              <a:spcBef>
                <a:spcPts val="0"/>
              </a:spcBef>
              <a:spcAft>
                <a:spcPts val="0"/>
              </a:spcAft>
              <a:buClr>
                <a:schemeClr val="accent1"/>
              </a:buClr>
              <a:buSzPts val="2100"/>
              <a:buFont typeface="Montserrat Alternates"/>
              <a:buNone/>
              <a:defRPr sz="2100" b="1" i="0" u="none" strike="noStrike" cap="none">
                <a:solidFill>
                  <a:schemeClr val="accent1"/>
                </a:solidFill>
                <a:latin typeface="Montserrat Alternates"/>
                <a:ea typeface="Montserrat Alternates"/>
                <a:cs typeface="Montserrat Alternates"/>
                <a:sym typeface="Montserrat Alternates"/>
              </a:defRPr>
            </a:lvl5pPr>
            <a:lvl6pPr marR="0" lvl="5" algn="r" rtl="0">
              <a:lnSpc>
                <a:spcPct val="100000"/>
              </a:lnSpc>
              <a:spcBef>
                <a:spcPts val="0"/>
              </a:spcBef>
              <a:spcAft>
                <a:spcPts val="0"/>
              </a:spcAft>
              <a:buClr>
                <a:schemeClr val="accent1"/>
              </a:buClr>
              <a:buSzPts val="2100"/>
              <a:buFont typeface="Montserrat Alternates"/>
              <a:buNone/>
              <a:defRPr sz="2100" b="1" i="0" u="none" strike="noStrike" cap="none">
                <a:solidFill>
                  <a:schemeClr val="accent1"/>
                </a:solidFill>
                <a:latin typeface="Montserrat Alternates"/>
                <a:ea typeface="Montserrat Alternates"/>
                <a:cs typeface="Montserrat Alternates"/>
                <a:sym typeface="Montserrat Alternates"/>
              </a:defRPr>
            </a:lvl6pPr>
            <a:lvl7pPr marR="0" lvl="6" algn="r" rtl="0">
              <a:lnSpc>
                <a:spcPct val="100000"/>
              </a:lnSpc>
              <a:spcBef>
                <a:spcPts val="0"/>
              </a:spcBef>
              <a:spcAft>
                <a:spcPts val="0"/>
              </a:spcAft>
              <a:buClr>
                <a:schemeClr val="accent1"/>
              </a:buClr>
              <a:buSzPts val="2100"/>
              <a:buFont typeface="Montserrat Alternates"/>
              <a:buNone/>
              <a:defRPr sz="2100" b="1" i="0" u="none" strike="noStrike" cap="none">
                <a:solidFill>
                  <a:schemeClr val="accent1"/>
                </a:solidFill>
                <a:latin typeface="Montserrat Alternates"/>
                <a:ea typeface="Montserrat Alternates"/>
                <a:cs typeface="Montserrat Alternates"/>
                <a:sym typeface="Montserrat Alternates"/>
              </a:defRPr>
            </a:lvl7pPr>
            <a:lvl8pPr marR="0" lvl="7" algn="r" rtl="0">
              <a:lnSpc>
                <a:spcPct val="100000"/>
              </a:lnSpc>
              <a:spcBef>
                <a:spcPts val="0"/>
              </a:spcBef>
              <a:spcAft>
                <a:spcPts val="0"/>
              </a:spcAft>
              <a:buClr>
                <a:schemeClr val="accent1"/>
              </a:buClr>
              <a:buSzPts val="2100"/>
              <a:buFont typeface="Montserrat Alternates"/>
              <a:buNone/>
              <a:defRPr sz="2100" b="1" i="0" u="none" strike="noStrike" cap="none">
                <a:solidFill>
                  <a:schemeClr val="accent1"/>
                </a:solidFill>
                <a:latin typeface="Montserrat Alternates"/>
                <a:ea typeface="Montserrat Alternates"/>
                <a:cs typeface="Montserrat Alternates"/>
                <a:sym typeface="Montserrat Alternates"/>
              </a:defRPr>
            </a:lvl8pPr>
            <a:lvl9pPr marR="0" lvl="8" algn="r" rtl="0">
              <a:lnSpc>
                <a:spcPct val="100000"/>
              </a:lnSpc>
              <a:spcBef>
                <a:spcPts val="0"/>
              </a:spcBef>
              <a:spcAft>
                <a:spcPts val="0"/>
              </a:spcAft>
              <a:buClr>
                <a:schemeClr val="accent1"/>
              </a:buClr>
              <a:buSzPts val="2100"/>
              <a:buFont typeface="Montserrat Alternates"/>
              <a:buNone/>
              <a:defRPr sz="2100" b="1" i="0" u="none" strike="noStrike" cap="none">
                <a:solidFill>
                  <a:schemeClr val="accent1"/>
                </a:solidFill>
                <a:latin typeface="Montserrat Alternates"/>
                <a:ea typeface="Montserrat Alternates"/>
                <a:cs typeface="Montserrat Alternates"/>
                <a:sym typeface="Montserrat Alternates"/>
              </a:defRPr>
            </a:lvl9pPr>
          </a:lstStyle>
          <a:p>
            <a:pPr algn="l"/>
            <a:r>
              <a:rPr lang="en-US"/>
              <a:t>Explaining</a:t>
            </a:r>
            <a:endParaRPr lang="en-US" dirty="0"/>
          </a:p>
        </p:txBody>
      </p:sp>
      <p:sp>
        <p:nvSpPr>
          <p:cNvPr id="7" name="TextBox 6">
            <a:extLst>
              <a:ext uri="{FF2B5EF4-FFF2-40B4-BE49-F238E27FC236}">
                <a16:creationId xmlns:a16="http://schemas.microsoft.com/office/drawing/2014/main" id="{89336161-C6A7-4B9A-A4A1-FC314DD3D0BB}"/>
              </a:ext>
            </a:extLst>
          </p:cNvPr>
          <p:cNvSpPr txBox="1"/>
          <p:nvPr/>
        </p:nvSpPr>
        <p:spPr>
          <a:xfrm>
            <a:off x="5839968" y="1792224"/>
            <a:ext cx="2963755" cy="1600438"/>
          </a:xfrm>
          <a:prstGeom prst="rect">
            <a:avLst/>
          </a:prstGeom>
          <a:noFill/>
        </p:spPr>
        <p:txBody>
          <a:bodyPr wrap="square" rtlCol="0">
            <a:spAutoFit/>
          </a:bodyPr>
          <a:lstStyle/>
          <a:p>
            <a:r>
              <a:rPr lang="en-US" dirty="0">
                <a:solidFill>
                  <a:schemeClr val="bg1"/>
                </a:solidFill>
              </a:rPr>
              <a:t>Here in this circuit all the process is done as the same done in 1 bit encryption-decryption circuit but the only difference is here 4 bits work simultaneously and only 1 pair of private and public key is used among the all 4 bits.</a:t>
            </a:r>
          </a:p>
        </p:txBody>
      </p:sp>
    </p:spTree>
    <p:extLst>
      <p:ext uri="{BB962C8B-B14F-4D97-AF65-F5344CB8AC3E}">
        <p14:creationId xmlns:p14="http://schemas.microsoft.com/office/powerpoint/2010/main" val="381825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4998775" y="1276500"/>
            <a:ext cx="33552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214" name="Google Shape;214;p36"/>
          <p:cNvSpPr txBox="1">
            <a:spLocks noGrp="1"/>
          </p:cNvSpPr>
          <p:nvPr>
            <p:ph type="subTitle" idx="1"/>
          </p:nvPr>
        </p:nvSpPr>
        <p:spPr>
          <a:xfrm>
            <a:off x="4998775" y="2110500"/>
            <a:ext cx="3355200" cy="1665600"/>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en-US"/>
              <a:t>My </a:t>
            </a:r>
            <a:r>
              <a:rPr lang="en-US" dirty="0"/>
              <a:t>project does the encryption of a 4 bit hexa-decimal message using public key and private key infrastructure and decrypts the message at the receiver’s end</a:t>
            </a:r>
            <a:endParaRPr dirty="0"/>
          </a:p>
        </p:txBody>
      </p:sp>
      <p:sp>
        <p:nvSpPr>
          <p:cNvPr id="215" name="Google Shape;215;p36"/>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6"/>
          <p:cNvGrpSpPr/>
          <p:nvPr/>
        </p:nvGrpSpPr>
        <p:grpSpPr>
          <a:xfrm>
            <a:off x="629692" y="1105264"/>
            <a:ext cx="144992" cy="269768"/>
            <a:chOff x="629692" y="1105264"/>
            <a:chExt cx="144992" cy="269768"/>
          </a:xfrm>
        </p:grpSpPr>
        <p:sp>
          <p:nvSpPr>
            <p:cNvPr id="217" name="Google Shape;217;p36"/>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36">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20" name="Google Shape;220;p36"/>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221" name="Google Shape;221;p36">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22" name="Google Shape;222;p36">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Summarization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4131B039-75BE-4D2E-9AAF-4195CA864D92}"/>
              </a:ext>
            </a:extLst>
          </p:cNvPr>
          <p:cNvSpPr txBox="1"/>
          <p:nvPr/>
        </p:nvSpPr>
        <p:spPr>
          <a:xfrm>
            <a:off x="1170432" y="1105264"/>
            <a:ext cx="4417238" cy="1384995"/>
          </a:xfrm>
          <a:prstGeom prst="rect">
            <a:avLst/>
          </a:prstGeom>
          <a:noFill/>
        </p:spPr>
        <p:txBody>
          <a:bodyPr wrap="square" rtlCol="0">
            <a:spAutoFit/>
          </a:bodyPr>
          <a:lstStyle/>
          <a:p>
            <a:pPr>
              <a:buClr>
                <a:schemeClr val="bg1"/>
              </a:buClr>
            </a:pPr>
            <a:r>
              <a:rPr lang="en-US" dirty="0">
                <a:solidFill>
                  <a:schemeClr val="bg1"/>
                </a:solidFill>
              </a:rPr>
              <a:t>In such a way we achieved encryption of 1 Hexadecimal message to decryption of 1 bit Hexadecimal </a:t>
            </a:r>
          </a:p>
          <a:p>
            <a:pPr>
              <a:buClr>
                <a:schemeClr val="bg1"/>
              </a:buClr>
            </a:pPr>
            <a:r>
              <a:rPr lang="en-US" dirty="0">
                <a:solidFill>
                  <a:schemeClr val="bg1"/>
                </a:solidFill>
              </a:rPr>
              <a:t>So now by integrating the 1 bit encryption-decryption circuit 4 times now we can successfully encrypt and decrypt 4 bit Hex message </a:t>
            </a:r>
          </a:p>
        </p:txBody>
      </p:sp>
    </p:spTree>
    <p:extLst>
      <p:ext uri="{BB962C8B-B14F-4D97-AF65-F5344CB8AC3E}">
        <p14:creationId xmlns:p14="http://schemas.microsoft.com/office/powerpoint/2010/main" val="322078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604E0793-1A60-4E40-B0BA-9293FE84AF3C}"/>
              </a:ext>
            </a:extLst>
          </p:cNvPr>
          <p:cNvSpPr txBox="1"/>
          <p:nvPr/>
        </p:nvSpPr>
        <p:spPr>
          <a:xfrm>
            <a:off x="2218944" y="1950720"/>
            <a:ext cx="4535424" cy="1107996"/>
          </a:xfrm>
          <a:prstGeom prst="rect">
            <a:avLst/>
          </a:prstGeom>
          <a:noFill/>
        </p:spPr>
        <p:txBody>
          <a:bodyPr wrap="square" rtlCol="0">
            <a:spAutoFit/>
          </a:bodyPr>
          <a:lstStyle/>
          <a:p>
            <a:pPr algn="ctr"/>
            <a:r>
              <a:rPr lang="en-US" sz="6600" dirty="0">
                <a:solidFill>
                  <a:schemeClr val="bg1"/>
                </a:solidFill>
              </a:rPr>
              <a:t>Thank you</a:t>
            </a:r>
          </a:p>
        </p:txBody>
      </p:sp>
    </p:spTree>
    <p:extLst>
      <p:ext uri="{BB962C8B-B14F-4D97-AF65-F5344CB8AC3E}">
        <p14:creationId xmlns:p14="http://schemas.microsoft.com/office/powerpoint/2010/main" val="359885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subTitle" idx="4294967295"/>
          </p:nvPr>
        </p:nvSpPr>
        <p:spPr>
          <a:xfrm>
            <a:off x="6641065" y="1686075"/>
            <a:ext cx="1597200" cy="8211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1400" dirty="0"/>
              <a:t>Finalizing and Presenting</a:t>
            </a:r>
            <a:endParaRPr sz="1400" dirty="0"/>
          </a:p>
        </p:txBody>
      </p:sp>
      <p:sp>
        <p:nvSpPr>
          <p:cNvPr id="228" name="Google Shape;228;p37"/>
          <p:cNvSpPr txBox="1">
            <a:spLocks noGrp="1"/>
          </p:cNvSpPr>
          <p:nvPr>
            <p:ph type="subTitle" idx="4294967295"/>
          </p:nvPr>
        </p:nvSpPr>
        <p:spPr>
          <a:xfrm>
            <a:off x="2817500" y="1686075"/>
            <a:ext cx="1597200" cy="8211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1400" dirty="0"/>
              <a:t>Logic Finalization</a:t>
            </a:r>
            <a:endParaRPr sz="1400" dirty="0"/>
          </a:p>
        </p:txBody>
      </p:sp>
      <p:sp>
        <p:nvSpPr>
          <p:cNvPr id="229" name="Google Shape;229;p37"/>
          <p:cNvSpPr txBox="1">
            <a:spLocks noGrp="1"/>
          </p:cNvSpPr>
          <p:nvPr>
            <p:ph type="subTitle" idx="4294967295"/>
          </p:nvPr>
        </p:nvSpPr>
        <p:spPr>
          <a:xfrm>
            <a:off x="4729278" y="3124303"/>
            <a:ext cx="1597200" cy="8211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1400" dirty="0"/>
              <a:t>Tried out working with circuits</a:t>
            </a:r>
            <a:endParaRPr sz="1400" dirty="0"/>
          </a:p>
        </p:txBody>
      </p:sp>
      <p:sp>
        <p:nvSpPr>
          <p:cNvPr id="230" name="Google Shape;230;p37"/>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Timeline of our Project</a:t>
            </a:r>
            <a:endParaRPr dirty="0"/>
          </a:p>
        </p:txBody>
      </p:sp>
      <p:sp>
        <p:nvSpPr>
          <p:cNvPr id="231" name="Google Shape;231;p37"/>
          <p:cNvSpPr txBox="1">
            <a:spLocks noGrp="1"/>
          </p:cNvSpPr>
          <p:nvPr>
            <p:ph type="title" idx="4294967295"/>
          </p:nvPr>
        </p:nvSpPr>
        <p:spPr>
          <a:xfrm>
            <a:off x="905723" y="2842125"/>
            <a:ext cx="1597200" cy="3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accent2"/>
                </a:solidFill>
              </a:rPr>
              <a:t>Mid-March</a:t>
            </a:r>
            <a:endParaRPr sz="1600" dirty="0">
              <a:solidFill>
                <a:schemeClr val="accent2"/>
              </a:solidFill>
            </a:endParaRPr>
          </a:p>
        </p:txBody>
      </p:sp>
      <p:sp>
        <p:nvSpPr>
          <p:cNvPr id="232" name="Google Shape;232;p37"/>
          <p:cNvSpPr txBox="1">
            <a:spLocks noGrp="1"/>
          </p:cNvSpPr>
          <p:nvPr>
            <p:ph type="subTitle" idx="4294967295"/>
          </p:nvPr>
        </p:nvSpPr>
        <p:spPr>
          <a:xfrm>
            <a:off x="905713" y="3124303"/>
            <a:ext cx="15972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t>Topic Selection</a:t>
            </a:r>
            <a:endParaRPr sz="1400" dirty="0"/>
          </a:p>
        </p:txBody>
      </p:sp>
      <p:sp>
        <p:nvSpPr>
          <p:cNvPr id="233" name="Google Shape;233;p37"/>
          <p:cNvSpPr txBox="1">
            <a:spLocks noGrp="1"/>
          </p:cNvSpPr>
          <p:nvPr>
            <p:ph type="title" idx="4294967295"/>
          </p:nvPr>
        </p:nvSpPr>
        <p:spPr>
          <a:xfrm>
            <a:off x="2817510" y="2362093"/>
            <a:ext cx="1597200" cy="3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2"/>
                </a:solidFill>
              </a:rPr>
              <a:t>March-End</a:t>
            </a:r>
            <a:endParaRPr sz="1600" dirty="0">
              <a:solidFill>
                <a:schemeClr val="accent2"/>
              </a:solidFill>
            </a:endParaRPr>
          </a:p>
        </p:txBody>
      </p:sp>
      <p:sp>
        <p:nvSpPr>
          <p:cNvPr id="234" name="Google Shape;234;p37"/>
          <p:cNvSpPr txBox="1">
            <a:spLocks noGrp="1"/>
          </p:cNvSpPr>
          <p:nvPr>
            <p:ph type="title" idx="4294967295"/>
          </p:nvPr>
        </p:nvSpPr>
        <p:spPr>
          <a:xfrm>
            <a:off x="4729288" y="2842125"/>
            <a:ext cx="1597200" cy="3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accent2"/>
                </a:solidFill>
              </a:rPr>
              <a:t>April-Mid</a:t>
            </a:r>
            <a:endParaRPr sz="1600" dirty="0">
              <a:solidFill>
                <a:schemeClr val="accent2"/>
              </a:solidFill>
            </a:endParaRPr>
          </a:p>
        </p:txBody>
      </p:sp>
      <p:sp>
        <p:nvSpPr>
          <p:cNvPr id="235" name="Google Shape;235;p37"/>
          <p:cNvSpPr txBox="1">
            <a:spLocks noGrp="1"/>
          </p:cNvSpPr>
          <p:nvPr>
            <p:ph type="title" idx="4294967295"/>
          </p:nvPr>
        </p:nvSpPr>
        <p:spPr>
          <a:xfrm>
            <a:off x="6641075" y="2362093"/>
            <a:ext cx="1597200" cy="3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accent2"/>
                </a:solidFill>
              </a:rPr>
              <a:t>April-End</a:t>
            </a:r>
            <a:endParaRPr sz="1600" dirty="0">
              <a:solidFill>
                <a:schemeClr val="accent2"/>
              </a:solidFill>
            </a:endParaRPr>
          </a:p>
        </p:txBody>
      </p:sp>
      <p:sp>
        <p:nvSpPr>
          <p:cNvPr id="236" name="Google Shape;236;p37"/>
          <p:cNvSpPr/>
          <p:nvPr/>
        </p:nvSpPr>
        <p:spPr>
          <a:xfrm>
            <a:off x="1342225" y="1828650"/>
            <a:ext cx="724200" cy="724200"/>
          </a:xfrm>
          <a:prstGeom prst="donut">
            <a:avLst>
              <a:gd name="adj" fmla="val 1148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7"/>
          <p:cNvSpPr/>
          <p:nvPr/>
        </p:nvSpPr>
        <p:spPr>
          <a:xfrm>
            <a:off x="3254000" y="3114008"/>
            <a:ext cx="724200" cy="724200"/>
          </a:xfrm>
          <a:prstGeom prst="donut">
            <a:avLst>
              <a:gd name="adj" fmla="val 1148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7"/>
          <p:cNvSpPr/>
          <p:nvPr/>
        </p:nvSpPr>
        <p:spPr>
          <a:xfrm>
            <a:off x="5165788" y="1828650"/>
            <a:ext cx="724200" cy="724200"/>
          </a:xfrm>
          <a:prstGeom prst="donut">
            <a:avLst>
              <a:gd name="adj" fmla="val 1148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a:off x="7077588" y="3114008"/>
            <a:ext cx="724200" cy="724200"/>
          </a:xfrm>
          <a:prstGeom prst="donut">
            <a:avLst>
              <a:gd name="adj" fmla="val 1148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37"/>
          <p:cNvCxnSpPr>
            <a:stCxn id="236" idx="5"/>
            <a:endCxn id="237" idx="1"/>
          </p:cNvCxnSpPr>
          <p:nvPr/>
        </p:nvCxnSpPr>
        <p:spPr>
          <a:xfrm>
            <a:off x="1960368" y="2446793"/>
            <a:ext cx="1399800" cy="773400"/>
          </a:xfrm>
          <a:prstGeom prst="straightConnector1">
            <a:avLst/>
          </a:prstGeom>
          <a:noFill/>
          <a:ln w="9525" cap="flat" cmpd="sng">
            <a:solidFill>
              <a:schemeClr val="accent1"/>
            </a:solidFill>
            <a:prstDash val="solid"/>
            <a:round/>
            <a:headEnd type="none" w="med" len="med"/>
            <a:tailEnd type="none" w="med" len="med"/>
          </a:ln>
        </p:spPr>
      </p:cxnSp>
      <p:cxnSp>
        <p:nvCxnSpPr>
          <p:cNvPr id="241" name="Google Shape;241;p37"/>
          <p:cNvCxnSpPr>
            <a:stCxn id="237" idx="7"/>
            <a:endCxn id="238" idx="3"/>
          </p:cNvCxnSpPr>
          <p:nvPr/>
        </p:nvCxnSpPr>
        <p:spPr>
          <a:xfrm rot="10800000" flipH="1">
            <a:off x="3872143" y="2446665"/>
            <a:ext cx="1399800" cy="773400"/>
          </a:xfrm>
          <a:prstGeom prst="straightConnector1">
            <a:avLst/>
          </a:prstGeom>
          <a:noFill/>
          <a:ln w="9525" cap="flat" cmpd="sng">
            <a:solidFill>
              <a:schemeClr val="accent1"/>
            </a:solidFill>
            <a:prstDash val="solid"/>
            <a:round/>
            <a:headEnd type="none" w="med" len="med"/>
            <a:tailEnd type="none" w="med" len="med"/>
          </a:ln>
        </p:spPr>
      </p:cxnSp>
      <p:cxnSp>
        <p:nvCxnSpPr>
          <p:cNvPr id="242" name="Google Shape;242;p37"/>
          <p:cNvCxnSpPr>
            <a:endCxn id="239" idx="1"/>
          </p:cNvCxnSpPr>
          <p:nvPr/>
        </p:nvCxnSpPr>
        <p:spPr>
          <a:xfrm>
            <a:off x="5783844" y="2468865"/>
            <a:ext cx="1399800" cy="751200"/>
          </a:xfrm>
          <a:prstGeom prst="straightConnector1">
            <a:avLst/>
          </a:prstGeom>
          <a:noFill/>
          <a:ln w="9525" cap="flat" cmpd="sng">
            <a:solidFill>
              <a:schemeClr val="accent1"/>
            </a:solidFill>
            <a:prstDash val="solid"/>
            <a:round/>
            <a:headEnd type="none" w="med" len="med"/>
            <a:tailEnd type="none" w="med" len="med"/>
          </a:ln>
        </p:spPr>
      </p:cxnSp>
      <p:sp>
        <p:nvSpPr>
          <p:cNvPr id="271" name="Google Shape;271;p37"/>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7"/>
          <p:cNvGrpSpPr/>
          <p:nvPr/>
        </p:nvGrpSpPr>
        <p:grpSpPr>
          <a:xfrm>
            <a:off x="629692" y="1105264"/>
            <a:ext cx="144992" cy="269768"/>
            <a:chOff x="629692" y="1105264"/>
            <a:chExt cx="144992" cy="269768"/>
          </a:xfrm>
        </p:grpSpPr>
        <p:sp>
          <p:nvSpPr>
            <p:cNvPr id="273" name="Google Shape;273;p37"/>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7">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276" name="Google Shape;276;p37"/>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000"/>
          </a:p>
        </p:txBody>
      </p:sp>
      <p:sp>
        <p:nvSpPr>
          <p:cNvPr id="277" name="Google Shape;277;p37"/>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278" name="Google Shape;278;p37">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5112425" y="2227050"/>
            <a:ext cx="2876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Approach</a:t>
            </a:r>
            <a:endParaRPr dirty="0"/>
          </a:p>
        </p:txBody>
      </p:sp>
      <p:sp>
        <p:nvSpPr>
          <p:cNvPr id="284" name="Google Shape;284;p38"/>
          <p:cNvSpPr txBox="1">
            <a:spLocks noGrp="1"/>
          </p:cNvSpPr>
          <p:nvPr>
            <p:ph type="title" idx="2"/>
          </p:nvPr>
        </p:nvSpPr>
        <p:spPr>
          <a:xfrm>
            <a:off x="5112425" y="1027125"/>
            <a:ext cx="2445000" cy="841800"/>
          </a:xfrm>
          <a:prstGeom prst="rect">
            <a:avLst/>
          </a:prstGeom>
        </p:spPr>
        <p:txBody>
          <a:bodyPr spcFirstLastPara="1" wrap="square" lIns="182875" tIns="91425" rIns="91425" bIns="91425" anchor="b" anchorCtr="0">
            <a:noAutofit/>
          </a:bodyPr>
          <a:lstStyle/>
          <a:p>
            <a:pPr marL="0" lvl="0" indent="0" algn="l" rtl="0">
              <a:spcBef>
                <a:spcPts val="0"/>
              </a:spcBef>
              <a:spcAft>
                <a:spcPts val="0"/>
              </a:spcAft>
              <a:buNone/>
            </a:pPr>
            <a:endParaRPr dirty="0"/>
          </a:p>
        </p:txBody>
      </p:sp>
      <p:sp>
        <p:nvSpPr>
          <p:cNvPr id="285" name="Google Shape;285;p38"/>
          <p:cNvSpPr txBox="1">
            <a:spLocks noGrp="1"/>
          </p:cNvSpPr>
          <p:nvPr>
            <p:ph type="subTitle" idx="1"/>
          </p:nvPr>
        </p:nvSpPr>
        <p:spPr>
          <a:xfrm>
            <a:off x="5112425" y="3194925"/>
            <a:ext cx="3156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used Bottom-up approach for our project by building 1 Bit encryptor-</a:t>
            </a:r>
            <a:r>
              <a:rPr lang="en-US" dirty="0" err="1"/>
              <a:t>decryptor</a:t>
            </a:r>
            <a:r>
              <a:rPr lang="en-US" dirty="0"/>
              <a:t> first and then using 4 of that </a:t>
            </a:r>
            <a:r>
              <a:rPr lang="en-US" dirty="0" err="1"/>
              <a:t>ciruits</a:t>
            </a:r>
            <a:r>
              <a:rPr lang="en-US" dirty="0"/>
              <a:t> combined.</a:t>
            </a:r>
            <a:endParaRPr dirty="0"/>
          </a:p>
        </p:txBody>
      </p:sp>
      <p:sp>
        <p:nvSpPr>
          <p:cNvPr id="286" name="Google Shape;286;p38"/>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8"/>
          <p:cNvGrpSpPr/>
          <p:nvPr/>
        </p:nvGrpSpPr>
        <p:grpSpPr>
          <a:xfrm>
            <a:off x="629692" y="1105264"/>
            <a:ext cx="144992" cy="269768"/>
            <a:chOff x="629692" y="1105264"/>
            <a:chExt cx="144992" cy="269768"/>
          </a:xfrm>
        </p:grpSpPr>
        <p:sp>
          <p:nvSpPr>
            <p:cNvPr id="288" name="Google Shape;288;p38"/>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8">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a:t>
            </a:r>
            <a:endParaRPr sz="1600" b="1"/>
          </a:p>
        </p:txBody>
      </p:sp>
      <p:sp>
        <p:nvSpPr>
          <p:cNvPr id="291" name="Google Shape;291;p38">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292" name="Google Shape;292;p38">
            <a:hlinkClick r:id="" action="ppaction://hlinkshowjump?jump=previousslide"/>
          </p:cNvPr>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93" name="Google Shape;293;p38">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grpSp>
        <p:nvGrpSpPr>
          <p:cNvPr id="294" name="Google Shape;294;p38"/>
          <p:cNvGrpSpPr/>
          <p:nvPr/>
        </p:nvGrpSpPr>
        <p:grpSpPr>
          <a:xfrm>
            <a:off x="5017125" y="796150"/>
            <a:ext cx="4246000" cy="1230900"/>
            <a:chOff x="5017125" y="796150"/>
            <a:chExt cx="4246000" cy="1230900"/>
          </a:xfrm>
        </p:grpSpPr>
        <p:sp>
          <p:nvSpPr>
            <p:cNvPr id="295" name="Google Shape;295;p38"/>
            <p:cNvSpPr/>
            <p:nvPr/>
          </p:nvSpPr>
          <p:spPr>
            <a:xfrm>
              <a:off x="5017125" y="796150"/>
              <a:ext cx="1230900" cy="1230900"/>
            </a:xfrm>
            <a:prstGeom prst="donut">
              <a:avLst>
                <a:gd name="adj" fmla="val 6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192625" y="1403775"/>
              <a:ext cx="3070500" cy="8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Components Used for Encryptor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833922" y="2445843"/>
            <a:ext cx="7537228" cy="395585"/>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b="1" dirty="0">
                <a:latin typeface="Calibri" panose="020F0502020204030204" pitchFamily="34" charset="0"/>
                <a:ea typeface="Calibri" panose="020F0502020204030204" pitchFamily="34" charset="0"/>
                <a:cs typeface="Times New Roman" panose="02020603050405020304" pitchFamily="18" charset="0"/>
                <a:sym typeface="Montserrat ExtraBold"/>
              </a:rPr>
              <a:t>Components Used for </a:t>
            </a:r>
            <a:r>
              <a:rPr lang="en-US" b="1" dirty="0" err="1">
                <a:latin typeface="Calibri" panose="020F0502020204030204" pitchFamily="34" charset="0"/>
                <a:ea typeface="Calibri" panose="020F0502020204030204" pitchFamily="34" charset="0"/>
                <a:cs typeface="Times New Roman" panose="02020603050405020304" pitchFamily="18" charset="0"/>
                <a:sym typeface="Montserrat ExtraBold"/>
              </a:rPr>
              <a:t>Decryptor</a:t>
            </a:r>
            <a:endParaRPr b="1" dirty="0">
              <a:latin typeface="Calibri" panose="020F0502020204030204" pitchFamily="34" charset="0"/>
              <a:ea typeface="Calibri" panose="020F0502020204030204" pitchFamily="34" charset="0"/>
              <a:cs typeface="Times New Roman" panose="02020603050405020304" pitchFamily="18" charset="0"/>
              <a:sym typeface="Montserrat ExtraBold"/>
            </a:endParaRPr>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4131B039-75BE-4D2E-9AAF-4195CA864D92}"/>
              </a:ext>
            </a:extLst>
          </p:cNvPr>
          <p:cNvSpPr txBox="1"/>
          <p:nvPr/>
        </p:nvSpPr>
        <p:spPr>
          <a:xfrm>
            <a:off x="1170432" y="1105264"/>
            <a:ext cx="4417238" cy="1169551"/>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16:4 Encoder</a:t>
            </a:r>
          </a:p>
          <a:p>
            <a:pPr marL="285750" indent="-285750">
              <a:buClr>
                <a:schemeClr val="bg1"/>
              </a:buClr>
              <a:buFont typeface="Arial" panose="020B0604020202020204" pitchFamily="34" charset="0"/>
              <a:buChar char="•"/>
            </a:pPr>
            <a:r>
              <a:rPr lang="en-US" dirty="0">
                <a:solidFill>
                  <a:schemeClr val="bg1"/>
                </a:solidFill>
              </a:rPr>
              <a:t>Negation</a:t>
            </a:r>
          </a:p>
          <a:p>
            <a:pPr marL="285750" indent="-285750">
              <a:buClr>
                <a:schemeClr val="bg1"/>
              </a:buClr>
              <a:buFont typeface="Arial" panose="020B0604020202020204" pitchFamily="34" charset="0"/>
              <a:buChar char="•"/>
            </a:pPr>
            <a:r>
              <a:rPr lang="en-US" dirty="0">
                <a:solidFill>
                  <a:schemeClr val="bg1"/>
                </a:solidFill>
              </a:rPr>
              <a:t>Binary to Grey Code Convertor</a:t>
            </a:r>
          </a:p>
          <a:p>
            <a:pPr marL="285750" indent="-285750">
              <a:buClr>
                <a:schemeClr val="bg1"/>
              </a:buClr>
              <a:buFont typeface="Arial" panose="020B0604020202020204" pitchFamily="34" charset="0"/>
              <a:buChar char="•"/>
            </a:pPr>
            <a:r>
              <a:rPr lang="en-US" dirty="0">
                <a:solidFill>
                  <a:schemeClr val="bg1"/>
                </a:solidFill>
              </a:rPr>
              <a:t>Private key Generator</a:t>
            </a:r>
          </a:p>
          <a:p>
            <a:pPr marL="285750" indent="-285750">
              <a:buClr>
                <a:schemeClr val="bg1"/>
              </a:buClr>
              <a:buFont typeface="Arial" panose="020B0604020202020204" pitchFamily="34" charset="0"/>
              <a:buChar char="•"/>
            </a:pPr>
            <a:r>
              <a:rPr lang="en-US" dirty="0">
                <a:solidFill>
                  <a:schemeClr val="bg1"/>
                </a:solidFill>
              </a:rPr>
              <a:t>4 bit Register</a:t>
            </a:r>
          </a:p>
        </p:txBody>
      </p:sp>
      <p:sp>
        <p:nvSpPr>
          <p:cNvPr id="30" name="TextBox 29">
            <a:extLst>
              <a:ext uri="{FF2B5EF4-FFF2-40B4-BE49-F238E27FC236}">
                <a16:creationId xmlns:a16="http://schemas.microsoft.com/office/drawing/2014/main" id="{CEF3A998-6AFF-4A43-A141-3089C9809AFC}"/>
              </a:ext>
            </a:extLst>
          </p:cNvPr>
          <p:cNvSpPr txBox="1"/>
          <p:nvPr/>
        </p:nvSpPr>
        <p:spPr>
          <a:xfrm>
            <a:off x="1093051" y="3037281"/>
            <a:ext cx="4572000" cy="954107"/>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rPr>
              <a:t>4:16 Decoder</a:t>
            </a:r>
          </a:p>
          <a:p>
            <a:pPr marL="285750" indent="-285750">
              <a:buClr>
                <a:schemeClr val="bg1"/>
              </a:buClr>
              <a:buFont typeface="Arial" panose="020B0604020202020204" pitchFamily="34" charset="0"/>
              <a:buChar char="•"/>
            </a:pPr>
            <a:r>
              <a:rPr lang="en-US" dirty="0">
                <a:solidFill>
                  <a:schemeClr val="bg1"/>
                </a:solidFill>
              </a:rPr>
              <a:t>Negation</a:t>
            </a:r>
          </a:p>
          <a:p>
            <a:pPr marL="285750" indent="-285750">
              <a:buClr>
                <a:schemeClr val="bg1"/>
              </a:buClr>
              <a:buFont typeface="Arial" panose="020B0604020202020204" pitchFamily="34" charset="0"/>
              <a:buChar char="•"/>
            </a:pPr>
            <a:r>
              <a:rPr lang="en-US" dirty="0">
                <a:solidFill>
                  <a:schemeClr val="bg1"/>
                </a:solidFill>
              </a:rPr>
              <a:t>Grey to Binary Code Convertor</a:t>
            </a:r>
          </a:p>
          <a:p>
            <a:pPr marL="285750" indent="-285750">
              <a:buClr>
                <a:schemeClr val="bg1"/>
              </a:buClr>
              <a:buFont typeface="Arial" panose="020B0604020202020204" pitchFamily="34" charset="0"/>
              <a:buChar char="•"/>
            </a:pPr>
            <a:r>
              <a:rPr lang="en-US" dirty="0">
                <a:solidFill>
                  <a:schemeClr val="bg1"/>
                </a:solidFill>
              </a:rPr>
              <a:t>4 bit Register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16:4 Encoder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845371A5-ACD8-4EF7-B4F6-61F487DD8C4C}"/>
              </a:ext>
            </a:extLst>
          </p:cNvPr>
          <p:cNvPicPr>
            <a:picLocks noChangeAspect="1"/>
          </p:cNvPicPr>
          <p:nvPr/>
        </p:nvPicPr>
        <p:blipFill>
          <a:blip r:embed="rId5"/>
          <a:stretch>
            <a:fillRect/>
          </a:stretch>
        </p:blipFill>
        <p:spPr>
          <a:xfrm>
            <a:off x="912330" y="932424"/>
            <a:ext cx="6170957" cy="3938189"/>
          </a:xfrm>
          <a:prstGeom prst="rect">
            <a:avLst/>
          </a:prstGeom>
        </p:spPr>
      </p:pic>
    </p:spTree>
    <p:extLst>
      <p:ext uri="{BB962C8B-B14F-4D97-AF65-F5344CB8AC3E}">
        <p14:creationId xmlns:p14="http://schemas.microsoft.com/office/powerpoint/2010/main" val="2949541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Negation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DF3AD3AF-84D6-43A2-9A6C-C00795A93428}"/>
              </a:ext>
            </a:extLst>
          </p:cNvPr>
          <p:cNvPicPr>
            <a:picLocks noChangeAspect="1"/>
          </p:cNvPicPr>
          <p:nvPr/>
        </p:nvPicPr>
        <p:blipFill>
          <a:blip r:embed="rId5"/>
          <a:stretch>
            <a:fillRect/>
          </a:stretch>
        </p:blipFill>
        <p:spPr>
          <a:xfrm>
            <a:off x="879434" y="883752"/>
            <a:ext cx="6521905" cy="4075122"/>
          </a:xfrm>
          <a:prstGeom prst="rect">
            <a:avLst/>
          </a:prstGeom>
        </p:spPr>
      </p:pic>
    </p:spTree>
    <p:extLst>
      <p:ext uri="{BB962C8B-B14F-4D97-AF65-F5344CB8AC3E}">
        <p14:creationId xmlns:p14="http://schemas.microsoft.com/office/powerpoint/2010/main" val="383283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Binary to Grey Code Convertor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F118810B-45F7-48F4-A7F3-5D62FBD9A3DF}"/>
              </a:ext>
            </a:extLst>
          </p:cNvPr>
          <p:cNvPicPr>
            <a:picLocks noChangeAspect="1"/>
          </p:cNvPicPr>
          <p:nvPr/>
        </p:nvPicPr>
        <p:blipFill>
          <a:blip r:embed="rId5"/>
          <a:stretch>
            <a:fillRect/>
          </a:stretch>
        </p:blipFill>
        <p:spPr>
          <a:xfrm>
            <a:off x="879434" y="796152"/>
            <a:ext cx="6919470" cy="4178570"/>
          </a:xfrm>
          <a:prstGeom prst="rect">
            <a:avLst/>
          </a:prstGeom>
        </p:spPr>
      </p:pic>
    </p:spTree>
    <p:extLst>
      <p:ext uri="{BB962C8B-B14F-4D97-AF65-F5344CB8AC3E}">
        <p14:creationId xmlns:p14="http://schemas.microsoft.com/office/powerpoint/2010/main" val="254931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400850" y="378225"/>
            <a:ext cx="5970300" cy="515100"/>
          </a:xfrm>
          <a:prstGeom prst="rect">
            <a:avLst/>
          </a:prstGeom>
        </p:spPr>
        <p:txBody>
          <a:bodyPr spcFirstLastPara="1" wrap="square" lIns="91425" tIns="91425" rIns="91425" bIns="91425" anchor="t" anchorCtr="0">
            <a:no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Private Key Generator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14" name="Google Shape;314;p39"/>
          <p:cNvSpPr txBox="1">
            <a:spLocks noGrp="1"/>
          </p:cNvSpPr>
          <p:nvPr>
            <p:ph type="subTitle" idx="4294967295"/>
          </p:nvPr>
        </p:nvSpPr>
        <p:spPr>
          <a:xfrm>
            <a:off x="3523070" y="3575525"/>
            <a:ext cx="2064600" cy="41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200" dirty="0"/>
          </a:p>
        </p:txBody>
      </p:sp>
      <p:sp>
        <p:nvSpPr>
          <p:cNvPr id="315" name="Google Shape;315;p39"/>
          <p:cNvSpPr/>
          <p:nvPr/>
        </p:nvSpPr>
        <p:spPr>
          <a:xfrm>
            <a:off x="492045" y="0"/>
            <a:ext cx="299744" cy="1234986"/>
          </a:xfrm>
          <a:custGeom>
            <a:avLst/>
            <a:gdLst/>
            <a:ahLst/>
            <a:cxnLst/>
            <a:rect l="l" t="t" r="r" b="b"/>
            <a:pathLst>
              <a:path w="11670" h="48082" fill="none" extrusionOk="0">
                <a:moveTo>
                  <a:pt x="11599" y="0"/>
                </a:moveTo>
                <a:lnTo>
                  <a:pt x="11670" y="21647"/>
                </a:lnTo>
                <a:lnTo>
                  <a:pt x="1" y="34388"/>
                </a:lnTo>
                <a:lnTo>
                  <a:pt x="1" y="48081"/>
                </a:lnTo>
                <a:lnTo>
                  <a:pt x="6097" y="48081"/>
                </a:lnTo>
              </a:path>
            </a:pathLst>
          </a:custGeom>
          <a:solidFill>
            <a:schemeClr val="lt1"/>
          </a:solidFill>
          <a:ln w="19050"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9"/>
          <p:cNvGrpSpPr/>
          <p:nvPr/>
        </p:nvGrpSpPr>
        <p:grpSpPr>
          <a:xfrm>
            <a:off x="629692" y="1105264"/>
            <a:ext cx="144992" cy="269768"/>
            <a:chOff x="629692" y="1105264"/>
            <a:chExt cx="144992" cy="269768"/>
          </a:xfrm>
        </p:grpSpPr>
        <p:sp>
          <p:nvSpPr>
            <p:cNvPr id="317" name="Google Shape;317;p39"/>
            <p:cNvSpPr/>
            <p:nvPr/>
          </p:nvSpPr>
          <p:spPr>
            <a:xfrm>
              <a:off x="629692" y="1105264"/>
              <a:ext cx="144992" cy="135206"/>
            </a:xfrm>
            <a:custGeom>
              <a:avLst/>
              <a:gdLst/>
              <a:ahLst/>
              <a:cxnLst/>
              <a:rect l="l" t="t" r="r" b="b"/>
              <a:pathLst>
                <a:path w="5645" h="5264" fill="none" extrusionOk="0">
                  <a:moveTo>
                    <a:pt x="0" y="5264"/>
                  </a:moveTo>
                  <a:lnTo>
                    <a:pt x="5644" y="1"/>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35188" y="1229450"/>
              <a:ext cx="135822" cy="145583"/>
            </a:xfrm>
            <a:custGeom>
              <a:avLst/>
              <a:gdLst/>
              <a:ahLst/>
              <a:cxnLst/>
              <a:rect l="l" t="t" r="r" b="b"/>
              <a:pathLst>
                <a:path w="5288" h="5668" fill="none" extrusionOk="0">
                  <a:moveTo>
                    <a:pt x="0" y="0"/>
                  </a:moveTo>
                  <a:lnTo>
                    <a:pt x="5287" y="5668"/>
                  </a:lnTo>
                </a:path>
              </a:pathLst>
            </a:custGeom>
            <a:solidFill>
              <a:schemeClr val="lt1"/>
            </a:solidFill>
            <a:ln w="22625" cap="flat" cmpd="sng">
              <a:solidFill>
                <a:schemeClr val="lt1"/>
              </a:solidFill>
              <a:prstDash val="solid"/>
              <a:miter lim="23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9">
            <a:hlinkClick r:id="rId3" action="ppaction://hlinksldjump"/>
          </p:cNvPr>
          <p:cNvSpPr/>
          <p:nvPr/>
        </p:nvSpPr>
        <p:spPr>
          <a:xfrm>
            <a:off x="662726" y="431825"/>
            <a:ext cx="254100" cy="2541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600" b="1" dirty="0"/>
          </a:p>
        </p:txBody>
      </p:sp>
      <p:sp>
        <p:nvSpPr>
          <p:cNvPr id="320" name="Google Shape;320;p39">
            <a:hlinkClick r:id="rId4" action="ppaction://hlinksldjump"/>
          </p:cNvPr>
          <p:cNvSpPr/>
          <p:nvPr/>
        </p:nvSpPr>
        <p:spPr>
          <a:xfrm>
            <a:off x="404400" y="796152"/>
            <a:ext cx="175200" cy="175200"/>
          </a:xfrm>
          <a:prstGeom prst="ellipse">
            <a:avLst/>
          </a:prstGeom>
          <a:solidFill>
            <a:schemeClr val="dk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lt1"/>
                </a:solidFill>
                <a:latin typeface="Montserrat"/>
                <a:ea typeface="Montserrat"/>
                <a:cs typeface="Montserrat"/>
                <a:sym typeface="Montserrat"/>
              </a:rPr>
              <a:t>1</a:t>
            </a:r>
            <a:endParaRPr sz="1000"/>
          </a:p>
        </p:txBody>
      </p:sp>
      <p:sp>
        <p:nvSpPr>
          <p:cNvPr id="321" name="Google Shape;321;p39"/>
          <p:cNvSpPr/>
          <p:nvPr/>
        </p:nvSpPr>
        <p:spPr>
          <a:xfrm rot="10800000">
            <a:off x="745722" y="1066461"/>
            <a:ext cx="88200" cy="882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sp>
        <p:nvSpPr>
          <p:cNvPr id="322" name="Google Shape;322;p39">
            <a:hlinkClick r:id="" action="ppaction://hlinkshowjump?jump=nextslide"/>
          </p:cNvPr>
          <p:cNvSpPr/>
          <p:nvPr/>
        </p:nvSpPr>
        <p:spPr>
          <a:xfrm>
            <a:off x="745525" y="1325689"/>
            <a:ext cx="88500" cy="88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0" tIns="91425" rIns="91425" bIns="91425" anchor="ctr" anchorCtr="0">
            <a:noAutofit/>
          </a:bodyPr>
          <a:lstStyle/>
          <a:p>
            <a:pPr marL="0" lvl="0" indent="0" algn="l" rtl="0">
              <a:spcBef>
                <a:spcPts val="0"/>
              </a:spcBef>
              <a:spcAft>
                <a:spcPts val="0"/>
              </a:spcAft>
              <a:buNone/>
            </a:pPr>
            <a:endParaRPr sz="1200" dirty="0">
              <a:solidFill>
                <a:schemeClr val="dk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808C7D8B-D7CD-4934-85A9-D1F344691585}"/>
              </a:ext>
            </a:extLst>
          </p:cNvPr>
          <p:cNvPicPr>
            <a:picLocks noChangeAspect="1"/>
          </p:cNvPicPr>
          <p:nvPr/>
        </p:nvPicPr>
        <p:blipFill>
          <a:blip r:embed="rId5"/>
          <a:stretch>
            <a:fillRect/>
          </a:stretch>
        </p:blipFill>
        <p:spPr>
          <a:xfrm>
            <a:off x="944362" y="771710"/>
            <a:ext cx="7310229" cy="4191229"/>
          </a:xfrm>
          <a:prstGeom prst="rect">
            <a:avLst/>
          </a:prstGeom>
        </p:spPr>
      </p:pic>
    </p:spTree>
    <p:extLst>
      <p:ext uri="{BB962C8B-B14F-4D97-AF65-F5344CB8AC3E}">
        <p14:creationId xmlns:p14="http://schemas.microsoft.com/office/powerpoint/2010/main" val="1360515424"/>
      </p:ext>
    </p:extLst>
  </p:cSld>
  <p:clrMapOvr>
    <a:masterClrMapping/>
  </p:clrMapOvr>
</p:sld>
</file>

<file path=ppt/theme/theme1.xml><?xml version="1.0" encoding="utf-8"?>
<a:theme xmlns:a="http://schemas.openxmlformats.org/drawingml/2006/main" name="Tech Company Branding Guidelines by Slidesgo">
  <a:themeElements>
    <a:clrScheme name="Simple Light">
      <a:dk1>
        <a:srgbClr val="011446"/>
      </a:dk1>
      <a:lt1>
        <a:srgbClr val="FFFFFF"/>
      </a:lt1>
      <a:dk2>
        <a:srgbClr val="02227F"/>
      </a:dk2>
      <a:lt2>
        <a:srgbClr val="B7B7B7"/>
      </a:lt2>
      <a:accent1>
        <a:srgbClr val="FFFFFF"/>
      </a:accent1>
      <a:accent2>
        <a:srgbClr val="06BAD6"/>
      </a:accent2>
      <a:accent3>
        <a:srgbClr val="A1F1FE"/>
      </a:accent3>
      <a:accent4>
        <a:srgbClr val="079AB1"/>
      </a:accent4>
      <a:accent5>
        <a:srgbClr val="0081B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508</Words>
  <Application>Microsoft Office PowerPoint</Application>
  <PresentationFormat>On-screen Show (16:9)</PresentationFormat>
  <Paragraphs>84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Montserrat ExtraBold</vt:lpstr>
      <vt:lpstr>Montserrat</vt:lpstr>
      <vt:lpstr>Arial</vt:lpstr>
      <vt:lpstr>Calibri</vt:lpstr>
      <vt:lpstr>Bookman Old Style</vt:lpstr>
      <vt:lpstr>Tech Company Branding Guidelines by Slidesgo</vt:lpstr>
      <vt:lpstr>4 bit Hex  Encryption &amp; Decryption</vt:lpstr>
      <vt:lpstr>Introduction</vt:lpstr>
      <vt:lpstr>Timeline of our Project</vt:lpstr>
      <vt:lpstr>Approach</vt:lpstr>
      <vt:lpstr>Components Used for Encryptor </vt:lpstr>
      <vt:lpstr>16:4 Encoder </vt:lpstr>
      <vt:lpstr>Negation </vt:lpstr>
      <vt:lpstr>Binary to Grey Code Convertor </vt:lpstr>
      <vt:lpstr>Private Key Generator </vt:lpstr>
      <vt:lpstr>4 Bit Register </vt:lpstr>
      <vt:lpstr>4:16 Decoder </vt:lpstr>
      <vt:lpstr>Grey Code to Binary Convertor </vt:lpstr>
      <vt:lpstr>1 bit encryption model </vt:lpstr>
      <vt:lpstr>Explaining</vt:lpstr>
      <vt:lpstr>1 bit decryption model </vt:lpstr>
      <vt:lpstr>Explaining</vt:lpstr>
      <vt:lpstr>1 Bit Encryption-Decryption </vt:lpstr>
      <vt:lpstr>Explaining</vt:lpstr>
      <vt:lpstr>4 Bit Encryption-Decryption </vt:lpstr>
      <vt:lpstr>Summarization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bit Hex  Encryption &amp; Decryption</dc:title>
  <dc:creator>hyper_x_fury</dc:creator>
  <cp:lastModifiedBy>jaimin babariya</cp:lastModifiedBy>
  <cp:revision>4</cp:revision>
  <dcterms:modified xsi:type="dcterms:W3CDTF">2025-02-11T20:13:14Z</dcterms:modified>
</cp:coreProperties>
</file>