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3"/>
  </p:notesMasterIdLst>
  <p:sldIdLst>
    <p:sldId id="278" r:id="rId2"/>
    <p:sldId id="279" r:id="rId3"/>
    <p:sldId id="285" r:id="rId4"/>
    <p:sldId id="280" r:id="rId5"/>
    <p:sldId id="294" r:id="rId6"/>
    <p:sldId id="281" r:id="rId7"/>
    <p:sldId id="291" r:id="rId8"/>
    <p:sldId id="295" r:id="rId9"/>
    <p:sldId id="287" r:id="rId10"/>
    <p:sldId id="296" r:id="rId11"/>
    <p:sldId id="297" r:id="rId12"/>
    <p:sldId id="298" r:id="rId13"/>
    <p:sldId id="299" r:id="rId14"/>
    <p:sldId id="283" r:id="rId15"/>
    <p:sldId id="300" r:id="rId16"/>
    <p:sldId id="301" r:id="rId17"/>
    <p:sldId id="302" r:id="rId18"/>
    <p:sldId id="303" r:id="rId19"/>
    <p:sldId id="304" r:id="rId20"/>
    <p:sldId id="305" r:id="rId21"/>
    <p:sldId id="293"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91" d="100"/>
          <a:sy n="91" d="100"/>
        </p:scale>
        <p:origin x="322"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Small Bites</a:t>
            </a:r>
            <a:br>
              <a:rPr lang="en-US" dirty="0"/>
            </a:br>
            <a:r>
              <a:rPr lang="en-US" dirty="0"/>
              <a:t>Online Food Order</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Wireframe and prototype</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2" name="Picture 1">
            <a:extLst>
              <a:ext uri="{FF2B5EF4-FFF2-40B4-BE49-F238E27FC236}">
                <a16:creationId xmlns:a16="http://schemas.microsoft.com/office/drawing/2014/main" id="{8D02B624-0A61-E76C-8290-D1AE5D702A02}"/>
              </a:ext>
            </a:extLst>
          </p:cNvPr>
          <p:cNvPicPr>
            <a:picLocks noChangeAspect="1"/>
          </p:cNvPicPr>
          <p:nvPr/>
        </p:nvPicPr>
        <p:blipFill>
          <a:blip r:embed="rId2"/>
          <a:stretch>
            <a:fillRect/>
          </a:stretch>
        </p:blipFill>
        <p:spPr>
          <a:xfrm>
            <a:off x="3250692" y="1350264"/>
            <a:ext cx="5577840" cy="4968240"/>
          </a:xfrm>
          <a:prstGeom prst="rect">
            <a:avLst/>
          </a:prstGeom>
        </p:spPr>
      </p:pic>
    </p:spTree>
    <p:extLst>
      <p:ext uri="{BB962C8B-B14F-4D97-AF65-F5344CB8AC3E}">
        <p14:creationId xmlns:p14="http://schemas.microsoft.com/office/powerpoint/2010/main" val="64917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Wireframe and prototype</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5" name="Picture 4">
            <a:extLst>
              <a:ext uri="{FF2B5EF4-FFF2-40B4-BE49-F238E27FC236}">
                <a16:creationId xmlns:a16="http://schemas.microsoft.com/office/drawing/2014/main" id="{877338FE-05BD-AB4C-896F-C9238171D9CA}"/>
              </a:ext>
            </a:extLst>
          </p:cNvPr>
          <p:cNvPicPr>
            <a:picLocks noChangeAspect="1"/>
          </p:cNvPicPr>
          <p:nvPr/>
        </p:nvPicPr>
        <p:blipFill>
          <a:blip r:embed="rId2"/>
          <a:stretch>
            <a:fillRect/>
          </a:stretch>
        </p:blipFill>
        <p:spPr>
          <a:xfrm>
            <a:off x="918003" y="1584783"/>
            <a:ext cx="4778154" cy="4069433"/>
          </a:xfrm>
          <a:prstGeom prst="rect">
            <a:avLst/>
          </a:prstGeom>
        </p:spPr>
      </p:pic>
      <p:pic>
        <p:nvPicPr>
          <p:cNvPr id="7" name="Picture 6">
            <a:extLst>
              <a:ext uri="{FF2B5EF4-FFF2-40B4-BE49-F238E27FC236}">
                <a16:creationId xmlns:a16="http://schemas.microsoft.com/office/drawing/2014/main" id="{0C8C921C-7C25-D690-BF08-45667512C3B5}"/>
              </a:ext>
            </a:extLst>
          </p:cNvPr>
          <p:cNvPicPr>
            <a:picLocks noChangeAspect="1"/>
          </p:cNvPicPr>
          <p:nvPr/>
        </p:nvPicPr>
        <p:blipFill>
          <a:blip r:embed="rId3"/>
          <a:stretch>
            <a:fillRect/>
          </a:stretch>
        </p:blipFill>
        <p:spPr>
          <a:xfrm>
            <a:off x="6800688" y="1573369"/>
            <a:ext cx="3726503" cy="3711262"/>
          </a:xfrm>
          <a:prstGeom prst="rect">
            <a:avLst/>
          </a:prstGeom>
        </p:spPr>
      </p:pic>
    </p:spTree>
    <p:extLst>
      <p:ext uri="{BB962C8B-B14F-4D97-AF65-F5344CB8AC3E}">
        <p14:creationId xmlns:p14="http://schemas.microsoft.com/office/powerpoint/2010/main" val="3805136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Wireframe and prototype</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3" name="Picture 2">
            <a:extLst>
              <a:ext uri="{FF2B5EF4-FFF2-40B4-BE49-F238E27FC236}">
                <a16:creationId xmlns:a16="http://schemas.microsoft.com/office/drawing/2014/main" id="{CFE2B3DA-3C9E-6958-E35F-BC5A39522938}"/>
              </a:ext>
            </a:extLst>
          </p:cNvPr>
          <p:cNvPicPr>
            <a:picLocks noChangeAspect="1"/>
          </p:cNvPicPr>
          <p:nvPr/>
        </p:nvPicPr>
        <p:blipFill>
          <a:blip r:embed="rId2"/>
          <a:stretch>
            <a:fillRect/>
          </a:stretch>
        </p:blipFill>
        <p:spPr>
          <a:xfrm>
            <a:off x="1698829" y="1443834"/>
            <a:ext cx="3307367" cy="3604572"/>
          </a:xfrm>
          <a:prstGeom prst="rect">
            <a:avLst/>
          </a:prstGeom>
        </p:spPr>
      </p:pic>
      <p:pic>
        <p:nvPicPr>
          <p:cNvPr id="8" name="Picture 7">
            <a:extLst>
              <a:ext uri="{FF2B5EF4-FFF2-40B4-BE49-F238E27FC236}">
                <a16:creationId xmlns:a16="http://schemas.microsoft.com/office/drawing/2014/main" id="{5680CE7D-0608-2612-4CC6-9D6A7C5F08D5}"/>
              </a:ext>
            </a:extLst>
          </p:cNvPr>
          <p:cNvPicPr>
            <a:picLocks noChangeAspect="1"/>
          </p:cNvPicPr>
          <p:nvPr/>
        </p:nvPicPr>
        <p:blipFill>
          <a:blip r:embed="rId3"/>
          <a:stretch>
            <a:fillRect/>
          </a:stretch>
        </p:blipFill>
        <p:spPr>
          <a:xfrm>
            <a:off x="5166159" y="1443834"/>
            <a:ext cx="4633362" cy="3375953"/>
          </a:xfrm>
          <a:prstGeom prst="rect">
            <a:avLst/>
          </a:prstGeom>
        </p:spPr>
      </p:pic>
    </p:spTree>
    <p:extLst>
      <p:ext uri="{BB962C8B-B14F-4D97-AF65-F5344CB8AC3E}">
        <p14:creationId xmlns:p14="http://schemas.microsoft.com/office/powerpoint/2010/main" val="2755105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Wireframe and prototype</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5" name="Picture 4">
            <a:extLst>
              <a:ext uri="{FF2B5EF4-FFF2-40B4-BE49-F238E27FC236}">
                <a16:creationId xmlns:a16="http://schemas.microsoft.com/office/drawing/2014/main" id="{817B4334-5064-F823-89FE-8CF9556D0474}"/>
              </a:ext>
            </a:extLst>
          </p:cNvPr>
          <p:cNvPicPr>
            <a:picLocks noChangeAspect="1"/>
          </p:cNvPicPr>
          <p:nvPr/>
        </p:nvPicPr>
        <p:blipFill>
          <a:blip r:embed="rId2"/>
          <a:stretch>
            <a:fillRect/>
          </a:stretch>
        </p:blipFill>
        <p:spPr>
          <a:xfrm>
            <a:off x="620899" y="1584840"/>
            <a:ext cx="3509962" cy="3200520"/>
          </a:xfrm>
          <a:prstGeom prst="rect">
            <a:avLst/>
          </a:prstGeom>
        </p:spPr>
      </p:pic>
      <p:pic>
        <p:nvPicPr>
          <p:cNvPr id="7" name="Picture 6">
            <a:extLst>
              <a:ext uri="{FF2B5EF4-FFF2-40B4-BE49-F238E27FC236}">
                <a16:creationId xmlns:a16="http://schemas.microsoft.com/office/drawing/2014/main" id="{241BA134-EEAB-77F5-D0F4-89AC7C8BFCA8}"/>
              </a:ext>
            </a:extLst>
          </p:cNvPr>
          <p:cNvPicPr>
            <a:picLocks noChangeAspect="1"/>
          </p:cNvPicPr>
          <p:nvPr/>
        </p:nvPicPr>
        <p:blipFill>
          <a:blip r:embed="rId3"/>
          <a:stretch>
            <a:fillRect/>
          </a:stretch>
        </p:blipFill>
        <p:spPr>
          <a:xfrm>
            <a:off x="4457912" y="1553909"/>
            <a:ext cx="3341508" cy="3750182"/>
          </a:xfrm>
          <a:prstGeom prst="rect">
            <a:avLst/>
          </a:prstGeom>
        </p:spPr>
      </p:pic>
      <p:pic>
        <p:nvPicPr>
          <p:cNvPr id="10" name="Picture 9">
            <a:extLst>
              <a:ext uri="{FF2B5EF4-FFF2-40B4-BE49-F238E27FC236}">
                <a16:creationId xmlns:a16="http://schemas.microsoft.com/office/drawing/2014/main" id="{CBBDB8CA-DA5B-894D-CA71-2BB8B33C8645}"/>
              </a:ext>
            </a:extLst>
          </p:cNvPr>
          <p:cNvPicPr>
            <a:picLocks noChangeAspect="1"/>
          </p:cNvPicPr>
          <p:nvPr/>
        </p:nvPicPr>
        <p:blipFill>
          <a:blip r:embed="rId4"/>
          <a:stretch>
            <a:fillRect/>
          </a:stretch>
        </p:blipFill>
        <p:spPr>
          <a:xfrm>
            <a:off x="8126471" y="1584840"/>
            <a:ext cx="3390564" cy="3200520"/>
          </a:xfrm>
          <a:prstGeom prst="rect">
            <a:avLst/>
          </a:prstGeom>
        </p:spPr>
      </p:pic>
    </p:spTree>
    <p:extLst>
      <p:ext uri="{BB962C8B-B14F-4D97-AF65-F5344CB8AC3E}">
        <p14:creationId xmlns:p14="http://schemas.microsoft.com/office/powerpoint/2010/main" val="89996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92964"/>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Diagrams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202692"/>
            <a:ext cx="1046988" cy="274320"/>
          </a:xfrm>
        </p:spPr>
        <p:txBody>
          <a:bodyPr/>
          <a:lstStyle/>
          <a:p>
            <a:r>
              <a:rPr lang="en-US" dirty="0"/>
              <a:t>Small Bites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202692"/>
            <a:ext cx="987552" cy="274320"/>
          </a:xfrm>
        </p:spPr>
        <p:txBody>
          <a:bodyPr/>
          <a:lstStyle/>
          <a:p>
            <a:fld id="{48F63A3B-78C7-47BE-AE5E-E10140E04643}" type="slidenum">
              <a:rPr lang="en-US" smtClean="0"/>
              <a:t>14</a:t>
            </a:fld>
            <a:endParaRPr lang="en-US" dirty="0"/>
          </a:p>
        </p:txBody>
      </p:sp>
      <p:pic>
        <p:nvPicPr>
          <p:cNvPr id="8" name="Picture 7">
            <a:extLst>
              <a:ext uri="{FF2B5EF4-FFF2-40B4-BE49-F238E27FC236}">
                <a16:creationId xmlns:a16="http://schemas.microsoft.com/office/drawing/2014/main" id="{9A452F23-EE33-C4F5-FBA8-405A46242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365" y="1559560"/>
            <a:ext cx="5731510" cy="4318000"/>
          </a:xfrm>
          <a:prstGeom prst="rect">
            <a:avLst/>
          </a:prstGeom>
        </p:spPr>
      </p:pic>
      <p:sp>
        <p:nvSpPr>
          <p:cNvPr id="10" name="TextBox 9">
            <a:extLst>
              <a:ext uri="{FF2B5EF4-FFF2-40B4-BE49-F238E27FC236}">
                <a16:creationId xmlns:a16="http://schemas.microsoft.com/office/drawing/2014/main" id="{E71C98F3-A607-C5F2-9166-7E87F3B96DBB}"/>
              </a:ext>
            </a:extLst>
          </p:cNvPr>
          <p:cNvSpPr txBox="1"/>
          <p:nvPr/>
        </p:nvSpPr>
        <p:spPr>
          <a:xfrm>
            <a:off x="2750820" y="947658"/>
            <a:ext cx="6096000" cy="369332"/>
          </a:xfrm>
          <a:prstGeom prst="rect">
            <a:avLst/>
          </a:prstGeom>
          <a:noFill/>
        </p:spPr>
        <p:txBody>
          <a:bodyPr wrap="square">
            <a:spAutoFit/>
          </a:bodyPr>
          <a:lstStyle/>
          <a:p>
            <a:r>
              <a:rPr lang="en-US" dirty="0"/>
              <a:t>1. Flow Chart</a:t>
            </a:r>
          </a:p>
        </p:txBody>
      </p:sp>
    </p:spTree>
    <p:extLst>
      <p:ext uri="{BB962C8B-B14F-4D97-AF65-F5344CB8AC3E}">
        <p14:creationId xmlns:p14="http://schemas.microsoft.com/office/powerpoint/2010/main" val="290384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92964"/>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Diagrams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202692"/>
            <a:ext cx="1046988" cy="274320"/>
          </a:xfrm>
        </p:spPr>
        <p:txBody>
          <a:bodyPr/>
          <a:lstStyle/>
          <a:p>
            <a:r>
              <a:rPr lang="en-US" dirty="0"/>
              <a:t>Small Bites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202692"/>
            <a:ext cx="987552" cy="274320"/>
          </a:xfrm>
        </p:spPr>
        <p:txBody>
          <a:bodyPr/>
          <a:lstStyle/>
          <a:p>
            <a:fld id="{48F63A3B-78C7-47BE-AE5E-E10140E04643}" type="slidenum">
              <a:rPr lang="en-US" smtClean="0"/>
              <a:t>15</a:t>
            </a:fld>
            <a:endParaRPr lang="en-US" dirty="0"/>
          </a:p>
        </p:txBody>
      </p:sp>
      <p:sp>
        <p:nvSpPr>
          <p:cNvPr id="10" name="TextBox 9">
            <a:extLst>
              <a:ext uri="{FF2B5EF4-FFF2-40B4-BE49-F238E27FC236}">
                <a16:creationId xmlns:a16="http://schemas.microsoft.com/office/drawing/2014/main" id="{E71C98F3-A607-C5F2-9166-7E87F3B96DBB}"/>
              </a:ext>
            </a:extLst>
          </p:cNvPr>
          <p:cNvSpPr txBox="1"/>
          <p:nvPr/>
        </p:nvSpPr>
        <p:spPr>
          <a:xfrm>
            <a:off x="2750820" y="947658"/>
            <a:ext cx="6096000" cy="369332"/>
          </a:xfrm>
          <a:prstGeom prst="rect">
            <a:avLst/>
          </a:prstGeom>
          <a:noFill/>
        </p:spPr>
        <p:txBody>
          <a:bodyPr wrap="square">
            <a:spAutoFit/>
          </a:bodyPr>
          <a:lstStyle/>
          <a:p>
            <a:r>
              <a:rPr lang="en-US" dirty="0"/>
              <a:t>2. Class Diagram</a:t>
            </a:r>
          </a:p>
        </p:txBody>
      </p:sp>
      <p:pic>
        <p:nvPicPr>
          <p:cNvPr id="3" name="Picture 2">
            <a:extLst>
              <a:ext uri="{FF2B5EF4-FFF2-40B4-BE49-F238E27FC236}">
                <a16:creationId xmlns:a16="http://schemas.microsoft.com/office/drawing/2014/main" id="{274346B6-FB6C-8764-3C9F-63AC0CB45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5" y="1316990"/>
            <a:ext cx="5731510" cy="4865370"/>
          </a:xfrm>
          <a:prstGeom prst="rect">
            <a:avLst/>
          </a:prstGeom>
        </p:spPr>
      </p:pic>
    </p:spTree>
    <p:extLst>
      <p:ext uri="{BB962C8B-B14F-4D97-AF65-F5344CB8AC3E}">
        <p14:creationId xmlns:p14="http://schemas.microsoft.com/office/powerpoint/2010/main" val="1671609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92964"/>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Diagrams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202692"/>
            <a:ext cx="1046988" cy="274320"/>
          </a:xfrm>
        </p:spPr>
        <p:txBody>
          <a:bodyPr/>
          <a:lstStyle/>
          <a:p>
            <a:r>
              <a:rPr lang="en-US" dirty="0"/>
              <a:t>Small Bites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202692"/>
            <a:ext cx="987552" cy="274320"/>
          </a:xfrm>
        </p:spPr>
        <p:txBody>
          <a:bodyPr/>
          <a:lstStyle/>
          <a:p>
            <a:fld id="{48F63A3B-78C7-47BE-AE5E-E10140E04643}" type="slidenum">
              <a:rPr lang="en-US" smtClean="0"/>
              <a:t>16</a:t>
            </a:fld>
            <a:endParaRPr lang="en-US" dirty="0"/>
          </a:p>
        </p:txBody>
      </p:sp>
      <p:sp>
        <p:nvSpPr>
          <p:cNvPr id="10" name="TextBox 9">
            <a:extLst>
              <a:ext uri="{FF2B5EF4-FFF2-40B4-BE49-F238E27FC236}">
                <a16:creationId xmlns:a16="http://schemas.microsoft.com/office/drawing/2014/main" id="{E71C98F3-A607-C5F2-9166-7E87F3B96DBB}"/>
              </a:ext>
            </a:extLst>
          </p:cNvPr>
          <p:cNvSpPr txBox="1"/>
          <p:nvPr/>
        </p:nvSpPr>
        <p:spPr>
          <a:xfrm>
            <a:off x="2750820" y="947658"/>
            <a:ext cx="6096000" cy="369332"/>
          </a:xfrm>
          <a:prstGeom prst="rect">
            <a:avLst/>
          </a:prstGeom>
          <a:noFill/>
        </p:spPr>
        <p:txBody>
          <a:bodyPr wrap="square">
            <a:spAutoFit/>
          </a:bodyPr>
          <a:lstStyle/>
          <a:p>
            <a:r>
              <a:rPr lang="en-US" dirty="0"/>
              <a:t>3. Activity Diagram</a:t>
            </a:r>
          </a:p>
        </p:txBody>
      </p:sp>
      <p:pic>
        <p:nvPicPr>
          <p:cNvPr id="4" name="Picture 3">
            <a:extLst>
              <a:ext uri="{FF2B5EF4-FFF2-40B4-BE49-F238E27FC236}">
                <a16:creationId xmlns:a16="http://schemas.microsoft.com/office/drawing/2014/main" id="{FAD3039A-49EE-70FE-DEC6-FECF2F53E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5" y="1473835"/>
            <a:ext cx="5731510" cy="3910330"/>
          </a:xfrm>
          <a:prstGeom prst="rect">
            <a:avLst/>
          </a:prstGeom>
        </p:spPr>
      </p:pic>
    </p:spTree>
    <p:extLst>
      <p:ext uri="{BB962C8B-B14F-4D97-AF65-F5344CB8AC3E}">
        <p14:creationId xmlns:p14="http://schemas.microsoft.com/office/powerpoint/2010/main" val="212879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92964"/>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Diagrams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202692"/>
            <a:ext cx="1046988" cy="274320"/>
          </a:xfrm>
        </p:spPr>
        <p:txBody>
          <a:bodyPr/>
          <a:lstStyle/>
          <a:p>
            <a:r>
              <a:rPr lang="en-US" dirty="0"/>
              <a:t>Small Bites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202692"/>
            <a:ext cx="987552" cy="274320"/>
          </a:xfrm>
        </p:spPr>
        <p:txBody>
          <a:bodyPr/>
          <a:lstStyle/>
          <a:p>
            <a:fld id="{48F63A3B-78C7-47BE-AE5E-E10140E04643}" type="slidenum">
              <a:rPr lang="en-US" smtClean="0"/>
              <a:t>17</a:t>
            </a:fld>
            <a:endParaRPr lang="en-US" dirty="0"/>
          </a:p>
        </p:txBody>
      </p:sp>
      <p:sp>
        <p:nvSpPr>
          <p:cNvPr id="10" name="TextBox 9">
            <a:extLst>
              <a:ext uri="{FF2B5EF4-FFF2-40B4-BE49-F238E27FC236}">
                <a16:creationId xmlns:a16="http://schemas.microsoft.com/office/drawing/2014/main" id="{E71C98F3-A607-C5F2-9166-7E87F3B96DBB}"/>
              </a:ext>
            </a:extLst>
          </p:cNvPr>
          <p:cNvSpPr txBox="1"/>
          <p:nvPr/>
        </p:nvSpPr>
        <p:spPr>
          <a:xfrm>
            <a:off x="2750820" y="947658"/>
            <a:ext cx="6096000" cy="369332"/>
          </a:xfrm>
          <a:prstGeom prst="rect">
            <a:avLst/>
          </a:prstGeom>
          <a:noFill/>
        </p:spPr>
        <p:txBody>
          <a:bodyPr wrap="square">
            <a:spAutoFit/>
          </a:bodyPr>
          <a:lstStyle/>
          <a:p>
            <a:r>
              <a:rPr lang="en-US" dirty="0"/>
              <a:t>4. Use Case Diagram</a:t>
            </a:r>
          </a:p>
        </p:txBody>
      </p:sp>
      <p:pic>
        <p:nvPicPr>
          <p:cNvPr id="3" name="Picture 2">
            <a:extLst>
              <a:ext uri="{FF2B5EF4-FFF2-40B4-BE49-F238E27FC236}">
                <a16:creationId xmlns:a16="http://schemas.microsoft.com/office/drawing/2014/main" id="{7A058516-C1A0-6673-332F-84E1B85E8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6595" y="1403588"/>
            <a:ext cx="5276850" cy="3844925"/>
          </a:xfrm>
          <a:prstGeom prst="rect">
            <a:avLst/>
          </a:prstGeom>
        </p:spPr>
      </p:pic>
    </p:spTree>
    <p:extLst>
      <p:ext uri="{BB962C8B-B14F-4D97-AF65-F5344CB8AC3E}">
        <p14:creationId xmlns:p14="http://schemas.microsoft.com/office/powerpoint/2010/main" val="1376078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92964"/>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Diagrams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202692"/>
            <a:ext cx="1046988" cy="274320"/>
          </a:xfrm>
        </p:spPr>
        <p:txBody>
          <a:bodyPr/>
          <a:lstStyle/>
          <a:p>
            <a:r>
              <a:rPr lang="en-US" dirty="0"/>
              <a:t>Small Bites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202692"/>
            <a:ext cx="987552" cy="274320"/>
          </a:xfrm>
        </p:spPr>
        <p:txBody>
          <a:bodyPr/>
          <a:lstStyle/>
          <a:p>
            <a:fld id="{48F63A3B-78C7-47BE-AE5E-E10140E04643}" type="slidenum">
              <a:rPr lang="en-US" smtClean="0"/>
              <a:t>18</a:t>
            </a:fld>
            <a:endParaRPr lang="en-US" dirty="0"/>
          </a:p>
        </p:txBody>
      </p:sp>
      <p:sp>
        <p:nvSpPr>
          <p:cNvPr id="10" name="TextBox 9">
            <a:extLst>
              <a:ext uri="{FF2B5EF4-FFF2-40B4-BE49-F238E27FC236}">
                <a16:creationId xmlns:a16="http://schemas.microsoft.com/office/drawing/2014/main" id="{E71C98F3-A607-C5F2-9166-7E87F3B96DBB}"/>
              </a:ext>
            </a:extLst>
          </p:cNvPr>
          <p:cNvSpPr txBox="1"/>
          <p:nvPr/>
        </p:nvSpPr>
        <p:spPr>
          <a:xfrm>
            <a:off x="2750820" y="947658"/>
            <a:ext cx="6096000" cy="369332"/>
          </a:xfrm>
          <a:prstGeom prst="rect">
            <a:avLst/>
          </a:prstGeom>
          <a:noFill/>
        </p:spPr>
        <p:txBody>
          <a:bodyPr wrap="square">
            <a:spAutoFit/>
          </a:bodyPr>
          <a:lstStyle/>
          <a:p>
            <a:r>
              <a:rPr lang="en-US" dirty="0"/>
              <a:t>5. Data Flow Diagram</a:t>
            </a:r>
          </a:p>
        </p:txBody>
      </p:sp>
      <p:pic>
        <p:nvPicPr>
          <p:cNvPr id="5" name="Picture 4">
            <a:extLst>
              <a:ext uri="{FF2B5EF4-FFF2-40B4-BE49-F238E27FC236}">
                <a16:creationId xmlns:a16="http://schemas.microsoft.com/office/drawing/2014/main" id="{E1837CBD-D9D7-A769-80CD-9B0F5127D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5" y="1797963"/>
            <a:ext cx="5731510" cy="3521075"/>
          </a:xfrm>
          <a:prstGeom prst="rect">
            <a:avLst/>
          </a:prstGeom>
        </p:spPr>
      </p:pic>
      <p:sp>
        <p:nvSpPr>
          <p:cNvPr id="9" name="TextBox 8">
            <a:extLst>
              <a:ext uri="{FF2B5EF4-FFF2-40B4-BE49-F238E27FC236}">
                <a16:creationId xmlns:a16="http://schemas.microsoft.com/office/drawing/2014/main" id="{F11BCAC5-2EF3-1AC6-6DCC-518BD0C42262}"/>
              </a:ext>
            </a:extLst>
          </p:cNvPr>
          <p:cNvSpPr txBox="1"/>
          <p:nvPr/>
        </p:nvSpPr>
        <p:spPr>
          <a:xfrm>
            <a:off x="2804160" y="1403588"/>
            <a:ext cx="6096000" cy="307777"/>
          </a:xfrm>
          <a:prstGeom prst="rect">
            <a:avLst/>
          </a:prstGeom>
          <a:noFill/>
        </p:spPr>
        <p:txBody>
          <a:bodyPr wrap="square">
            <a:spAutoFit/>
          </a:bodyPr>
          <a:lstStyle/>
          <a:p>
            <a:r>
              <a:rPr lang="en-US" sz="1400" dirty="0"/>
              <a:t>5.1 Level 0</a:t>
            </a:r>
          </a:p>
        </p:txBody>
      </p:sp>
    </p:spTree>
    <p:extLst>
      <p:ext uri="{BB962C8B-B14F-4D97-AF65-F5344CB8AC3E}">
        <p14:creationId xmlns:p14="http://schemas.microsoft.com/office/powerpoint/2010/main" val="1578303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92964"/>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Diagrams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202692"/>
            <a:ext cx="1046988" cy="274320"/>
          </a:xfrm>
        </p:spPr>
        <p:txBody>
          <a:bodyPr/>
          <a:lstStyle/>
          <a:p>
            <a:r>
              <a:rPr lang="en-US" dirty="0"/>
              <a:t>Small Bites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202692"/>
            <a:ext cx="987552" cy="274320"/>
          </a:xfrm>
        </p:spPr>
        <p:txBody>
          <a:bodyPr/>
          <a:lstStyle/>
          <a:p>
            <a:fld id="{48F63A3B-78C7-47BE-AE5E-E10140E04643}" type="slidenum">
              <a:rPr lang="en-US" smtClean="0"/>
              <a:t>19</a:t>
            </a:fld>
            <a:endParaRPr lang="en-US" dirty="0"/>
          </a:p>
        </p:txBody>
      </p:sp>
      <p:sp>
        <p:nvSpPr>
          <p:cNvPr id="9" name="TextBox 8">
            <a:extLst>
              <a:ext uri="{FF2B5EF4-FFF2-40B4-BE49-F238E27FC236}">
                <a16:creationId xmlns:a16="http://schemas.microsoft.com/office/drawing/2014/main" id="{F11BCAC5-2EF3-1AC6-6DCC-518BD0C42262}"/>
              </a:ext>
            </a:extLst>
          </p:cNvPr>
          <p:cNvSpPr txBox="1"/>
          <p:nvPr/>
        </p:nvSpPr>
        <p:spPr>
          <a:xfrm>
            <a:off x="2804160" y="876974"/>
            <a:ext cx="6096000" cy="307777"/>
          </a:xfrm>
          <a:prstGeom prst="rect">
            <a:avLst/>
          </a:prstGeom>
          <a:noFill/>
        </p:spPr>
        <p:txBody>
          <a:bodyPr wrap="square">
            <a:spAutoFit/>
          </a:bodyPr>
          <a:lstStyle/>
          <a:p>
            <a:r>
              <a:rPr lang="en-US" sz="1400" dirty="0"/>
              <a:t>5.2 Level 1</a:t>
            </a:r>
          </a:p>
        </p:txBody>
      </p:sp>
      <p:pic>
        <p:nvPicPr>
          <p:cNvPr id="3" name="Picture 2">
            <a:extLst>
              <a:ext uri="{FF2B5EF4-FFF2-40B4-BE49-F238E27FC236}">
                <a16:creationId xmlns:a16="http://schemas.microsoft.com/office/drawing/2014/main" id="{C96D512B-A13D-5474-5C3B-154042BF9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790" y="1627505"/>
            <a:ext cx="5392420" cy="3602990"/>
          </a:xfrm>
          <a:prstGeom prst="rect">
            <a:avLst/>
          </a:prstGeom>
        </p:spPr>
      </p:pic>
    </p:spTree>
    <p:extLst>
      <p:ext uri="{BB962C8B-B14F-4D97-AF65-F5344CB8AC3E}">
        <p14:creationId xmlns:p14="http://schemas.microsoft.com/office/powerpoint/2010/main" val="108934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Team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Dholariya Jaimish (20SOECE11015)</a:t>
            </a:r>
          </a:p>
          <a:p>
            <a:r>
              <a:rPr lang="en-US" dirty="0"/>
              <a:t>Dhameliya Chintan (20SOECE11013)</a:t>
            </a:r>
          </a:p>
          <a:p>
            <a:r>
              <a:rPr lang="en-US" dirty="0"/>
              <a:t>Gediya Prins (20SOECE11018)</a:t>
            </a:r>
          </a:p>
          <a:p>
            <a:r>
              <a:rPr lang="en-US" dirty="0"/>
              <a:t>Kumbhani Daksh (20SOECE11040)</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92964"/>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Diagrams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202692"/>
            <a:ext cx="1046988" cy="274320"/>
          </a:xfrm>
        </p:spPr>
        <p:txBody>
          <a:bodyPr/>
          <a:lstStyle/>
          <a:p>
            <a:r>
              <a:rPr lang="en-US" dirty="0"/>
              <a:t>Small Bites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202692"/>
            <a:ext cx="987552" cy="274320"/>
          </a:xfrm>
        </p:spPr>
        <p:txBody>
          <a:bodyPr/>
          <a:lstStyle/>
          <a:p>
            <a:fld id="{48F63A3B-78C7-47BE-AE5E-E10140E04643}" type="slidenum">
              <a:rPr lang="en-US" smtClean="0"/>
              <a:t>20</a:t>
            </a:fld>
            <a:endParaRPr lang="en-US" dirty="0"/>
          </a:p>
        </p:txBody>
      </p:sp>
      <p:sp>
        <p:nvSpPr>
          <p:cNvPr id="9" name="TextBox 8">
            <a:extLst>
              <a:ext uri="{FF2B5EF4-FFF2-40B4-BE49-F238E27FC236}">
                <a16:creationId xmlns:a16="http://schemas.microsoft.com/office/drawing/2014/main" id="{F11BCAC5-2EF3-1AC6-6DCC-518BD0C42262}"/>
              </a:ext>
            </a:extLst>
          </p:cNvPr>
          <p:cNvSpPr txBox="1"/>
          <p:nvPr/>
        </p:nvSpPr>
        <p:spPr>
          <a:xfrm>
            <a:off x="2804160" y="876974"/>
            <a:ext cx="6096000" cy="307777"/>
          </a:xfrm>
          <a:prstGeom prst="rect">
            <a:avLst/>
          </a:prstGeom>
          <a:noFill/>
        </p:spPr>
        <p:txBody>
          <a:bodyPr wrap="square">
            <a:spAutoFit/>
          </a:bodyPr>
          <a:lstStyle/>
          <a:p>
            <a:r>
              <a:rPr lang="en-US" sz="1400" dirty="0"/>
              <a:t>5.3 Level 2</a:t>
            </a:r>
          </a:p>
        </p:txBody>
      </p:sp>
      <p:pic>
        <p:nvPicPr>
          <p:cNvPr id="4" name="Picture 3">
            <a:extLst>
              <a:ext uri="{FF2B5EF4-FFF2-40B4-BE49-F238E27FC236}">
                <a16:creationId xmlns:a16="http://schemas.microsoft.com/office/drawing/2014/main" id="{5AFF63A7-D8F0-5321-19F5-49DFC3BF3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45" y="1290002"/>
            <a:ext cx="5731510" cy="4277995"/>
          </a:xfrm>
          <a:prstGeom prst="rect">
            <a:avLst/>
          </a:prstGeom>
        </p:spPr>
      </p:pic>
    </p:spTree>
    <p:extLst>
      <p:ext uri="{BB962C8B-B14F-4D97-AF65-F5344CB8AC3E}">
        <p14:creationId xmlns:p14="http://schemas.microsoft.com/office/powerpoint/2010/main" val="826592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01140" y="2773680"/>
            <a:ext cx="6012180" cy="1310640"/>
          </a:xfrm>
        </p:spPr>
        <p:txBody>
          <a:bodyPr/>
          <a:lstStyle/>
          <a:p>
            <a:r>
              <a:rPr lang="en-US" sz="6600"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Work Done BY Team Members</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t>Small Bites</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753995" y="4479722"/>
            <a:ext cx="2598737" cy="875424"/>
          </a:xfrm>
        </p:spPr>
        <p:txBody>
          <a:bodyPr/>
          <a:lstStyle/>
          <a:p>
            <a:r>
              <a:rPr lang="en-US" dirty="0">
                <a:solidFill>
                  <a:schemeClr val="accent6">
                    <a:lumMod val="50000"/>
                  </a:schemeClr>
                </a:solidFill>
              </a:rPr>
              <a:t>Dholariya Jaimish</a:t>
            </a:r>
          </a:p>
        </p:txBody>
      </p:sp>
      <p:sp>
        <p:nvSpPr>
          <p:cNvPr id="19" name="Text Placeholder 1">
            <a:extLst>
              <a:ext uri="{FF2B5EF4-FFF2-40B4-BE49-F238E27FC236}">
                <a16:creationId xmlns:a16="http://schemas.microsoft.com/office/drawing/2014/main" id="{919B0267-2F39-D656-ECF0-26F760011390}"/>
              </a:ext>
            </a:extLst>
          </p:cNvPr>
          <p:cNvSpPr txBox="1">
            <a:spLocks/>
          </p:cNvSpPr>
          <p:nvPr/>
        </p:nvSpPr>
        <p:spPr>
          <a:xfrm>
            <a:off x="756450" y="2393216"/>
            <a:ext cx="2598737" cy="2086506"/>
          </a:xfrm>
          <a:prstGeom prst="rect">
            <a:avLst/>
          </a:prstGeom>
          <a:solidFill>
            <a:schemeClr val="bg2"/>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sz="1400" dirty="0">
                <a:solidFill>
                  <a:schemeClr val="accent6">
                    <a:lumMod val="75000"/>
                  </a:schemeClr>
                </a:solidFill>
              </a:rPr>
              <a:t>   1. UI Designing</a:t>
            </a:r>
          </a:p>
          <a:p>
            <a:pPr algn="l">
              <a:lnSpc>
                <a:spcPct val="150000"/>
              </a:lnSpc>
            </a:pPr>
            <a:r>
              <a:rPr lang="en-US" sz="1400" dirty="0">
                <a:solidFill>
                  <a:schemeClr val="accent6">
                    <a:lumMod val="75000"/>
                  </a:schemeClr>
                </a:solidFill>
              </a:rPr>
              <a:t>   2. Wire Frame</a:t>
            </a:r>
          </a:p>
          <a:p>
            <a:pPr algn="l">
              <a:lnSpc>
                <a:spcPct val="150000"/>
              </a:lnSpc>
            </a:pPr>
            <a:r>
              <a:rPr lang="en-US" sz="1400" dirty="0">
                <a:solidFill>
                  <a:schemeClr val="accent6">
                    <a:lumMod val="75000"/>
                  </a:schemeClr>
                </a:solidFill>
              </a:rPr>
              <a:t>   3. PPT Designing</a:t>
            </a:r>
          </a:p>
          <a:p>
            <a:pPr algn="l">
              <a:lnSpc>
                <a:spcPct val="150000"/>
              </a:lnSpc>
            </a:pPr>
            <a:r>
              <a:rPr lang="en-US" sz="1400" dirty="0">
                <a:solidFill>
                  <a:schemeClr val="accent6">
                    <a:lumMod val="75000"/>
                  </a:schemeClr>
                </a:solidFill>
              </a:rPr>
              <a:t>   4. srs document</a:t>
            </a:r>
          </a:p>
        </p:txBody>
      </p:sp>
      <p:sp>
        <p:nvSpPr>
          <p:cNvPr id="40" name="Text Placeholder 1">
            <a:extLst>
              <a:ext uri="{FF2B5EF4-FFF2-40B4-BE49-F238E27FC236}">
                <a16:creationId xmlns:a16="http://schemas.microsoft.com/office/drawing/2014/main" id="{3F688C47-816B-0183-6CED-F5D48B83FC1D}"/>
              </a:ext>
            </a:extLst>
          </p:cNvPr>
          <p:cNvSpPr txBox="1">
            <a:spLocks/>
          </p:cNvSpPr>
          <p:nvPr/>
        </p:nvSpPr>
        <p:spPr>
          <a:xfrm>
            <a:off x="3512090" y="4479723"/>
            <a:ext cx="2598737" cy="875424"/>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lumMod val="50000"/>
                  </a:schemeClr>
                </a:solidFill>
              </a:rPr>
              <a:t>Dhameliya Chintan</a:t>
            </a:r>
          </a:p>
        </p:txBody>
      </p:sp>
      <p:sp>
        <p:nvSpPr>
          <p:cNvPr id="41" name="Text Placeholder 1">
            <a:extLst>
              <a:ext uri="{FF2B5EF4-FFF2-40B4-BE49-F238E27FC236}">
                <a16:creationId xmlns:a16="http://schemas.microsoft.com/office/drawing/2014/main" id="{6D37E44F-1C96-E4FE-C009-80E5FD15B5C4}"/>
              </a:ext>
            </a:extLst>
          </p:cNvPr>
          <p:cNvSpPr txBox="1">
            <a:spLocks/>
          </p:cNvSpPr>
          <p:nvPr/>
        </p:nvSpPr>
        <p:spPr>
          <a:xfrm>
            <a:off x="3510042" y="2393217"/>
            <a:ext cx="2598737" cy="2086506"/>
          </a:xfrm>
          <a:prstGeom prst="rect">
            <a:avLst/>
          </a:prstGeom>
          <a:solidFill>
            <a:schemeClr val="bg2"/>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sz="1400" dirty="0">
                <a:solidFill>
                  <a:schemeClr val="accent6">
                    <a:lumMod val="75000"/>
                  </a:schemeClr>
                </a:solidFill>
              </a:rPr>
              <a:t>   1. Frontend</a:t>
            </a:r>
          </a:p>
          <a:p>
            <a:pPr algn="l">
              <a:lnSpc>
                <a:spcPct val="150000"/>
              </a:lnSpc>
            </a:pPr>
            <a:r>
              <a:rPr lang="en-US" sz="1400" dirty="0">
                <a:solidFill>
                  <a:schemeClr val="accent6">
                    <a:lumMod val="75000"/>
                  </a:schemeClr>
                </a:solidFill>
              </a:rPr>
              <a:t>   2. database connection</a:t>
            </a:r>
          </a:p>
          <a:p>
            <a:pPr algn="l">
              <a:lnSpc>
                <a:spcPct val="150000"/>
              </a:lnSpc>
            </a:pPr>
            <a:r>
              <a:rPr lang="en-US" sz="1400" dirty="0">
                <a:solidFill>
                  <a:schemeClr val="accent6">
                    <a:lumMod val="75000"/>
                  </a:schemeClr>
                </a:solidFill>
              </a:rPr>
              <a:t>   3. backend</a:t>
            </a:r>
          </a:p>
        </p:txBody>
      </p:sp>
      <p:sp>
        <p:nvSpPr>
          <p:cNvPr id="42" name="Text Placeholder 1">
            <a:extLst>
              <a:ext uri="{FF2B5EF4-FFF2-40B4-BE49-F238E27FC236}">
                <a16:creationId xmlns:a16="http://schemas.microsoft.com/office/drawing/2014/main" id="{DCA5C1FA-3B06-0F1B-F926-2195C29FC35E}"/>
              </a:ext>
            </a:extLst>
          </p:cNvPr>
          <p:cNvSpPr txBox="1">
            <a:spLocks/>
          </p:cNvSpPr>
          <p:nvPr/>
        </p:nvSpPr>
        <p:spPr>
          <a:xfrm>
            <a:off x="6266514" y="4479724"/>
            <a:ext cx="2598737" cy="875424"/>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lumMod val="50000"/>
                  </a:schemeClr>
                </a:solidFill>
              </a:rPr>
              <a:t>Gediya Prins</a:t>
            </a:r>
          </a:p>
        </p:txBody>
      </p:sp>
      <p:sp>
        <p:nvSpPr>
          <p:cNvPr id="43" name="Text Placeholder 1">
            <a:extLst>
              <a:ext uri="{FF2B5EF4-FFF2-40B4-BE49-F238E27FC236}">
                <a16:creationId xmlns:a16="http://schemas.microsoft.com/office/drawing/2014/main" id="{403774CC-7638-BF8C-C30E-43D893BB60E0}"/>
              </a:ext>
            </a:extLst>
          </p:cNvPr>
          <p:cNvSpPr txBox="1">
            <a:spLocks/>
          </p:cNvSpPr>
          <p:nvPr/>
        </p:nvSpPr>
        <p:spPr>
          <a:xfrm>
            <a:off x="6261179" y="2393216"/>
            <a:ext cx="2598737" cy="2086508"/>
          </a:xfrm>
          <a:prstGeom prst="rect">
            <a:avLst/>
          </a:prstGeom>
          <a:solidFill>
            <a:schemeClr val="bg2"/>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sz="1400" dirty="0">
                <a:solidFill>
                  <a:schemeClr val="accent6">
                    <a:lumMod val="75000"/>
                  </a:schemeClr>
                </a:solidFill>
              </a:rPr>
              <a:t>   1. srs document</a:t>
            </a:r>
          </a:p>
          <a:p>
            <a:pPr algn="l">
              <a:lnSpc>
                <a:spcPct val="150000"/>
              </a:lnSpc>
            </a:pPr>
            <a:r>
              <a:rPr lang="en-US" sz="1400" dirty="0">
                <a:solidFill>
                  <a:schemeClr val="accent6">
                    <a:lumMod val="75000"/>
                  </a:schemeClr>
                </a:solidFill>
              </a:rPr>
              <a:t>   2. frontend</a:t>
            </a:r>
          </a:p>
          <a:p>
            <a:pPr algn="l">
              <a:lnSpc>
                <a:spcPct val="150000"/>
              </a:lnSpc>
            </a:pPr>
            <a:r>
              <a:rPr lang="en-US" sz="1400" dirty="0">
                <a:solidFill>
                  <a:schemeClr val="accent6">
                    <a:lumMod val="75000"/>
                  </a:schemeClr>
                </a:solidFill>
              </a:rPr>
              <a:t>   3. diagram</a:t>
            </a:r>
          </a:p>
          <a:p>
            <a:pPr algn="l">
              <a:lnSpc>
                <a:spcPct val="150000"/>
              </a:lnSpc>
            </a:pPr>
            <a:r>
              <a:rPr lang="en-US" sz="1400" dirty="0">
                <a:solidFill>
                  <a:schemeClr val="accent6">
                    <a:lumMod val="75000"/>
                  </a:schemeClr>
                </a:solidFill>
              </a:rPr>
              <a:t>   4. documentation</a:t>
            </a:r>
          </a:p>
        </p:txBody>
      </p:sp>
      <p:sp>
        <p:nvSpPr>
          <p:cNvPr id="44" name="Text Placeholder 1">
            <a:extLst>
              <a:ext uri="{FF2B5EF4-FFF2-40B4-BE49-F238E27FC236}">
                <a16:creationId xmlns:a16="http://schemas.microsoft.com/office/drawing/2014/main" id="{B79A7F6D-926F-7CF5-6174-306A5177604A}"/>
              </a:ext>
            </a:extLst>
          </p:cNvPr>
          <p:cNvSpPr txBox="1">
            <a:spLocks/>
          </p:cNvSpPr>
          <p:nvPr/>
        </p:nvSpPr>
        <p:spPr>
          <a:xfrm>
            <a:off x="9004696" y="4479724"/>
            <a:ext cx="2598737" cy="875424"/>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lumMod val="50000"/>
                  </a:schemeClr>
                </a:solidFill>
              </a:rPr>
              <a:t>Kumbhani Daksh</a:t>
            </a:r>
          </a:p>
        </p:txBody>
      </p:sp>
      <p:sp>
        <p:nvSpPr>
          <p:cNvPr id="45" name="Text Placeholder 1">
            <a:extLst>
              <a:ext uri="{FF2B5EF4-FFF2-40B4-BE49-F238E27FC236}">
                <a16:creationId xmlns:a16="http://schemas.microsoft.com/office/drawing/2014/main" id="{4CDBB9C3-05BE-3464-C00A-9261B0C40ED6}"/>
              </a:ext>
            </a:extLst>
          </p:cNvPr>
          <p:cNvSpPr txBox="1">
            <a:spLocks/>
          </p:cNvSpPr>
          <p:nvPr/>
        </p:nvSpPr>
        <p:spPr>
          <a:xfrm>
            <a:off x="9009861" y="2393215"/>
            <a:ext cx="2598737" cy="2086509"/>
          </a:xfrm>
          <a:prstGeom prst="rect">
            <a:avLst/>
          </a:prstGeom>
          <a:solidFill>
            <a:schemeClr val="bg2"/>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sz="1400" dirty="0">
                <a:solidFill>
                  <a:schemeClr val="accent6">
                    <a:lumMod val="75000"/>
                  </a:schemeClr>
                </a:solidFill>
              </a:rPr>
              <a:t>   1. software testing</a:t>
            </a:r>
          </a:p>
          <a:p>
            <a:pPr algn="l">
              <a:lnSpc>
                <a:spcPct val="150000"/>
              </a:lnSpc>
            </a:pPr>
            <a:r>
              <a:rPr lang="en-US" sz="1400" dirty="0">
                <a:solidFill>
                  <a:schemeClr val="accent6">
                    <a:lumMod val="75000"/>
                  </a:schemeClr>
                </a:solidFill>
              </a:rPr>
              <a:t>   2. diagram</a:t>
            </a:r>
          </a:p>
        </p:txBody>
      </p:sp>
    </p:spTree>
    <p:extLst>
      <p:ext uri="{BB962C8B-B14F-4D97-AF65-F5344CB8AC3E}">
        <p14:creationId xmlns:p14="http://schemas.microsoft.com/office/powerpoint/2010/main" val="201193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305300" y="940816"/>
            <a:ext cx="7470648" cy="768096"/>
          </a:xfrm>
        </p:spPr>
        <p:txBody>
          <a:bodyPr/>
          <a:lstStyle/>
          <a:p>
            <a:r>
              <a:rPr lang="en-US" dirty="0"/>
              <a:t>Need of application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305300" y="1872488"/>
            <a:ext cx="7185660" cy="4688332"/>
          </a:xfrm>
        </p:spPr>
        <p:txBody>
          <a:bodyPr/>
          <a:lstStyle/>
          <a:p>
            <a:pPr marL="285750" indent="-285750" algn="just">
              <a:buFont typeface="Arial" panose="020B0604020202020204" pitchFamily="34" charset="0"/>
              <a:buChar char="•"/>
            </a:pPr>
            <a:r>
              <a:rPr lang="en-US" sz="1400" dirty="0"/>
              <a:t>An app is fast, easy and comfortable to use. There are no misunderstandings or frustrations as can happen with ordering over the phone. In a nutshell, Our customers choose to order food through the app because it’s at their fingertips.</a:t>
            </a:r>
          </a:p>
          <a:p>
            <a:pPr algn="just"/>
            <a:endParaRPr lang="en-US" sz="1400" dirty="0"/>
          </a:p>
          <a:p>
            <a:pPr marL="285750" indent="-285750" algn="just">
              <a:buFont typeface="Arial" panose="020B0604020202020204" pitchFamily="34" charset="0"/>
              <a:buChar char="•"/>
            </a:pPr>
            <a:r>
              <a:rPr lang="en-US" sz="1400" dirty="0"/>
              <a:t>Online ordering through a food delivery app can help us reach new customers outside our regulars and locals. By enhancing our brand’s online presence in the market, we can boost our sales with new and returning customers.</a:t>
            </a:r>
          </a:p>
          <a:p>
            <a:pPr algn="just"/>
            <a:endParaRPr lang="en-US" sz="1400" dirty="0"/>
          </a:p>
          <a:p>
            <a:pPr marL="285750" indent="-285750" algn="just">
              <a:buFont typeface="Arial" panose="020B0604020202020204" pitchFamily="34" charset="0"/>
              <a:buChar char="•"/>
            </a:pPr>
            <a:r>
              <a:rPr lang="en-US" sz="1400" dirty="0"/>
              <a:t>An app allows customers to order anytime, anywhere using their mobiles, tablets or other devices. With a food delivery app, the customer can quietly place an order without the hassle of talking over the phone.</a:t>
            </a:r>
          </a:p>
          <a:p>
            <a:pPr algn="just"/>
            <a:endParaRPr lang="en-US" sz="1400" dirty="0"/>
          </a:p>
          <a:p>
            <a:pPr marL="285750" indent="-285750" algn="just">
              <a:buFont typeface="Arial" panose="020B0604020202020204" pitchFamily="34" charset="0"/>
              <a:buChar char="•"/>
            </a:pPr>
            <a:r>
              <a:rPr lang="en-US" sz="1400" dirty="0"/>
              <a:t>Sometimes customers want our food but in the comfort of their own home. Whether that’s due to ongoing restrictions, bad weather or simply the desire to stay home, by offering delivery you’re able to serve a wider range of customers.</a:t>
            </a:r>
          </a:p>
          <a:p>
            <a:pPr algn="just"/>
            <a:endParaRPr lang="en-US" sz="1400" dirty="0"/>
          </a:p>
          <a:p>
            <a:pPr marL="285750" indent="-285750" algn="just">
              <a:buFont typeface="Arial" panose="020B0604020202020204" pitchFamily="34" charset="0"/>
              <a:buChar char="•"/>
            </a:pPr>
            <a:r>
              <a:rPr lang="en-US" sz="1400" dirty="0"/>
              <a:t>Our restaurant seating capacity may be 100 at a time, or perhaps less, but with a food delivery service app you can reach thousands of people. All we need is an integrated ordering system, and you are good to go!</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Small Bites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23360" y="940816"/>
            <a:ext cx="7752588" cy="768096"/>
          </a:xfrm>
        </p:spPr>
        <p:txBody>
          <a:bodyPr/>
          <a:lstStyle/>
          <a:p>
            <a:r>
              <a:rPr lang="en-US" dirty="0"/>
              <a:t>Scope of application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305300" y="1872488"/>
            <a:ext cx="7185660" cy="4688332"/>
          </a:xfrm>
        </p:spPr>
        <p:txBody>
          <a:bodyPr/>
          <a:lstStyle/>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023360" y="457200"/>
            <a:ext cx="3200400" cy="274320"/>
          </a:xfrm>
        </p:spPr>
        <p:txBody>
          <a:bodyPr/>
          <a:lstStyle/>
          <a:p>
            <a:r>
              <a:rPr lang="en-US" dirty="0"/>
              <a:t>Small Bites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9" name="TextBox 8">
            <a:extLst>
              <a:ext uri="{FF2B5EF4-FFF2-40B4-BE49-F238E27FC236}">
                <a16:creationId xmlns:a16="http://schemas.microsoft.com/office/drawing/2014/main" id="{044FA929-F55C-2638-3431-82D55EA8395D}"/>
              </a:ext>
            </a:extLst>
          </p:cNvPr>
          <p:cNvSpPr txBox="1"/>
          <p:nvPr/>
        </p:nvSpPr>
        <p:spPr>
          <a:xfrm>
            <a:off x="4104314" y="1941218"/>
            <a:ext cx="7671634" cy="1265539"/>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360"/>
              </a:spcBef>
              <a:spcAft>
                <a:spcPts val="0"/>
              </a:spcAft>
              <a:buClrTx/>
              <a:buSzTx/>
              <a:buFont typeface="Arial" panose="020B0604020202020204" pitchFamily="34" charset="0"/>
              <a:buChar char="•"/>
              <a:tabLst/>
              <a:defRPr/>
            </a:pPr>
            <a:r>
              <a:rPr lang="en-US" sz="1600" dirty="0">
                <a:solidFill>
                  <a:srgbClr val="1F2C8F"/>
                </a:solidFill>
                <a:latin typeface="Sabon Next LT"/>
              </a:rPr>
              <a:t>As you know now-a-days everything is becoming online.</a:t>
            </a:r>
          </a:p>
          <a:p>
            <a:pPr marL="285750" marR="0" lvl="0" indent="-285750" algn="just" defTabSz="914400" rtl="0" eaLnBrk="1" fontAlgn="auto" latinLnBrk="0" hangingPunct="1">
              <a:lnSpc>
                <a:spcPct val="150000"/>
              </a:lnSpc>
              <a:spcBef>
                <a:spcPts val="36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So our application will be used by users to order food online from their home.</a:t>
            </a:r>
          </a:p>
          <a:p>
            <a:pPr marL="285750" marR="0" lvl="0" indent="-285750" algn="just" defTabSz="914400" rtl="0" eaLnBrk="1" fontAlgn="auto" latinLnBrk="0" hangingPunct="1">
              <a:lnSpc>
                <a:spcPct val="150000"/>
              </a:lnSpc>
              <a:spcBef>
                <a:spcPts val="36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Food will be delivered on customer’s door step.</a:t>
            </a:r>
          </a:p>
        </p:txBody>
      </p:sp>
    </p:spTree>
    <p:extLst>
      <p:ext uri="{BB962C8B-B14F-4D97-AF65-F5344CB8AC3E}">
        <p14:creationId xmlns:p14="http://schemas.microsoft.com/office/powerpoint/2010/main" val="201838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914869-0533-764A-83B1-9EAB24B4405F}"/>
              </a:ext>
            </a:extLst>
          </p:cNvPr>
          <p:cNvSpPr/>
          <p:nvPr/>
        </p:nvSpPr>
        <p:spPr>
          <a:xfrm>
            <a:off x="2827020" y="2784348"/>
            <a:ext cx="4922520" cy="2785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074420" y="1812036"/>
            <a:ext cx="8763000" cy="768096"/>
          </a:xfrm>
        </p:spPr>
        <p:txBody>
          <a:bodyPr/>
          <a:lstStyle/>
          <a:p>
            <a:r>
              <a:rPr lang="en-US" sz="4000" b="1" dirty="0">
                <a:solidFill>
                  <a:schemeClr val="accent6"/>
                </a:solidFill>
                <a:latin typeface="Arial Black" panose="020B0604020202020204" pitchFamily="34" charset="0"/>
                <a:cs typeface="Arial Black" panose="020B0604020202020204" pitchFamily="34" charset="0"/>
              </a:rPr>
              <a:t>Features of application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394710" y="3454908"/>
            <a:ext cx="3787140" cy="2183892"/>
          </a:xfrm>
        </p:spPr>
        <p:txBody>
          <a:bodyPr/>
          <a:lstStyle/>
          <a:p>
            <a:pPr marL="342900" indent="-342900" algn="l">
              <a:buFont typeface="Arial" panose="020B0604020202020204" pitchFamily="34" charset="0"/>
              <a:buChar char="•"/>
            </a:pPr>
            <a:r>
              <a:rPr lang="en-US" sz="1800" dirty="0">
                <a:solidFill>
                  <a:schemeClr val="accent6"/>
                </a:solidFill>
                <a:latin typeface="Sabon Next LT" panose="02000500000000000000" pitchFamily="2" charset="0"/>
                <a:cs typeface="Sabon Next LT" panose="02000500000000000000" pitchFamily="2" charset="0"/>
              </a:rPr>
              <a:t>Easy Search</a:t>
            </a:r>
          </a:p>
          <a:p>
            <a:pPr marL="342900" indent="-342900" algn="l">
              <a:buFont typeface="Arial" panose="020B0604020202020204" pitchFamily="34" charset="0"/>
              <a:buChar char="•"/>
            </a:pPr>
            <a:r>
              <a:rPr lang="en-US" sz="1800" dirty="0">
                <a:latin typeface="Sabon Next LT" panose="02000500000000000000" pitchFamily="2" charset="0"/>
                <a:cs typeface="Sabon Next LT" panose="02000500000000000000" pitchFamily="2" charset="0"/>
              </a:rPr>
              <a:t>Security</a:t>
            </a:r>
          </a:p>
          <a:p>
            <a:pPr marL="342900" indent="-342900" algn="l">
              <a:buFont typeface="Arial" panose="020B0604020202020204" pitchFamily="34" charset="0"/>
              <a:buChar char="•"/>
            </a:pPr>
            <a:r>
              <a:rPr lang="en-US" sz="1800" dirty="0"/>
              <a:t>Easy add to cart with one click item</a:t>
            </a:r>
            <a:endParaRPr lang="en-US" sz="1800" dirty="0">
              <a:latin typeface="Sabon Next LT" panose="02000500000000000000" pitchFamily="2" charset="0"/>
              <a:cs typeface="Sabon Next LT" panose="02000500000000000000" pitchFamily="2" charset="0"/>
            </a:endParaRPr>
          </a:p>
          <a:p>
            <a:pPr marL="342900" indent="-342900" algn="l">
              <a:buFont typeface="Arial" panose="020B0604020202020204" pitchFamily="34" charset="0"/>
              <a:buChar char="•"/>
            </a:pPr>
            <a:r>
              <a:rPr lang="en-US" sz="1800" dirty="0">
                <a:latin typeface="Sabon Next LT" panose="02000500000000000000" pitchFamily="2" charset="0"/>
                <a:cs typeface="Sabon Next LT" panose="02000500000000000000" pitchFamily="2" charset="0"/>
              </a:rPr>
              <a:t>Classified Products</a:t>
            </a:r>
          </a:p>
          <a:p>
            <a:pPr marL="342900" indent="-342900" algn="l">
              <a:buFont typeface="Arial" panose="020B0604020202020204" pitchFamily="34" charset="0"/>
              <a:buChar char="•"/>
            </a:pPr>
            <a:r>
              <a:rPr lang="en-US" sz="1800" dirty="0">
                <a:solidFill>
                  <a:schemeClr val="accent6"/>
                </a:solidFill>
                <a:latin typeface="Sabon Next LT" panose="02000500000000000000" pitchFamily="2" charset="0"/>
                <a:cs typeface="Sabon Next LT" panose="02000500000000000000" pitchFamily="2" charset="0"/>
              </a:rPr>
              <a:t>Easy payment methods</a:t>
            </a:r>
          </a:p>
          <a:p>
            <a:pPr marL="342900" indent="-342900" algn="l">
              <a:buFont typeface="Arial" panose="020B0604020202020204" pitchFamily="34" charset="0"/>
              <a:buChar char="•"/>
            </a:pPr>
            <a:r>
              <a:rPr lang="en-US" sz="1800" dirty="0">
                <a:solidFill>
                  <a:schemeClr val="accent6"/>
                </a:solidFill>
                <a:latin typeface="Sabon Next LT" panose="02000500000000000000" pitchFamily="2" charset="0"/>
                <a:cs typeface="Sabon Next LT" panose="02000500000000000000" pitchFamily="2" charset="0"/>
              </a:rPr>
              <a:t>Responsive Application</a:t>
            </a:r>
          </a:p>
          <a:p>
            <a:pPr marL="342900" indent="-342900" algn="l">
              <a:buFont typeface="Arial" panose="020B0604020202020204" pitchFamily="34" charset="0"/>
              <a:buChar char="•"/>
            </a:pPr>
            <a:r>
              <a:rPr lang="en-IN" sz="1800" dirty="0"/>
              <a:t>User-friendly Interface</a:t>
            </a:r>
          </a:p>
          <a:p>
            <a:pPr algn="l"/>
            <a:endParaRPr lang="en-US" sz="1800" dirty="0">
              <a:solidFill>
                <a:schemeClr val="accent6"/>
              </a:solidFill>
              <a:latin typeface="Sabon Next LT" panose="02000500000000000000" pitchFamily="2" charset="0"/>
              <a:cs typeface="Sabon Next LT" panose="02000500000000000000" pitchFamily="2" charset="0"/>
            </a:endParaRPr>
          </a:p>
        </p:txBody>
      </p:sp>
      <p:sp>
        <p:nvSpPr>
          <p:cNvPr id="9" name="Oval 8">
            <a:extLst>
              <a:ext uri="{FF2B5EF4-FFF2-40B4-BE49-F238E27FC236}">
                <a16:creationId xmlns:a16="http://schemas.microsoft.com/office/drawing/2014/main" id="{F415F4E5-3A65-6F75-6024-73FDDEE274B5}"/>
              </a:ext>
            </a:extLst>
          </p:cNvPr>
          <p:cNvSpPr/>
          <p:nvPr/>
        </p:nvSpPr>
        <p:spPr>
          <a:xfrm>
            <a:off x="4800600" y="2580132"/>
            <a:ext cx="822960" cy="8229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13" name="Graphic 12" descr="Lightbulb">
            <a:extLst>
              <a:ext uri="{FF2B5EF4-FFF2-40B4-BE49-F238E27FC236}">
                <a16:creationId xmlns:a16="http://schemas.microsoft.com/office/drawing/2014/main" id="{148F5011-732B-97C4-D867-05F0193786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0" y="2580132"/>
            <a:ext cx="816864" cy="816864"/>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Technology</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Software specification</a:t>
            </a:r>
          </a:p>
        </p:txBody>
      </p:sp>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992124" y="3931920"/>
            <a:ext cx="2770632" cy="2368296"/>
          </a:xfrm>
        </p:spPr>
        <p:txBody>
          <a:bodyPr/>
          <a:lstStyle/>
          <a:p>
            <a:r>
              <a:rPr lang="en-US" dirty="0"/>
              <a:t>Project type : Mobile Application</a:t>
            </a:r>
          </a:p>
          <a:p>
            <a:r>
              <a:rPr lang="en-US" dirty="0"/>
              <a:t>Database Application: Google Firebase</a:t>
            </a:r>
          </a:p>
          <a:p>
            <a:r>
              <a:rPr lang="en-US" dirty="0"/>
              <a:t>Operating System for testing: Android</a:t>
            </a:r>
          </a:p>
          <a:p>
            <a:r>
              <a:rPr lang="en-US" dirty="0"/>
              <a:t>Language: Java</a:t>
            </a:r>
          </a:p>
          <a:p>
            <a:pPr marL="0" indent="0">
              <a:buNone/>
            </a:pPr>
            <a:endParaRPr lang="en-US" dirty="0"/>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User specification</a:t>
            </a:r>
          </a:p>
        </p:txBody>
      </p:sp>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Login</a:t>
            </a:r>
          </a:p>
          <a:p>
            <a:r>
              <a:rPr lang="en-US" dirty="0"/>
              <a:t>Register</a:t>
            </a:r>
          </a:p>
          <a:p>
            <a:r>
              <a:rPr lang="en-US" dirty="0"/>
              <a:t>Edit Profile</a:t>
            </a:r>
          </a:p>
          <a:p>
            <a:r>
              <a:rPr lang="en-US" dirty="0"/>
              <a:t>View the Food list</a:t>
            </a:r>
          </a:p>
          <a:p>
            <a:r>
              <a:rPr lang="en-US" dirty="0"/>
              <a:t>Select Food and Order Food</a:t>
            </a:r>
          </a:p>
          <a:p>
            <a:r>
              <a:rPr lang="en-US" dirty="0"/>
              <a:t>Logout</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RAM and rom specification</a:t>
            </a:r>
            <a:endParaRPr lang="en-US" dirty="0"/>
          </a:p>
        </p:txBody>
      </p:sp>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RAM :-	         Min. 3 GB</a:t>
            </a:r>
          </a:p>
          <a:p>
            <a:r>
              <a:rPr lang="en-US" dirty="0"/>
              <a:t>Android Version:-     Android 5.0 or above.</a:t>
            </a:r>
          </a:p>
          <a:p>
            <a:endParaRPr lang="en-US" dirty="0"/>
          </a:p>
          <a:p>
            <a:endParaRPr lang="en-US" dirty="0"/>
          </a:p>
        </p:txBody>
      </p:sp>
      <p:pic>
        <p:nvPicPr>
          <p:cNvPr id="16" name="Picture Placeholder 15" descr="Target Audience">
            <a:extLst>
              <a:ext uri="{FF2B5EF4-FFF2-40B4-BE49-F238E27FC236}">
                <a16:creationId xmlns:a16="http://schemas.microsoft.com/office/drawing/2014/main" id="{219D76F4-C0A5-48B8-9CCB-8775F44BB98B}"/>
              </a:ext>
            </a:extLst>
          </p:cNvPr>
          <p:cNvPicPr>
            <a:picLocks noGrp="1" noChangeAspect="1"/>
          </p:cNvPicPr>
          <p:nvPr>
            <p:ph type="pic" sz="quarter" idx="25"/>
          </p:nvPr>
        </p:nvPicPr>
        <p:blipFill>
          <a:blip r:embed="rId2">
            <a:extLst>
              <a:ext uri="{96DAC541-7B7A-43D3-8B79-37D633B846F1}">
                <asvg:svgBlip xmlns:asvg="http://schemas.microsoft.com/office/drawing/2016/SVG/main" r:embed="rId3"/>
              </a:ext>
            </a:extLst>
          </a:blip>
          <a:srcRect/>
          <a:stretch>
            <a:fillRect/>
          </a:stretch>
        </p:blipFill>
        <p:spPr/>
      </p:pic>
      <p:pic>
        <p:nvPicPr>
          <p:cNvPr id="26" name="Picture Placeholder 25" descr="Database">
            <a:extLst>
              <a:ext uri="{FF2B5EF4-FFF2-40B4-BE49-F238E27FC236}">
                <a16:creationId xmlns:a16="http://schemas.microsoft.com/office/drawing/2014/main" id="{AC26425B-69D2-C152-3C64-B2F31AF5C6A0}"/>
              </a:ext>
            </a:extLst>
          </p:cNvPr>
          <p:cNvPicPr>
            <a:picLocks noGrp="1" noChangeAspect="1"/>
          </p:cNvPicPr>
          <p:nvPr>
            <p:ph type="pic" sz="quarter" idx="24"/>
          </p:nvPr>
        </p:nvPicPr>
        <p:blipFill>
          <a:blip r:embed="rId4">
            <a:extLst>
              <a:ext uri="{96DAC541-7B7A-43D3-8B79-37D633B846F1}">
                <asvg:svgBlip xmlns:asvg="http://schemas.microsoft.com/office/drawing/2016/SVG/main" r:embed="rId5"/>
              </a:ext>
            </a:extLst>
          </a:blip>
          <a:srcRect t="85" b="85"/>
          <a:stretch>
            <a:fillRect/>
          </a:stretch>
        </p:blipFill>
        <p:spPr/>
      </p:pic>
      <p:pic>
        <p:nvPicPr>
          <p:cNvPr id="36" name="Picture Placeholder 35" descr="Pie chart">
            <a:extLst>
              <a:ext uri="{FF2B5EF4-FFF2-40B4-BE49-F238E27FC236}">
                <a16:creationId xmlns:a16="http://schemas.microsoft.com/office/drawing/2014/main" id="{FB3D6F7D-E1E5-A55C-7018-C583956BB625}"/>
              </a:ext>
            </a:extLst>
          </p:cNvPr>
          <p:cNvPicPr>
            <a:picLocks noGrp="1" noChangeAspect="1"/>
          </p:cNvPicPr>
          <p:nvPr>
            <p:ph type="pic" sz="quarter" idx="23"/>
          </p:nvPr>
        </p:nvPicPr>
        <p:blipFill>
          <a:blip r:embed="rId6">
            <a:extLst>
              <a:ext uri="{96DAC541-7B7A-43D3-8B79-37D633B846F1}">
                <asvg:svgBlip xmlns:asvg="http://schemas.microsoft.com/office/drawing/2016/SVG/main" r:embed="rId7"/>
              </a:ext>
            </a:extLst>
          </a:blip>
          <a:srcRect/>
          <a:stretch>
            <a:fillRect/>
          </a:stretch>
        </p:blipFill>
        <p:spPr/>
      </p:pic>
    </p:spTree>
    <p:extLst>
      <p:ext uri="{BB962C8B-B14F-4D97-AF65-F5344CB8AC3E}">
        <p14:creationId xmlns:p14="http://schemas.microsoft.com/office/powerpoint/2010/main" val="24990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914869-0533-764A-83B1-9EAB24B4405F}"/>
              </a:ext>
            </a:extLst>
          </p:cNvPr>
          <p:cNvSpPr/>
          <p:nvPr/>
        </p:nvSpPr>
        <p:spPr>
          <a:xfrm>
            <a:off x="2827020" y="2784348"/>
            <a:ext cx="4922520" cy="2785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074420" y="1711452"/>
            <a:ext cx="8763000" cy="768096"/>
          </a:xfrm>
        </p:spPr>
        <p:txBody>
          <a:bodyPr/>
          <a:lstStyle/>
          <a:p>
            <a:r>
              <a:rPr lang="en-US" sz="4000" b="1" dirty="0">
                <a:solidFill>
                  <a:schemeClr val="accent6"/>
                </a:solidFill>
                <a:latin typeface="Arial Black" panose="020B0604020202020204" pitchFamily="34" charset="0"/>
                <a:cs typeface="Arial Black" panose="020B0604020202020204" pitchFamily="34" charset="0"/>
              </a:rPr>
              <a:t>Limitation of application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318510" y="3668268"/>
            <a:ext cx="3787140" cy="2183892"/>
          </a:xfrm>
        </p:spPr>
        <p:txBody>
          <a:bodyPr/>
          <a:lstStyle/>
          <a:p>
            <a:pPr marL="342900" indent="-342900" algn="l">
              <a:buFont typeface="Arial" panose="020B0604020202020204" pitchFamily="34" charset="0"/>
              <a:buChar char="•"/>
            </a:pPr>
            <a:r>
              <a:rPr lang="en-US" sz="1800" dirty="0">
                <a:ea typeface="+mn-lt"/>
                <a:cs typeface="+mn-lt"/>
              </a:rPr>
              <a:t>Quality of food may suffer.</a:t>
            </a:r>
          </a:p>
          <a:p>
            <a:pPr marL="342900" indent="-342900" algn="l">
              <a:buFont typeface="Arial" panose="020B0604020202020204" pitchFamily="34" charset="0"/>
              <a:buChar char="•"/>
            </a:pPr>
            <a:r>
              <a:rPr lang="en-US" sz="1800" dirty="0"/>
              <a:t>Food delivery services are often late.</a:t>
            </a:r>
          </a:p>
          <a:p>
            <a:pPr marL="342900" indent="-342900" algn="l">
              <a:buFont typeface="Arial" panose="020B0604020202020204" pitchFamily="34" charset="0"/>
              <a:buChar char="•"/>
            </a:pPr>
            <a:r>
              <a:rPr lang="en-US" sz="1800" dirty="0"/>
              <a:t>Online payment not available</a:t>
            </a:r>
          </a:p>
          <a:p>
            <a:pPr marL="342900" indent="-342900" algn="l">
              <a:buFont typeface="Arial" panose="020B0604020202020204" pitchFamily="34" charset="0"/>
              <a:buChar char="•"/>
            </a:pPr>
            <a:r>
              <a:rPr lang="en-US" sz="1800" dirty="0"/>
              <a:t>Order tracking not available</a:t>
            </a:r>
          </a:p>
          <a:p>
            <a:pPr marL="342900" indent="-342900" algn="l">
              <a:buFont typeface="Arial" panose="020B0604020202020204" pitchFamily="34" charset="0"/>
              <a:buChar char="•"/>
            </a:pPr>
            <a:endParaRPr lang="en-US" sz="1800" dirty="0"/>
          </a:p>
        </p:txBody>
      </p:sp>
      <p:sp>
        <p:nvSpPr>
          <p:cNvPr id="9" name="Oval 8">
            <a:extLst>
              <a:ext uri="{FF2B5EF4-FFF2-40B4-BE49-F238E27FC236}">
                <a16:creationId xmlns:a16="http://schemas.microsoft.com/office/drawing/2014/main" id="{F415F4E5-3A65-6F75-6024-73FDDEE274B5}"/>
              </a:ext>
            </a:extLst>
          </p:cNvPr>
          <p:cNvSpPr/>
          <p:nvPr/>
        </p:nvSpPr>
        <p:spPr>
          <a:xfrm>
            <a:off x="4800600" y="2580132"/>
            <a:ext cx="822960" cy="8229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5" name="Graphic 4" descr="Research">
            <a:extLst>
              <a:ext uri="{FF2B5EF4-FFF2-40B4-BE49-F238E27FC236}">
                <a16:creationId xmlns:a16="http://schemas.microsoft.com/office/drawing/2014/main" id="{0E407198-39AD-F6D9-2E1D-57F12CC4F7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57750" y="2611374"/>
            <a:ext cx="708660" cy="708660"/>
          </a:xfrm>
          <a:prstGeom prst="rect">
            <a:avLst/>
          </a:prstGeom>
        </p:spPr>
      </p:pic>
    </p:spTree>
    <p:extLst>
      <p:ext uri="{BB962C8B-B14F-4D97-AF65-F5344CB8AC3E}">
        <p14:creationId xmlns:p14="http://schemas.microsoft.com/office/powerpoint/2010/main" val="332995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Wireframe and prototype</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55" name="Picture 54">
            <a:extLst>
              <a:ext uri="{FF2B5EF4-FFF2-40B4-BE49-F238E27FC236}">
                <a16:creationId xmlns:a16="http://schemas.microsoft.com/office/drawing/2014/main" id="{361F93F8-B346-DFC4-5D6A-78A61CFFFFCC}"/>
              </a:ext>
            </a:extLst>
          </p:cNvPr>
          <p:cNvPicPr>
            <a:picLocks noChangeAspect="1"/>
          </p:cNvPicPr>
          <p:nvPr/>
        </p:nvPicPr>
        <p:blipFill>
          <a:blip r:embed="rId2"/>
          <a:stretch>
            <a:fillRect/>
          </a:stretch>
        </p:blipFill>
        <p:spPr>
          <a:xfrm>
            <a:off x="72390" y="1320458"/>
            <a:ext cx="3729989" cy="2602318"/>
          </a:xfrm>
          <a:prstGeom prst="rect">
            <a:avLst/>
          </a:prstGeom>
        </p:spPr>
      </p:pic>
      <p:pic>
        <p:nvPicPr>
          <p:cNvPr id="58" name="Picture 57">
            <a:extLst>
              <a:ext uri="{FF2B5EF4-FFF2-40B4-BE49-F238E27FC236}">
                <a16:creationId xmlns:a16="http://schemas.microsoft.com/office/drawing/2014/main" id="{18F3FFA7-0324-F690-DBA9-CCDFBD96FC35}"/>
              </a:ext>
            </a:extLst>
          </p:cNvPr>
          <p:cNvPicPr>
            <a:picLocks noChangeAspect="1"/>
          </p:cNvPicPr>
          <p:nvPr/>
        </p:nvPicPr>
        <p:blipFill>
          <a:blip r:embed="rId3"/>
          <a:stretch>
            <a:fillRect/>
          </a:stretch>
        </p:blipFill>
        <p:spPr>
          <a:xfrm>
            <a:off x="3869436" y="1320458"/>
            <a:ext cx="4854246" cy="3037332"/>
          </a:xfrm>
          <a:prstGeom prst="rect">
            <a:avLst/>
          </a:prstGeom>
        </p:spPr>
      </p:pic>
      <p:pic>
        <p:nvPicPr>
          <p:cNvPr id="59" name="Picture 58">
            <a:extLst>
              <a:ext uri="{FF2B5EF4-FFF2-40B4-BE49-F238E27FC236}">
                <a16:creationId xmlns:a16="http://schemas.microsoft.com/office/drawing/2014/main" id="{8FD8BC86-E86F-04EE-7DAC-A50D7E5F4969}"/>
              </a:ext>
            </a:extLst>
          </p:cNvPr>
          <p:cNvPicPr>
            <a:picLocks noChangeAspect="1"/>
          </p:cNvPicPr>
          <p:nvPr/>
        </p:nvPicPr>
        <p:blipFill>
          <a:blip r:embed="rId4"/>
          <a:stretch>
            <a:fillRect/>
          </a:stretch>
        </p:blipFill>
        <p:spPr>
          <a:xfrm>
            <a:off x="8745779" y="1307592"/>
            <a:ext cx="3139114" cy="2860081"/>
          </a:xfrm>
          <a:prstGeom prst="rect">
            <a:avLst/>
          </a:prstGeom>
        </p:spPr>
      </p:pic>
    </p:spTree>
    <p:extLst>
      <p:ext uri="{BB962C8B-B14F-4D97-AF65-F5344CB8AC3E}">
        <p14:creationId xmlns:p14="http://schemas.microsoft.com/office/powerpoint/2010/main" val="245226979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{4F98DC21-78E1-4B54-9E36-7B1DEE2504DB}tf78438558_win32</Template>
  <TotalTime>309</TotalTime>
  <Words>552</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Sabon Next LT</vt:lpstr>
      <vt:lpstr>Office Theme</vt:lpstr>
      <vt:lpstr>Small Bites Online Food Order</vt:lpstr>
      <vt:lpstr>Team </vt:lpstr>
      <vt:lpstr>Work Done BY Team Members</vt:lpstr>
      <vt:lpstr>Need of application</vt:lpstr>
      <vt:lpstr>Scope of application</vt:lpstr>
      <vt:lpstr>Features of application</vt:lpstr>
      <vt:lpstr>Technology</vt:lpstr>
      <vt:lpstr>Limitation of application</vt:lpstr>
      <vt:lpstr>Wireframe and prototype</vt:lpstr>
      <vt:lpstr>Wireframe and prototype</vt:lpstr>
      <vt:lpstr>Wireframe and prototype</vt:lpstr>
      <vt:lpstr>Wireframe and prototype</vt:lpstr>
      <vt:lpstr>Wireframe and prototype</vt:lpstr>
      <vt:lpstr>Diagrams</vt:lpstr>
      <vt:lpstr>Diagrams</vt:lpstr>
      <vt:lpstr>Diagrams</vt:lpstr>
      <vt:lpstr>Diagrams</vt:lpstr>
      <vt:lpstr>Diagrams</vt:lpstr>
      <vt:lpstr>Diagrams</vt:lpstr>
      <vt:lpstr>Diagrams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Jaimish</dc:creator>
  <cp:lastModifiedBy>Jaimish</cp:lastModifiedBy>
  <cp:revision>26</cp:revision>
  <dcterms:created xsi:type="dcterms:W3CDTF">2022-10-06T14:19:01Z</dcterms:created>
  <dcterms:modified xsi:type="dcterms:W3CDTF">2022-10-07T10:39:34Z</dcterms:modified>
</cp:coreProperties>
</file>