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85" r:id="rId2"/>
    <p:sldId id="286" r:id="rId3"/>
    <p:sldId id="276" r:id="rId4"/>
    <p:sldId id="287" r:id="rId5"/>
    <p:sldId id="270" r:id="rId6"/>
    <p:sldId id="278" r:id="rId7"/>
    <p:sldId id="279" r:id="rId8"/>
    <p:sldId id="281" r:id="rId9"/>
    <p:sldId id="282" r:id="rId10"/>
    <p:sldId id="283" r:id="rId11"/>
    <p:sldId id="284" r:id="rId12"/>
    <p:sldId id="27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5277" autoAdjust="0"/>
    <p:restoredTop sz="94660"/>
  </p:normalViewPr>
  <p:slideViewPr>
    <p:cSldViewPr>
      <p:cViewPr varScale="1">
        <p:scale>
          <a:sx n="68" d="100"/>
          <a:sy n="68" d="100"/>
        </p:scale>
        <p:origin x="1872" y="72"/>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CD895D-D788-4B08-93B3-B78EFB535739}" type="datetimeFigureOut">
              <a:rPr lang="en-IN" smtClean="0"/>
              <a:t>01-01-2022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432714-8A85-4045-9756-8E58AB7B761B}" type="slidenum">
              <a:rPr lang="en-IN" smtClean="0"/>
              <a:t>‹#›</a:t>
            </a:fld>
            <a:endParaRPr lang="en-IN"/>
          </a:p>
        </p:txBody>
      </p:sp>
    </p:spTree>
    <p:extLst>
      <p:ext uri="{BB962C8B-B14F-4D97-AF65-F5344CB8AC3E}">
        <p14:creationId xmlns:p14="http://schemas.microsoft.com/office/powerpoint/2010/main" val="956134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2</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92472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11</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3</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4</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00504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5</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6</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7</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8</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9</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10</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2655081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3707677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053088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56" y="0"/>
            <a:ext cx="9147855" cy="548680"/>
          </a:xfrm>
        </p:spPr>
        <p:txBody>
          <a:bodyPr>
            <a:normAutofit/>
          </a:bodyPr>
          <a:lstStyle>
            <a:lvl1pPr algn="l">
              <a:defRPr sz="2800" b="1"/>
            </a:lvl1pPr>
          </a:lstStyle>
          <a:p>
            <a:r>
              <a:rPr lang="en-US"/>
              <a:t>Click to edit Master title style</a:t>
            </a:r>
            <a:endParaRPr lang="en-IN"/>
          </a:p>
        </p:txBody>
      </p:sp>
      <p:sp>
        <p:nvSpPr>
          <p:cNvPr id="3" name="Content Placeholder 2"/>
          <p:cNvSpPr>
            <a:spLocks noGrp="1"/>
          </p:cNvSpPr>
          <p:nvPr>
            <p:ph idx="1"/>
          </p:nvPr>
        </p:nvSpPr>
        <p:spPr>
          <a:xfrm>
            <a:off x="0" y="764704"/>
            <a:ext cx="9144000" cy="540060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Slide Number Placeholder 5"/>
          <p:cNvSpPr>
            <a:spLocks noGrp="1"/>
          </p:cNvSpPr>
          <p:nvPr>
            <p:ph type="sldNum" sz="quarter" idx="12"/>
          </p:nvPr>
        </p:nvSpPr>
        <p:spPr>
          <a:xfrm>
            <a:off x="0" y="6492064"/>
            <a:ext cx="395064" cy="365125"/>
          </a:xfrm>
        </p:spPr>
        <p:txBody>
          <a:bodyPr/>
          <a:lstStyle>
            <a:lvl1pPr algn="ctr">
              <a:defRPr/>
            </a:lvl1pPr>
          </a:lstStyle>
          <a:p>
            <a:fld id="{08FC1071-F2DF-4CA9-AA63-FF97A16BD739}" type="slidenum">
              <a:rPr lang="en-IN" smtClean="0"/>
              <a:pPr/>
              <a:t>‹#›</a:t>
            </a:fld>
            <a:endParaRPr lang="en-IN"/>
          </a:p>
        </p:txBody>
      </p:sp>
    </p:spTree>
    <p:extLst>
      <p:ext uri="{BB962C8B-B14F-4D97-AF65-F5344CB8AC3E}">
        <p14:creationId xmlns:p14="http://schemas.microsoft.com/office/powerpoint/2010/main" val="1321531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2055396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095711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IN"/>
          </a:p>
        </p:txBody>
      </p:sp>
      <p:sp>
        <p:nvSpPr>
          <p:cNvPr id="9" name="Slide Number Placeholder 8"/>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546919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IN"/>
          </a:p>
        </p:txBody>
      </p:sp>
      <p:sp>
        <p:nvSpPr>
          <p:cNvPr id="5" name="Slide Number Placeholder 4"/>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61577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IN"/>
          </a:p>
        </p:txBody>
      </p:sp>
      <p:sp>
        <p:nvSpPr>
          <p:cNvPr id="4" name="Slide Number Placeholder 3"/>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4204856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961854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3029271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676" y="8721"/>
            <a:ext cx="9163676" cy="490066"/>
          </a:xfrm>
          <a:prstGeom prst="rect">
            <a:avLst/>
          </a:prstGeom>
        </p:spPr>
        <p:txBody>
          <a:bodyPr vert="horz" lIns="91440" tIns="45720" rIns="91440" bIns="45720" rtlCol="0" anchor="ctr">
            <a:normAutofit/>
          </a:bodyPr>
          <a:lstStyle/>
          <a:p>
            <a:pPr lvl="0" algn="l"/>
            <a:r>
              <a:rPr lang="en-US"/>
              <a:t>Click to edit Master title style</a:t>
            </a:r>
            <a:endParaRPr lang="en-IN"/>
          </a:p>
        </p:txBody>
      </p:sp>
      <p:sp>
        <p:nvSpPr>
          <p:cNvPr id="3" name="Text Placeholder 2"/>
          <p:cNvSpPr>
            <a:spLocks noGrp="1"/>
          </p:cNvSpPr>
          <p:nvPr>
            <p:ph type="body" idx="1"/>
          </p:nvPr>
        </p:nvSpPr>
        <p:spPr>
          <a:xfrm>
            <a:off x="0" y="620688"/>
            <a:ext cx="9144000" cy="568863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Slide Number Placeholder 5"/>
          <p:cNvSpPr>
            <a:spLocks noGrp="1"/>
          </p:cNvSpPr>
          <p:nvPr>
            <p:ph type="sldNum" sz="quarter" idx="4"/>
          </p:nvPr>
        </p:nvSpPr>
        <p:spPr>
          <a:xfrm>
            <a:off x="0" y="6492875"/>
            <a:ext cx="46707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08FC1071-F2DF-4CA9-AA63-FF97A16BD739}" type="slidenum">
              <a:rPr lang="en-IN" smtClean="0"/>
              <a:pPr/>
              <a:t>‹#›</a:t>
            </a:fld>
            <a:endParaRPr lang="en-IN"/>
          </a:p>
        </p:txBody>
      </p:sp>
    </p:spTree>
    <p:extLst>
      <p:ext uri="{BB962C8B-B14F-4D97-AF65-F5344CB8AC3E}">
        <p14:creationId xmlns:p14="http://schemas.microsoft.com/office/powerpoint/2010/main" val="3888646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lang="en-IN" sz="2800" b="1" kern="120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javatpoint.com/java-tutoria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www.youtube.com/watch?v=WRQGCtcuuhw"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7449"/>
            <a:ext cx="9144000" cy="1080120"/>
          </a:xfrm>
        </p:spPr>
        <p:txBody>
          <a:bodyPr>
            <a:normAutofit fontScale="90000"/>
          </a:bodyPr>
          <a:lstStyle/>
          <a:p>
            <a:pPr fontAlgn="base">
              <a:spcAft>
                <a:spcPct val="0"/>
              </a:spcAft>
            </a:pPr>
            <a:r>
              <a:rPr lang="en-US" sz="2700" dirty="0">
                <a:ea typeface="Droid Sans Fallback"/>
                <a:cs typeface="Times New Roman" pitchFamily="18" charset="0"/>
              </a:rPr>
              <a:t>PROJECT TITLE</a:t>
            </a:r>
            <a:br>
              <a:rPr lang="en-US" sz="2700" dirty="0">
                <a:ea typeface="Droid Sans Fallback"/>
                <a:cs typeface="Times New Roman" pitchFamily="18" charset="0"/>
              </a:rPr>
            </a:br>
            <a:r>
              <a:rPr lang="en-US" sz="2700" dirty="0">
                <a:ea typeface="Droid Sans Fallback"/>
                <a:cs typeface="Times New Roman" pitchFamily="18" charset="0"/>
              </a:rPr>
              <a:t>EMPLOYEE MANAGEMENT SYSTEM (EM-SYSTEM)</a:t>
            </a:r>
            <a:br>
              <a:rPr lang="en-US" sz="2700" dirty="0">
                <a:ea typeface="Droid Sans Fallback"/>
                <a:cs typeface="Times New Roman" pitchFamily="18" charset="0"/>
              </a:rPr>
            </a:br>
            <a:r>
              <a:rPr lang="en-US" sz="2400" dirty="0">
                <a:ea typeface="Droid Sans Fallback"/>
                <a:cs typeface="Times New Roman" pitchFamily="18" charset="0"/>
              </a:rPr>
              <a:t>Project  Presentation </a:t>
            </a:r>
            <a:br>
              <a:rPr lang="en-US" sz="2400" dirty="0">
                <a:ea typeface="Droid Sans Fallback"/>
                <a:cs typeface="Times New Roman" pitchFamily="18" charset="0"/>
              </a:rPr>
            </a:br>
            <a:endParaRPr lang="en-IN" sz="2000" dirty="0"/>
          </a:p>
        </p:txBody>
      </p:sp>
      <p:sp>
        <p:nvSpPr>
          <p:cNvPr id="5" name="Rectangle 4"/>
          <p:cNvSpPr/>
          <p:nvPr/>
        </p:nvSpPr>
        <p:spPr>
          <a:xfrm>
            <a:off x="2323783" y="1585264"/>
            <a:ext cx="4968552" cy="14401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3" name="Rectangle 2"/>
          <p:cNvSpPr/>
          <p:nvPr/>
        </p:nvSpPr>
        <p:spPr>
          <a:xfrm>
            <a:off x="861224" y="6122424"/>
            <a:ext cx="7848872" cy="646331"/>
          </a:xfrm>
          <a:prstGeom prst="rect">
            <a:avLst/>
          </a:prstGeom>
        </p:spPr>
        <p:txBody>
          <a:bodyPr wrap="square">
            <a:spAutoFit/>
          </a:bodyPr>
          <a:lstStyle/>
          <a:p>
            <a:pPr lvl="0" algn="ctr" eaLnBrk="0" fontAlgn="base" hangingPunct="0">
              <a:spcBef>
                <a:spcPct val="0"/>
              </a:spcBef>
              <a:spcAft>
                <a:spcPct val="0"/>
              </a:spcAft>
            </a:pPr>
            <a:r>
              <a:rPr lang="en-US" b="1" dirty="0">
                <a:latin typeface="Calibri" pitchFamily="34" charset="0"/>
                <a:ea typeface="Droid Sans Fallback"/>
                <a:cs typeface="Calibri" pitchFamily="34" charset="0"/>
              </a:rPr>
              <a:t>FACULTY OF ENGINEERING &amp; COMPUTING SCIENCES</a:t>
            </a:r>
            <a:endParaRPr lang="en-US" sz="700" dirty="0">
              <a:latin typeface="Arial" pitchFamily="34" charset="0"/>
              <a:cs typeface="Arial" pitchFamily="34" charset="0"/>
            </a:endParaRPr>
          </a:p>
          <a:p>
            <a:pPr lvl="0" algn="ctr" eaLnBrk="0" fontAlgn="base" hangingPunct="0">
              <a:spcBef>
                <a:spcPct val="0"/>
              </a:spcBef>
              <a:spcAft>
                <a:spcPct val="0"/>
              </a:spcAft>
            </a:pPr>
            <a:r>
              <a:rPr lang="en-US" b="1" dirty="0">
                <a:latin typeface="Calibri" pitchFamily="34" charset="0"/>
                <a:ea typeface="Droid Sans Fallback"/>
                <a:cs typeface="Calibri" pitchFamily="34" charset="0"/>
              </a:rPr>
              <a:t>TEERTHANKER MAHAVEER UNIVERSITY, MORADABAD</a:t>
            </a:r>
            <a:endParaRPr lang="en-US" b="1" dirty="0">
              <a:latin typeface="Arial" pitchFamily="34" charset="0"/>
              <a:ea typeface="Droid Sans Fallback"/>
              <a:cs typeface="Calibri" pitchFamily="34" charset="0"/>
            </a:endParaRPr>
          </a:p>
        </p:txBody>
      </p:sp>
      <p:pic>
        <p:nvPicPr>
          <p:cNvPr id="7"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1301" y="4854798"/>
            <a:ext cx="1204101" cy="108577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081301" y="3181144"/>
            <a:ext cx="4572000" cy="923330"/>
          </a:xfrm>
          <a:prstGeom prst="rect">
            <a:avLst/>
          </a:prstGeom>
        </p:spPr>
        <p:txBody>
          <a:bodyPr>
            <a:spAutoFit/>
          </a:bodyPr>
          <a:lstStyle/>
          <a:p>
            <a:pPr lvl="0" algn="ctr" eaLnBrk="0" fontAlgn="base" hangingPunct="0">
              <a:spcBef>
                <a:spcPct val="0"/>
              </a:spcBef>
              <a:spcAft>
                <a:spcPct val="0"/>
              </a:spcAft>
            </a:pPr>
            <a:r>
              <a:rPr lang="en-US" b="1" dirty="0">
                <a:solidFill>
                  <a:srgbClr val="0033CC"/>
                </a:solidFill>
                <a:latin typeface="Arial" pitchFamily="34" charset="0"/>
                <a:cs typeface="Arial" pitchFamily="34" charset="0"/>
              </a:rPr>
              <a:t>SUBMITTED BY:</a:t>
            </a:r>
          </a:p>
          <a:p>
            <a:pPr lvl="0" algn="ctr" eaLnBrk="0" fontAlgn="base" hangingPunct="0">
              <a:spcBef>
                <a:spcPct val="0"/>
              </a:spcBef>
              <a:spcAft>
                <a:spcPct val="0"/>
              </a:spcAft>
            </a:pPr>
            <a:r>
              <a:rPr lang="en-US" b="1" dirty="0">
                <a:solidFill>
                  <a:srgbClr val="0033CC"/>
                </a:solidFill>
                <a:latin typeface="Arial" pitchFamily="34" charset="0"/>
                <a:cs typeface="Arial" pitchFamily="34" charset="0"/>
              </a:rPr>
              <a:t>Paras Jain(TCA2011006)</a:t>
            </a:r>
          </a:p>
          <a:p>
            <a:pPr lvl="0" algn="ctr" eaLnBrk="0" fontAlgn="base" hangingPunct="0">
              <a:spcBef>
                <a:spcPct val="0"/>
              </a:spcBef>
              <a:spcAft>
                <a:spcPct val="0"/>
              </a:spcAft>
            </a:pPr>
            <a:r>
              <a:rPr lang="en-US" b="1" dirty="0">
                <a:solidFill>
                  <a:srgbClr val="0033CC"/>
                </a:solidFill>
                <a:latin typeface="Arial" pitchFamily="34" charset="0"/>
                <a:cs typeface="Arial" pitchFamily="34" charset="0"/>
              </a:rPr>
              <a:t>Shivang Sharma (TCA2011009)</a:t>
            </a:r>
          </a:p>
        </p:txBody>
      </p:sp>
      <p:sp>
        <p:nvSpPr>
          <p:cNvPr id="9" name="Rectangle 8"/>
          <p:cNvSpPr/>
          <p:nvPr/>
        </p:nvSpPr>
        <p:spPr>
          <a:xfrm>
            <a:off x="183733" y="3198719"/>
            <a:ext cx="3740195" cy="646331"/>
          </a:xfrm>
          <a:prstGeom prst="rect">
            <a:avLst/>
          </a:prstGeom>
        </p:spPr>
        <p:txBody>
          <a:bodyPr wrap="square">
            <a:spAutoFit/>
          </a:bodyPr>
          <a:lstStyle/>
          <a:p>
            <a:pPr lvl="0" algn="ctr" eaLnBrk="0" fontAlgn="base" hangingPunct="0">
              <a:spcBef>
                <a:spcPct val="0"/>
              </a:spcBef>
              <a:spcAft>
                <a:spcPct val="0"/>
              </a:spcAft>
            </a:pPr>
            <a:r>
              <a:rPr lang="en-US" b="1" dirty="0">
                <a:solidFill>
                  <a:srgbClr val="0033CC"/>
                </a:solidFill>
                <a:latin typeface="Calibri" pitchFamily="34" charset="0"/>
                <a:ea typeface="Droid Sans Fallback"/>
                <a:cs typeface="Times New Roman" pitchFamily="18" charset="0"/>
              </a:rPr>
              <a:t>Project Guide:</a:t>
            </a:r>
          </a:p>
          <a:p>
            <a:pPr lvl="0" algn="ctr" eaLnBrk="0" fontAlgn="base" hangingPunct="0">
              <a:spcBef>
                <a:spcPct val="0"/>
              </a:spcBef>
              <a:spcAft>
                <a:spcPct val="0"/>
              </a:spcAft>
            </a:pPr>
            <a:r>
              <a:rPr lang="en-US" b="1" dirty="0">
                <a:solidFill>
                  <a:srgbClr val="0033CC"/>
                </a:solidFill>
                <a:latin typeface="Calibri" pitchFamily="34" charset="0"/>
                <a:ea typeface="Droid Sans Fallback"/>
                <a:cs typeface="Times New Roman" pitchFamily="18" charset="0"/>
              </a:rPr>
              <a:t>Mr. Shambhu Bharadwaj</a:t>
            </a:r>
          </a:p>
        </p:txBody>
      </p:sp>
      <p:sp>
        <p:nvSpPr>
          <p:cNvPr id="10" name="Rectangle 9"/>
          <p:cNvSpPr/>
          <p:nvPr/>
        </p:nvSpPr>
        <p:spPr>
          <a:xfrm>
            <a:off x="611559" y="1863247"/>
            <a:ext cx="8041741" cy="707886"/>
          </a:xfrm>
          <a:prstGeom prst="rect">
            <a:avLst/>
          </a:prstGeom>
        </p:spPr>
        <p:txBody>
          <a:bodyPr wrap="square">
            <a:spAutoFit/>
          </a:bodyPr>
          <a:lstStyle/>
          <a:p>
            <a:pPr lvl="0" algn="ctr" eaLnBrk="0" fontAlgn="base" hangingPunct="0">
              <a:spcBef>
                <a:spcPct val="0"/>
              </a:spcBef>
              <a:spcAft>
                <a:spcPct val="0"/>
              </a:spcAft>
            </a:pPr>
            <a:r>
              <a:rPr lang="en-US" sz="2000" b="1" dirty="0">
                <a:latin typeface="Calibri" pitchFamily="34" charset="0"/>
                <a:ea typeface="Droid Sans Fallback"/>
                <a:cs typeface="Times New Roman" pitchFamily="18" charset="0"/>
              </a:rPr>
              <a:t>Industrial training (CSE599) </a:t>
            </a:r>
            <a:r>
              <a:rPr lang="en-US" sz="2000" b="1">
                <a:latin typeface="Calibri" pitchFamily="34" charset="0"/>
                <a:ea typeface="Droid Sans Fallback"/>
                <a:cs typeface="Times New Roman" pitchFamily="18" charset="0"/>
              </a:rPr>
              <a:t>B.Tech</a:t>
            </a:r>
            <a:endParaRPr lang="en-US" sz="2000" b="1" dirty="0">
              <a:latin typeface="Arial" pitchFamily="34" charset="0"/>
              <a:cs typeface="Arial" pitchFamily="34" charset="0"/>
            </a:endParaRPr>
          </a:p>
          <a:p>
            <a:pPr lvl="0" algn="ctr" eaLnBrk="0" fontAlgn="base" hangingPunct="0">
              <a:spcBef>
                <a:spcPct val="0"/>
              </a:spcBef>
              <a:spcAft>
                <a:spcPct val="0"/>
              </a:spcAft>
            </a:pPr>
            <a:r>
              <a:rPr lang="en-US" sz="2000" b="1" dirty="0">
                <a:latin typeface="Calibri" pitchFamily="34" charset="0"/>
                <a:ea typeface="Droid Sans Fallback"/>
                <a:cs typeface="Times New Roman" pitchFamily="18" charset="0"/>
              </a:rPr>
              <a:t>Degree :BACHELOR OF TECHNOLOGY (CSE)</a:t>
            </a:r>
            <a:endParaRPr lang="en-US" sz="2000" b="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3644287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a:t>
            </a:r>
          </a:p>
        </p:txBody>
      </p:sp>
      <p:sp>
        <p:nvSpPr>
          <p:cNvPr id="5" name="Content Placeholder 4"/>
          <p:cNvSpPr>
            <a:spLocks noGrp="1"/>
          </p:cNvSpPr>
          <p:nvPr>
            <p:ph idx="1"/>
          </p:nvPr>
        </p:nvSpPr>
        <p:spPr>
          <a:xfrm>
            <a:off x="0" y="914400"/>
            <a:ext cx="9144000" cy="5250904"/>
          </a:xfrm>
        </p:spPr>
        <p:txBody>
          <a:bodyPr>
            <a:normAutofit/>
          </a:bodyPr>
          <a:lstStyle/>
          <a:p>
            <a:pPr algn="just" fontAlgn="base">
              <a:buFont typeface="Arial" panose="020B0604020202020204" pitchFamily="34" charset="0"/>
              <a:buChar char="•"/>
            </a:pPr>
            <a:r>
              <a:rPr lang="en-US" b="0" i="0" dirty="0">
                <a:effectLst/>
                <a:latin typeface="inherit"/>
              </a:rPr>
              <a:t>Efficiency And Better Accuracy</a:t>
            </a:r>
          </a:p>
          <a:p>
            <a:pPr algn="just" fontAlgn="base">
              <a:buFont typeface="Arial" panose="020B0604020202020204" pitchFamily="34" charset="0"/>
              <a:buChar char="•"/>
            </a:pPr>
            <a:r>
              <a:rPr lang="en-US" b="0" i="0" dirty="0">
                <a:effectLst/>
                <a:latin typeface="inherit"/>
              </a:rPr>
              <a:t>Fewer Compliance Risks</a:t>
            </a:r>
          </a:p>
          <a:p>
            <a:pPr algn="just" fontAlgn="base">
              <a:buFont typeface="Arial" panose="020B0604020202020204" pitchFamily="34" charset="0"/>
              <a:buChar char="•"/>
            </a:pPr>
            <a:r>
              <a:rPr lang="en-US" b="0" i="0" dirty="0">
                <a:effectLst/>
                <a:latin typeface="inherit"/>
              </a:rPr>
              <a:t>Boosted Profitability</a:t>
            </a:r>
          </a:p>
          <a:p>
            <a:pPr algn="just" fontAlgn="base">
              <a:buFont typeface="Arial" panose="020B0604020202020204" pitchFamily="34" charset="0"/>
              <a:buChar char="•"/>
            </a:pPr>
            <a:r>
              <a:rPr lang="en-US" b="0" i="0" dirty="0">
                <a:effectLst/>
                <a:latin typeface="inherit"/>
              </a:rPr>
              <a:t>Very Few Manual Errors</a:t>
            </a:r>
          </a:p>
          <a:p>
            <a:pPr algn="just" fontAlgn="base">
              <a:buFont typeface="Arial" panose="020B0604020202020204" pitchFamily="34" charset="0"/>
              <a:buChar char="•"/>
            </a:pPr>
            <a:r>
              <a:rPr lang="en-US" b="0" i="0" dirty="0">
                <a:effectLst/>
                <a:latin typeface="inherit"/>
              </a:rPr>
              <a:t>Higher Productivity</a:t>
            </a:r>
          </a:p>
          <a:p>
            <a:pPr algn="just" fontAlgn="base">
              <a:buFont typeface="Arial" panose="020B0604020202020204" pitchFamily="34" charset="0"/>
              <a:buChar char="•"/>
            </a:pPr>
            <a:r>
              <a:rPr lang="en-US" b="0" i="0" dirty="0">
                <a:effectLst/>
                <a:latin typeface="inherit"/>
              </a:rPr>
              <a:t>Higher Motivation</a:t>
            </a:r>
          </a:p>
          <a:p>
            <a:pPr algn="just" fontAlgn="base">
              <a:buFont typeface="Arial" panose="020B0604020202020204" pitchFamily="34" charset="0"/>
              <a:buChar char="•"/>
            </a:pPr>
            <a:r>
              <a:rPr lang="en-US" b="0" i="0" dirty="0">
                <a:effectLst/>
                <a:latin typeface="inherit"/>
              </a:rPr>
              <a:t>Lower Costs</a:t>
            </a:r>
          </a:p>
          <a:p>
            <a:pPr algn="just" fontAlgn="base">
              <a:buFont typeface="Arial" panose="020B0604020202020204" pitchFamily="34" charset="0"/>
              <a:buChar char="•"/>
            </a:pPr>
            <a:r>
              <a:rPr lang="en-US" dirty="0">
                <a:latin typeface="inherit"/>
              </a:rPr>
              <a:t>Backup of data</a:t>
            </a:r>
          </a:p>
          <a:p>
            <a:pPr algn="just" fontAlgn="base">
              <a:buFont typeface="Arial" panose="020B0604020202020204" pitchFamily="34" charset="0"/>
              <a:buChar char="•"/>
            </a:pPr>
            <a:r>
              <a:rPr lang="en-US" b="0" i="0" dirty="0">
                <a:effectLst/>
                <a:latin typeface="inherit"/>
              </a:rPr>
              <a:t>No paper work</a:t>
            </a:r>
          </a:p>
          <a:p>
            <a:pPr algn="just" fontAlgn="base">
              <a:buFont typeface="Arial" panose="020B0604020202020204" pitchFamily="34" charset="0"/>
              <a:buChar char="•"/>
            </a:pPr>
            <a:r>
              <a:rPr lang="en-US" b="0" i="0" dirty="0">
                <a:effectLst/>
                <a:latin typeface="inherit"/>
              </a:rPr>
              <a:t>Reliable </a:t>
            </a:r>
          </a:p>
          <a:p>
            <a:pPr algn="just" fontAlgn="base">
              <a:buFont typeface="Arial" panose="020B0604020202020204" pitchFamily="34" charset="0"/>
              <a:buChar char="•"/>
            </a:pPr>
            <a:r>
              <a:rPr lang="en-US" dirty="0" err="1">
                <a:latin typeface="inherit"/>
              </a:rPr>
              <a:t>Convinence</a:t>
            </a:r>
            <a:endParaRPr lang="en-US" b="0" i="0" dirty="0">
              <a:effectLst/>
              <a:latin typeface="inherit"/>
            </a:endParaRPr>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10</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Advantage of The Project</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10</a:t>
            </a:fld>
            <a:endParaRPr lang="en-IN" dirty="0">
              <a:solidFill>
                <a:schemeClr val="bg1"/>
              </a:solidFill>
            </a:endParaRPr>
          </a:p>
        </p:txBody>
      </p:sp>
      <p:sp>
        <p:nvSpPr>
          <p:cNvPr id="10" name="TextBox 9"/>
          <p:cNvSpPr txBox="1"/>
          <p:nvPr/>
        </p:nvSpPr>
        <p:spPr>
          <a:xfrm>
            <a:off x="683568" y="6262010"/>
            <a:ext cx="8318559" cy="338554"/>
          </a:xfrm>
          <a:prstGeom prst="rect">
            <a:avLst/>
          </a:prstGeom>
          <a:noFill/>
        </p:spPr>
        <p:txBody>
          <a:bodyPr wrap="none" rtlCol="0">
            <a:spAutoFit/>
          </a:bodyPr>
          <a:lstStyle/>
          <a:p>
            <a:r>
              <a:rPr lang="en-IN" sz="1600" b="1" i="1" dirty="0">
                <a:solidFill>
                  <a:srgbClr val="FFFF00"/>
                </a:solidFill>
              </a:rPr>
              <a:t>Guidelines: </a:t>
            </a:r>
            <a:r>
              <a:rPr lang="en-US" sz="1600" b="1" i="1" dirty="0">
                <a:solidFill>
                  <a:srgbClr val="FFFF00"/>
                </a:solidFill>
              </a:rPr>
              <a:t> Mention advantage from this project, the audience/ users who will get benefitted</a:t>
            </a:r>
            <a:endParaRPr lang="en-IN" sz="1600" b="1" i="1" dirty="0">
              <a:solidFill>
                <a:srgbClr val="FFFF00"/>
              </a:solidFill>
            </a:endParaRPr>
          </a:p>
        </p:txBody>
      </p:sp>
      <p:sp>
        <p:nvSpPr>
          <p:cNvPr id="12" name="TextBox 11"/>
          <p:cNvSpPr txBox="1"/>
          <p:nvPr/>
        </p:nvSpPr>
        <p:spPr>
          <a:xfrm>
            <a:off x="7275276" y="6569440"/>
            <a:ext cx="1850186" cy="253916"/>
          </a:xfrm>
          <a:prstGeom prst="rect">
            <a:avLst/>
          </a:prstGeom>
          <a:noFill/>
        </p:spPr>
        <p:txBody>
          <a:bodyPr wrap="none" rtlCol="0">
            <a:spAutoFit/>
          </a:bodyPr>
          <a:lstStyle/>
          <a:p>
            <a:r>
              <a:rPr lang="en-IN" sz="1050" b="1" dirty="0">
                <a:solidFill>
                  <a:schemeClr val="bg1"/>
                </a:solidFill>
              </a:rPr>
              <a:t>T011A/ Template  Version 5.0</a:t>
            </a:r>
          </a:p>
        </p:txBody>
      </p:sp>
    </p:spTree>
    <p:extLst>
      <p:ext uri="{BB962C8B-B14F-4D97-AF65-F5344CB8AC3E}">
        <p14:creationId xmlns:p14="http://schemas.microsoft.com/office/powerpoint/2010/main" val="2585641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a:bodyPr>
          <a:lstStyle/>
          <a:p>
            <a:pPr lvl="0"/>
            <a:r>
              <a:rPr lang="en-IN" dirty="0"/>
              <a:t>1.) </a:t>
            </a:r>
            <a:r>
              <a:rPr lang="en-US" dirty="0">
                <a:sym typeface="Wingdings" panose="05000000000000000000" pitchFamily="2" charset="2"/>
              </a:rPr>
              <a:t> </a:t>
            </a:r>
            <a:r>
              <a:rPr lang="en-US" dirty="0">
                <a:sym typeface="Wingdings" panose="05000000000000000000" pitchFamily="2" charset="2"/>
                <a:hlinkClick r:id="rId3"/>
              </a:rPr>
              <a:t>https://www.javatpoint.com/java-tutorial</a:t>
            </a:r>
            <a:endParaRPr lang="en-IN" dirty="0"/>
          </a:p>
          <a:p>
            <a:pPr lvl="0"/>
            <a:r>
              <a:rPr lang="en-IN" dirty="0"/>
              <a:t>2.)</a:t>
            </a:r>
            <a:r>
              <a:rPr lang="en-US" dirty="0"/>
              <a:t> </a:t>
            </a:r>
            <a:r>
              <a:rPr lang="en-US" dirty="0">
                <a:hlinkClick r:id="rId4"/>
              </a:rPr>
              <a:t>https://www.youtube.com/watch?v=WRQGCtcuuhw</a:t>
            </a:r>
            <a:endParaRPr lang="en-US" dirty="0"/>
          </a:p>
          <a:p>
            <a:pPr marL="0" lvl="0" indent="0">
              <a:buNone/>
            </a:pPr>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11</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References, if any</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11</a:t>
            </a:fld>
            <a:endParaRPr lang="en-IN" dirty="0">
              <a:solidFill>
                <a:schemeClr val="bg1"/>
              </a:solidFill>
            </a:endParaRPr>
          </a:p>
        </p:txBody>
      </p:sp>
      <p:sp>
        <p:nvSpPr>
          <p:cNvPr id="11" name="TextBox 10"/>
          <p:cNvSpPr txBox="1"/>
          <p:nvPr/>
        </p:nvSpPr>
        <p:spPr>
          <a:xfrm>
            <a:off x="7275276" y="6547668"/>
            <a:ext cx="1850186" cy="253916"/>
          </a:xfrm>
          <a:prstGeom prst="rect">
            <a:avLst/>
          </a:prstGeom>
          <a:noFill/>
        </p:spPr>
        <p:txBody>
          <a:bodyPr wrap="none" rtlCol="0">
            <a:spAutoFit/>
          </a:bodyPr>
          <a:lstStyle/>
          <a:p>
            <a:r>
              <a:rPr lang="en-IN" sz="1050" b="1" dirty="0">
                <a:solidFill>
                  <a:schemeClr val="bg1"/>
                </a:solidFill>
              </a:rPr>
              <a:t>T011A/ Template  Version 5.0</a:t>
            </a:r>
          </a:p>
        </p:txBody>
      </p:sp>
    </p:spTree>
    <p:extLst>
      <p:ext uri="{BB962C8B-B14F-4D97-AF65-F5344CB8AC3E}">
        <p14:creationId xmlns:p14="http://schemas.microsoft.com/office/powerpoint/2010/main" val="2585641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000" dirty="0"/>
              <a:t>THANKS</a:t>
            </a:r>
          </a:p>
        </p:txBody>
      </p:sp>
    </p:spTree>
    <p:extLst>
      <p:ext uri="{BB962C8B-B14F-4D97-AF65-F5344CB8AC3E}">
        <p14:creationId xmlns:p14="http://schemas.microsoft.com/office/powerpoint/2010/main" val="404071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2</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spcBef>
                <a:spcPct val="50000"/>
              </a:spcBef>
              <a:defRPr sz="2400" b="1">
                <a:solidFill>
                  <a:schemeClr val="bg1"/>
                </a:solidFill>
                <a:latin typeface="Calibri" pitchFamily="34" charset="0"/>
                <a:ea typeface="ＭＳ Ｐゴシック" pitchFamily="-28" charset="-128"/>
              </a:defRPr>
            </a:lvl1pPr>
          </a:lstStyle>
          <a:p>
            <a:r>
              <a:rPr lang="en-US" dirty="0"/>
              <a:t>Team Details</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2</a:t>
            </a:fld>
            <a:endParaRPr lang="en-IN" dirty="0">
              <a:solidFill>
                <a:schemeClr val="bg1"/>
              </a:solidFill>
            </a:endParaRPr>
          </a:p>
        </p:txBody>
      </p:sp>
      <p:sp>
        <p:nvSpPr>
          <p:cNvPr id="4" name="TextBox 3"/>
          <p:cNvSpPr txBox="1"/>
          <p:nvPr/>
        </p:nvSpPr>
        <p:spPr>
          <a:xfrm>
            <a:off x="1547664" y="6298600"/>
            <a:ext cx="4915385" cy="338554"/>
          </a:xfrm>
          <a:prstGeom prst="rect">
            <a:avLst/>
          </a:prstGeom>
          <a:noFill/>
        </p:spPr>
        <p:txBody>
          <a:bodyPr wrap="none" rtlCol="0">
            <a:spAutoFit/>
          </a:bodyPr>
          <a:lstStyle/>
          <a:p>
            <a:r>
              <a:rPr lang="en-IN" sz="1600" b="1" i="1" dirty="0">
                <a:solidFill>
                  <a:srgbClr val="FFFF00"/>
                </a:solidFill>
              </a:rPr>
              <a:t>Guidelines: Mention Team Names &amp; their role in project</a:t>
            </a:r>
          </a:p>
        </p:txBody>
      </p:sp>
      <p:sp>
        <p:nvSpPr>
          <p:cNvPr id="11" name="TextBox 10"/>
          <p:cNvSpPr txBox="1"/>
          <p:nvPr/>
        </p:nvSpPr>
        <p:spPr>
          <a:xfrm>
            <a:off x="7275276" y="6547668"/>
            <a:ext cx="1850186" cy="253916"/>
          </a:xfrm>
          <a:prstGeom prst="rect">
            <a:avLst/>
          </a:prstGeom>
          <a:noFill/>
        </p:spPr>
        <p:txBody>
          <a:bodyPr wrap="none" rtlCol="0">
            <a:spAutoFit/>
          </a:bodyPr>
          <a:lstStyle/>
          <a:p>
            <a:r>
              <a:rPr lang="en-IN" sz="1050" b="1" dirty="0">
                <a:solidFill>
                  <a:schemeClr val="bg1"/>
                </a:solidFill>
              </a:rPr>
              <a:t>T011A/ Template  Version 5.0</a:t>
            </a:r>
          </a:p>
        </p:txBody>
      </p:sp>
      <p:graphicFrame>
        <p:nvGraphicFramePr>
          <p:cNvPr id="6" name="Table 5"/>
          <p:cNvGraphicFramePr>
            <a:graphicFrameLocks noGrp="1"/>
          </p:cNvGraphicFramePr>
          <p:nvPr>
            <p:extLst>
              <p:ext uri="{D42A27DB-BD31-4B8C-83A1-F6EECF244321}">
                <p14:modId xmlns:p14="http://schemas.microsoft.com/office/powerpoint/2010/main" val="3215580620"/>
              </p:ext>
            </p:extLst>
          </p:nvPr>
        </p:nvGraphicFramePr>
        <p:xfrm>
          <a:off x="375030" y="1551698"/>
          <a:ext cx="8361582" cy="1733285"/>
        </p:xfrm>
        <a:graphic>
          <a:graphicData uri="http://schemas.openxmlformats.org/drawingml/2006/table">
            <a:tbl>
              <a:tblPr firstRow="1" firstCol="1" bandRow="1">
                <a:tableStyleId>{E8B1032C-EA38-4F05-BA0D-38AFFFC7BED3}</a:tableStyleId>
              </a:tblPr>
              <a:tblGrid>
                <a:gridCol w="5877119">
                  <a:extLst>
                    <a:ext uri="{9D8B030D-6E8A-4147-A177-3AD203B41FA5}">
                      <a16:colId xmlns:a16="http://schemas.microsoft.com/office/drawing/2014/main" val="3341467042"/>
                    </a:ext>
                  </a:extLst>
                </a:gridCol>
                <a:gridCol w="2484463">
                  <a:extLst>
                    <a:ext uri="{9D8B030D-6E8A-4147-A177-3AD203B41FA5}">
                      <a16:colId xmlns:a16="http://schemas.microsoft.com/office/drawing/2014/main" val="4186870229"/>
                    </a:ext>
                  </a:extLst>
                </a:gridCol>
              </a:tblGrid>
              <a:tr h="348862">
                <a:tc>
                  <a:txBody>
                    <a:bodyPr/>
                    <a:lstStyle/>
                    <a:p>
                      <a:pPr algn="ctr">
                        <a:lnSpc>
                          <a:spcPct val="106000"/>
                        </a:lnSpc>
                        <a:spcAft>
                          <a:spcPts val="0"/>
                        </a:spcAft>
                      </a:pPr>
                      <a:r>
                        <a:rPr lang="en-US" sz="2000" dirty="0">
                          <a:effectLst/>
                        </a:rPr>
                        <a:t>Student Name</a:t>
                      </a:r>
                      <a:endParaRPr lang="en-IN" sz="1800" dirty="0">
                        <a:effectLst/>
                        <a:latin typeface="Calibri" panose="020F0502020204030204" pitchFamily="34" charset="0"/>
                        <a:ea typeface="Droid Sans Fallback"/>
                      </a:endParaRPr>
                    </a:p>
                  </a:txBody>
                  <a:tcPr marL="68580" marR="68580" marT="0" marB="0"/>
                </a:tc>
                <a:tc>
                  <a:txBody>
                    <a:bodyPr/>
                    <a:lstStyle/>
                    <a:p>
                      <a:pPr algn="ctr">
                        <a:lnSpc>
                          <a:spcPct val="106000"/>
                        </a:lnSpc>
                        <a:spcAft>
                          <a:spcPts val="0"/>
                        </a:spcAft>
                      </a:pPr>
                      <a:r>
                        <a:rPr lang="en-US" sz="2000" dirty="0">
                          <a:effectLst/>
                        </a:rPr>
                        <a:t>Role</a:t>
                      </a:r>
                      <a:endParaRPr lang="en-IN" sz="1800" dirty="0">
                        <a:effectLst/>
                        <a:latin typeface="Calibri" panose="020F0502020204030204" pitchFamily="34" charset="0"/>
                        <a:ea typeface="Droid Sans Fallback"/>
                      </a:endParaRPr>
                    </a:p>
                  </a:txBody>
                  <a:tcPr marL="68580" marR="68580" marT="0" marB="0"/>
                </a:tc>
                <a:extLst>
                  <a:ext uri="{0D108BD9-81ED-4DB2-BD59-A6C34878D82A}">
                    <a16:rowId xmlns:a16="http://schemas.microsoft.com/office/drawing/2014/main" val="1876531479"/>
                  </a:ext>
                </a:extLst>
              </a:tr>
              <a:tr h="313991">
                <a:tc>
                  <a:txBody>
                    <a:bodyPr/>
                    <a:lstStyle/>
                    <a:p>
                      <a:pPr>
                        <a:lnSpc>
                          <a:spcPct val="106000"/>
                        </a:lnSpc>
                        <a:spcAft>
                          <a:spcPts val="800"/>
                        </a:spcAft>
                      </a:pPr>
                      <a:r>
                        <a:rPr lang="en-US" sz="1800" dirty="0">
                          <a:effectLst/>
                        </a:rPr>
                        <a:t> 1.)  Paras Jain</a:t>
                      </a:r>
                      <a:endParaRPr lang="en-IN" sz="1800" dirty="0">
                        <a:effectLst/>
                        <a:latin typeface="Calibri" panose="020F0502020204030204" pitchFamily="34" charset="0"/>
                        <a:ea typeface="Droid Sans Fallback"/>
                      </a:endParaRPr>
                    </a:p>
                  </a:txBody>
                  <a:tcPr marL="68580" marR="68580" marT="0" marB="0"/>
                </a:tc>
                <a:tc>
                  <a:txBody>
                    <a:bodyPr/>
                    <a:lstStyle/>
                    <a:p>
                      <a:pPr>
                        <a:lnSpc>
                          <a:spcPct val="106000"/>
                        </a:lnSpc>
                        <a:spcAft>
                          <a:spcPts val="800"/>
                        </a:spcAft>
                      </a:pPr>
                      <a:r>
                        <a:rPr lang="en-US" sz="1800" dirty="0">
                          <a:effectLst/>
                        </a:rPr>
                        <a:t>Developer, Testing etc.</a:t>
                      </a:r>
                      <a:endParaRPr lang="en-IN" sz="1800" dirty="0">
                        <a:effectLst/>
                        <a:latin typeface="Calibri" panose="020F0502020204030204" pitchFamily="34" charset="0"/>
                        <a:ea typeface="Droid Sans Fallback"/>
                      </a:endParaRPr>
                    </a:p>
                  </a:txBody>
                  <a:tcPr marL="68580" marR="68580" marT="0" marB="0"/>
                </a:tc>
                <a:extLst>
                  <a:ext uri="{0D108BD9-81ED-4DB2-BD59-A6C34878D82A}">
                    <a16:rowId xmlns:a16="http://schemas.microsoft.com/office/drawing/2014/main" val="3895163912"/>
                  </a:ext>
                </a:extLst>
              </a:tr>
              <a:tr h="313991">
                <a:tc>
                  <a:txBody>
                    <a:bodyPr/>
                    <a:lstStyle/>
                    <a:p>
                      <a:pPr>
                        <a:lnSpc>
                          <a:spcPct val="106000"/>
                        </a:lnSpc>
                        <a:spcAft>
                          <a:spcPts val="800"/>
                        </a:spcAft>
                      </a:pPr>
                      <a:r>
                        <a:rPr lang="en-US" sz="1800">
                          <a:effectLst/>
                        </a:rPr>
                        <a:t> </a:t>
                      </a:r>
                      <a:endParaRPr lang="en-IN" sz="1800">
                        <a:effectLst/>
                        <a:latin typeface="Calibri" panose="020F0502020204030204" pitchFamily="34" charset="0"/>
                        <a:ea typeface="Droid Sans Fallback"/>
                      </a:endParaRPr>
                    </a:p>
                  </a:txBody>
                  <a:tcPr marL="68580" marR="68580" marT="0" marB="0"/>
                </a:tc>
                <a:tc>
                  <a:txBody>
                    <a:bodyPr/>
                    <a:lstStyle/>
                    <a:p>
                      <a:pPr>
                        <a:lnSpc>
                          <a:spcPct val="106000"/>
                        </a:lnSpc>
                        <a:spcAft>
                          <a:spcPts val="800"/>
                        </a:spcAft>
                      </a:pPr>
                      <a:r>
                        <a:rPr lang="en-US" sz="1800" dirty="0">
                          <a:effectLst/>
                        </a:rPr>
                        <a:t> </a:t>
                      </a:r>
                      <a:endParaRPr lang="en-IN" sz="1800" dirty="0">
                        <a:effectLst/>
                        <a:latin typeface="Calibri" panose="020F0502020204030204" pitchFamily="34" charset="0"/>
                        <a:ea typeface="Droid Sans Fallback"/>
                      </a:endParaRPr>
                    </a:p>
                  </a:txBody>
                  <a:tcPr marL="68580" marR="68580" marT="0" marB="0"/>
                </a:tc>
                <a:extLst>
                  <a:ext uri="{0D108BD9-81ED-4DB2-BD59-A6C34878D82A}">
                    <a16:rowId xmlns:a16="http://schemas.microsoft.com/office/drawing/2014/main" val="4000564458"/>
                  </a:ext>
                </a:extLst>
              </a:tr>
              <a:tr h="756441">
                <a:tc>
                  <a:txBody>
                    <a:bodyPr/>
                    <a:lstStyle/>
                    <a:p>
                      <a:pPr>
                        <a:lnSpc>
                          <a:spcPct val="106000"/>
                        </a:lnSpc>
                        <a:spcAft>
                          <a:spcPts val="800"/>
                        </a:spcAft>
                      </a:pPr>
                      <a:r>
                        <a:rPr lang="en-US" sz="1800" dirty="0">
                          <a:effectLst/>
                        </a:rPr>
                        <a:t> 2.) Shivang Sharma</a:t>
                      </a:r>
                      <a:endParaRPr lang="en-IN" sz="1800" dirty="0">
                        <a:effectLst/>
                        <a:latin typeface="Calibri" panose="020F0502020204030204" pitchFamily="34" charset="0"/>
                        <a:ea typeface="Droid Sans Fallback"/>
                      </a:endParaRPr>
                    </a:p>
                  </a:txBody>
                  <a:tcPr marL="68580" marR="68580" marT="0" marB="0"/>
                </a:tc>
                <a:tc>
                  <a:txBody>
                    <a:bodyPr/>
                    <a:lstStyle/>
                    <a:p>
                      <a:pPr marL="0" marR="0" lvl="0" indent="0" algn="l" defTabSz="914400" rtl="0" eaLnBrk="1" fontAlgn="auto" latinLnBrk="0" hangingPunct="1">
                        <a:lnSpc>
                          <a:spcPct val="106000"/>
                        </a:lnSpc>
                        <a:spcBef>
                          <a:spcPts val="0"/>
                        </a:spcBef>
                        <a:spcAft>
                          <a:spcPts val="800"/>
                        </a:spcAft>
                        <a:buClrTx/>
                        <a:buSzTx/>
                        <a:buFontTx/>
                        <a:buNone/>
                        <a:tabLst/>
                        <a:defRPr/>
                      </a:pPr>
                      <a:r>
                        <a:rPr lang="en-US" sz="1800" dirty="0">
                          <a:effectLst/>
                        </a:rPr>
                        <a:t> Developer, Testing etc.</a:t>
                      </a:r>
                      <a:endParaRPr lang="en-IN" sz="1800" dirty="0">
                        <a:effectLst/>
                        <a:latin typeface="Calibri" panose="020F0502020204030204" pitchFamily="34" charset="0"/>
                        <a:ea typeface="Droid Sans Fallback"/>
                      </a:endParaRPr>
                    </a:p>
                    <a:p>
                      <a:pPr>
                        <a:lnSpc>
                          <a:spcPct val="106000"/>
                        </a:lnSpc>
                        <a:spcAft>
                          <a:spcPts val="800"/>
                        </a:spcAft>
                      </a:pPr>
                      <a:endParaRPr lang="en-IN" sz="1800" dirty="0">
                        <a:effectLst/>
                        <a:latin typeface="Calibri" panose="020F0502020204030204" pitchFamily="34" charset="0"/>
                        <a:ea typeface="Droid Sans Fallback"/>
                      </a:endParaRPr>
                    </a:p>
                  </a:txBody>
                  <a:tcPr marL="68580" marR="68580" marT="0" marB="0"/>
                </a:tc>
                <a:extLst>
                  <a:ext uri="{0D108BD9-81ED-4DB2-BD59-A6C34878D82A}">
                    <a16:rowId xmlns:a16="http://schemas.microsoft.com/office/drawing/2014/main" val="389848289"/>
                  </a:ext>
                </a:extLst>
              </a:tr>
            </a:tbl>
          </a:graphicData>
        </a:graphic>
      </p:graphicFrame>
    </p:spTree>
    <p:extLst>
      <p:ext uri="{BB962C8B-B14F-4D97-AF65-F5344CB8AC3E}">
        <p14:creationId xmlns:p14="http://schemas.microsoft.com/office/powerpoint/2010/main" val="1134713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fontScale="92500" lnSpcReduction="20000"/>
          </a:bodyPr>
          <a:lstStyle/>
          <a:p>
            <a:endParaRPr lang="en-IN" dirty="0"/>
          </a:p>
          <a:p>
            <a:r>
              <a:rPr lang="en-US" dirty="0"/>
              <a:t>The project EMPLOYEE MANAGEMENT SYSTEM is a software based application that allows  the administrator to handle all the personal data of each and every employee’s quickly and safely. Using Interactive TUI anyone can quickly learn to use the complete system. EMPLOYEE MANAGEMENT SYSTEM. Using this, the administrator doesn’t have to sit and manage the entire activities on paper, and at the same time, the head will feel comfortable to keep check of the whole system. This system will give him flexibility to manage the entire system from a single online portal.</a:t>
            </a:r>
          </a:p>
          <a:p>
            <a:endParaRPr lang="en-IN" dirty="0"/>
          </a:p>
          <a:p>
            <a:pPr marL="0" indent="0">
              <a:buNone/>
            </a:pPr>
            <a:r>
              <a:rPr lang="en-US" dirty="0"/>
              <a:t>This project consists of Java Program for Employee Management System. In this project I have created a TUI program for Employee Management System which consists of 4 different operation’s -</a:t>
            </a:r>
          </a:p>
          <a:p>
            <a:pPr marL="0" indent="0">
              <a:buNone/>
            </a:pPr>
            <a:r>
              <a:rPr lang="en-US" dirty="0"/>
              <a:t>(1) Adding Employee</a:t>
            </a:r>
          </a:p>
          <a:p>
            <a:pPr marL="0" indent="0">
              <a:buNone/>
            </a:pPr>
            <a:r>
              <a:rPr lang="en-US" dirty="0"/>
              <a:t>(2) Removing Employee</a:t>
            </a:r>
          </a:p>
          <a:p>
            <a:pPr marL="0" indent="0">
              <a:buNone/>
            </a:pPr>
            <a:r>
              <a:rPr lang="en-US" dirty="0"/>
              <a:t>(3) Updating Employee</a:t>
            </a:r>
          </a:p>
          <a:p>
            <a:pPr marL="0" indent="0">
              <a:buNone/>
            </a:pPr>
            <a:r>
              <a:rPr lang="en-US" dirty="0"/>
              <a:t>(4) Viewing details of Employee</a:t>
            </a:r>
          </a:p>
          <a:p>
            <a:pPr marL="0" indent="0">
              <a:buNone/>
            </a:pPr>
            <a:endParaRPr lang="en-US" dirty="0"/>
          </a:p>
          <a:p>
            <a:pPr marL="0" indent="0">
              <a:buNone/>
            </a:pPr>
            <a:endParaRPr lang="en-US"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3</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spcBef>
                <a:spcPct val="50000"/>
              </a:spcBef>
              <a:defRPr sz="2400" b="1">
                <a:solidFill>
                  <a:schemeClr val="bg1"/>
                </a:solidFill>
                <a:latin typeface="Calibri" pitchFamily="34" charset="0"/>
                <a:ea typeface="ＭＳ Ｐゴシック" pitchFamily="-28" charset="-128"/>
              </a:defRPr>
            </a:lvl1pPr>
          </a:lstStyle>
          <a:p>
            <a:r>
              <a:rPr lang="en-US" dirty="0"/>
              <a:t>Project Brief</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3</a:t>
            </a:fld>
            <a:endParaRPr lang="en-IN" dirty="0">
              <a:solidFill>
                <a:schemeClr val="bg1"/>
              </a:solidFill>
            </a:endParaRPr>
          </a:p>
        </p:txBody>
      </p:sp>
      <p:sp>
        <p:nvSpPr>
          <p:cNvPr id="4" name="TextBox 3"/>
          <p:cNvSpPr txBox="1"/>
          <p:nvPr/>
        </p:nvSpPr>
        <p:spPr>
          <a:xfrm>
            <a:off x="1547664" y="6298600"/>
            <a:ext cx="6188489" cy="338554"/>
          </a:xfrm>
          <a:prstGeom prst="rect">
            <a:avLst/>
          </a:prstGeom>
          <a:noFill/>
        </p:spPr>
        <p:txBody>
          <a:bodyPr wrap="none" rtlCol="0">
            <a:spAutoFit/>
          </a:bodyPr>
          <a:lstStyle/>
          <a:p>
            <a:r>
              <a:rPr lang="en-IN" sz="1600" b="1" i="1" dirty="0">
                <a:solidFill>
                  <a:srgbClr val="FFFF00"/>
                </a:solidFill>
              </a:rPr>
              <a:t>Guidelines: Mention brief about the project and it’s functions/ modules</a:t>
            </a:r>
          </a:p>
        </p:txBody>
      </p:sp>
      <p:sp>
        <p:nvSpPr>
          <p:cNvPr id="12" name="TextBox 11"/>
          <p:cNvSpPr txBox="1"/>
          <p:nvPr/>
        </p:nvSpPr>
        <p:spPr>
          <a:xfrm>
            <a:off x="7275276" y="6547668"/>
            <a:ext cx="1850186" cy="253916"/>
          </a:xfrm>
          <a:prstGeom prst="rect">
            <a:avLst/>
          </a:prstGeom>
          <a:noFill/>
        </p:spPr>
        <p:txBody>
          <a:bodyPr wrap="none" rtlCol="0">
            <a:spAutoFit/>
          </a:bodyPr>
          <a:lstStyle/>
          <a:p>
            <a:r>
              <a:rPr lang="en-IN" sz="1050" b="1" dirty="0">
                <a:solidFill>
                  <a:schemeClr val="bg1"/>
                </a:solidFill>
              </a:rPr>
              <a:t>T011A/ Template  Version 5.0</a:t>
            </a:r>
          </a:p>
        </p:txBody>
      </p:sp>
    </p:spTree>
    <p:extLst>
      <p:ext uri="{BB962C8B-B14F-4D97-AF65-F5344CB8AC3E}">
        <p14:creationId xmlns:p14="http://schemas.microsoft.com/office/powerpoint/2010/main" val="1809597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lnSpcReduction="10000"/>
          </a:bodyPr>
          <a:lstStyle/>
          <a:p>
            <a:endParaRPr lang="en-IN" dirty="0"/>
          </a:p>
          <a:p>
            <a:pPr marL="127000" marR="690245">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rPr>
              <a:t>The objective of “Employee Management System” is designing a scheduling system for a work center. Employee Management System is a distributed application, developed to maintain the details of employees working in any organization. It maintains the information about the personal details of their employees. </a:t>
            </a:r>
          </a:p>
          <a:p>
            <a:pPr marL="127000" marR="690245">
              <a:lnSpc>
                <a:spcPct val="107000"/>
              </a:lnSpc>
              <a:spcBef>
                <a:spcPts val="0"/>
              </a:spcBef>
              <a:spcAft>
                <a:spcPts val="0"/>
              </a:spcAft>
            </a:pPr>
            <a:endParaRPr lang="en-US" sz="2000" dirty="0">
              <a:effectLst/>
              <a:latin typeface="Calibri" panose="020F0502020204030204" pitchFamily="34" charset="0"/>
              <a:ea typeface="Calibri" panose="020F0502020204030204" pitchFamily="34" charset="0"/>
            </a:endParaRPr>
          </a:p>
          <a:p>
            <a:pPr marL="127000" marR="690245">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rPr>
              <a:t>This system improves the method of maintaining and managing employee’s personal details such as </a:t>
            </a:r>
          </a:p>
          <a:p>
            <a:pPr marL="342900" marR="690245" lvl="0" indent="-342900">
              <a:lnSpc>
                <a:spcPct val="107000"/>
              </a:lnSpc>
              <a:spcBef>
                <a:spcPts val="0"/>
              </a:spcBef>
              <a:spcAft>
                <a:spcPts val="0"/>
              </a:spcAft>
              <a:buFont typeface="+mj-lt"/>
              <a:buAutoNum type="arabicParenBoth"/>
            </a:pPr>
            <a:r>
              <a:rPr lang="en-US" sz="2000" dirty="0">
                <a:effectLst/>
                <a:latin typeface="Calibri" panose="020F0502020204030204" pitchFamily="34" charset="0"/>
                <a:ea typeface="Calibri" panose="020F0502020204030204" pitchFamily="34" charset="0"/>
              </a:rPr>
              <a:t>Name </a:t>
            </a:r>
          </a:p>
          <a:p>
            <a:pPr marL="342900" marR="690245" lvl="0" indent="-342900">
              <a:lnSpc>
                <a:spcPct val="107000"/>
              </a:lnSpc>
              <a:spcBef>
                <a:spcPts val="0"/>
              </a:spcBef>
              <a:spcAft>
                <a:spcPts val="0"/>
              </a:spcAft>
              <a:buFont typeface="+mj-lt"/>
              <a:buAutoNum type="arabicParenBoth"/>
            </a:pPr>
            <a:r>
              <a:rPr lang="en-US" sz="2000" dirty="0">
                <a:effectLst/>
                <a:latin typeface="Calibri" panose="020F0502020204030204" pitchFamily="34" charset="0"/>
                <a:ea typeface="Calibri" panose="020F0502020204030204" pitchFamily="34" charset="0"/>
              </a:rPr>
              <a:t>Father’s name </a:t>
            </a:r>
          </a:p>
          <a:p>
            <a:pPr marL="342900" marR="690245" lvl="0" indent="-342900">
              <a:lnSpc>
                <a:spcPct val="107000"/>
              </a:lnSpc>
              <a:spcBef>
                <a:spcPts val="0"/>
              </a:spcBef>
              <a:spcAft>
                <a:spcPts val="0"/>
              </a:spcAft>
              <a:buFont typeface="+mj-lt"/>
              <a:buAutoNum type="arabicParenBoth"/>
            </a:pPr>
            <a:r>
              <a:rPr lang="en-US" sz="2000" dirty="0">
                <a:effectLst/>
                <a:latin typeface="Calibri" panose="020F0502020204030204" pitchFamily="34" charset="0"/>
                <a:ea typeface="Calibri" panose="020F0502020204030204" pitchFamily="34" charset="0"/>
              </a:rPr>
              <a:t>Employee's ID</a:t>
            </a:r>
          </a:p>
          <a:p>
            <a:pPr marL="342900" marR="690245" lvl="0" indent="-342900">
              <a:lnSpc>
                <a:spcPct val="107000"/>
              </a:lnSpc>
              <a:spcBef>
                <a:spcPts val="0"/>
              </a:spcBef>
              <a:spcAft>
                <a:spcPts val="0"/>
              </a:spcAft>
              <a:buFont typeface="+mj-lt"/>
              <a:buAutoNum type="arabicParenBoth"/>
            </a:pPr>
            <a:r>
              <a:rPr lang="en-US" sz="2000" dirty="0">
                <a:effectLst/>
                <a:latin typeface="Calibri" panose="020F0502020204030204" pitchFamily="34" charset="0"/>
                <a:ea typeface="Calibri" panose="020F0502020204030204" pitchFamily="34" charset="0"/>
              </a:rPr>
              <a:t>Employee's Email ID</a:t>
            </a:r>
          </a:p>
          <a:p>
            <a:pPr marL="342900" marR="690245" lvl="0" indent="-342900">
              <a:lnSpc>
                <a:spcPct val="107000"/>
              </a:lnSpc>
              <a:spcBef>
                <a:spcPts val="0"/>
              </a:spcBef>
              <a:spcAft>
                <a:spcPts val="0"/>
              </a:spcAft>
              <a:buFont typeface="+mj-lt"/>
              <a:buAutoNum type="arabicParenBoth"/>
            </a:pPr>
            <a:r>
              <a:rPr lang="en-US" sz="2000" dirty="0">
                <a:effectLst/>
                <a:latin typeface="Calibri" panose="020F0502020204030204" pitchFamily="34" charset="0"/>
                <a:ea typeface="Calibri" panose="020F0502020204030204" pitchFamily="34" charset="0"/>
              </a:rPr>
              <a:t>Employee's Position</a:t>
            </a:r>
          </a:p>
          <a:p>
            <a:pPr marL="342900" marR="690245" lvl="0" indent="-342900">
              <a:lnSpc>
                <a:spcPct val="107000"/>
              </a:lnSpc>
              <a:spcBef>
                <a:spcPts val="0"/>
              </a:spcBef>
              <a:spcAft>
                <a:spcPts val="0"/>
              </a:spcAft>
              <a:buFont typeface="+mj-lt"/>
              <a:buAutoNum type="arabicParenBoth"/>
            </a:pPr>
            <a:r>
              <a:rPr lang="en-US" sz="2000" dirty="0">
                <a:effectLst/>
                <a:latin typeface="Calibri" panose="020F0502020204030204" pitchFamily="34" charset="0"/>
                <a:ea typeface="Calibri" panose="020F0502020204030204" pitchFamily="34" charset="0"/>
              </a:rPr>
              <a:t>Enter Employee contact Info </a:t>
            </a:r>
          </a:p>
          <a:p>
            <a:pPr marL="342900" marR="690245" lvl="0" indent="-342900">
              <a:lnSpc>
                <a:spcPct val="107000"/>
              </a:lnSpc>
              <a:spcBef>
                <a:spcPts val="0"/>
              </a:spcBef>
              <a:spcAft>
                <a:spcPts val="0"/>
              </a:spcAft>
              <a:buFont typeface="+mj-lt"/>
              <a:buAutoNum type="arabicParenBoth"/>
            </a:pPr>
            <a:r>
              <a:rPr lang="en-US" sz="2000" dirty="0">
                <a:effectLst/>
                <a:latin typeface="Calibri" panose="020F0502020204030204" pitchFamily="34" charset="0"/>
                <a:ea typeface="Calibri" panose="020F0502020204030204" pitchFamily="34" charset="0"/>
              </a:rPr>
              <a:t>Enter Employee's Salary </a:t>
            </a:r>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4</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spcBef>
                <a:spcPct val="50000"/>
              </a:spcBef>
              <a:defRPr sz="2400" b="1">
                <a:solidFill>
                  <a:schemeClr val="bg1"/>
                </a:solidFill>
                <a:latin typeface="Calibri" pitchFamily="34" charset="0"/>
                <a:ea typeface="ＭＳ Ｐゴシック" pitchFamily="-28" charset="-128"/>
              </a:defRPr>
            </a:lvl1pPr>
          </a:lstStyle>
          <a:p>
            <a:r>
              <a:rPr lang="en-US" dirty="0"/>
              <a:t>Project Brief</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4</a:t>
            </a:fld>
            <a:endParaRPr lang="en-IN" dirty="0">
              <a:solidFill>
                <a:schemeClr val="bg1"/>
              </a:solidFill>
            </a:endParaRPr>
          </a:p>
        </p:txBody>
      </p:sp>
      <p:sp>
        <p:nvSpPr>
          <p:cNvPr id="4" name="TextBox 3"/>
          <p:cNvSpPr txBox="1"/>
          <p:nvPr/>
        </p:nvSpPr>
        <p:spPr>
          <a:xfrm>
            <a:off x="1547664" y="6298600"/>
            <a:ext cx="6188489" cy="338554"/>
          </a:xfrm>
          <a:prstGeom prst="rect">
            <a:avLst/>
          </a:prstGeom>
          <a:noFill/>
        </p:spPr>
        <p:txBody>
          <a:bodyPr wrap="none" rtlCol="0">
            <a:spAutoFit/>
          </a:bodyPr>
          <a:lstStyle/>
          <a:p>
            <a:r>
              <a:rPr lang="en-IN" sz="1600" b="1" i="1" dirty="0">
                <a:solidFill>
                  <a:srgbClr val="FFFF00"/>
                </a:solidFill>
              </a:rPr>
              <a:t>Guidelines: Mention brief about the project and it’s functions/ modules</a:t>
            </a:r>
          </a:p>
        </p:txBody>
      </p:sp>
      <p:sp>
        <p:nvSpPr>
          <p:cNvPr id="12" name="TextBox 11"/>
          <p:cNvSpPr txBox="1"/>
          <p:nvPr/>
        </p:nvSpPr>
        <p:spPr>
          <a:xfrm>
            <a:off x="7275276" y="6547668"/>
            <a:ext cx="1850186" cy="253916"/>
          </a:xfrm>
          <a:prstGeom prst="rect">
            <a:avLst/>
          </a:prstGeom>
          <a:noFill/>
        </p:spPr>
        <p:txBody>
          <a:bodyPr wrap="none" rtlCol="0">
            <a:spAutoFit/>
          </a:bodyPr>
          <a:lstStyle/>
          <a:p>
            <a:r>
              <a:rPr lang="en-IN" sz="1050" b="1" dirty="0">
                <a:solidFill>
                  <a:schemeClr val="bg1"/>
                </a:solidFill>
              </a:rPr>
              <a:t>T011A/ Template  Version 5.0</a:t>
            </a:r>
          </a:p>
        </p:txBody>
      </p:sp>
    </p:spTree>
    <p:extLst>
      <p:ext uri="{BB962C8B-B14F-4D97-AF65-F5344CB8AC3E}">
        <p14:creationId xmlns:p14="http://schemas.microsoft.com/office/powerpoint/2010/main" val="3330346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a:bodyPr>
          <a:lstStyle/>
          <a:p>
            <a:r>
              <a:rPr lang="en-IN" b="1" dirty="0"/>
              <a:t>Operating System </a:t>
            </a:r>
            <a:r>
              <a:rPr lang="en-IN" dirty="0"/>
              <a:t>: Linux, Ubuntu, Mac, Windows XP, 7, 8, 8.1, 10, 11</a:t>
            </a:r>
          </a:p>
          <a:p>
            <a:r>
              <a:rPr lang="en-IN" b="1" dirty="0"/>
              <a:t>Frontend</a:t>
            </a:r>
            <a:r>
              <a:rPr lang="en-IN" dirty="0"/>
              <a:t> : IntelliJ IDEA</a:t>
            </a:r>
          </a:p>
          <a:p>
            <a:r>
              <a:rPr lang="en-IN" b="1" dirty="0"/>
              <a:t>Backend </a:t>
            </a:r>
            <a:r>
              <a:rPr lang="en-IN" dirty="0"/>
              <a:t>: JAVA</a:t>
            </a:r>
          </a:p>
          <a:p>
            <a:pPr marL="0" indent="0">
              <a:buNone/>
            </a:pPr>
            <a:r>
              <a:rPr lang="en-IN" dirty="0"/>
              <a:t> </a:t>
            </a:r>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5</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Methodologies/ Technologies/ Tools to be used</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5</a:t>
            </a:fld>
            <a:endParaRPr lang="en-IN" dirty="0">
              <a:solidFill>
                <a:schemeClr val="bg1"/>
              </a:solidFill>
            </a:endParaRPr>
          </a:p>
        </p:txBody>
      </p:sp>
      <p:sp>
        <p:nvSpPr>
          <p:cNvPr id="12" name="TextBox 11"/>
          <p:cNvSpPr txBox="1"/>
          <p:nvPr/>
        </p:nvSpPr>
        <p:spPr>
          <a:xfrm>
            <a:off x="7275276" y="6547668"/>
            <a:ext cx="1850186" cy="253916"/>
          </a:xfrm>
          <a:prstGeom prst="rect">
            <a:avLst/>
          </a:prstGeom>
          <a:noFill/>
        </p:spPr>
        <p:txBody>
          <a:bodyPr wrap="none" rtlCol="0">
            <a:spAutoFit/>
          </a:bodyPr>
          <a:lstStyle/>
          <a:p>
            <a:r>
              <a:rPr lang="en-IN" sz="1050" b="1" dirty="0">
                <a:solidFill>
                  <a:schemeClr val="bg1"/>
                </a:solidFill>
              </a:rPr>
              <a:t>T011A/ Template  Version 5.0</a:t>
            </a:r>
          </a:p>
        </p:txBody>
      </p:sp>
    </p:spTree>
    <p:extLst>
      <p:ext uri="{BB962C8B-B14F-4D97-AF65-F5344CB8AC3E}">
        <p14:creationId xmlns:p14="http://schemas.microsoft.com/office/powerpoint/2010/main" val="2843790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18538" y="933670"/>
            <a:ext cx="9144000" cy="5250904"/>
          </a:xfrm>
        </p:spPr>
        <p:txBody>
          <a:bodyPr>
            <a:normAutofit/>
          </a:bodyPr>
          <a:lstStyle/>
          <a:p>
            <a:pPr marL="0" indent="0">
              <a:buNone/>
            </a:pPr>
            <a:r>
              <a:rPr lang="en-US" dirty="0"/>
              <a:t> </a:t>
            </a:r>
            <a:r>
              <a:rPr lang="en-IN" dirty="0"/>
              <a:t> </a:t>
            </a:r>
            <a:r>
              <a:rPr lang="en-US" dirty="0"/>
              <a:t> </a:t>
            </a:r>
            <a:endParaRPr lang="en-IN" dirty="0"/>
          </a:p>
          <a:p>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6</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b="1" dirty="0">
                <a:solidFill>
                  <a:schemeClr val="bg1"/>
                </a:solidFill>
                <a:latin typeface="Calibri" pitchFamily="34" charset="0"/>
                <a:ea typeface="ＭＳ Ｐゴシック" pitchFamily="-28" charset="-128"/>
              </a:rPr>
              <a:t>Entity Relationship Diagram (ERD)</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6</a:t>
            </a:fld>
            <a:endParaRPr lang="en-IN" dirty="0">
              <a:solidFill>
                <a:schemeClr val="bg1"/>
              </a:solidFill>
            </a:endParaRPr>
          </a:p>
        </p:txBody>
      </p:sp>
      <p:sp>
        <p:nvSpPr>
          <p:cNvPr id="11" name="TextBox 10"/>
          <p:cNvSpPr txBox="1"/>
          <p:nvPr/>
        </p:nvSpPr>
        <p:spPr>
          <a:xfrm>
            <a:off x="7275276" y="6547668"/>
            <a:ext cx="1850186" cy="253916"/>
          </a:xfrm>
          <a:prstGeom prst="rect">
            <a:avLst/>
          </a:prstGeom>
          <a:noFill/>
        </p:spPr>
        <p:txBody>
          <a:bodyPr wrap="none" rtlCol="0">
            <a:spAutoFit/>
          </a:bodyPr>
          <a:lstStyle/>
          <a:p>
            <a:r>
              <a:rPr lang="en-IN" sz="1050" b="1" dirty="0">
                <a:solidFill>
                  <a:schemeClr val="bg1"/>
                </a:solidFill>
              </a:rPr>
              <a:t>T011A/ Template  Version 5.0</a:t>
            </a:r>
          </a:p>
        </p:txBody>
      </p:sp>
      <p:pic>
        <p:nvPicPr>
          <p:cNvPr id="1026" name="Picture 2" descr="Employee Management System ERD Template | Moqups">
            <a:extLst>
              <a:ext uri="{FF2B5EF4-FFF2-40B4-BE49-F238E27FC236}">
                <a16:creationId xmlns:a16="http://schemas.microsoft.com/office/drawing/2014/main" id="{CB97BBF0-EEE3-4CA0-9CFF-7482F3C202E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59632" y="911773"/>
            <a:ext cx="7038338" cy="5217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915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7</a:t>
            </a:fld>
            <a:endParaRPr lang="en-IN" dirty="0">
              <a:solidFill>
                <a:schemeClr val="bg1"/>
              </a:solidFill>
            </a:endParaRPr>
          </a:p>
        </p:txBody>
      </p:sp>
      <p:sp>
        <p:nvSpPr>
          <p:cNvPr id="485380" name="Rectangle 4"/>
          <p:cNvSpPr>
            <a:spLocks noChangeArrowheads="1"/>
          </p:cNvSpPr>
          <p:nvPr/>
        </p:nvSpPr>
        <p:spPr bwMode="auto">
          <a:xfrm>
            <a:off x="0" y="-2697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116632"/>
            <a:ext cx="57961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                      Data Flow Diagram (DFD)</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18538" y="6146527"/>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7</a:t>
            </a:fld>
            <a:endParaRPr lang="en-IN" dirty="0">
              <a:solidFill>
                <a:schemeClr val="bg1"/>
              </a:solidFill>
            </a:endParaRPr>
          </a:p>
        </p:txBody>
      </p:sp>
      <p:sp>
        <p:nvSpPr>
          <p:cNvPr id="10" name="TextBox 9"/>
          <p:cNvSpPr txBox="1"/>
          <p:nvPr/>
        </p:nvSpPr>
        <p:spPr>
          <a:xfrm>
            <a:off x="1547664" y="6298600"/>
            <a:ext cx="4969758" cy="338554"/>
          </a:xfrm>
          <a:prstGeom prst="rect">
            <a:avLst/>
          </a:prstGeom>
          <a:noFill/>
        </p:spPr>
        <p:txBody>
          <a:bodyPr wrap="none" rtlCol="0">
            <a:spAutoFit/>
          </a:bodyPr>
          <a:lstStyle/>
          <a:p>
            <a:r>
              <a:rPr lang="en-IN" sz="1600" b="1" i="1" dirty="0">
                <a:solidFill>
                  <a:srgbClr val="FFFF00"/>
                </a:solidFill>
              </a:rPr>
              <a:t>Guidelines: Add more slides, if required to show all DFDs</a:t>
            </a:r>
          </a:p>
        </p:txBody>
      </p:sp>
      <p:sp>
        <p:nvSpPr>
          <p:cNvPr id="12" name="TextBox 11"/>
          <p:cNvSpPr txBox="1"/>
          <p:nvPr/>
        </p:nvSpPr>
        <p:spPr>
          <a:xfrm>
            <a:off x="7275276" y="6547668"/>
            <a:ext cx="1850186" cy="253916"/>
          </a:xfrm>
          <a:prstGeom prst="rect">
            <a:avLst/>
          </a:prstGeom>
          <a:noFill/>
        </p:spPr>
        <p:txBody>
          <a:bodyPr wrap="none" rtlCol="0">
            <a:spAutoFit/>
          </a:bodyPr>
          <a:lstStyle/>
          <a:p>
            <a:r>
              <a:rPr lang="en-IN" sz="1050" b="1" dirty="0">
                <a:solidFill>
                  <a:schemeClr val="bg1"/>
                </a:solidFill>
              </a:rPr>
              <a:t>T011A/ Template  Version 5.0</a:t>
            </a:r>
          </a:p>
        </p:txBody>
      </p:sp>
      <p:pic>
        <p:nvPicPr>
          <p:cNvPr id="2050" name="Picture 2" descr="Online Employee Management System Dataflow Diagram (DFD) FreeProjectz">
            <a:extLst>
              <a:ext uri="{FF2B5EF4-FFF2-40B4-BE49-F238E27FC236}">
                <a16:creationId xmlns:a16="http://schemas.microsoft.com/office/drawing/2014/main" id="{B6C56BE0-0D04-4564-A693-9BD6051205A5}"/>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971600" y="887430"/>
            <a:ext cx="7416824" cy="5274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915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8</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Flow Chart</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8</a:t>
            </a:fld>
            <a:endParaRPr lang="en-IN" dirty="0">
              <a:solidFill>
                <a:schemeClr val="bg1"/>
              </a:solidFill>
            </a:endParaRPr>
          </a:p>
        </p:txBody>
      </p:sp>
      <p:sp>
        <p:nvSpPr>
          <p:cNvPr id="10" name="TextBox 9"/>
          <p:cNvSpPr txBox="1"/>
          <p:nvPr/>
        </p:nvSpPr>
        <p:spPr>
          <a:xfrm>
            <a:off x="1547664" y="6298600"/>
            <a:ext cx="2889702" cy="338554"/>
          </a:xfrm>
          <a:prstGeom prst="rect">
            <a:avLst/>
          </a:prstGeom>
          <a:noFill/>
        </p:spPr>
        <p:txBody>
          <a:bodyPr wrap="none" rtlCol="0">
            <a:spAutoFit/>
          </a:bodyPr>
          <a:lstStyle/>
          <a:p>
            <a:r>
              <a:rPr lang="en-IN" sz="1600" b="1" i="1" dirty="0">
                <a:solidFill>
                  <a:srgbClr val="FFFF00"/>
                </a:solidFill>
              </a:rPr>
              <a:t>Guidelines: This slide is optional</a:t>
            </a:r>
          </a:p>
        </p:txBody>
      </p:sp>
      <p:sp>
        <p:nvSpPr>
          <p:cNvPr id="12" name="TextBox 11"/>
          <p:cNvSpPr txBox="1"/>
          <p:nvPr/>
        </p:nvSpPr>
        <p:spPr>
          <a:xfrm>
            <a:off x="7275276" y="6547668"/>
            <a:ext cx="1850186" cy="253916"/>
          </a:xfrm>
          <a:prstGeom prst="rect">
            <a:avLst/>
          </a:prstGeom>
          <a:noFill/>
        </p:spPr>
        <p:txBody>
          <a:bodyPr wrap="none" rtlCol="0">
            <a:spAutoFit/>
          </a:bodyPr>
          <a:lstStyle/>
          <a:p>
            <a:r>
              <a:rPr lang="en-IN" sz="1050" b="1" dirty="0">
                <a:solidFill>
                  <a:schemeClr val="bg1"/>
                </a:solidFill>
              </a:rPr>
              <a:t>T011A/ Template  Version 5.0</a:t>
            </a:r>
          </a:p>
        </p:txBody>
      </p:sp>
      <p:sp>
        <p:nvSpPr>
          <p:cNvPr id="6" name="Rectangle: Rounded Corners 5">
            <a:extLst>
              <a:ext uri="{FF2B5EF4-FFF2-40B4-BE49-F238E27FC236}">
                <a16:creationId xmlns:a16="http://schemas.microsoft.com/office/drawing/2014/main" id="{C283B680-734A-4803-B35C-101B0CC9FB07}"/>
              </a:ext>
            </a:extLst>
          </p:cNvPr>
          <p:cNvSpPr/>
          <p:nvPr/>
        </p:nvSpPr>
        <p:spPr>
          <a:xfrm>
            <a:off x="3671944" y="1018298"/>
            <a:ext cx="1512168" cy="6926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EMS</a:t>
            </a:r>
          </a:p>
        </p:txBody>
      </p:sp>
      <p:sp>
        <p:nvSpPr>
          <p:cNvPr id="7" name="Arrow: Right 6">
            <a:extLst>
              <a:ext uri="{FF2B5EF4-FFF2-40B4-BE49-F238E27FC236}">
                <a16:creationId xmlns:a16="http://schemas.microsoft.com/office/drawing/2014/main" id="{7C8B6F50-DA7F-4465-8985-C9A3CB3AE917}"/>
              </a:ext>
            </a:extLst>
          </p:cNvPr>
          <p:cNvSpPr/>
          <p:nvPr/>
        </p:nvSpPr>
        <p:spPr>
          <a:xfrm rot="5400000">
            <a:off x="116385" y="3060791"/>
            <a:ext cx="1443719" cy="1226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1773EFDE-B2CB-407F-AC67-384B7891053D}"/>
              </a:ext>
            </a:extLst>
          </p:cNvPr>
          <p:cNvSpPr/>
          <p:nvPr/>
        </p:nvSpPr>
        <p:spPr>
          <a:xfrm>
            <a:off x="117975" y="3843995"/>
            <a:ext cx="1512168" cy="6631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Employee</a:t>
            </a:r>
          </a:p>
        </p:txBody>
      </p:sp>
      <p:sp>
        <p:nvSpPr>
          <p:cNvPr id="9" name="Rectangle: Rounded Corners 8">
            <a:extLst>
              <a:ext uri="{FF2B5EF4-FFF2-40B4-BE49-F238E27FC236}">
                <a16:creationId xmlns:a16="http://schemas.microsoft.com/office/drawing/2014/main" id="{3EB4DB09-4F1A-4129-9BB8-65391D94BB0F}"/>
              </a:ext>
            </a:extLst>
          </p:cNvPr>
          <p:cNvSpPr/>
          <p:nvPr/>
        </p:nvSpPr>
        <p:spPr>
          <a:xfrm>
            <a:off x="1953090" y="3817796"/>
            <a:ext cx="1728192" cy="7155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See Employee Details</a:t>
            </a:r>
          </a:p>
        </p:txBody>
      </p:sp>
      <p:sp>
        <p:nvSpPr>
          <p:cNvPr id="11" name="Rectangle: Rounded Corners 10">
            <a:extLst>
              <a:ext uri="{FF2B5EF4-FFF2-40B4-BE49-F238E27FC236}">
                <a16:creationId xmlns:a16="http://schemas.microsoft.com/office/drawing/2014/main" id="{2E78F0EE-79A8-4545-903E-A20C577642B1}"/>
              </a:ext>
            </a:extLst>
          </p:cNvPr>
          <p:cNvSpPr/>
          <p:nvPr/>
        </p:nvSpPr>
        <p:spPr>
          <a:xfrm>
            <a:off x="3961021" y="3837558"/>
            <a:ext cx="1651016" cy="6926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Remove Employee</a:t>
            </a:r>
          </a:p>
        </p:txBody>
      </p:sp>
      <p:sp>
        <p:nvSpPr>
          <p:cNvPr id="13" name="Rectangle: Rounded Corners 12">
            <a:extLst>
              <a:ext uri="{FF2B5EF4-FFF2-40B4-BE49-F238E27FC236}">
                <a16:creationId xmlns:a16="http://schemas.microsoft.com/office/drawing/2014/main" id="{A9AE3C09-5CE3-492F-9085-B3899C104309}"/>
              </a:ext>
            </a:extLst>
          </p:cNvPr>
          <p:cNvSpPr/>
          <p:nvPr/>
        </p:nvSpPr>
        <p:spPr>
          <a:xfrm>
            <a:off x="5832373" y="3837558"/>
            <a:ext cx="1934917" cy="7212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Update Employee details</a:t>
            </a:r>
          </a:p>
        </p:txBody>
      </p:sp>
      <p:sp>
        <p:nvSpPr>
          <p:cNvPr id="16" name="Rectangle: Rounded Corners 15">
            <a:extLst>
              <a:ext uri="{FF2B5EF4-FFF2-40B4-BE49-F238E27FC236}">
                <a16:creationId xmlns:a16="http://schemas.microsoft.com/office/drawing/2014/main" id="{181A6824-CC39-4A2E-AE76-9F7A48A580E0}"/>
              </a:ext>
            </a:extLst>
          </p:cNvPr>
          <p:cNvSpPr/>
          <p:nvPr/>
        </p:nvSpPr>
        <p:spPr>
          <a:xfrm>
            <a:off x="7987626" y="3843995"/>
            <a:ext cx="1034131" cy="6862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EXIT Portal</a:t>
            </a:r>
          </a:p>
        </p:txBody>
      </p:sp>
      <p:sp>
        <p:nvSpPr>
          <p:cNvPr id="23" name="Arrow: Right 22">
            <a:extLst>
              <a:ext uri="{FF2B5EF4-FFF2-40B4-BE49-F238E27FC236}">
                <a16:creationId xmlns:a16="http://schemas.microsoft.com/office/drawing/2014/main" id="{9DBD72FA-8BD0-47BE-995B-FB7BA3EBDB9D}"/>
              </a:ext>
            </a:extLst>
          </p:cNvPr>
          <p:cNvSpPr/>
          <p:nvPr/>
        </p:nvSpPr>
        <p:spPr>
          <a:xfrm rot="5400000">
            <a:off x="1941126" y="3013364"/>
            <a:ext cx="1486171" cy="1226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BA1E2D78-D6D1-4DDB-B372-3EFABDAE46B5}"/>
              </a:ext>
            </a:extLst>
          </p:cNvPr>
          <p:cNvSpPr/>
          <p:nvPr/>
        </p:nvSpPr>
        <p:spPr>
          <a:xfrm rot="5400000" flipV="1">
            <a:off x="4083175" y="3043496"/>
            <a:ext cx="1425908" cy="1226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090B41EF-3532-4D23-B42E-97D15A86E363}"/>
              </a:ext>
            </a:extLst>
          </p:cNvPr>
          <p:cNvSpPr/>
          <p:nvPr/>
        </p:nvSpPr>
        <p:spPr>
          <a:xfrm rot="5400000">
            <a:off x="6087699" y="3033264"/>
            <a:ext cx="1446371" cy="1226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8B9BF57A-BB47-4457-971B-9129CCF84D7A}"/>
              </a:ext>
            </a:extLst>
          </p:cNvPr>
          <p:cNvSpPr/>
          <p:nvPr/>
        </p:nvSpPr>
        <p:spPr>
          <a:xfrm rot="5400000">
            <a:off x="7748097" y="3014162"/>
            <a:ext cx="1489268" cy="1704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58F5385D-1EBC-4ADF-ADAC-12FEE2A2F6A7}"/>
              </a:ext>
            </a:extLst>
          </p:cNvPr>
          <p:cNvSpPr/>
          <p:nvPr/>
        </p:nvSpPr>
        <p:spPr>
          <a:xfrm rot="5400000">
            <a:off x="4121625" y="1894361"/>
            <a:ext cx="564639" cy="2317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4" name="Straight Connector 1023">
            <a:extLst>
              <a:ext uri="{FF2B5EF4-FFF2-40B4-BE49-F238E27FC236}">
                <a16:creationId xmlns:a16="http://schemas.microsoft.com/office/drawing/2014/main" id="{DC213DE4-AC55-43ED-B390-F5268D56645C}"/>
              </a:ext>
            </a:extLst>
          </p:cNvPr>
          <p:cNvCxnSpPr>
            <a:cxnSpLocks/>
          </p:cNvCxnSpPr>
          <p:nvPr/>
        </p:nvCxnSpPr>
        <p:spPr>
          <a:xfrm flipV="1">
            <a:off x="467072" y="2292579"/>
            <a:ext cx="8353400" cy="54962"/>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560928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9</a:t>
            </a:fld>
            <a:endParaRPr lang="en-IN" dirty="0">
              <a:solidFill>
                <a:schemeClr val="bg1"/>
              </a:solidFill>
            </a:endParaRPr>
          </a:p>
        </p:txBody>
      </p:sp>
      <p:sp>
        <p:nvSpPr>
          <p:cNvPr id="485380" name="Rectangle 4"/>
          <p:cNvSpPr>
            <a:spLocks noChangeArrowheads="1"/>
          </p:cNvSpPr>
          <p:nvPr/>
        </p:nvSpPr>
        <p:spPr bwMode="auto">
          <a:xfrm>
            <a:off x="0" y="0"/>
            <a:ext cx="9144000" cy="764704"/>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Use Case Diagram</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9</a:t>
            </a:fld>
            <a:endParaRPr lang="en-IN" dirty="0">
              <a:solidFill>
                <a:schemeClr val="bg1"/>
              </a:solidFill>
            </a:endParaRPr>
          </a:p>
        </p:txBody>
      </p:sp>
      <p:sp>
        <p:nvSpPr>
          <p:cNvPr id="10" name="TextBox 9"/>
          <p:cNvSpPr txBox="1"/>
          <p:nvPr/>
        </p:nvSpPr>
        <p:spPr>
          <a:xfrm>
            <a:off x="1547664" y="6298600"/>
            <a:ext cx="6989542" cy="338554"/>
          </a:xfrm>
          <a:prstGeom prst="rect">
            <a:avLst/>
          </a:prstGeom>
          <a:noFill/>
        </p:spPr>
        <p:txBody>
          <a:bodyPr wrap="none" rtlCol="0">
            <a:spAutoFit/>
          </a:bodyPr>
          <a:lstStyle/>
          <a:p>
            <a:r>
              <a:rPr lang="en-IN" sz="1600" b="1" i="1" dirty="0">
                <a:solidFill>
                  <a:srgbClr val="FFFF00"/>
                </a:solidFill>
              </a:rPr>
              <a:t>Guidelines: This slide is optional. May add more slide, if the details are available</a:t>
            </a:r>
          </a:p>
        </p:txBody>
      </p:sp>
      <p:sp>
        <p:nvSpPr>
          <p:cNvPr id="12" name="TextBox 11"/>
          <p:cNvSpPr txBox="1"/>
          <p:nvPr/>
        </p:nvSpPr>
        <p:spPr>
          <a:xfrm>
            <a:off x="7275276" y="6547668"/>
            <a:ext cx="1850186" cy="253916"/>
          </a:xfrm>
          <a:prstGeom prst="rect">
            <a:avLst/>
          </a:prstGeom>
          <a:noFill/>
        </p:spPr>
        <p:txBody>
          <a:bodyPr wrap="none" rtlCol="0">
            <a:spAutoFit/>
          </a:bodyPr>
          <a:lstStyle/>
          <a:p>
            <a:r>
              <a:rPr lang="en-IN" sz="1050" b="1" dirty="0">
                <a:solidFill>
                  <a:schemeClr val="bg1"/>
                </a:solidFill>
              </a:rPr>
              <a:t>T011A/ Template  Version 5.0</a:t>
            </a:r>
          </a:p>
        </p:txBody>
      </p:sp>
      <p:sp>
        <p:nvSpPr>
          <p:cNvPr id="6" name="Rounded Rectangle 5"/>
          <p:cNvSpPr/>
          <p:nvPr/>
        </p:nvSpPr>
        <p:spPr>
          <a:xfrm>
            <a:off x="3086356" y="908720"/>
            <a:ext cx="2997812" cy="51125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ounded Rectangle 6"/>
          <p:cNvSpPr/>
          <p:nvPr/>
        </p:nvSpPr>
        <p:spPr>
          <a:xfrm>
            <a:off x="3707904" y="1124744"/>
            <a:ext cx="1656184"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ADD Employee</a:t>
            </a:r>
          </a:p>
        </p:txBody>
      </p:sp>
      <p:sp>
        <p:nvSpPr>
          <p:cNvPr id="8" name="Rectangle 7"/>
          <p:cNvSpPr/>
          <p:nvPr/>
        </p:nvSpPr>
        <p:spPr>
          <a:xfrm>
            <a:off x="3707904" y="1988840"/>
            <a:ext cx="1728192" cy="828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Check Employee</a:t>
            </a:r>
          </a:p>
          <a:p>
            <a:pPr algn="ctr"/>
            <a:r>
              <a:rPr lang="en-IN" dirty="0"/>
              <a:t>Details</a:t>
            </a:r>
          </a:p>
          <a:p>
            <a:pPr algn="ctr"/>
            <a:endParaRPr lang="en-IN" dirty="0"/>
          </a:p>
        </p:txBody>
      </p:sp>
      <p:sp>
        <p:nvSpPr>
          <p:cNvPr id="18" name="Rectangle 17"/>
          <p:cNvSpPr/>
          <p:nvPr/>
        </p:nvSpPr>
        <p:spPr>
          <a:xfrm>
            <a:off x="3721166" y="3050958"/>
            <a:ext cx="1728192" cy="828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Remove Employee</a:t>
            </a:r>
          </a:p>
        </p:txBody>
      </p:sp>
      <p:sp>
        <p:nvSpPr>
          <p:cNvPr id="19" name="Rectangle 18"/>
          <p:cNvSpPr/>
          <p:nvPr/>
        </p:nvSpPr>
        <p:spPr>
          <a:xfrm>
            <a:off x="3727466" y="4005064"/>
            <a:ext cx="1728192" cy="828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Update Employee Details</a:t>
            </a:r>
          </a:p>
        </p:txBody>
      </p:sp>
      <p:sp>
        <p:nvSpPr>
          <p:cNvPr id="20" name="Rectangle 19"/>
          <p:cNvSpPr/>
          <p:nvPr/>
        </p:nvSpPr>
        <p:spPr>
          <a:xfrm>
            <a:off x="3701083" y="5013176"/>
            <a:ext cx="1728192" cy="828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EXIT Portal</a:t>
            </a:r>
          </a:p>
        </p:txBody>
      </p:sp>
      <p:sp>
        <p:nvSpPr>
          <p:cNvPr id="11" name="Oval 10"/>
          <p:cNvSpPr/>
          <p:nvPr/>
        </p:nvSpPr>
        <p:spPr>
          <a:xfrm>
            <a:off x="611560" y="2816932"/>
            <a:ext cx="1584176" cy="12601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Admin</a:t>
            </a:r>
          </a:p>
        </p:txBody>
      </p:sp>
      <p:sp>
        <p:nvSpPr>
          <p:cNvPr id="23" name="Right Arrow 22"/>
          <p:cNvSpPr/>
          <p:nvPr/>
        </p:nvSpPr>
        <p:spPr>
          <a:xfrm>
            <a:off x="2151484" y="3209484"/>
            <a:ext cx="974536" cy="252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Left Arrow 23"/>
          <p:cNvSpPr/>
          <p:nvPr/>
        </p:nvSpPr>
        <p:spPr>
          <a:xfrm>
            <a:off x="6052310" y="3110582"/>
            <a:ext cx="648072" cy="25202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p:cNvSpPr/>
          <p:nvPr/>
        </p:nvSpPr>
        <p:spPr>
          <a:xfrm>
            <a:off x="6668524" y="2708920"/>
            <a:ext cx="2007932" cy="1440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Employee</a:t>
            </a:r>
          </a:p>
        </p:txBody>
      </p:sp>
      <p:sp>
        <p:nvSpPr>
          <p:cNvPr id="22" name="Right Arrow 22">
            <a:extLst>
              <a:ext uri="{FF2B5EF4-FFF2-40B4-BE49-F238E27FC236}">
                <a16:creationId xmlns:a16="http://schemas.microsoft.com/office/drawing/2014/main" id="{EC740AB6-3279-4382-8191-B60A2923F265}"/>
              </a:ext>
            </a:extLst>
          </p:cNvPr>
          <p:cNvSpPr/>
          <p:nvPr/>
        </p:nvSpPr>
        <p:spPr>
          <a:xfrm rot="10800000">
            <a:off x="2151484" y="3468794"/>
            <a:ext cx="974536" cy="252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Left Arrow 23">
            <a:extLst>
              <a:ext uri="{FF2B5EF4-FFF2-40B4-BE49-F238E27FC236}">
                <a16:creationId xmlns:a16="http://schemas.microsoft.com/office/drawing/2014/main" id="{8CFE17D1-5EEB-41A4-B770-F315F78730A8}"/>
              </a:ext>
            </a:extLst>
          </p:cNvPr>
          <p:cNvSpPr/>
          <p:nvPr/>
        </p:nvSpPr>
        <p:spPr>
          <a:xfrm rot="10800000">
            <a:off x="6077537" y="3403071"/>
            <a:ext cx="648072" cy="30144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37135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2933</TotalTime>
  <Words>636</Words>
  <Application>Microsoft Office PowerPoint</Application>
  <PresentationFormat>On-screen Show (4:3)</PresentationFormat>
  <Paragraphs>128</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inherit</vt:lpstr>
      <vt:lpstr>Office Theme</vt:lpstr>
      <vt:lpstr>PROJECT TITLE EMPLOYEE MANAGEMENT SYSTEM (EM-SYSTEM) Project  Presentation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Jain</dc:creator>
  <cp:lastModifiedBy>Paras Jain</cp:lastModifiedBy>
  <cp:revision>127</cp:revision>
  <dcterms:created xsi:type="dcterms:W3CDTF">2016-07-30T14:16:51Z</dcterms:created>
  <dcterms:modified xsi:type="dcterms:W3CDTF">2021-12-31T21:42:16Z</dcterms:modified>
</cp:coreProperties>
</file>