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7" r:id="rId2"/>
  </p:sldMasterIdLst>
  <p:sldIdLst>
    <p:sldId id="256" r:id="rId3"/>
    <p:sldId id="265" r:id="rId4"/>
    <p:sldId id="257" r:id="rId5"/>
    <p:sldId id="258"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2" r:id="rId25"/>
    <p:sldId id="281" r:id="rId26"/>
    <p:sldId id="285" r:id="rId27"/>
    <p:sldId id="278" r:id="rId28"/>
    <p:sldId id="279" r:id="rId29"/>
    <p:sldId id="283" r:id="rId30"/>
    <p:sldId id="280"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94" d="100"/>
          <a:sy n="94" d="100"/>
        </p:scale>
        <p:origin x="7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1ADB-4FEA-5E48-B47C-15FA831DD0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44B3D5-E028-AD4A-A338-2123870799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AE57A-EDD2-0E46-B99F-2F512089EEA8}"/>
              </a:ext>
            </a:extLst>
          </p:cNvPr>
          <p:cNvSpPr>
            <a:spLocks noGrp="1"/>
          </p:cNvSpPr>
          <p:nvPr>
            <p:ph type="dt" sz="half" idx="10"/>
          </p:nvPr>
        </p:nvSpPr>
        <p:spPr/>
        <p:txBody>
          <a:bodyPr/>
          <a:lstStyle/>
          <a:p>
            <a:fld id="{08B9EBBA-996F-894A-B54A-D6246ED52CEA}" type="datetimeFigureOut">
              <a:rPr lang="en-US" smtClean="0"/>
              <a:pPr/>
              <a:t>3/23/19</a:t>
            </a:fld>
            <a:endParaRPr lang="en-US" dirty="0"/>
          </a:p>
        </p:txBody>
      </p:sp>
      <p:sp>
        <p:nvSpPr>
          <p:cNvPr id="5" name="Footer Placeholder 4">
            <a:extLst>
              <a:ext uri="{FF2B5EF4-FFF2-40B4-BE49-F238E27FC236}">
                <a16:creationId xmlns:a16="http://schemas.microsoft.com/office/drawing/2014/main" id="{D6A22BFD-E263-8D42-A364-D1D5FEEA05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446633-4752-A147-AE73-DEE2C9CE7B2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5939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F8B2-12C6-CC46-83DC-0DDA6D431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C3680-DA61-9F48-870E-48560775D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0B780A-4061-8A4D-ADD9-349251CDD4F6}"/>
              </a:ext>
            </a:extLst>
          </p:cNvPr>
          <p:cNvSpPr>
            <a:spLocks noGrp="1"/>
          </p:cNvSpPr>
          <p:nvPr>
            <p:ph type="dt" sz="half" idx="10"/>
          </p:nvPr>
        </p:nvSpPr>
        <p:spPr/>
        <p:txBody>
          <a:bodyPr/>
          <a:lstStyle/>
          <a:p>
            <a:fld id="{9B3A1323-8D79-1946-B0D7-40001CF92E9D}" type="datetimeFigureOut">
              <a:rPr lang="en-US" smtClean="0"/>
              <a:pPr/>
              <a:t>3/23/19</a:t>
            </a:fld>
            <a:endParaRPr lang="en-US" dirty="0"/>
          </a:p>
        </p:txBody>
      </p:sp>
      <p:sp>
        <p:nvSpPr>
          <p:cNvPr id="5" name="Footer Placeholder 4">
            <a:extLst>
              <a:ext uri="{FF2B5EF4-FFF2-40B4-BE49-F238E27FC236}">
                <a16:creationId xmlns:a16="http://schemas.microsoft.com/office/drawing/2014/main" id="{568714DF-9525-4C42-B620-B5CE225B64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F536A7-DB7F-A547-A6B2-64839DB911E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410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28E3-06F1-1548-87F2-26332AF6A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356B5E-7E25-BC4C-8741-B437DB6C26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AD05E0-241E-6C49-AC94-B8D5B9CC5CD5}"/>
              </a:ext>
            </a:extLst>
          </p:cNvPr>
          <p:cNvSpPr>
            <a:spLocks noGrp="1"/>
          </p:cNvSpPr>
          <p:nvPr>
            <p:ph type="dt" sz="half" idx="10"/>
          </p:nvPr>
        </p:nvSpPr>
        <p:spPr/>
        <p:txBody>
          <a:bodyPr/>
          <a:lstStyle/>
          <a:p>
            <a:fld id="{8DFA1846-DA80-1C48-A609-854EA85C59AD}" type="datetimeFigureOut">
              <a:rPr lang="en-US" smtClean="0"/>
              <a:pPr/>
              <a:t>3/23/19</a:t>
            </a:fld>
            <a:endParaRPr lang="en-US" dirty="0"/>
          </a:p>
        </p:txBody>
      </p:sp>
      <p:sp>
        <p:nvSpPr>
          <p:cNvPr id="5" name="Footer Placeholder 4">
            <a:extLst>
              <a:ext uri="{FF2B5EF4-FFF2-40B4-BE49-F238E27FC236}">
                <a16:creationId xmlns:a16="http://schemas.microsoft.com/office/drawing/2014/main" id="{4CB34C4B-E705-6B46-AD3E-5537641E6B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6F0013-EB42-D64D-B1A4-42A79193A39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9557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9816-51D5-8648-A2DF-7431C83DD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A6A26C-42EB-B24C-95E6-CE35678868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7C1E08-83E0-AB49-9D07-95C4E4861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DFB5D0-A140-594F-8C5F-A1608790A025}"/>
              </a:ext>
            </a:extLst>
          </p:cNvPr>
          <p:cNvSpPr>
            <a:spLocks noGrp="1"/>
          </p:cNvSpPr>
          <p:nvPr>
            <p:ph type="dt" sz="half" idx="10"/>
          </p:nvPr>
        </p:nvSpPr>
        <p:spPr/>
        <p:txBody>
          <a:bodyPr/>
          <a:lstStyle/>
          <a:p>
            <a:fld id="{57302355-E14B-8545-A8F8-0FE83CC9D524}" type="datetimeFigureOut">
              <a:rPr lang="en-US" smtClean="0"/>
              <a:pPr/>
              <a:t>3/23/19</a:t>
            </a:fld>
            <a:endParaRPr lang="en-US" dirty="0"/>
          </a:p>
        </p:txBody>
      </p:sp>
      <p:sp>
        <p:nvSpPr>
          <p:cNvPr id="6" name="Footer Placeholder 5">
            <a:extLst>
              <a:ext uri="{FF2B5EF4-FFF2-40B4-BE49-F238E27FC236}">
                <a16:creationId xmlns:a16="http://schemas.microsoft.com/office/drawing/2014/main" id="{E5ACC0B1-DE6C-8947-A67C-CB1DB8C342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B1EAF6-589E-0E43-9A0A-383CB0CED88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031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A4AE-9A7F-3E4E-A142-25FE305F04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557217-0215-2A4A-A774-361C2694F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AB91E3-6794-C643-A3D8-92EECD68D7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69190-2B90-7C4C-85C2-93BE9B750C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C5A54-B3A3-1F4D-AB04-DCEFD12432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897D95-2467-534F-AFC8-ACCF4F259762}"/>
              </a:ext>
            </a:extLst>
          </p:cNvPr>
          <p:cNvSpPr>
            <a:spLocks noGrp="1"/>
          </p:cNvSpPr>
          <p:nvPr>
            <p:ph type="dt" sz="half" idx="10"/>
          </p:nvPr>
        </p:nvSpPr>
        <p:spPr/>
        <p:txBody>
          <a:bodyPr/>
          <a:lstStyle/>
          <a:p>
            <a:fld id="{02640F58-564D-2B4F-AE67-E407BA4FCF45}" type="datetimeFigureOut">
              <a:rPr lang="en-US" smtClean="0"/>
              <a:pPr/>
              <a:t>3/23/19</a:t>
            </a:fld>
            <a:endParaRPr lang="en-US" dirty="0"/>
          </a:p>
        </p:txBody>
      </p:sp>
      <p:sp>
        <p:nvSpPr>
          <p:cNvPr id="8" name="Footer Placeholder 7">
            <a:extLst>
              <a:ext uri="{FF2B5EF4-FFF2-40B4-BE49-F238E27FC236}">
                <a16:creationId xmlns:a16="http://schemas.microsoft.com/office/drawing/2014/main" id="{0C13CFD2-F219-CF46-BD8F-6A65840F11D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0D28D90-6CE7-8841-8858-79B8266534B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94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12AB-E339-7248-BB60-4A082DC61A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0DE628-71F9-6841-8D49-2D30B6E580A0}"/>
              </a:ext>
            </a:extLst>
          </p:cNvPr>
          <p:cNvSpPr>
            <a:spLocks noGrp="1"/>
          </p:cNvSpPr>
          <p:nvPr>
            <p:ph type="dt" sz="half" idx="10"/>
          </p:nvPr>
        </p:nvSpPr>
        <p:spPr/>
        <p:txBody>
          <a:bodyPr/>
          <a:lstStyle/>
          <a:p>
            <a:fld id="{F13A34C8-038E-2045-AF43-DF7DBB8E0E9E}" type="datetimeFigureOut">
              <a:rPr lang="en-US" smtClean="0"/>
              <a:pPr/>
              <a:t>3/23/19</a:t>
            </a:fld>
            <a:endParaRPr lang="en-US" dirty="0"/>
          </a:p>
        </p:txBody>
      </p:sp>
      <p:sp>
        <p:nvSpPr>
          <p:cNvPr id="4" name="Footer Placeholder 3">
            <a:extLst>
              <a:ext uri="{FF2B5EF4-FFF2-40B4-BE49-F238E27FC236}">
                <a16:creationId xmlns:a16="http://schemas.microsoft.com/office/drawing/2014/main" id="{8F241649-CCE5-864F-AC22-D2B62FCE13A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75E3E07-A701-BB43-9809-D948C69FB12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7891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731C9A-3E25-CB41-9DD7-DDD6A61DAE7B}"/>
              </a:ext>
            </a:extLst>
          </p:cNvPr>
          <p:cNvSpPr>
            <a:spLocks noGrp="1"/>
          </p:cNvSpPr>
          <p:nvPr>
            <p:ph type="dt" sz="half" idx="10"/>
          </p:nvPr>
        </p:nvSpPr>
        <p:spPr/>
        <p:txBody>
          <a:bodyPr/>
          <a:lstStyle/>
          <a:p>
            <a:fld id="{8818C68F-D26B-8F47-958C-23B49CF8A634}" type="datetimeFigureOut">
              <a:rPr lang="en-US" smtClean="0"/>
              <a:pPr/>
              <a:t>3/23/19</a:t>
            </a:fld>
            <a:endParaRPr lang="en-US" dirty="0"/>
          </a:p>
        </p:txBody>
      </p:sp>
      <p:sp>
        <p:nvSpPr>
          <p:cNvPr id="3" name="Footer Placeholder 2">
            <a:extLst>
              <a:ext uri="{FF2B5EF4-FFF2-40B4-BE49-F238E27FC236}">
                <a16:creationId xmlns:a16="http://schemas.microsoft.com/office/drawing/2014/main" id="{0C1565E2-A77C-E842-8282-F488A700D45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F9C8857-68D2-9C4E-8874-3B8BE53E887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237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72FA-6F12-F54A-9453-004C3C31F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5FF014-28D6-8C47-AC5D-573B3C9535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ABBDF8-6912-F546-9D76-6E34EA7CD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8218D-80B3-2140-BC90-75FDC65604BB}"/>
              </a:ext>
            </a:extLst>
          </p:cNvPr>
          <p:cNvSpPr>
            <a:spLocks noGrp="1"/>
          </p:cNvSpPr>
          <p:nvPr>
            <p:ph type="dt" sz="half" idx="10"/>
          </p:nvPr>
        </p:nvSpPr>
        <p:spPr/>
        <p:txBody>
          <a:bodyPr/>
          <a:lstStyle/>
          <a:p>
            <a:fld id="{D0DF5E60-9974-AC48-9591-99C2BB44B7CF}" type="datetimeFigureOut">
              <a:rPr lang="en-US" smtClean="0"/>
              <a:pPr/>
              <a:t>3/23/19</a:t>
            </a:fld>
            <a:endParaRPr lang="en-US" dirty="0"/>
          </a:p>
        </p:txBody>
      </p:sp>
      <p:sp>
        <p:nvSpPr>
          <p:cNvPr id="6" name="Footer Placeholder 5">
            <a:extLst>
              <a:ext uri="{FF2B5EF4-FFF2-40B4-BE49-F238E27FC236}">
                <a16:creationId xmlns:a16="http://schemas.microsoft.com/office/drawing/2014/main" id="{2D198925-23CA-864E-B95F-97C714FD06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5F9240-E432-2647-871F-6343EF26594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765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9F69-DD7B-8E44-B178-BD8985AE6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F4DB8E-00D2-1E43-9FE7-E9930E5CD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FEEB9-1BE6-524E-B031-4334A5A42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7F52C-CEB0-F442-9065-520D54495EC5}"/>
              </a:ext>
            </a:extLst>
          </p:cNvPr>
          <p:cNvSpPr>
            <a:spLocks noGrp="1"/>
          </p:cNvSpPr>
          <p:nvPr>
            <p:ph type="dt" sz="half" idx="10"/>
          </p:nvPr>
        </p:nvSpPr>
        <p:spPr/>
        <p:txBody>
          <a:bodyPr/>
          <a:lstStyle/>
          <a:p>
            <a:fld id="{09B482E8-6E0E-1B4F-B1FD-C69DB9E858D9}" type="datetimeFigureOut">
              <a:rPr lang="en-US" smtClean="0"/>
              <a:pPr/>
              <a:t>3/23/19</a:t>
            </a:fld>
            <a:endParaRPr lang="en-US" dirty="0"/>
          </a:p>
        </p:txBody>
      </p:sp>
      <p:sp>
        <p:nvSpPr>
          <p:cNvPr id="6" name="Footer Placeholder 5">
            <a:extLst>
              <a:ext uri="{FF2B5EF4-FFF2-40B4-BE49-F238E27FC236}">
                <a16:creationId xmlns:a16="http://schemas.microsoft.com/office/drawing/2014/main" id="{261973EE-61F4-774B-BF01-AC8E495C1E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72A4DC-4120-5942-93FB-94C82CE1FAE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757344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4093-CD23-2B4A-9D62-F2B6D2F557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80C236-439C-8D43-9864-26288DC69D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1FD88-B0FE-C641-A43B-95D326DF2BCB}"/>
              </a:ext>
            </a:extLst>
          </p:cNvPr>
          <p:cNvSpPr>
            <a:spLocks noGrp="1"/>
          </p:cNvSpPr>
          <p:nvPr>
            <p:ph type="dt" sz="half" idx="10"/>
          </p:nvPr>
        </p:nvSpPr>
        <p:spPr/>
        <p:txBody>
          <a:bodyPr/>
          <a:lstStyle/>
          <a:p>
            <a:fld id="{C6C52C72-DE31-F449-A4ED-4C594FD91407}" type="datetimeFigureOut">
              <a:rPr lang="en-US" smtClean="0"/>
              <a:pPr/>
              <a:t>3/23/19</a:t>
            </a:fld>
            <a:endParaRPr lang="en-US" dirty="0"/>
          </a:p>
        </p:txBody>
      </p:sp>
      <p:sp>
        <p:nvSpPr>
          <p:cNvPr id="5" name="Footer Placeholder 4">
            <a:extLst>
              <a:ext uri="{FF2B5EF4-FFF2-40B4-BE49-F238E27FC236}">
                <a16:creationId xmlns:a16="http://schemas.microsoft.com/office/drawing/2014/main" id="{AA4D71AC-2CC8-A147-84F9-813E7E863C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5D4C40-E7AB-3E4D-B6E2-5D47B9E6E5A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6946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6B155D-54D2-AF46-BF29-658304B32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544F08-0D6C-3944-9747-CBD94B02FA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00F8A-3C26-394E-B93D-0B2555EF6AE3}"/>
              </a:ext>
            </a:extLst>
          </p:cNvPr>
          <p:cNvSpPr>
            <a:spLocks noGrp="1"/>
          </p:cNvSpPr>
          <p:nvPr>
            <p:ph type="dt" sz="half" idx="10"/>
          </p:nvPr>
        </p:nvSpPr>
        <p:spPr/>
        <p:txBody>
          <a:bodyPr/>
          <a:lstStyle/>
          <a:p>
            <a:fld id="{ED62726E-379B-B349-9EED-81ED093FA806}" type="datetimeFigureOut">
              <a:rPr lang="en-US" smtClean="0"/>
              <a:pPr/>
              <a:t>3/23/19</a:t>
            </a:fld>
            <a:endParaRPr lang="en-US" dirty="0"/>
          </a:p>
        </p:txBody>
      </p:sp>
      <p:sp>
        <p:nvSpPr>
          <p:cNvPr id="5" name="Footer Placeholder 4">
            <a:extLst>
              <a:ext uri="{FF2B5EF4-FFF2-40B4-BE49-F238E27FC236}">
                <a16:creationId xmlns:a16="http://schemas.microsoft.com/office/drawing/2014/main" id="{0550F6AB-283C-6441-87F6-6CBB6EA4AC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72519B-05A6-F24E-A1D9-FAE503395CA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49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3/23/19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3/23/19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B2B58-3BCB-C842-B6BD-D3DDDCA54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629219-1E26-8749-8874-D2B7816466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1B798-11C0-9F4F-8AC1-748138976B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3/23/19</a:t>
            </a:fld>
            <a:endParaRPr lang="en-US" dirty="0"/>
          </a:p>
        </p:txBody>
      </p:sp>
      <p:sp>
        <p:nvSpPr>
          <p:cNvPr id="5" name="Footer Placeholder 4">
            <a:extLst>
              <a:ext uri="{FF2B5EF4-FFF2-40B4-BE49-F238E27FC236}">
                <a16:creationId xmlns:a16="http://schemas.microsoft.com/office/drawing/2014/main" id="{4BCA5B44-C56C-B042-BB6E-B0B6AA90D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6146734-E566-B24F-A4DA-437B6A48A8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49397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affe.berkeleyvision.org/" TargetMode="External"/><Relationship Id="rId2" Type="http://schemas.openxmlformats.org/officeDocument/2006/relationships/hyperlink" Target="https://github.com/foursquare/gobbl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itdbg/modeldb/blob/master/client/python/light_api.m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modeldb.csail.mit.edu:3000/projects" TargetMode="External"/><Relationship Id="rId2" Type="http://schemas.openxmlformats.org/officeDocument/2006/relationships/hyperlink" Target="http://modeldb.csail.mit.edu:8000/user/dxbxurZO0Uzv/notebooks/Iris-RandomForest.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otnet/machinelearning/blob/master/docs/code/IDataViewDesignPrinciples.md" TargetMode="External"/><Relationship Id="rId7" Type="http://schemas.openxmlformats.org/officeDocument/2006/relationships/hyperlink" Target="https://docs.microsoft.com/en-us/dotnet/machine-learning/basic-concepts-model-training-in-mldotnet#prediction-function" TargetMode="External"/><Relationship Id="rId2" Type="http://schemas.openxmlformats.org/officeDocument/2006/relationships/hyperlink" Target="https://docs.microsoft.com/en-us/dotnet/machine-learning/basic-concepts-model-training-in-mldotnet#data" TargetMode="External"/><Relationship Id="rId1" Type="http://schemas.openxmlformats.org/officeDocument/2006/relationships/slideLayout" Target="../slideLayouts/slideLayout2.xml"/><Relationship Id="rId6" Type="http://schemas.openxmlformats.org/officeDocument/2006/relationships/hyperlink" Target="https://docs.microsoft.com/en-us/dotnet/machine-learning/basic-concepts-model-training-in-mldotnet#estimator" TargetMode="External"/><Relationship Id="rId5" Type="http://schemas.openxmlformats.org/officeDocument/2006/relationships/hyperlink" Target="https://docs.microsoft.com/en-us/dotnet/machine-learning/basic-concepts-model-training-in-mldotnet#data-reader" TargetMode="External"/><Relationship Id="rId4" Type="http://schemas.openxmlformats.org/officeDocument/2006/relationships/hyperlink" Target="https://docs.microsoft.com/en-us/dotnet/machine-learning/basic-concepts-model-training-in-mldotnet#transform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ain-roh/MlFLowExample" TargetMode="External"/><Relationship Id="rId2" Type="http://schemas.openxmlformats.org/officeDocument/2006/relationships/hyperlink" Target="https://www.youtube.com/watch?v=ek4mJnDw8eE&amp;t=214s" TargetMode="External"/><Relationship Id="rId1" Type="http://schemas.openxmlformats.org/officeDocument/2006/relationships/slideLayout" Target="../slideLayouts/slideLayout2.xml"/><Relationship Id="rId4" Type="http://schemas.openxmlformats.org/officeDocument/2006/relationships/hyperlink" Target="https://en.wikipedia.org/wiki/ML.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ypi.org/project/prov/" TargetMode="External"/><Relationship Id="rId2" Type="http://schemas.openxmlformats.org/officeDocument/2006/relationships/hyperlink" Target="https://nbviewer.jupyter.org/github/trungdong/notebooks/blob/master/PROV%20Tutorial.ipynb" TargetMode="External"/><Relationship Id="rId1" Type="http://schemas.openxmlformats.org/officeDocument/2006/relationships/slideLayout" Target="../slideLayouts/slideLayout2.xml"/><Relationship Id="rId4" Type="http://schemas.openxmlformats.org/officeDocument/2006/relationships/hyperlink" Target="https://www.w3.org/TR/prov-d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BACD-8105-470F-9DB3-ABC3C3351E54}"/>
              </a:ext>
            </a:extLst>
          </p:cNvPr>
          <p:cNvSpPr>
            <a:spLocks noGrp="1"/>
          </p:cNvSpPr>
          <p:nvPr>
            <p:ph type="ctrTitle"/>
          </p:nvPr>
        </p:nvSpPr>
        <p:spPr>
          <a:xfrm>
            <a:off x="744012" y="1274155"/>
            <a:ext cx="10572000" cy="2971051"/>
          </a:xfrm>
        </p:spPr>
        <p:txBody>
          <a:bodyPr/>
          <a:lstStyle/>
          <a:p>
            <a:pPr algn="ctr"/>
            <a:r>
              <a:rPr lang="en-US" sz="8000" dirty="0"/>
              <a:t>Machine Learning Model</a:t>
            </a:r>
            <a:br>
              <a:rPr lang="en-US" sz="8000" dirty="0"/>
            </a:br>
            <a:r>
              <a:rPr lang="en-US" sz="8000" dirty="0"/>
              <a:t> Management</a:t>
            </a:r>
          </a:p>
        </p:txBody>
      </p:sp>
      <p:sp>
        <p:nvSpPr>
          <p:cNvPr id="3" name="Subtitle 2">
            <a:extLst>
              <a:ext uri="{FF2B5EF4-FFF2-40B4-BE49-F238E27FC236}">
                <a16:creationId xmlns:a16="http://schemas.microsoft.com/office/drawing/2014/main" id="{5B118A67-828B-4C96-9648-78BD5F1D5F66}"/>
              </a:ext>
            </a:extLst>
          </p:cNvPr>
          <p:cNvSpPr>
            <a:spLocks noGrp="1"/>
          </p:cNvSpPr>
          <p:nvPr>
            <p:ph type="subTitle" idx="1"/>
          </p:nvPr>
        </p:nvSpPr>
        <p:spPr>
          <a:xfrm>
            <a:off x="810001" y="5280846"/>
            <a:ext cx="10572000" cy="1317917"/>
          </a:xfrm>
        </p:spPr>
        <p:txBody>
          <a:bodyPr>
            <a:normAutofit/>
          </a:bodyPr>
          <a:lstStyle/>
          <a:p>
            <a:pPr algn="ctr"/>
            <a:r>
              <a:rPr lang="en-US" sz="2400" b="1" dirty="0"/>
              <a:t>Presented by:  Team 9 </a:t>
            </a:r>
          </a:p>
          <a:p>
            <a:pPr algn="ctr"/>
            <a:r>
              <a:rPr lang="en-US" sz="2400" dirty="0"/>
              <a:t>Akhilesh Tawde, Rohit Jain, Raj Phadke and Rishika </a:t>
            </a:r>
          </a:p>
        </p:txBody>
      </p:sp>
    </p:spTree>
    <p:extLst>
      <p:ext uri="{BB962C8B-B14F-4D97-AF65-F5344CB8AC3E}">
        <p14:creationId xmlns:p14="http://schemas.microsoft.com/office/powerpoint/2010/main" val="1040768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52F0-A75C-453B-B851-64F3D6C53438}"/>
              </a:ext>
            </a:extLst>
          </p:cNvPr>
          <p:cNvSpPr>
            <a:spLocks noGrp="1"/>
          </p:cNvSpPr>
          <p:nvPr>
            <p:ph type="title"/>
          </p:nvPr>
        </p:nvSpPr>
        <p:spPr/>
        <p:txBody>
          <a:bodyPr/>
          <a:lstStyle/>
          <a:p>
            <a:pPr algn="ctr"/>
            <a:r>
              <a:rPr lang="en-US" sz="4400" dirty="0"/>
              <a:t>Drawbacks and Solutions</a:t>
            </a:r>
          </a:p>
        </p:txBody>
      </p:sp>
      <p:sp>
        <p:nvSpPr>
          <p:cNvPr id="3" name="Content Placeholder 2">
            <a:extLst>
              <a:ext uri="{FF2B5EF4-FFF2-40B4-BE49-F238E27FC236}">
                <a16:creationId xmlns:a16="http://schemas.microsoft.com/office/drawing/2014/main" id="{ACAAF038-4C10-4D20-9534-610E61207790}"/>
              </a:ext>
            </a:extLst>
          </p:cNvPr>
          <p:cNvSpPr>
            <a:spLocks noGrp="1"/>
          </p:cNvSpPr>
          <p:nvPr>
            <p:ph idx="1"/>
          </p:nvPr>
        </p:nvSpPr>
        <p:spPr>
          <a:xfrm>
            <a:off x="810000" y="2599359"/>
            <a:ext cx="10554574" cy="3636511"/>
          </a:xfrm>
        </p:spPr>
        <p:txBody>
          <a:bodyPr/>
          <a:lstStyle/>
          <a:p>
            <a:pPr algn="ctr"/>
            <a:r>
              <a:rPr lang="en-US" sz="2000" u="sng" dirty="0"/>
              <a:t>ProvDB Challenges:</a:t>
            </a:r>
          </a:p>
          <a:p>
            <a:pPr marL="0" indent="0">
              <a:buNone/>
            </a:pPr>
            <a:r>
              <a:rPr lang="en-US" dirty="0"/>
              <a:t>- To Capture the requisite provenance and context information</a:t>
            </a:r>
          </a:p>
          <a:p>
            <a:pPr marL="0" indent="0">
              <a:buNone/>
            </a:pPr>
            <a:r>
              <a:rPr lang="en-US" dirty="0"/>
              <a:t>- Transparent Instrumentation Approaches where the information is captured with minimal   involvement from the users are difficult to develop </a:t>
            </a:r>
            <a:endParaRPr lang="en-US" sz="2000" dirty="0"/>
          </a:p>
          <a:p>
            <a:pPr algn="ctr"/>
            <a:r>
              <a:rPr lang="en-US" sz="2000" u="sng" dirty="0"/>
              <a:t>Possible Solutions:</a:t>
            </a:r>
          </a:p>
          <a:p>
            <a:pPr>
              <a:buAutoNum type="arabicPeriod"/>
            </a:pPr>
            <a:r>
              <a:rPr lang="en-US" dirty="0"/>
              <a:t>Using Shell Command Based Ingestion Frameworks: e.g. </a:t>
            </a:r>
            <a:r>
              <a:rPr lang="en-US" b="1" dirty="0"/>
              <a:t>Apache Gobblin  (</a:t>
            </a:r>
            <a:r>
              <a:rPr lang="en-US" b="1" dirty="0">
                <a:hlinkClick r:id="rId2"/>
              </a:rPr>
              <a:t>https://github.com/foursquare/gobblin</a:t>
            </a:r>
            <a:r>
              <a:rPr lang="en-US" b="1" dirty="0"/>
              <a:t>)</a:t>
            </a:r>
          </a:p>
          <a:p>
            <a:pPr>
              <a:buAutoNum type="arabicPeriod"/>
            </a:pPr>
            <a:r>
              <a:rPr lang="en-US" dirty="0"/>
              <a:t>Caffe Deep Learning Framework Ingestor: (</a:t>
            </a:r>
            <a:r>
              <a:rPr lang="en-US" dirty="0">
                <a:hlinkClick r:id="rId3"/>
              </a:rPr>
              <a:t>http://caffe.berkeleyvision.org/</a:t>
            </a:r>
            <a:r>
              <a:rPr lang="en-US" dirty="0"/>
              <a:t>)</a:t>
            </a:r>
          </a:p>
          <a:p>
            <a:pPr>
              <a:buAutoNum type="arabicPeriod"/>
            </a:pPr>
            <a:endParaRPr lang="en-US" dirty="0"/>
          </a:p>
          <a:p>
            <a:pPr marL="0" indent="0">
              <a:buNone/>
            </a:pPr>
            <a:endParaRPr lang="en-US" u="sng" dirty="0"/>
          </a:p>
        </p:txBody>
      </p:sp>
    </p:spTree>
    <p:extLst>
      <p:ext uri="{BB962C8B-B14F-4D97-AF65-F5344CB8AC3E}">
        <p14:creationId xmlns:p14="http://schemas.microsoft.com/office/powerpoint/2010/main" val="250760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63E3-2BD4-45D0-8F3B-2EF5B311F338}"/>
              </a:ext>
            </a:extLst>
          </p:cNvPr>
          <p:cNvSpPr>
            <a:spLocks noGrp="1"/>
          </p:cNvSpPr>
          <p:nvPr>
            <p:ph type="title"/>
          </p:nvPr>
        </p:nvSpPr>
        <p:spPr/>
        <p:txBody>
          <a:bodyPr/>
          <a:lstStyle/>
          <a:p>
            <a:r>
              <a:rPr lang="en-US" dirty="0"/>
              <a:t>MODEL DB</a:t>
            </a:r>
          </a:p>
        </p:txBody>
      </p:sp>
      <p:sp>
        <p:nvSpPr>
          <p:cNvPr id="3" name="Content Placeholder 2">
            <a:extLst>
              <a:ext uri="{FF2B5EF4-FFF2-40B4-BE49-F238E27FC236}">
                <a16:creationId xmlns:a16="http://schemas.microsoft.com/office/drawing/2014/main" id="{ABD52F1A-881F-4363-9A3B-BD68C753C7C8}"/>
              </a:ext>
            </a:extLst>
          </p:cNvPr>
          <p:cNvSpPr>
            <a:spLocks noGrp="1"/>
          </p:cNvSpPr>
          <p:nvPr>
            <p:ph idx="1"/>
          </p:nvPr>
        </p:nvSpPr>
        <p:spPr/>
        <p:txBody>
          <a:bodyPr/>
          <a:lstStyle/>
          <a:p>
            <a:r>
              <a:rPr lang="en-US" dirty="0"/>
              <a:t>MODELDB is the first open-source machine learning model management system and currently focuses on tracking models during the Experimentation phase. MODELDB automatically tracks models as they are built, records provenance information for each step in the pipeline used to generate the model, stores this data in a standard format, and makes it available for querying via an API and a visual interface. </a:t>
            </a:r>
          </a:p>
        </p:txBody>
      </p:sp>
    </p:spTree>
    <p:extLst>
      <p:ext uri="{BB962C8B-B14F-4D97-AF65-F5344CB8AC3E}">
        <p14:creationId xmlns:p14="http://schemas.microsoft.com/office/powerpoint/2010/main" val="14701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6339-B251-4860-A18E-CBF82F3026B8}"/>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rPr>
              <a:t>Architecture</a:t>
            </a:r>
            <a:br>
              <a:rPr lang="en-US" sz="3200">
                <a:solidFill>
                  <a:srgbClr val="FFFFFF"/>
                </a:solidFill>
              </a:rPr>
            </a:br>
            <a:endParaRPr lang="en-US" sz="3200">
              <a:solidFill>
                <a:srgbClr val="FFFFFF"/>
              </a:solidFill>
            </a:endParaRPr>
          </a:p>
        </p:txBody>
      </p:sp>
      <p:sp>
        <p:nvSpPr>
          <p:cNvPr id="3" name="Content Placeholder 2">
            <a:extLst>
              <a:ext uri="{FF2B5EF4-FFF2-40B4-BE49-F238E27FC236}">
                <a16:creationId xmlns:a16="http://schemas.microsoft.com/office/drawing/2014/main" id="{C3767DE4-BF9F-43E8-B8E9-0EBD61DBB7EF}"/>
              </a:ext>
            </a:extLst>
          </p:cNvPr>
          <p:cNvSpPr>
            <a:spLocks noGrp="1"/>
          </p:cNvSpPr>
          <p:nvPr>
            <p:ph idx="1"/>
          </p:nvPr>
        </p:nvSpPr>
        <p:spPr>
          <a:xfrm>
            <a:off x="451514" y="2046514"/>
            <a:ext cx="3575737" cy="3994848"/>
          </a:xfrm>
        </p:spPr>
        <p:txBody>
          <a:bodyPr>
            <a:normAutofit/>
          </a:bodyPr>
          <a:lstStyle/>
          <a:p>
            <a:pPr fontAlgn="base">
              <a:lnSpc>
                <a:spcPct val="90000"/>
              </a:lnSpc>
            </a:pPr>
            <a:r>
              <a:rPr lang="en-US" sz="1600">
                <a:solidFill>
                  <a:srgbClr val="FFFFFF"/>
                </a:solidFill>
              </a:rPr>
              <a:t>ModelDB adopts a modular client-server architecture (below). Native clients for different languages (and ML packages) log data to the ModelDB server. All communication takes place through the ModelDB Thrift API. As a result, adding a native client for another language is straightforward. The web frontend surfaces data in the backend for query, visualization and updates.</a:t>
            </a:r>
          </a:p>
          <a:p>
            <a:pPr>
              <a:lnSpc>
                <a:spcPct val="90000"/>
              </a:lnSpc>
            </a:pPr>
            <a:br>
              <a:rPr lang="en-US" sz="1600">
                <a:solidFill>
                  <a:srgbClr val="FFFFFF"/>
                </a:solidFill>
              </a:rPr>
            </a:br>
            <a:endParaRPr lang="en-US" sz="1600">
              <a:solidFill>
                <a:srgbClr val="FFFFFF"/>
              </a:solidFill>
            </a:endParaRPr>
          </a:p>
        </p:txBody>
      </p:sp>
      <p:pic>
        <p:nvPicPr>
          <p:cNvPr id="5" name="Picture 4">
            <a:extLst>
              <a:ext uri="{FF2B5EF4-FFF2-40B4-BE49-F238E27FC236}">
                <a16:creationId xmlns:a16="http://schemas.microsoft.com/office/drawing/2014/main" id="{6CC12B00-4EDA-4107-AFC2-FBD4AC29B61C}"/>
              </a:ext>
            </a:extLst>
          </p:cNvPr>
          <p:cNvPicPr>
            <a:picLocks noChangeAspect="1"/>
          </p:cNvPicPr>
          <p:nvPr/>
        </p:nvPicPr>
        <p:blipFill>
          <a:blip r:embed="rId2"/>
          <a:stretch>
            <a:fillRect/>
          </a:stretch>
        </p:blipFill>
        <p:spPr>
          <a:xfrm>
            <a:off x="5280790" y="1422859"/>
            <a:ext cx="6267743" cy="371363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71440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FFB4-C259-4FFF-8885-B9EC0295A615}"/>
              </a:ext>
            </a:extLst>
          </p:cNvPr>
          <p:cNvSpPr>
            <a:spLocks noGrp="1"/>
          </p:cNvSpPr>
          <p:nvPr>
            <p:ph type="title"/>
          </p:nvPr>
        </p:nvSpPr>
        <p:spPr/>
        <p:txBody>
          <a:bodyPr/>
          <a:lstStyle/>
          <a:p>
            <a:r>
              <a:rPr lang="en-US" altLang="en-US" dirty="0">
                <a:latin typeface="-apple-system"/>
              </a:rPr>
              <a:t>How does it work?</a:t>
            </a:r>
            <a:endParaRPr lang="en-US" dirty="0"/>
          </a:p>
        </p:txBody>
      </p:sp>
      <p:sp>
        <p:nvSpPr>
          <p:cNvPr id="4" name="Rectangle 1">
            <a:extLst>
              <a:ext uri="{FF2B5EF4-FFF2-40B4-BE49-F238E27FC236}">
                <a16:creationId xmlns:a16="http://schemas.microsoft.com/office/drawing/2014/main" id="{E58DC8F7-4122-460F-A518-C712A02E9751}"/>
              </a:ext>
            </a:extLst>
          </p:cNvPr>
          <p:cNvSpPr>
            <a:spLocks noGrp="1" noChangeArrowheads="1"/>
          </p:cNvSpPr>
          <p:nvPr>
            <p:ph idx="1"/>
          </p:nvPr>
        </p:nvSpPr>
        <p:spPr bwMode="auto">
          <a:xfrm>
            <a:off x="245879" y="2307306"/>
            <a:ext cx="26669454" cy="2954655"/>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effectLst/>
                <a:latin typeface="-apple-system"/>
                <a:hlinkClick r:id="rId2">
                  <a:extLst>
                    <a:ext uri="{A12FA001-AC4F-418D-AE19-62706E023703}">
                      <ahyp:hlinkClr xmlns:ahyp="http://schemas.microsoft.com/office/drawing/2018/hyperlinkcolor" val="tx"/>
                    </a:ext>
                  </a:extLst>
                </a:hlinkClick>
              </a:rPr>
              <a:t>ModelDB's</a:t>
            </a:r>
            <a:r>
              <a:rPr kumimoji="0" lang="en-US" altLang="en-US" sz="2400" b="0" i="0" u="none" strike="noStrike" cap="none" normalizeH="0" baseline="0" dirty="0">
                <a:ln>
                  <a:noFill/>
                </a:ln>
                <a:effectLst/>
                <a:latin typeface="-apple-system"/>
                <a:hlinkClick r:id="rId2">
                  <a:extLst>
                    <a:ext uri="{A12FA001-AC4F-418D-AE19-62706E023703}">
                      <ahyp:hlinkClr xmlns:ahyp="http://schemas.microsoft.com/office/drawing/2018/hyperlinkcolor" val="tx"/>
                    </a:ext>
                  </a:extLst>
                </a:hlinkClick>
              </a:rPr>
              <a:t> Light API</a:t>
            </a:r>
            <a:r>
              <a:rPr kumimoji="0" lang="en-US" altLang="en-US" sz="2400" b="0" i="0" u="none" strike="noStrike" cap="none" normalizeH="0" baseline="0" dirty="0">
                <a:ln>
                  <a:noFill/>
                </a:ln>
                <a:effectLst/>
                <a:latin typeface="-apple-system"/>
              </a:rPr>
              <a:t> can be used with any ML environment to sync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pple-system"/>
              </a:rPr>
              <a:t> metrics and metadata or even entire config files by calling a few functions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pple-system"/>
              </a:rPr>
              <a:t>Alternatively, </a:t>
            </a:r>
            <a:r>
              <a:rPr kumimoji="0" lang="en-US" altLang="en-US" sz="2400" b="0" i="0" u="none" strike="noStrike" cap="none" normalizeH="0" baseline="0" dirty="0" err="1">
                <a:ln>
                  <a:noFill/>
                </a:ln>
                <a:effectLst/>
                <a:latin typeface="-apple-system"/>
              </a:rPr>
              <a:t>ModelDB</a:t>
            </a:r>
            <a:r>
              <a:rPr kumimoji="0" lang="en-US" altLang="en-US" sz="2400" b="0" i="0" u="none" strike="noStrike" cap="none" normalizeH="0" baseline="0" dirty="0">
                <a:ln>
                  <a:noFill/>
                </a:ln>
                <a:effectLst/>
                <a:latin typeface="-apple-system"/>
              </a:rPr>
              <a:t> native clients for </a:t>
            </a:r>
            <a:r>
              <a:rPr kumimoji="0" lang="en-US" altLang="en-US" sz="2400" b="0" i="0" u="none" strike="noStrike" cap="none" normalizeH="0" baseline="0" dirty="0">
                <a:ln>
                  <a:noFill/>
                </a:ln>
                <a:effectLst/>
                <a:latin typeface="SFMono-Regular"/>
              </a:rPr>
              <a:t>spark.ml</a:t>
            </a:r>
            <a:r>
              <a:rPr kumimoji="0" lang="en-US" altLang="en-US" sz="2400" b="0" i="0" u="none" strike="noStrike" cap="none" normalizeH="0" baseline="0" dirty="0">
                <a:ln>
                  <a:noFill/>
                </a:ln>
                <a:effectLst/>
                <a:latin typeface="-apple-system"/>
              </a:rPr>
              <a:t> and </a:t>
            </a:r>
            <a:r>
              <a:rPr kumimoji="0" lang="en-US" altLang="en-US" sz="2400" b="0" i="0" u="none" strike="noStrike" cap="none" normalizeH="0" baseline="0" dirty="0" err="1">
                <a:ln>
                  <a:noFill/>
                </a:ln>
                <a:effectLst/>
                <a:latin typeface="SFMono-Regular"/>
              </a:rPr>
              <a:t>scikit</a:t>
            </a:r>
            <a:r>
              <a:rPr kumimoji="0" lang="en-US" altLang="en-US" sz="2400" b="0" i="0" u="none" strike="noStrike" cap="none" normalizeH="0" baseline="0" dirty="0">
                <a:ln>
                  <a:noFill/>
                </a:ln>
                <a:effectLst/>
                <a:latin typeface="SFMono-Regular"/>
              </a:rPr>
              <a:t>-learn</a:t>
            </a:r>
            <a:r>
              <a:rPr kumimoji="0" lang="en-US" altLang="en-US" sz="2400" b="0" i="0" u="none" strike="noStrike" cap="none" normalizeH="0" baseline="0" dirty="0">
                <a:ln>
                  <a:noFill/>
                </a:ln>
                <a:effectLst/>
                <a:latin typeface="-apple-system"/>
              </a:rPr>
              <a:t> can be used to perform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pple-system"/>
              </a:rPr>
              <a:t> automatic, fine-grained logging.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pple-system"/>
              </a:rPr>
              <a:t>Unlike the Light API, native clients do not require the user to explicitly provide model data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pple-system"/>
              </a:rPr>
              <a:t> </a:t>
            </a:r>
            <a:r>
              <a:rPr kumimoji="0" lang="en-US" altLang="en-US" sz="2400" b="0" i="0" u="none" strike="noStrike" cap="none" normalizeH="0" baseline="0" dirty="0" err="1">
                <a:ln>
                  <a:noFill/>
                </a:ln>
                <a:effectLst/>
                <a:latin typeface="-apple-system"/>
              </a:rPr>
              <a:t>ModelDB</a:t>
            </a:r>
            <a:r>
              <a:rPr kumimoji="0" lang="en-US" altLang="en-US" sz="2400" b="0" i="0" u="none" strike="noStrike" cap="none" normalizeH="0" baseline="0" dirty="0">
                <a:ln>
                  <a:noFill/>
                </a:ln>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pple-system"/>
              </a:rPr>
              <a:t> The native clients can automatically extract relevant pieces of model data </a:t>
            </a:r>
            <a:r>
              <a:rPr kumimoji="0" lang="en-US" altLang="en-US" sz="2400" b="0" i="1" u="none" strike="noStrike" cap="none" normalizeH="0" baseline="0" dirty="0">
                <a:ln>
                  <a:noFill/>
                </a:ln>
                <a:effectLst/>
                <a:latin typeface="-apple-system"/>
              </a:rPr>
              <a:t>as the model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effectLst/>
                <a:latin typeface="-apple-system"/>
              </a:rPr>
              <a:t>being built</a:t>
            </a:r>
            <a:r>
              <a:rPr kumimoji="0" lang="en-US" altLang="en-US" sz="2400" b="0" i="0" u="none" strike="noStrike" cap="none" normalizeH="0" baseline="0" dirty="0">
                <a:ln>
                  <a:noFill/>
                </a:ln>
                <a:effectLst/>
                <a:latin typeface="-apple-system"/>
              </a:rPr>
              <a:t> and sync them with </a:t>
            </a:r>
            <a:r>
              <a:rPr kumimoji="0" lang="en-US" altLang="en-US" sz="2400" b="0" i="0" u="none" strike="noStrike" cap="none" normalizeH="0" baseline="0" dirty="0" err="1">
                <a:ln>
                  <a:noFill/>
                </a:ln>
                <a:effectLst/>
                <a:latin typeface="-apple-system"/>
              </a:rPr>
              <a:t>ModelDB</a:t>
            </a:r>
            <a:r>
              <a:rPr kumimoji="0" lang="en-US" altLang="en-US" sz="2400" b="0" i="0" u="none" strike="noStrike" cap="none" normalizeH="0" baseline="0" dirty="0">
                <a:ln>
                  <a:noFill/>
                </a:ln>
                <a:effectLst/>
                <a:latin typeface="-apple-system"/>
              </a:rPr>
              <a:t>. </a:t>
            </a:r>
            <a:endParaRPr kumimoji="0" lang="en-US" altLang="en-US" sz="2400" b="0" i="0" u="none" strike="noStrike" cap="none" normalizeH="0" baseline="0" dirty="0">
              <a:ln>
                <a:noFill/>
              </a:ln>
              <a:effectLst/>
            </a:endParaRPr>
          </a:p>
        </p:txBody>
      </p:sp>
    </p:spTree>
    <p:extLst>
      <p:ext uri="{BB962C8B-B14F-4D97-AF65-F5344CB8AC3E}">
        <p14:creationId xmlns:p14="http://schemas.microsoft.com/office/powerpoint/2010/main" val="1224878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46F9-C8A7-47F5-9727-3A2A708DCA14}"/>
              </a:ext>
            </a:extLst>
          </p:cNvPr>
          <p:cNvSpPr>
            <a:spLocks noGrp="1"/>
          </p:cNvSpPr>
          <p:nvPr>
            <p:ph type="title"/>
          </p:nvPr>
        </p:nvSpPr>
        <p:spPr/>
        <p:txBody>
          <a:bodyPr/>
          <a:lstStyle/>
          <a:p>
            <a:r>
              <a:rPr lang="en-US" dirty="0"/>
              <a:t>Changes Need to made in normal programming</a:t>
            </a:r>
          </a:p>
        </p:txBody>
      </p:sp>
      <p:sp>
        <p:nvSpPr>
          <p:cNvPr id="5" name="Rectangle 2">
            <a:extLst>
              <a:ext uri="{FF2B5EF4-FFF2-40B4-BE49-F238E27FC236}">
                <a16:creationId xmlns:a16="http://schemas.microsoft.com/office/drawing/2014/main" id="{BE7AC453-F751-40BB-A5E1-41FD8F949D4C}"/>
              </a:ext>
            </a:extLst>
          </p:cNvPr>
          <p:cNvSpPr>
            <a:spLocks noGrp="1" noChangeArrowheads="1"/>
          </p:cNvSpPr>
          <p:nvPr>
            <p:ph idx="1"/>
          </p:nvPr>
        </p:nvSpPr>
        <p:spPr bwMode="auto">
          <a:xfrm>
            <a:off x="818712" y="3264946"/>
            <a:ext cx="10650801" cy="1551194"/>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800" b="0" i="0" u="none" strike="noStrike" cap="none" normalizeH="0" baseline="0" dirty="0" err="1">
                <a:ln>
                  <a:noFill/>
                </a:ln>
                <a:effectLst/>
                <a:latin typeface="Arial" panose="020B0604020202020204" pitchFamily="34" charset="0"/>
              </a:rPr>
              <a:t>model</a:t>
            </a:r>
            <a:r>
              <a:rPr kumimoji="0" lang="en-US" altLang="en-US" sz="2800" b="0" i="0" u="none" strike="noStrike" cap="none" normalizeH="0" baseline="0" dirty="0" err="1">
                <a:ln>
                  <a:noFill/>
                </a:ln>
                <a:effectLst/>
                <a:latin typeface="Monaco"/>
              </a:rPr>
              <a:t>.</a:t>
            </a:r>
            <a:r>
              <a:rPr kumimoji="0" lang="en-US" altLang="en-US" sz="2800" b="1" i="0" u="none" strike="noStrike" cap="none" normalizeH="0" baseline="0" dirty="0" err="1">
                <a:ln>
                  <a:noFill/>
                </a:ln>
                <a:effectLst/>
                <a:latin typeface="inherit"/>
              </a:rPr>
              <a:t>fit</a:t>
            </a:r>
            <a:r>
              <a:rPr kumimoji="0" lang="en-US" altLang="en-US" sz="2800" b="0" i="0" u="none" strike="noStrike" cap="none" normalizeH="0" baseline="0" dirty="0">
                <a:ln>
                  <a:noFill/>
                </a:ln>
                <a:effectLst/>
                <a:latin typeface="Monaco"/>
              </a:rPr>
              <a:t>(</a:t>
            </a:r>
            <a:r>
              <a:rPr kumimoji="0" lang="en-US" altLang="en-US" sz="2800" b="0" i="0" u="none" strike="noStrike" cap="none" normalizeH="0" baseline="0" dirty="0">
                <a:ln>
                  <a:noFill/>
                </a:ln>
                <a:effectLst/>
                <a:latin typeface="Arial" panose="020B0604020202020204" pitchFamily="34" charset="0"/>
              </a:rPr>
              <a:t>data</a:t>
            </a:r>
            <a:r>
              <a:rPr kumimoji="0" lang="en-US" altLang="en-US" sz="2800" b="0" i="0" u="none" strike="noStrike" cap="none" normalizeH="0" baseline="0" dirty="0">
                <a:ln>
                  <a:noFill/>
                </a:ln>
                <a:effectLst/>
                <a:latin typeface="Monaco"/>
              </a:rPr>
              <a:t>) </a:t>
            </a:r>
            <a:r>
              <a:rPr kumimoji="0" lang="en-US" altLang="en-US" sz="2800" b="1" i="0" u="none" strike="noStrike" cap="none" normalizeH="0" baseline="0" dirty="0">
                <a:ln>
                  <a:noFill/>
                </a:ln>
                <a:effectLst/>
                <a:latin typeface="inherit"/>
              </a:rPr>
              <a:t>--&gt;</a:t>
            </a:r>
            <a:r>
              <a:rPr kumimoji="0" lang="en-US" altLang="en-US" sz="2800" b="0" i="0" u="none" strike="noStrike" cap="none" normalizeH="0" baseline="0" dirty="0">
                <a:ln>
                  <a:noFill/>
                </a:ln>
                <a:effectLst/>
                <a:latin typeface="Monaco"/>
              </a:rPr>
              <a:t> </a:t>
            </a:r>
            <a:r>
              <a:rPr kumimoji="0" lang="en-US" altLang="en-US" sz="2800" b="0" i="0" u="none" strike="noStrike" cap="none" normalizeH="0" baseline="0" dirty="0" err="1">
                <a:ln>
                  <a:noFill/>
                </a:ln>
                <a:effectLst/>
                <a:latin typeface="Arial" panose="020B0604020202020204" pitchFamily="34" charset="0"/>
              </a:rPr>
              <a:t>model</a:t>
            </a:r>
            <a:r>
              <a:rPr kumimoji="0" lang="en-US" altLang="en-US" sz="2800" b="0" i="0" u="none" strike="noStrike" cap="none" normalizeH="0" baseline="0" dirty="0" err="1">
                <a:ln>
                  <a:noFill/>
                </a:ln>
                <a:effectLst/>
                <a:latin typeface="Monaco"/>
              </a:rPr>
              <a:t>.</a:t>
            </a:r>
            <a:r>
              <a:rPr kumimoji="0" lang="en-US" altLang="en-US" sz="2800" b="1" i="0" u="none" strike="noStrike" cap="none" normalizeH="0" baseline="0" dirty="0" err="1">
                <a:ln>
                  <a:noFill/>
                </a:ln>
                <a:effectLst/>
                <a:latin typeface="inherit"/>
              </a:rPr>
              <a:t>fit_sync</a:t>
            </a:r>
            <a:r>
              <a:rPr kumimoji="0" lang="en-US" altLang="en-US" sz="2800" b="0" i="0" u="none" strike="noStrike" cap="none" normalizeH="0" baseline="0" dirty="0">
                <a:ln>
                  <a:noFill/>
                </a:ln>
                <a:effectLst/>
                <a:latin typeface="Monaco"/>
              </a:rPr>
              <a:t>(</a:t>
            </a:r>
            <a:r>
              <a:rPr kumimoji="0" lang="en-US" altLang="en-US" sz="2800" b="0" i="0" u="none" strike="noStrike" cap="none" normalizeH="0" baseline="0" dirty="0">
                <a:ln>
                  <a:noFill/>
                </a:ln>
                <a:effectLst/>
                <a:latin typeface="Arial" panose="020B0604020202020204" pitchFamily="34" charset="0"/>
              </a:rPr>
              <a:t>data</a:t>
            </a:r>
            <a:r>
              <a:rPr kumimoji="0" lang="en-US" altLang="en-US" sz="2800" b="0" i="0" u="none" strike="noStrike" cap="none" normalizeH="0" baseline="0" dirty="0">
                <a:ln>
                  <a:noFill/>
                </a:ln>
                <a:effectLst/>
                <a:latin typeface="Monaco"/>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800" b="0" i="0" u="none" strike="noStrike" cap="none" normalizeH="0" baseline="0" dirty="0" err="1">
                <a:ln>
                  <a:noFill/>
                </a:ln>
                <a:effectLst/>
                <a:latin typeface="Arial" panose="020B0604020202020204" pitchFamily="34" charset="0"/>
              </a:rPr>
              <a:t>preprocessor</a:t>
            </a:r>
            <a:r>
              <a:rPr kumimoji="0" lang="en-US" altLang="en-US" sz="2800" b="0" i="0" u="none" strike="noStrike" cap="none" normalizeH="0" baseline="0" dirty="0" err="1">
                <a:ln>
                  <a:noFill/>
                </a:ln>
                <a:effectLst/>
                <a:latin typeface="Monaco"/>
              </a:rPr>
              <a:t>.</a:t>
            </a:r>
            <a:r>
              <a:rPr kumimoji="0" lang="en-US" altLang="en-US" sz="2800" b="1" i="0" u="none" strike="noStrike" cap="none" normalizeH="0" baseline="0" dirty="0" err="1">
                <a:ln>
                  <a:noFill/>
                </a:ln>
                <a:effectLst/>
                <a:latin typeface="inherit"/>
              </a:rPr>
              <a:t>transform</a:t>
            </a:r>
            <a:r>
              <a:rPr kumimoji="0" lang="en-US" altLang="en-US" sz="2800" b="0" i="0" u="none" strike="noStrike" cap="none" normalizeH="0" baseline="0" dirty="0">
                <a:ln>
                  <a:noFill/>
                </a:ln>
                <a:effectLst/>
                <a:latin typeface="Monaco"/>
              </a:rPr>
              <a:t>(</a:t>
            </a:r>
            <a:r>
              <a:rPr kumimoji="0" lang="en-US" altLang="en-US" sz="2800" b="0" i="0" u="none" strike="noStrike" cap="none" normalizeH="0" baseline="0" dirty="0">
                <a:ln>
                  <a:noFill/>
                </a:ln>
                <a:effectLst/>
                <a:latin typeface="Arial" panose="020B0604020202020204" pitchFamily="34" charset="0"/>
              </a:rPr>
              <a:t>data</a:t>
            </a:r>
            <a:r>
              <a:rPr kumimoji="0" lang="en-US" altLang="en-US" sz="2800" b="0" i="0" u="none" strike="noStrike" cap="none" normalizeH="0" baseline="0" dirty="0">
                <a:ln>
                  <a:noFill/>
                </a:ln>
                <a:effectLst/>
                <a:latin typeface="Monaco"/>
              </a:rPr>
              <a:t>) </a:t>
            </a:r>
            <a:r>
              <a:rPr kumimoji="0" lang="en-US" altLang="en-US" sz="2800" b="1" i="0" u="none" strike="noStrike" cap="none" normalizeH="0" baseline="0" dirty="0">
                <a:ln>
                  <a:noFill/>
                </a:ln>
                <a:effectLst/>
                <a:latin typeface="inherit"/>
              </a:rPr>
              <a:t>--&gt;</a:t>
            </a:r>
            <a:r>
              <a:rPr kumimoji="0" lang="en-US" altLang="en-US" sz="2800" b="0" i="0" u="none" strike="noStrike" cap="none" normalizeH="0" baseline="0" dirty="0">
                <a:ln>
                  <a:noFill/>
                </a:ln>
                <a:effectLst/>
                <a:latin typeface="Monaco"/>
              </a:rPr>
              <a:t> </a:t>
            </a:r>
            <a:r>
              <a:rPr kumimoji="0" lang="en-US" altLang="en-US" sz="2800" b="0" i="0" u="none" strike="noStrike" cap="none" normalizeH="0" baseline="0" dirty="0" err="1">
                <a:ln>
                  <a:noFill/>
                </a:ln>
                <a:effectLst/>
                <a:latin typeface="Arial" panose="020B0604020202020204" pitchFamily="34" charset="0"/>
              </a:rPr>
              <a:t>preprocessor</a:t>
            </a:r>
            <a:r>
              <a:rPr kumimoji="0" lang="en-US" altLang="en-US" sz="2800" b="0" i="0" u="none" strike="noStrike" cap="none" normalizeH="0" baseline="0" dirty="0" err="1">
                <a:ln>
                  <a:noFill/>
                </a:ln>
                <a:effectLst/>
                <a:latin typeface="Monaco"/>
              </a:rPr>
              <a:t>.</a:t>
            </a:r>
            <a:r>
              <a:rPr kumimoji="0" lang="en-US" altLang="en-US" sz="2800" b="1" i="0" u="none" strike="noStrike" cap="none" normalizeH="0" baseline="0" dirty="0" err="1">
                <a:ln>
                  <a:noFill/>
                </a:ln>
                <a:effectLst/>
                <a:latin typeface="inherit"/>
              </a:rPr>
              <a:t>transform_sync</a:t>
            </a:r>
            <a:r>
              <a:rPr kumimoji="0" lang="en-US" altLang="en-US" sz="2800" b="0" i="0" u="none" strike="noStrike" cap="none" normalizeH="0" baseline="0" dirty="0">
                <a:ln>
                  <a:noFill/>
                </a:ln>
                <a:effectLst/>
                <a:latin typeface="Monaco"/>
              </a:rPr>
              <a:t>(</a:t>
            </a:r>
            <a:r>
              <a:rPr kumimoji="0" lang="en-US" altLang="en-US" sz="2800" b="0" i="0" u="none" strike="noStrike" cap="none" normalizeH="0" baseline="0" dirty="0">
                <a:ln>
                  <a:noFill/>
                </a:ln>
                <a:effectLst/>
                <a:latin typeface="Arial" panose="020B0604020202020204" pitchFamily="34" charset="0"/>
              </a:rPr>
              <a:t>data</a:t>
            </a:r>
            <a:r>
              <a:rPr kumimoji="0" lang="en-US" altLang="en-US" sz="2800" b="0" i="0" u="none" strike="noStrike" cap="none" normalizeH="0" baseline="0" dirty="0">
                <a:ln>
                  <a:noFill/>
                </a:ln>
                <a:effectLst/>
                <a:latin typeface="Monaco"/>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800" b="0" i="0" u="none" strike="noStrike" cap="none" normalizeH="0" baseline="0" dirty="0" err="1">
                <a:ln>
                  <a:noFill/>
                </a:ln>
                <a:effectLst/>
                <a:latin typeface="Arial" panose="020B0604020202020204" pitchFamily="34" charset="0"/>
              </a:rPr>
              <a:t>model</a:t>
            </a:r>
            <a:r>
              <a:rPr kumimoji="0" lang="en-US" altLang="en-US" sz="2800" b="0" i="0" u="none" strike="noStrike" cap="none" normalizeH="0" baseline="0" dirty="0" err="1">
                <a:ln>
                  <a:noFill/>
                </a:ln>
                <a:effectLst/>
                <a:latin typeface="Monaco"/>
              </a:rPr>
              <a:t>.</a:t>
            </a:r>
            <a:r>
              <a:rPr kumimoji="0" lang="en-US" altLang="en-US" sz="2800" b="1" i="0" u="none" strike="noStrike" cap="none" normalizeH="0" baseline="0" dirty="0" err="1">
                <a:ln>
                  <a:noFill/>
                </a:ln>
                <a:effectLst/>
                <a:latin typeface="inherit"/>
              </a:rPr>
              <a:t>predict</a:t>
            </a:r>
            <a:r>
              <a:rPr kumimoji="0" lang="en-US" altLang="en-US" sz="2800" b="0" i="0" u="none" strike="noStrike" cap="none" normalizeH="0" baseline="0" dirty="0">
                <a:ln>
                  <a:noFill/>
                </a:ln>
                <a:effectLst/>
                <a:latin typeface="Monaco"/>
              </a:rPr>
              <a:t>(</a:t>
            </a:r>
            <a:r>
              <a:rPr kumimoji="0" lang="en-US" altLang="en-US" sz="2800" b="0" i="0" u="none" strike="noStrike" cap="none" normalizeH="0" baseline="0" dirty="0">
                <a:ln>
                  <a:noFill/>
                </a:ln>
                <a:effectLst/>
                <a:latin typeface="Arial" panose="020B0604020202020204" pitchFamily="34" charset="0"/>
              </a:rPr>
              <a:t>data</a:t>
            </a:r>
            <a:r>
              <a:rPr kumimoji="0" lang="en-US" altLang="en-US" sz="2800" b="0" i="0" u="none" strike="noStrike" cap="none" normalizeH="0" baseline="0" dirty="0">
                <a:ln>
                  <a:noFill/>
                </a:ln>
                <a:effectLst/>
                <a:latin typeface="Monaco"/>
              </a:rPr>
              <a:t>) </a:t>
            </a:r>
            <a:r>
              <a:rPr kumimoji="0" lang="en-US" altLang="en-US" sz="2800" b="1" i="0" u="none" strike="noStrike" cap="none" normalizeH="0" baseline="0" dirty="0">
                <a:ln>
                  <a:noFill/>
                </a:ln>
                <a:effectLst/>
                <a:latin typeface="inherit"/>
              </a:rPr>
              <a:t>--&gt;</a:t>
            </a:r>
            <a:r>
              <a:rPr kumimoji="0" lang="en-US" altLang="en-US" sz="2800" b="0" i="0" u="none" strike="noStrike" cap="none" normalizeH="0" baseline="0" dirty="0">
                <a:ln>
                  <a:noFill/>
                </a:ln>
                <a:effectLst/>
                <a:latin typeface="Monaco"/>
              </a:rPr>
              <a:t> </a:t>
            </a:r>
            <a:r>
              <a:rPr kumimoji="0" lang="en-US" altLang="en-US" sz="2800" b="0" i="0" u="none" strike="noStrike" cap="none" normalizeH="0" baseline="0" dirty="0" err="1">
                <a:ln>
                  <a:noFill/>
                </a:ln>
                <a:effectLst/>
                <a:latin typeface="Arial" panose="020B0604020202020204" pitchFamily="34" charset="0"/>
              </a:rPr>
              <a:t>model</a:t>
            </a:r>
            <a:r>
              <a:rPr kumimoji="0" lang="en-US" altLang="en-US" sz="2800" b="0" i="0" u="none" strike="noStrike" cap="none" normalizeH="0" baseline="0" dirty="0" err="1">
                <a:ln>
                  <a:noFill/>
                </a:ln>
                <a:effectLst/>
                <a:latin typeface="Monaco"/>
              </a:rPr>
              <a:t>.</a:t>
            </a:r>
            <a:r>
              <a:rPr kumimoji="0" lang="en-US" altLang="en-US" sz="2800" b="1" i="0" u="none" strike="noStrike" cap="none" normalizeH="0" baseline="0" dirty="0" err="1">
                <a:ln>
                  <a:noFill/>
                </a:ln>
                <a:effectLst/>
                <a:latin typeface="inherit"/>
              </a:rPr>
              <a:t>predict_sync</a:t>
            </a:r>
            <a:r>
              <a:rPr kumimoji="0" lang="en-US" altLang="en-US" sz="2800" b="0" i="0" u="none" strike="noStrike" cap="none" normalizeH="0" baseline="0" dirty="0">
                <a:ln>
                  <a:noFill/>
                </a:ln>
                <a:effectLst/>
                <a:latin typeface="Monaco"/>
              </a:rPr>
              <a:t>(</a:t>
            </a:r>
            <a:r>
              <a:rPr kumimoji="0" lang="en-US" altLang="en-US" sz="2800" b="0" i="0" u="none" strike="noStrike" cap="none" normalizeH="0" baseline="0" dirty="0">
                <a:ln>
                  <a:noFill/>
                </a:ln>
                <a:effectLst/>
                <a:latin typeface="Arial" panose="020B0604020202020204" pitchFamily="34" charset="0"/>
              </a:rPr>
              <a:t>data</a:t>
            </a:r>
            <a:r>
              <a:rPr kumimoji="0" lang="en-US" altLang="en-US" sz="2800" b="0" i="0" u="none" strike="noStrike" cap="none" normalizeH="0" baseline="0" dirty="0">
                <a:ln>
                  <a:noFill/>
                </a:ln>
                <a:solidFill>
                  <a:srgbClr val="000000"/>
                </a:solidFill>
                <a:effectLst/>
                <a:latin typeface="Monaco"/>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250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378-FB59-4B0B-8979-129AC82846FA}"/>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3ACF4EDA-2960-4C71-A94A-75621527474B}"/>
              </a:ext>
            </a:extLst>
          </p:cNvPr>
          <p:cNvSpPr>
            <a:spLocks noGrp="1"/>
          </p:cNvSpPr>
          <p:nvPr>
            <p:ph idx="1"/>
          </p:nvPr>
        </p:nvSpPr>
        <p:spPr/>
        <p:txBody>
          <a:bodyPr/>
          <a:lstStyle/>
          <a:p>
            <a:r>
              <a:rPr lang="en-US" dirty="0" err="1"/>
              <a:t>ModelDB</a:t>
            </a:r>
            <a:r>
              <a:rPr lang="en-US" dirty="0"/>
              <a:t> can be integrated into different ML workflows </a:t>
            </a:r>
            <a:r>
              <a:rPr lang="en-US" dirty="0">
                <a:hlinkClick r:id="rId2">
                  <a:extLst>
                    <a:ext uri="{A12FA001-AC4F-418D-AE19-62706E023703}">
                      <ahyp:hlinkClr xmlns:ahyp="http://schemas.microsoft.com/office/drawing/2018/hyperlinkcolor" val="tx"/>
                    </a:ext>
                  </a:extLst>
                </a:hlinkClick>
              </a:rPr>
              <a:t>http://modeldb.csail.mit.edu:8000/user/dxbxurZO0Uzv/notebooks/Iris-RandomForest.ipynb</a:t>
            </a:r>
            <a:endParaRPr lang="en-US" dirty="0"/>
          </a:p>
          <a:p>
            <a:r>
              <a:rPr lang="en-US" dirty="0"/>
              <a:t> </a:t>
            </a:r>
            <a:r>
              <a:rPr lang="en-US" dirty="0" err="1"/>
              <a:t>ModelDB</a:t>
            </a:r>
            <a:r>
              <a:rPr lang="en-US" dirty="0"/>
              <a:t> can visualize model data and results</a:t>
            </a:r>
          </a:p>
          <a:p>
            <a:pPr marL="0" indent="0">
              <a:buNone/>
            </a:pPr>
            <a:r>
              <a:rPr lang="en-US" dirty="0">
                <a:hlinkClick r:id="rId3">
                  <a:extLst>
                    <a:ext uri="{A12FA001-AC4F-418D-AE19-62706E023703}">
                      <ahyp:hlinkClr xmlns:ahyp="http://schemas.microsoft.com/office/drawing/2018/hyperlinkcolor" val="tx"/>
                    </a:ext>
                  </a:extLst>
                </a:hlinkClick>
              </a:rPr>
              <a:t>	http://modeldb.csail.mit.edu:3000/projects</a:t>
            </a:r>
            <a:endParaRPr lang="en-US" dirty="0"/>
          </a:p>
        </p:txBody>
      </p:sp>
    </p:spTree>
    <p:extLst>
      <p:ext uri="{BB962C8B-B14F-4D97-AF65-F5344CB8AC3E}">
        <p14:creationId xmlns:p14="http://schemas.microsoft.com/office/powerpoint/2010/main" val="236417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6C54-3FEA-4E11-A5A4-574A7CBAEFFE}"/>
              </a:ext>
            </a:extLst>
          </p:cNvPr>
          <p:cNvSpPr>
            <a:spLocks noGrp="1"/>
          </p:cNvSpPr>
          <p:nvPr>
            <p:ph type="ctrTitle"/>
          </p:nvPr>
        </p:nvSpPr>
        <p:spPr>
          <a:xfrm>
            <a:off x="810000" y="1449148"/>
            <a:ext cx="10572000" cy="1506088"/>
          </a:xfrm>
        </p:spPr>
        <p:txBody>
          <a:bodyPr/>
          <a:lstStyle/>
          <a:p>
            <a:r>
              <a:rPr lang="en-US" dirty="0"/>
              <a:t>What is ML.net ?</a:t>
            </a:r>
          </a:p>
        </p:txBody>
      </p:sp>
      <p:sp>
        <p:nvSpPr>
          <p:cNvPr id="3" name="Subtitle 2">
            <a:extLst>
              <a:ext uri="{FF2B5EF4-FFF2-40B4-BE49-F238E27FC236}">
                <a16:creationId xmlns:a16="http://schemas.microsoft.com/office/drawing/2014/main" id="{D8140F70-172A-4D03-9E13-62A1846E78B7}"/>
              </a:ext>
            </a:extLst>
          </p:cNvPr>
          <p:cNvSpPr>
            <a:spLocks noGrp="1"/>
          </p:cNvSpPr>
          <p:nvPr>
            <p:ph type="subTitle" idx="1"/>
          </p:nvPr>
        </p:nvSpPr>
        <p:spPr>
          <a:xfrm>
            <a:off x="650975" y="5208104"/>
            <a:ext cx="10572000" cy="1311966"/>
          </a:xfrm>
        </p:spPr>
        <p:txBody>
          <a:bodyPr>
            <a:normAutofit/>
          </a:bodyPr>
          <a:lstStyle/>
          <a:p>
            <a:r>
              <a:rPr lang="en-US" dirty="0"/>
              <a:t>ML.NET is an open source ML framework allowing developers to author and deploy in their applications complex ML pipelines composed of data </a:t>
            </a:r>
            <a:r>
              <a:rPr lang="en-US" dirty="0" err="1"/>
              <a:t>featurizers</a:t>
            </a:r>
            <a:r>
              <a:rPr lang="en-US" dirty="0"/>
              <a:t> and state of the art ML models.</a:t>
            </a:r>
          </a:p>
        </p:txBody>
      </p:sp>
    </p:spTree>
    <p:extLst>
      <p:ext uri="{BB962C8B-B14F-4D97-AF65-F5344CB8AC3E}">
        <p14:creationId xmlns:p14="http://schemas.microsoft.com/office/powerpoint/2010/main" val="873961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9A66-9923-4DDE-91D7-65F222E2A007}"/>
              </a:ext>
            </a:extLst>
          </p:cNvPr>
          <p:cNvSpPr>
            <a:spLocks noGrp="1"/>
          </p:cNvSpPr>
          <p:nvPr>
            <p:ph type="title"/>
          </p:nvPr>
        </p:nvSpPr>
        <p:spPr/>
        <p:txBody>
          <a:bodyPr/>
          <a:lstStyle/>
          <a:p>
            <a:r>
              <a:rPr lang="en-US" dirty="0"/>
              <a:t>Model training concepts in </a:t>
            </a:r>
            <a:r>
              <a:rPr lang="en-US" dirty="0" err="1"/>
              <a:t>ML.Net</a:t>
            </a:r>
            <a:endParaRPr lang="en-US" dirty="0"/>
          </a:p>
        </p:txBody>
      </p:sp>
      <p:sp>
        <p:nvSpPr>
          <p:cNvPr id="11" name="Rectangle 5">
            <a:extLst>
              <a:ext uri="{FF2B5EF4-FFF2-40B4-BE49-F238E27FC236}">
                <a16:creationId xmlns:a16="http://schemas.microsoft.com/office/drawing/2014/main" id="{22829263-9C90-417B-A3BC-4E39D6162159}"/>
              </a:ext>
            </a:extLst>
          </p:cNvPr>
          <p:cNvSpPr>
            <a:spLocks noGrp="1" noChangeArrowheads="1"/>
          </p:cNvSpPr>
          <p:nvPr>
            <p:ph idx="1"/>
          </p:nvPr>
        </p:nvSpPr>
        <p:spPr bwMode="auto">
          <a:xfrm>
            <a:off x="818712" y="2029261"/>
            <a:ext cx="9800347" cy="40225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8872" tIns="0" rIns="0" bIns="3650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hlinkClick r:id="rId2"/>
              </a:rPr>
              <a:t>Data</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represented as an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IDataView</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interface.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 ML.NET, data is similar to a SQL view: It's a lazily evaluated, immutable, </a:t>
            </a:r>
            <a:r>
              <a:rPr kumimoji="0" lang="en-US" altLang="en-US" sz="12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cursorable</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heterogenous, schematized dataset.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An excellent document about the data interface is </a:t>
            </a:r>
            <a:r>
              <a:rPr kumimoji="0" lang="en-US" altLang="en-US" sz="12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hlinkClick r:id="rId3"/>
              </a:rPr>
              <a:t>IDataView</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hlinkClick r:id="rId3"/>
              </a:rPr>
              <a:t> Design Principles</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hlinkClick r:id="rId4"/>
              </a:rPr>
              <a:t>Transformer</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represented as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ITransformer</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interface.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 transformer is a component that takes data, does some work on it, and returns new transformed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For example, you can think of a machine learning model as a transformer that takes features and returns predictions.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Another example, text tokenizer takes a single text column and outputs a vector column with individual words extracted out of the texts.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hlinkClick r:id="rId5"/>
              </a:rPr>
              <a:t>Data reader</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represented as an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IDataReader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&lt;T&gt;</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interface.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data reader is ML.NET component to create data. It takes an instance of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and returns data out of 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For example, a </a:t>
            </a:r>
            <a:r>
              <a:rPr kumimoji="0" lang="en-US" altLang="en-US" sz="1200" b="0" i="1"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TextLoader</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is an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IDataReader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IMultiStreamSource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It takes the source and produces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hlinkClick r:id="rId6"/>
              </a:rPr>
              <a:t>Estimator</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represented as an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IEstimator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&lt;T&gt;</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interface.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This is an object that learns from data. The result of the learning is a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transformer</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You can think of a machine learning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algorithm</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as an estimator that learns on data and produces a machine learning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model</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hlinkClick r:id="rId7"/>
              </a:rPr>
              <a:t>Prediction function</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represented as a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PredictionEngine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TSrc</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TDst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class.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prediction function can be seen as a machine that applies a transformer to one row, such as at prediction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224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B9CC-D276-4264-BEA6-07561F2365E9}"/>
              </a:ext>
            </a:extLst>
          </p:cNvPr>
          <p:cNvSpPr>
            <a:spLocks noGrp="1"/>
          </p:cNvSpPr>
          <p:nvPr>
            <p:ph type="title"/>
          </p:nvPr>
        </p:nvSpPr>
        <p:spPr/>
        <p:txBody>
          <a:bodyPr/>
          <a:lstStyle/>
          <a:p>
            <a:r>
              <a:rPr lang="en-US" dirty="0"/>
              <a:t>Data</a:t>
            </a:r>
          </a:p>
        </p:txBody>
      </p:sp>
      <p:sp>
        <p:nvSpPr>
          <p:cNvPr id="4" name="Rectangle 1">
            <a:extLst>
              <a:ext uri="{FF2B5EF4-FFF2-40B4-BE49-F238E27FC236}">
                <a16:creationId xmlns:a16="http://schemas.microsoft.com/office/drawing/2014/main" id="{0D195B34-E8E5-4188-894E-16B0D57DEF4B}"/>
              </a:ext>
            </a:extLst>
          </p:cNvPr>
          <p:cNvSpPr>
            <a:spLocks noGrp="1" noChangeArrowheads="1"/>
          </p:cNvSpPr>
          <p:nvPr>
            <p:ph idx="1"/>
          </p:nvPr>
        </p:nvSpPr>
        <p:spPr bwMode="auto">
          <a:xfrm>
            <a:off x="818712" y="3132601"/>
            <a:ext cx="11318363"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 ML.NET, data is similar to a SQL view: It's a lazily evaluated, </a:t>
            </a:r>
            <a:r>
              <a:rPr kumimoji="0" lang="en-US" altLang="en-US" sz="12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cursorable</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heterogenous, schematized dataset.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It has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Schema</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(an instance of an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ISchema</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interface) that contains the information about the data view's columns.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Each column has a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Name</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Type</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and an arbitrary set of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metadata</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associated with 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column's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metadata</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contains information like slot names of a vector column and the like. The metadata itself is represented as another one-row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data</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data view is a source of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cursors</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Think SQL cursors: A cursor is an object that iterates through the data, one row at a time, and presents the available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Naturally, data can have as many active cursors over it as needed. Since data itself is immutable, cursors are truly independent.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Cursors typically access only a subset of columns: For efficiency, ML.NET computes only the values of columns that are needed by the cursor.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2297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122D-57FB-4DE4-8E36-D11F542005A3}"/>
              </a:ext>
            </a:extLst>
          </p:cNvPr>
          <p:cNvSpPr>
            <a:spLocks noGrp="1"/>
          </p:cNvSpPr>
          <p:nvPr>
            <p:ph type="title"/>
          </p:nvPr>
        </p:nvSpPr>
        <p:spPr/>
        <p:txBody>
          <a:bodyPr/>
          <a:lstStyle/>
          <a:p>
            <a:r>
              <a:rPr lang="en-US" dirty="0"/>
              <a:t>Transformer</a:t>
            </a:r>
          </a:p>
        </p:txBody>
      </p:sp>
      <p:sp>
        <p:nvSpPr>
          <p:cNvPr id="4" name="Rectangle 1">
            <a:extLst>
              <a:ext uri="{FF2B5EF4-FFF2-40B4-BE49-F238E27FC236}">
                <a16:creationId xmlns:a16="http://schemas.microsoft.com/office/drawing/2014/main" id="{3F35A0A8-126A-4B92-A72C-6CC2715AA9D2}"/>
              </a:ext>
            </a:extLst>
          </p:cNvPr>
          <p:cNvSpPr>
            <a:spLocks noGrp="1" noChangeArrowheads="1"/>
          </p:cNvSpPr>
          <p:nvPr>
            <p:ph idx="1"/>
          </p:nvPr>
        </p:nvSpPr>
        <p:spPr bwMode="auto">
          <a:xfrm>
            <a:off x="169610" y="3273412"/>
            <a:ext cx="11852780" cy="13910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872" tIns="0" rIns="0" bIns="3650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Transformer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 transformer is a component that takes data, does some work on it, and returns new transformed data.</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Most transformers in ML.NET tend to operate on one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column</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 a time, and produce the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output column</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For example, a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HashTransformer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("bar", "foo")</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takes the values from column "foo", hashes them, and puts them into column "bar".</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It's also common that the input and output column names are the same. In this case, the old column is replaced with the new one. For example, a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HashTransforme"foo</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takes the values from column "foo", hashes them, and puts them back into "foo".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Any transformer, produces a new data view when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Transform</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is called. Remember, data views are immutable.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286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1A18-50E8-204A-834E-ED34C42A2D14}"/>
              </a:ext>
            </a:extLst>
          </p:cNvPr>
          <p:cNvSpPr>
            <a:spLocks noGrp="1"/>
          </p:cNvSpPr>
          <p:nvPr>
            <p:ph type="title"/>
          </p:nvPr>
        </p:nvSpPr>
        <p:spPr/>
        <p:txBody>
          <a:bodyPr/>
          <a:lstStyle/>
          <a:p>
            <a:r>
              <a:rPr lang="en-US" dirty="0"/>
              <a:t>ML Lifecycle</a:t>
            </a:r>
          </a:p>
        </p:txBody>
      </p:sp>
      <p:pic>
        <p:nvPicPr>
          <p:cNvPr id="5" name="Content Placeholder 4">
            <a:extLst>
              <a:ext uri="{FF2B5EF4-FFF2-40B4-BE49-F238E27FC236}">
                <a16:creationId xmlns:a16="http://schemas.microsoft.com/office/drawing/2014/main" id="{3E8976CC-2EAD-814F-B698-9C69966E01EC}"/>
              </a:ext>
            </a:extLst>
          </p:cNvPr>
          <p:cNvPicPr>
            <a:picLocks noGrp="1" noChangeAspect="1"/>
          </p:cNvPicPr>
          <p:nvPr>
            <p:ph idx="1"/>
          </p:nvPr>
        </p:nvPicPr>
        <p:blipFill>
          <a:blip r:embed="rId2"/>
          <a:stretch>
            <a:fillRect/>
          </a:stretch>
        </p:blipFill>
        <p:spPr>
          <a:xfrm>
            <a:off x="1947333" y="1625600"/>
            <a:ext cx="8517467" cy="4785212"/>
          </a:xfrm>
        </p:spPr>
      </p:pic>
    </p:spTree>
    <p:extLst>
      <p:ext uri="{BB962C8B-B14F-4D97-AF65-F5344CB8AC3E}">
        <p14:creationId xmlns:p14="http://schemas.microsoft.com/office/powerpoint/2010/main" val="3329472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6F84-DCC0-4550-A356-AD4A917E0235}"/>
              </a:ext>
            </a:extLst>
          </p:cNvPr>
          <p:cNvSpPr>
            <a:spLocks noGrp="1"/>
          </p:cNvSpPr>
          <p:nvPr>
            <p:ph type="title"/>
          </p:nvPr>
        </p:nvSpPr>
        <p:spPr/>
        <p:txBody>
          <a:bodyPr/>
          <a:lstStyle/>
          <a:p>
            <a:r>
              <a:rPr lang="en-US" dirty="0"/>
              <a:t>Transformer chains</a:t>
            </a:r>
          </a:p>
        </p:txBody>
      </p:sp>
      <p:sp>
        <p:nvSpPr>
          <p:cNvPr id="4" name="Rectangle 1">
            <a:extLst>
              <a:ext uri="{FF2B5EF4-FFF2-40B4-BE49-F238E27FC236}">
                <a16:creationId xmlns:a16="http://schemas.microsoft.com/office/drawing/2014/main" id="{B0965004-93BB-4C60-8465-BD7A2B83DE89}"/>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Segoe UI" panose="020B0502040204020203" pitchFamily="34" charset="0"/>
                <a:cs typeface="Segoe UI" panose="020B0502040204020203" pitchFamily="34" charset="0"/>
              </a:rPr>
              <a:t>Transformer chains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A useful property of a transformer is that </a:t>
            </a:r>
            <a:r>
              <a:rPr kumimoji="0" lang="en-US" altLang="en-US" sz="1200" b="0" i="1" u="none" strike="noStrike" cap="none" normalizeH="0" baseline="0">
                <a:ln>
                  <a:noFill/>
                </a:ln>
                <a:solidFill>
                  <a:srgbClr val="000000"/>
                </a:solidFill>
                <a:effectLst/>
                <a:latin typeface="Segoe UI" panose="020B0502040204020203" pitchFamily="34" charset="0"/>
                <a:cs typeface="Segoe UI" panose="020B0502040204020203" pitchFamily="34" charset="0"/>
              </a:rPr>
              <a:t>you can build a sequential application of transformers as yet another transformer</a:t>
            </a:r>
            <a:r>
              <a:rPr kumimoji="0" lang="en-US" altLang="en-US" sz="12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C#</a:t>
            </a:r>
            <a:endParaRPr kumimoji="0" lang="en-US" altLang="en-US" sz="1000" b="0" i="0" u="none" strike="noStrike" cap="none" normalizeH="0" baseline="0">
              <a:ln>
                <a:noFill/>
              </a:ln>
              <a:solidFill>
                <a:srgbClr val="0101FD"/>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101FD"/>
                </a:solidFill>
                <a:effectLst/>
                <a:latin typeface="Courier New" panose="02070309020205020404" pitchFamily="49" charset="0"/>
                <a:cs typeface="Courier New" panose="02070309020205020404" pitchFamily="49" charset="0"/>
              </a:rPr>
              <a:t>var</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fullTransformer = transformer1.Append(transformer2).Append(transformer3);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This property is commonly used in ML.NET: typically, the trained ML.NET model is a chain of transformers, which is, for all intents and purposes, a </a:t>
            </a:r>
            <a:r>
              <a:rPr kumimoji="0" lang="en-US" altLang="en-US" sz="1200" b="0" i="1" u="none" strike="noStrike" cap="none" normalizeH="0" baseline="0">
                <a:ln>
                  <a:noFill/>
                </a:ln>
                <a:solidFill>
                  <a:srgbClr val="000000"/>
                </a:solidFill>
                <a:effectLst/>
                <a:latin typeface="Segoe UI" panose="020B0502040204020203" pitchFamily="34" charset="0"/>
                <a:cs typeface="Segoe UI" panose="020B0502040204020203" pitchFamily="34" charset="0"/>
              </a:rPr>
              <a:t>transformer</a:t>
            </a:r>
            <a:r>
              <a:rPr kumimoji="0" lang="en-US" altLang="en-US" sz="12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217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67B5-BB97-45F8-8C85-5E504378D567}"/>
              </a:ext>
            </a:extLst>
          </p:cNvPr>
          <p:cNvSpPr>
            <a:spLocks noGrp="1"/>
          </p:cNvSpPr>
          <p:nvPr>
            <p:ph type="title"/>
          </p:nvPr>
        </p:nvSpPr>
        <p:spPr>
          <a:xfrm>
            <a:off x="664226" y="397565"/>
            <a:ext cx="10571998" cy="1285116"/>
          </a:xfrm>
        </p:spPr>
        <p:txBody>
          <a:bodyPr/>
          <a:lstStyle/>
          <a:p>
            <a:r>
              <a:rPr lang="en-US" dirty="0"/>
              <a:t>Data reader and Estimator</a:t>
            </a:r>
            <a:br>
              <a:rPr lang="en-US" dirty="0"/>
            </a:br>
            <a:endParaRPr lang="en-US" dirty="0"/>
          </a:p>
        </p:txBody>
      </p:sp>
      <p:sp>
        <p:nvSpPr>
          <p:cNvPr id="4" name="Rectangle 1">
            <a:extLst>
              <a:ext uri="{FF2B5EF4-FFF2-40B4-BE49-F238E27FC236}">
                <a16:creationId xmlns:a16="http://schemas.microsoft.com/office/drawing/2014/main" id="{B893C79B-45ED-4830-AC36-49197B53D7CD}"/>
              </a:ext>
            </a:extLst>
          </p:cNvPr>
          <p:cNvSpPr>
            <a:spLocks noGrp="1" noChangeArrowheads="1"/>
          </p:cNvSpPr>
          <p:nvPr>
            <p:ph idx="1"/>
          </p:nvPr>
        </p:nvSpPr>
        <p:spPr bwMode="auto">
          <a:xfrm>
            <a:off x="528662" y="3545581"/>
            <a:ext cx="1113467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The </a:t>
            </a:r>
            <a:r>
              <a:rPr lang="en-US" i="1" dirty="0"/>
              <a:t>estimator</a:t>
            </a:r>
            <a:r>
              <a:rPr lang="en-US" dirty="0"/>
              <a:t> is an object that learns from data. The result of the learning is a </a:t>
            </a:r>
            <a:r>
              <a:rPr lang="en-US" i="1" dirty="0"/>
              <a:t>transformer</a:t>
            </a:r>
            <a:r>
              <a:rPr lang="en-US" dirty="0"/>
              <a:t>.</a:t>
            </a:r>
          </a:p>
          <a:p>
            <a:r>
              <a:rPr lang="en-US" dirty="0"/>
              <a:t>In ML.NET, use this property to create learning pipelines that chain together different estimators:</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rns</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data out of it.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C226182-457B-432F-8360-3176D6D2DDBE}"/>
              </a:ext>
            </a:extLst>
          </p:cNvPr>
          <p:cNvSpPr>
            <a:spLocks noChangeArrowheads="1"/>
          </p:cNvSpPr>
          <p:nvPr/>
        </p:nvSpPr>
        <p:spPr bwMode="auto">
          <a:xfrm>
            <a:off x="664226" y="2614131"/>
            <a:ext cx="1097335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data reader is an ML.NET component to 'create' data: it takes an instance of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and returns data out of it.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809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B8DE-061A-460B-830E-8FC72EA3978A}"/>
              </a:ext>
            </a:extLst>
          </p:cNvPr>
          <p:cNvSpPr>
            <a:spLocks noGrp="1"/>
          </p:cNvSpPr>
          <p:nvPr>
            <p:ph type="title"/>
          </p:nvPr>
        </p:nvSpPr>
        <p:spPr/>
        <p:txBody>
          <a:bodyPr/>
          <a:lstStyle/>
          <a:p>
            <a:r>
              <a:rPr lang="en-US" dirty="0"/>
              <a:t>Prediction function</a:t>
            </a:r>
          </a:p>
        </p:txBody>
      </p:sp>
      <p:sp>
        <p:nvSpPr>
          <p:cNvPr id="4" name="Rectangle 1">
            <a:extLst>
              <a:ext uri="{FF2B5EF4-FFF2-40B4-BE49-F238E27FC236}">
                <a16:creationId xmlns:a16="http://schemas.microsoft.com/office/drawing/2014/main" id="{08206EF8-0D88-4EA0-96D6-68971FD7C752}"/>
              </a:ext>
            </a:extLst>
          </p:cNvPr>
          <p:cNvSpPr>
            <a:spLocks noGrp="1" noChangeArrowheads="1"/>
          </p:cNvSpPr>
          <p:nvPr>
            <p:ph idx="1"/>
          </p:nvPr>
        </p:nvSpPr>
        <p:spPr bwMode="auto">
          <a:xfrm>
            <a:off x="259308" y="2656313"/>
            <a:ext cx="11313993" cy="2412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9618" tIns="14283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prediction function can be seen as a component that applies a transformer to one row.</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Once you get the model (a </a:t>
            </a:r>
            <a:r>
              <a:rPr kumimoji="0" lang="en-US" altLang="en-US" sz="1200" b="0" i="1"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transformer</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either trained via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Fit()</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or loaded from somewhere), you can use it to make predictions using the normal calls to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a:t>
            </a:r>
            <a:r>
              <a:rPr lang="en-US" altLang="en-US" sz="1000" dirty="0" err="1">
                <a:solidFill>
                  <a:srgbClr val="000000"/>
                </a:solidFill>
                <a:latin typeface="Courier New" panose="02070309020205020404" pitchFamily="49" charset="0"/>
                <a:cs typeface="Courier New" panose="02070309020205020404" pitchFamily="49" charset="0"/>
              </a:rPr>
              <a:t>tra</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ransform</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However, when you use this model in a real-life scenario, you often don't have many examples to predict on. Instead, you have one example at a time, and you need to make timely predictions on them immediately.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Of course, you can reduce this to the batch prediction: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Create a data view with exactly one row.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Call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model.Transform</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to get the predicted data 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Get a cursor over the resulting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Advance the cursor one step to get to the first (and only) row.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Extract the predicted values out of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7489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CA47-C9AB-3041-959D-D885931687D9}"/>
              </a:ext>
            </a:extLst>
          </p:cNvPr>
          <p:cNvSpPr>
            <a:spLocks noGrp="1"/>
          </p:cNvSpPr>
          <p:nvPr>
            <p:ph type="ctrTitle"/>
          </p:nvPr>
        </p:nvSpPr>
        <p:spPr/>
        <p:txBody>
          <a:bodyPr/>
          <a:lstStyle/>
          <a:p>
            <a:r>
              <a:rPr lang="en-US" dirty="0"/>
              <a:t>ML Flow</a:t>
            </a:r>
          </a:p>
        </p:txBody>
      </p:sp>
      <p:sp>
        <p:nvSpPr>
          <p:cNvPr id="3" name="Subtitle 2">
            <a:extLst>
              <a:ext uri="{FF2B5EF4-FFF2-40B4-BE49-F238E27FC236}">
                <a16:creationId xmlns:a16="http://schemas.microsoft.com/office/drawing/2014/main" id="{79B6C4BD-3F02-404A-AA7C-BC75F9DC290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70132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DC1A-6411-DB49-8D60-BB5D96BD89DA}"/>
              </a:ext>
            </a:extLst>
          </p:cNvPr>
          <p:cNvSpPr>
            <a:spLocks noGrp="1"/>
          </p:cNvSpPr>
          <p:nvPr>
            <p:ph type="title"/>
          </p:nvPr>
        </p:nvSpPr>
        <p:spPr/>
        <p:txBody>
          <a:bodyPr/>
          <a:lstStyle/>
          <a:p>
            <a:r>
              <a:rPr lang="en-US" dirty="0"/>
              <a:t>WHY ML FLOW?</a:t>
            </a:r>
          </a:p>
        </p:txBody>
      </p:sp>
      <p:sp>
        <p:nvSpPr>
          <p:cNvPr id="3" name="Content Placeholder 2">
            <a:extLst>
              <a:ext uri="{FF2B5EF4-FFF2-40B4-BE49-F238E27FC236}">
                <a16:creationId xmlns:a16="http://schemas.microsoft.com/office/drawing/2014/main" id="{E11D1379-CB70-5546-AA7A-9DE7400D953C}"/>
              </a:ext>
            </a:extLst>
          </p:cNvPr>
          <p:cNvSpPr>
            <a:spLocks noGrp="1"/>
          </p:cNvSpPr>
          <p:nvPr>
            <p:ph idx="1"/>
          </p:nvPr>
        </p:nvSpPr>
        <p:spPr>
          <a:xfrm>
            <a:off x="404343" y="3539465"/>
            <a:ext cx="10554574" cy="2067898"/>
          </a:xfrm>
        </p:spPr>
        <p:txBody>
          <a:bodyPr/>
          <a:lstStyle/>
          <a:p>
            <a:r>
              <a:rPr lang="en-US" dirty="0"/>
              <a:t>Works with any library &amp; language</a:t>
            </a:r>
          </a:p>
          <a:p>
            <a:r>
              <a:rPr lang="en-US" dirty="0"/>
              <a:t>Runs the same way anywhere</a:t>
            </a:r>
          </a:p>
          <a:p>
            <a:r>
              <a:rPr lang="en-US" dirty="0"/>
              <a:t>Helps to maintain parameters, metric and artifacts</a:t>
            </a:r>
          </a:p>
          <a:p>
            <a:pPr lvl="1"/>
            <a:endParaRPr lang="en-US" dirty="0"/>
          </a:p>
        </p:txBody>
      </p:sp>
      <p:sp>
        <p:nvSpPr>
          <p:cNvPr id="4" name="Content Placeholder 2">
            <a:extLst>
              <a:ext uri="{FF2B5EF4-FFF2-40B4-BE49-F238E27FC236}">
                <a16:creationId xmlns:a16="http://schemas.microsoft.com/office/drawing/2014/main" id="{D20DEAFB-AC0C-9841-AB4A-100483698218}"/>
              </a:ext>
            </a:extLst>
          </p:cNvPr>
          <p:cNvSpPr txBox="1">
            <a:spLocks/>
          </p:cNvSpPr>
          <p:nvPr/>
        </p:nvSpPr>
        <p:spPr>
          <a:xfrm>
            <a:off x="810000" y="4462794"/>
            <a:ext cx="10554574" cy="194801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endParaRPr lang="en-US" b="1" dirty="0"/>
          </a:p>
        </p:txBody>
      </p:sp>
      <p:sp>
        <p:nvSpPr>
          <p:cNvPr id="9" name="TextBox 8">
            <a:extLst>
              <a:ext uri="{FF2B5EF4-FFF2-40B4-BE49-F238E27FC236}">
                <a16:creationId xmlns:a16="http://schemas.microsoft.com/office/drawing/2014/main" id="{3810F123-36DD-A545-8A2C-32D2556BA820}"/>
              </a:ext>
            </a:extLst>
          </p:cNvPr>
          <p:cNvSpPr txBox="1"/>
          <p:nvPr/>
        </p:nvSpPr>
        <p:spPr>
          <a:xfrm>
            <a:off x="134848" y="2395206"/>
            <a:ext cx="11684114" cy="923330"/>
          </a:xfrm>
          <a:prstGeom prst="rect">
            <a:avLst/>
          </a:prstGeom>
          <a:noFill/>
        </p:spPr>
        <p:txBody>
          <a:bodyPr wrap="square" rtlCol="0">
            <a:spAutoFit/>
          </a:bodyPr>
          <a:lstStyle/>
          <a:p>
            <a:r>
              <a:rPr lang="en-US" dirty="0"/>
              <a:t>Everyone here might till now have faced the situation of what parameters or metrics had fetched them the best outcome a few days back or a month back. Yes that’s the problem almost faced by all Data Scientist</a:t>
            </a:r>
          </a:p>
        </p:txBody>
      </p:sp>
    </p:spTree>
    <p:extLst>
      <p:ext uri="{BB962C8B-B14F-4D97-AF65-F5344CB8AC3E}">
        <p14:creationId xmlns:p14="http://schemas.microsoft.com/office/powerpoint/2010/main" val="2554527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847A9D-C993-5340-A962-9143C6C6A713}"/>
              </a:ext>
            </a:extLst>
          </p:cNvPr>
          <p:cNvPicPr>
            <a:picLocks noChangeAspect="1"/>
          </p:cNvPicPr>
          <p:nvPr/>
        </p:nvPicPr>
        <p:blipFill>
          <a:blip r:embed="rId2"/>
          <a:stretch>
            <a:fillRect/>
          </a:stretch>
        </p:blipFill>
        <p:spPr>
          <a:xfrm>
            <a:off x="2057400" y="1416050"/>
            <a:ext cx="8077200" cy="4025900"/>
          </a:xfrm>
          <a:prstGeom prst="rect">
            <a:avLst/>
          </a:prstGeom>
        </p:spPr>
      </p:pic>
    </p:spTree>
    <p:extLst>
      <p:ext uri="{BB962C8B-B14F-4D97-AF65-F5344CB8AC3E}">
        <p14:creationId xmlns:p14="http://schemas.microsoft.com/office/powerpoint/2010/main" val="2393673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3004-62FE-1948-B37F-3D21C34630E3}"/>
              </a:ext>
            </a:extLst>
          </p:cNvPr>
          <p:cNvSpPr>
            <a:spLocks noGrp="1"/>
          </p:cNvSpPr>
          <p:nvPr>
            <p:ph type="title"/>
          </p:nvPr>
        </p:nvSpPr>
        <p:spPr/>
        <p:txBody>
          <a:bodyPr/>
          <a:lstStyle/>
          <a:p>
            <a:r>
              <a:rPr lang="en-US" dirty="0"/>
              <a:t>ML Flow Tracking : Basic Code</a:t>
            </a:r>
          </a:p>
        </p:txBody>
      </p:sp>
      <p:sp>
        <p:nvSpPr>
          <p:cNvPr id="3" name="Content Placeholder 2">
            <a:extLst>
              <a:ext uri="{FF2B5EF4-FFF2-40B4-BE49-F238E27FC236}">
                <a16:creationId xmlns:a16="http://schemas.microsoft.com/office/drawing/2014/main" id="{B8D2159A-783F-2A43-B1B1-846DF5CA050C}"/>
              </a:ext>
            </a:extLst>
          </p:cNvPr>
          <p:cNvSpPr>
            <a:spLocks noGrp="1"/>
          </p:cNvSpPr>
          <p:nvPr>
            <p:ph idx="1"/>
          </p:nvPr>
        </p:nvSpPr>
        <p:spPr>
          <a:xfrm>
            <a:off x="810000" y="2372413"/>
            <a:ext cx="10554574" cy="1206712"/>
          </a:xfrm>
        </p:spPr>
        <p:txBody>
          <a:bodyPr>
            <a:normAutofit lnSpcReduction="10000"/>
          </a:bodyPr>
          <a:lstStyle/>
          <a:p>
            <a:r>
              <a:rPr lang="en-US" dirty="0"/>
              <a:t>Logs Parameters</a:t>
            </a:r>
          </a:p>
          <a:p>
            <a:r>
              <a:rPr lang="en-US" dirty="0"/>
              <a:t>Logs Metric </a:t>
            </a:r>
          </a:p>
          <a:p>
            <a:r>
              <a:rPr lang="en-US" dirty="0"/>
              <a:t>Logs Artifacts</a:t>
            </a:r>
          </a:p>
          <a:p>
            <a:endParaRPr lang="en-US" dirty="0"/>
          </a:p>
        </p:txBody>
      </p:sp>
      <p:pic>
        <p:nvPicPr>
          <p:cNvPr id="4" name="Content Placeholder 4">
            <a:extLst>
              <a:ext uri="{FF2B5EF4-FFF2-40B4-BE49-F238E27FC236}">
                <a16:creationId xmlns:a16="http://schemas.microsoft.com/office/drawing/2014/main" id="{676EFF44-0F91-4540-BBEC-8BF62E912CB6}"/>
              </a:ext>
            </a:extLst>
          </p:cNvPr>
          <p:cNvPicPr>
            <a:picLocks noChangeAspect="1"/>
          </p:cNvPicPr>
          <p:nvPr/>
        </p:nvPicPr>
        <p:blipFill>
          <a:blip r:embed="rId2"/>
          <a:stretch>
            <a:fillRect/>
          </a:stretch>
        </p:blipFill>
        <p:spPr>
          <a:xfrm>
            <a:off x="818712" y="3431844"/>
            <a:ext cx="8767233" cy="2086770"/>
          </a:xfrm>
          <a:prstGeom prst="rect">
            <a:avLst/>
          </a:prstGeom>
          <a:ln>
            <a:solidFill>
              <a:srgbClr val="FFFF00"/>
            </a:solidFill>
          </a:ln>
          <a:effectLst>
            <a:outerShdw blurRad="50800" dir="14400000">
              <a:srgbClr val="000000">
                <a:alpha val="40000"/>
              </a:srgbClr>
            </a:outerShdw>
          </a:effectLst>
        </p:spPr>
      </p:pic>
      <p:pic>
        <p:nvPicPr>
          <p:cNvPr id="6" name="Picture 5">
            <a:extLst>
              <a:ext uri="{FF2B5EF4-FFF2-40B4-BE49-F238E27FC236}">
                <a16:creationId xmlns:a16="http://schemas.microsoft.com/office/drawing/2014/main" id="{EA08C6E4-6442-3348-949B-F20516D776FF}"/>
              </a:ext>
            </a:extLst>
          </p:cNvPr>
          <p:cNvPicPr>
            <a:picLocks noChangeAspect="1"/>
          </p:cNvPicPr>
          <p:nvPr/>
        </p:nvPicPr>
        <p:blipFill>
          <a:blip r:embed="rId3"/>
          <a:stretch>
            <a:fillRect/>
          </a:stretch>
        </p:blipFill>
        <p:spPr>
          <a:xfrm>
            <a:off x="818712" y="5913698"/>
            <a:ext cx="8767232" cy="464366"/>
          </a:xfrm>
          <a:prstGeom prst="rect">
            <a:avLst/>
          </a:prstGeom>
        </p:spPr>
      </p:pic>
    </p:spTree>
    <p:extLst>
      <p:ext uri="{BB962C8B-B14F-4D97-AF65-F5344CB8AC3E}">
        <p14:creationId xmlns:p14="http://schemas.microsoft.com/office/powerpoint/2010/main" val="2918450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23E5-1B7D-BF44-BD3F-0AD0489A4942}"/>
              </a:ext>
            </a:extLst>
          </p:cNvPr>
          <p:cNvSpPr>
            <a:spLocks noGrp="1"/>
          </p:cNvSpPr>
          <p:nvPr>
            <p:ph type="title"/>
          </p:nvPr>
        </p:nvSpPr>
        <p:spPr/>
        <p:txBody>
          <a:bodyPr/>
          <a:lstStyle/>
          <a:p>
            <a:r>
              <a:rPr lang="en-US" dirty="0"/>
              <a:t>ML Flow Projects</a:t>
            </a:r>
          </a:p>
        </p:txBody>
      </p:sp>
      <p:sp>
        <p:nvSpPr>
          <p:cNvPr id="6" name="Content Placeholder 5">
            <a:extLst>
              <a:ext uri="{FF2B5EF4-FFF2-40B4-BE49-F238E27FC236}">
                <a16:creationId xmlns:a16="http://schemas.microsoft.com/office/drawing/2014/main" id="{15A7C054-19AA-DF49-8A45-72A7D80D10E7}"/>
              </a:ext>
            </a:extLst>
          </p:cNvPr>
          <p:cNvSpPr>
            <a:spLocks noGrp="1"/>
          </p:cNvSpPr>
          <p:nvPr>
            <p:ph idx="1"/>
          </p:nvPr>
        </p:nvSpPr>
        <p:spPr/>
        <p:txBody>
          <a:bodyPr/>
          <a:lstStyle/>
          <a:p>
            <a:r>
              <a:rPr lang="en-US" dirty="0"/>
              <a:t>Projects have diverse set of tools(</a:t>
            </a:r>
            <a:r>
              <a:rPr lang="en-US" dirty="0" err="1"/>
              <a:t>Pytorch</a:t>
            </a:r>
            <a:r>
              <a:rPr lang="en-US" dirty="0"/>
              <a:t>, </a:t>
            </a:r>
            <a:r>
              <a:rPr lang="en-US" dirty="0" err="1"/>
              <a:t>Tensorflow</a:t>
            </a:r>
            <a:r>
              <a:rPr lang="en-US" dirty="0"/>
              <a:t>), run on diverse set of environment(</a:t>
            </a:r>
            <a:r>
              <a:rPr lang="en-US" dirty="0" err="1"/>
              <a:t>eg</a:t>
            </a:r>
            <a:r>
              <a:rPr lang="en-US" dirty="0"/>
              <a:t>: Laptop, Docker)</a:t>
            </a:r>
          </a:p>
          <a:p>
            <a:r>
              <a:rPr lang="en-US" dirty="0"/>
              <a:t>ML Flow Project helps to manage and control code, config and data</a:t>
            </a:r>
          </a:p>
          <a:p>
            <a:r>
              <a:rPr lang="en-US" dirty="0"/>
              <a:t>ML Flow has API’s to run code locally or on cloud</a:t>
            </a:r>
          </a:p>
          <a:p>
            <a:pPr marL="0" indent="0">
              <a:buNone/>
            </a:pPr>
            <a:endParaRPr lang="en-US" dirty="0"/>
          </a:p>
          <a:p>
            <a:pPr marL="0" indent="0">
              <a:buNone/>
            </a:pPr>
            <a:r>
              <a:rPr lang="en-US" dirty="0"/>
              <a:t>Command to run : </a:t>
            </a:r>
          </a:p>
          <a:p>
            <a:pPr marL="0" indent="0">
              <a:buNone/>
            </a:pPr>
            <a:endParaRPr lang="en-US" dirty="0"/>
          </a:p>
          <a:p>
            <a:endParaRPr lang="en-US" dirty="0"/>
          </a:p>
        </p:txBody>
      </p:sp>
      <p:pic>
        <p:nvPicPr>
          <p:cNvPr id="4" name="Picture 3">
            <a:extLst>
              <a:ext uri="{FF2B5EF4-FFF2-40B4-BE49-F238E27FC236}">
                <a16:creationId xmlns:a16="http://schemas.microsoft.com/office/drawing/2014/main" id="{B38F85E0-F9FF-5745-931F-B3795E13E4DD}"/>
              </a:ext>
            </a:extLst>
          </p:cNvPr>
          <p:cNvPicPr>
            <a:picLocks noChangeAspect="1"/>
          </p:cNvPicPr>
          <p:nvPr/>
        </p:nvPicPr>
        <p:blipFill>
          <a:blip r:embed="rId2"/>
          <a:stretch>
            <a:fillRect/>
          </a:stretch>
        </p:blipFill>
        <p:spPr>
          <a:xfrm>
            <a:off x="818712" y="5164729"/>
            <a:ext cx="10249622" cy="512740"/>
          </a:xfrm>
          <a:prstGeom prst="rect">
            <a:avLst/>
          </a:prstGeom>
        </p:spPr>
      </p:pic>
    </p:spTree>
    <p:extLst>
      <p:ext uri="{BB962C8B-B14F-4D97-AF65-F5344CB8AC3E}">
        <p14:creationId xmlns:p14="http://schemas.microsoft.com/office/powerpoint/2010/main" val="3814395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6411-3F79-7E4E-A371-15B8D910D250}"/>
              </a:ext>
            </a:extLst>
          </p:cNvPr>
          <p:cNvSpPr>
            <a:spLocks noGrp="1"/>
          </p:cNvSpPr>
          <p:nvPr>
            <p:ph type="title"/>
          </p:nvPr>
        </p:nvSpPr>
        <p:spPr/>
        <p:txBody>
          <a:bodyPr/>
          <a:lstStyle/>
          <a:p>
            <a:r>
              <a:rPr lang="en-US" dirty="0"/>
              <a:t>ML Project File &amp; Running File</a:t>
            </a:r>
          </a:p>
        </p:txBody>
      </p:sp>
      <p:pic>
        <p:nvPicPr>
          <p:cNvPr id="9" name="Picture 8">
            <a:extLst>
              <a:ext uri="{FF2B5EF4-FFF2-40B4-BE49-F238E27FC236}">
                <a16:creationId xmlns:a16="http://schemas.microsoft.com/office/drawing/2014/main" id="{C142B407-6E02-924D-A8A6-519EE435E182}"/>
              </a:ext>
            </a:extLst>
          </p:cNvPr>
          <p:cNvPicPr>
            <a:picLocks noChangeAspect="1"/>
          </p:cNvPicPr>
          <p:nvPr/>
        </p:nvPicPr>
        <p:blipFill>
          <a:blip r:embed="rId2"/>
          <a:stretch>
            <a:fillRect/>
          </a:stretch>
        </p:blipFill>
        <p:spPr>
          <a:xfrm>
            <a:off x="271317" y="2286808"/>
            <a:ext cx="5486559" cy="4124003"/>
          </a:xfrm>
          <a:prstGeom prst="rect">
            <a:avLst/>
          </a:prstGeom>
        </p:spPr>
      </p:pic>
      <p:pic>
        <p:nvPicPr>
          <p:cNvPr id="11" name="Picture 10">
            <a:extLst>
              <a:ext uri="{FF2B5EF4-FFF2-40B4-BE49-F238E27FC236}">
                <a16:creationId xmlns:a16="http://schemas.microsoft.com/office/drawing/2014/main" id="{88FCA3AB-0102-BC49-9793-49C77308F545}"/>
              </a:ext>
            </a:extLst>
          </p:cNvPr>
          <p:cNvPicPr>
            <a:picLocks noChangeAspect="1"/>
          </p:cNvPicPr>
          <p:nvPr/>
        </p:nvPicPr>
        <p:blipFill>
          <a:blip r:embed="rId3"/>
          <a:stretch>
            <a:fillRect/>
          </a:stretch>
        </p:blipFill>
        <p:spPr>
          <a:xfrm>
            <a:off x="7111628" y="2286808"/>
            <a:ext cx="4809055" cy="4218469"/>
          </a:xfrm>
          <a:prstGeom prst="rect">
            <a:avLst/>
          </a:prstGeom>
        </p:spPr>
      </p:pic>
      <p:cxnSp>
        <p:nvCxnSpPr>
          <p:cNvPr id="13" name="Straight Arrow Connector 12">
            <a:extLst>
              <a:ext uri="{FF2B5EF4-FFF2-40B4-BE49-F238E27FC236}">
                <a16:creationId xmlns:a16="http://schemas.microsoft.com/office/drawing/2014/main" id="{0F69A781-25EC-3643-AF88-FCD2FC5351CC}"/>
              </a:ext>
            </a:extLst>
          </p:cNvPr>
          <p:cNvCxnSpPr/>
          <p:nvPr/>
        </p:nvCxnSpPr>
        <p:spPr>
          <a:xfrm>
            <a:off x="3241964" y="3429000"/>
            <a:ext cx="3869664" cy="0"/>
          </a:xfrm>
          <a:prstGeom prst="straightConnector1">
            <a:avLst/>
          </a:prstGeom>
          <a:ln w="82550">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933422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725F-BC44-F74E-81F3-0324CD168248}"/>
              </a:ext>
            </a:extLst>
          </p:cNvPr>
          <p:cNvSpPr>
            <a:spLocks noGrp="1"/>
          </p:cNvSpPr>
          <p:nvPr>
            <p:ph type="title"/>
          </p:nvPr>
        </p:nvSpPr>
        <p:spPr/>
        <p:txBody>
          <a:bodyPr/>
          <a:lstStyle/>
          <a:p>
            <a:r>
              <a:rPr lang="en-US" dirty="0"/>
              <a:t>ML Flow Models</a:t>
            </a:r>
          </a:p>
        </p:txBody>
      </p:sp>
      <p:sp>
        <p:nvSpPr>
          <p:cNvPr id="3" name="Content Placeholder 2">
            <a:extLst>
              <a:ext uri="{FF2B5EF4-FFF2-40B4-BE49-F238E27FC236}">
                <a16:creationId xmlns:a16="http://schemas.microsoft.com/office/drawing/2014/main" id="{32C60909-8377-6A4E-9A6A-608E3CB7FD4D}"/>
              </a:ext>
            </a:extLst>
          </p:cNvPr>
          <p:cNvSpPr>
            <a:spLocks noGrp="1"/>
          </p:cNvSpPr>
          <p:nvPr>
            <p:ph idx="1"/>
          </p:nvPr>
        </p:nvSpPr>
        <p:spPr>
          <a:xfrm>
            <a:off x="818712" y="2222288"/>
            <a:ext cx="10554574" cy="2035814"/>
          </a:xfrm>
        </p:spPr>
        <p:txBody>
          <a:bodyPr/>
          <a:lstStyle/>
          <a:p>
            <a:r>
              <a:rPr lang="en-US" dirty="0"/>
              <a:t>Helps to deploy model at various levels on cloud.</a:t>
            </a:r>
          </a:p>
          <a:p>
            <a:r>
              <a:rPr lang="en-US" dirty="0"/>
              <a:t>Deploying at Azure or Amazon </a:t>
            </a:r>
            <a:r>
              <a:rPr lang="en-US" dirty="0" err="1"/>
              <a:t>Sagemaker</a:t>
            </a:r>
            <a:endParaRPr lang="en-US" dirty="0"/>
          </a:p>
          <a:p>
            <a:endParaRPr lang="en-US" dirty="0"/>
          </a:p>
        </p:txBody>
      </p:sp>
      <p:pic>
        <p:nvPicPr>
          <p:cNvPr id="5" name="Picture 4">
            <a:extLst>
              <a:ext uri="{FF2B5EF4-FFF2-40B4-BE49-F238E27FC236}">
                <a16:creationId xmlns:a16="http://schemas.microsoft.com/office/drawing/2014/main" id="{AA3F0438-D9C1-9846-B421-C5D439F2EB04}"/>
              </a:ext>
            </a:extLst>
          </p:cNvPr>
          <p:cNvPicPr>
            <a:picLocks noChangeAspect="1"/>
          </p:cNvPicPr>
          <p:nvPr/>
        </p:nvPicPr>
        <p:blipFill>
          <a:blip r:embed="rId2"/>
          <a:stretch>
            <a:fillRect/>
          </a:stretch>
        </p:blipFill>
        <p:spPr>
          <a:xfrm>
            <a:off x="810000" y="4500418"/>
            <a:ext cx="10071100" cy="1016000"/>
          </a:xfrm>
          <a:prstGeom prst="rect">
            <a:avLst/>
          </a:prstGeom>
        </p:spPr>
      </p:pic>
    </p:spTree>
    <p:extLst>
      <p:ext uri="{BB962C8B-B14F-4D97-AF65-F5344CB8AC3E}">
        <p14:creationId xmlns:p14="http://schemas.microsoft.com/office/powerpoint/2010/main" val="394062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0F9E-0E4E-47FF-AE3E-E245131AF762}"/>
              </a:ext>
            </a:extLst>
          </p:cNvPr>
          <p:cNvSpPr>
            <a:spLocks noGrp="1"/>
          </p:cNvSpPr>
          <p:nvPr>
            <p:ph type="title"/>
          </p:nvPr>
        </p:nvSpPr>
        <p:spPr/>
        <p:txBody>
          <a:bodyPr/>
          <a:lstStyle/>
          <a:p>
            <a:pPr algn="ctr"/>
            <a:r>
              <a:rPr lang="en-US" sz="4400" dirty="0"/>
              <a:t>Challenges in ML Model Management</a:t>
            </a:r>
          </a:p>
        </p:txBody>
      </p:sp>
      <p:sp>
        <p:nvSpPr>
          <p:cNvPr id="3" name="Content Placeholder 2">
            <a:extLst>
              <a:ext uri="{FF2B5EF4-FFF2-40B4-BE49-F238E27FC236}">
                <a16:creationId xmlns:a16="http://schemas.microsoft.com/office/drawing/2014/main" id="{C79B5E0C-EB39-4CE2-8F8F-B81CF3827242}"/>
              </a:ext>
            </a:extLst>
          </p:cNvPr>
          <p:cNvSpPr>
            <a:spLocks noGrp="1"/>
          </p:cNvSpPr>
          <p:nvPr>
            <p:ph idx="1"/>
          </p:nvPr>
        </p:nvSpPr>
        <p:spPr>
          <a:xfrm>
            <a:off x="818712" y="2222287"/>
            <a:ext cx="10554574" cy="4272781"/>
          </a:xfrm>
        </p:spPr>
        <p:txBody>
          <a:bodyPr>
            <a:normAutofit/>
          </a:bodyPr>
          <a:lstStyle/>
          <a:p>
            <a:pPr marL="0" indent="0" algn="ctr">
              <a:buNone/>
            </a:pPr>
            <a:r>
              <a:rPr lang="en-US" sz="2400" b="1" dirty="0"/>
              <a:t>Types of Model Management Challenges</a:t>
            </a:r>
            <a:endParaRPr lang="en-US" sz="2000" b="1" dirty="0"/>
          </a:p>
          <a:p>
            <a:r>
              <a:rPr lang="en-US" sz="2000" u="sng" dirty="0"/>
              <a:t>1. Conceptual Challenges</a:t>
            </a:r>
          </a:p>
          <a:p>
            <a:pPr marL="0" indent="0">
              <a:buNone/>
            </a:pPr>
            <a:r>
              <a:rPr lang="en-US" sz="2000" dirty="0"/>
              <a:t>- Involving questions such as what is a part of the model  e.g. Model Validation</a:t>
            </a:r>
          </a:p>
          <a:p>
            <a:r>
              <a:rPr lang="en-US" sz="2000" u="sng" dirty="0"/>
              <a:t>2. Data Management Challenges</a:t>
            </a:r>
            <a:r>
              <a:rPr lang="en-US" sz="2000" dirty="0"/>
              <a:t> </a:t>
            </a:r>
          </a:p>
          <a:p>
            <a:pPr marL="0" indent="0">
              <a:buNone/>
            </a:pPr>
            <a:r>
              <a:rPr lang="en-US" sz="2000" dirty="0"/>
              <a:t>- Relate to abstractions used in ML Pipelines  e.g. Querying Model Metadata</a:t>
            </a:r>
          </a:p>
          <a:p>
            <a:r>
              <a:rPr lang="en-US" sz="2000" u="sng" dirty="0"/>
              <a:t>3. Engineering Challenges</a:t>
            </a:r>
          </a:p>
          <a:p>
            <a:pPr>
              <a:buFontTx/>
              <a:buChar char="-"/>
            </a:pPr>
            <a:r>
              <a:rPr lang="en-US" sz="2000" dirty="0"/>
              <a:t>Building systems using different languages and specialized hardware  </a:t>
            </a:r>
          </a:p>
          <a:p>
            <a:pPr>
              <a:buFontTx/>
              <a:buChar char="-"/>
            </a:pPr>
            <a:r>
              <a:rPr lang="en-US" sz="2000" dirty="0"/>
              <a:t>e.g. Multi Language Code Base </a:t>
            </a:r>
          </a:p>
        </p:txBody>
      </p:sp>
    </p:spTree>
    <p:extLst>
      <p:ext uri="{BB962C8B-B14F-4D97-AF65-F5344CB8AC3E}">
        <p14:creationId xmlns:p14="http://schemas.microsoft.com/office/powerpoint/2010/main" val="3648182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59FB-4B77-2745-91EB-08C5E4AA4814}"/>
              </a:ext>
            </a:extLst>
          </p:cNvPr>
          <p:cNvSpPr>
            <a:spLocks noGrp="1"/>
          </p:cNvSpPr>
          <p:nvPr>
            <p:ph type="title"/>
          </p:nvPr>
        </p:nvSpPr>
        <p:spPr/>
        <p:txBody>
          <a:bodyPr/>
          <a:lstStyle/>
          <a:p>
            <a:r>
              <a:rPr lang="en-US" dirty="0"/>
              <a:t>Reference Links</a:t>
            </a:r>
          </a:p>
        </p:txBody>
      </p:sp>
      <p:sp>
        <p:nvSpPr>
          <p:cNvPr id="3" name="Content Placeholder 2">
            <a:extLst>
              <a:ext uri="{FF2B5EF4-FFF2-40B4-BE49-F238E27FC236}">
                <a16:creationId xmlns:a16="http://schemas.microsoft.com/office/drawing/2014/main" id="{F15D72A9-FFFE-9044-966E-0C3486962E10}"/>
              </a:ext>
            </a:extLst>
          </p:cNvPr>
          <p:cNvSpPr>
            <a:spLocks noGrp="1"/>
          </p:cNvSpPr>
          <p:nvPr>
            <p:ph idx="1"/>
          </p:nvPr>
        </p:nvSpPr>
        <p:spPr>
          <a:xfrm>
            <a:off x="810000" y="2405167"/>
            <a:ext cx="10554574" cy="3636511"/>
          </a:xfrm>
        </p:spPr>
        <p:txBody>
          <a:bodyPr/>
          <a:lstStyle/>
          <a:p>
            <a:r>
              <a:rPr lang="en-US" dirty="0"/>
              <a:t>ML Flow : </a:t>
            </a:r>
            <a:r>
              <a:rPr lang="en-US" dirty="0">
                <a:hlinkClick r:id="rId2"/>
              </a:rPr>
              <a:t>https://www.youtube.com/watch?v=ek4mJnDw8eE&amp;t=214s</a:t>
            </a:r>
            <a:endParaRPr lang="en-US" dirty="0"/>
          </a:p>
          <a:p>
            <a:r>
              <a:rPr lang="en-US" dirty="0"/>
              <a:t>GIT Hub Link : </a:t>
            </a:r>
            <a:r>
              <a:rPr lang="en-US" dirty="0">
                <a:hlinkClick r:id="rId3"/>
              </a:rPr>
              <a:t>https://github.com/jain-roh/MlFLowExample</a:t>
            </a:r>
            <a:endParaRPr lang="en-US" dirty="0"/>
          </a:p>
          <a:p>
            <a:r>
              <a:rPr lang="en-US" dirty="0"/>
              <a:t>ML.NET : </a:t>
            </a:r>
            <a:r>
              <a:rPr lang="en-US" dirty="0">
                <a:hlinkClick r:id="rId4"/>
              </a:rPr>
              <a:t>https://en.wikipedia.org/wiki/ML.NET</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2240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247E-172E-4606-B051-A34FE33C455E}"/>
              </a:ext>
            </a:extLst>
          </p:cNvPr>
          <p:cNvSpPr>
            <a:spLocks noGrp="1"/>
          </p:cNvSpPr>
          <p:nvPr>
            <p:ph type="title"/>
          </p:nvPr>
        </p:nvSpPr>
        <p:spPr/>
        <p:txBody>
          <a:bodyPr/>
          <a:lstStyle/>
          <a:p>
            <a:pPr algn="ctr"/>
            <a:r>
              <a:rPr lang="en-US" sz="4400" dirty="0"/>
              <a:t>Model Management Methods</a:t>
            </a:r>
          </a:p>
        </p:txBody>
      </p:sp>
      <p:sp>
        <p:nvSpPr>
          <p:cNvPr id="3" name="Content Placeholder 2">
            <a:extLst>
              <a:ext uri="{FF2B5EF4-FFF2-40B4-BE49-F238E27FC236}">
                <a16:creationId xmlns:a16="http://schemas.microsoft.com/office/drawing/2014/main" id="{202F37B2-00DC-4D59-9538-8C8548667F7B}"/>
              </a:ext>
            </a:extLst>
          </p:cNvPr>
          <p:cNvSpPr>
            <a:spLocks noGrp="1"/>
          </p:cNvSpPr>
          <p:nvPr>
            <p:ph idx="1"/>
          </p:nvPr>
        </p:nvSpPr>
        <p:spPr>
          <a:xfrm>
            <a:off x="810000" y="2774301"/>
            <a:ext cx="10554574" cy="3636511"/>
          </a:xfrm>
        </p:spPr>
        <p:txBody>
          <a:bodyPr>
            <a:normAutofit/>
          </a:bodyPr>
          <a:lstStyle/>
          <a:p>
            <a:r>
              <a:rPr lang="en-US" sz="2800" dirty="0"/>
              <a:t>1. </a:t>
            </a:r>
            <a:r>
              <a:rPr lang="en-US" sz="2800" b="1" dirty="0"/>
              <a:t>ProvDB</a:t>
            </a:r>
            <a:r>
              <a:rPr lang="en-US" sz="2800" dirty="0"/>
              <a:t>: Provenance Enabled Lifecycle Management</a:t>
            </a:r>
          </a:p>
          <a:p>
            <a:r>
              <a:rPr lang="en-US" sz="2800" dirty="0"/>
              <a:t>2. </a:t>
            </a:r>
            <a:r>
              <a:rPr lang="en-US" sz="2800" b="1" dirty="0"/>
              <a:t>ModelDB:</a:t>
            </a:r>
            <a:r>
              <a:rPr lang="en-US" sz="2800" dirty="0"/>
              <a:t> Opportunities and Challenges</a:t>
            </a:r>
          </a:p>
          <a:p>
            <a:r>
              <a:rPr lang="en-US" sz="2800" dirty="0"/>
              <a:t>3. </a:t>
            </a:r>
            <a:r>
              <a:rPr lang="en-US" sz="2800" b="1" dirty="0"/>
              <a:t>MLflow</a:t>
            </a:r>
            <a:r>
              <a:rPr lang="en-US" sz="2800" dirty="0"/>
              <a:t>: Accelerating the ML Lifecycle</a:t>
            </a:r>
          </a:p>
          <a:p>
            <a:r>
              <a:rPr lang="en-US" sz="2800" dirty="0"/>
              <a:t>4. </a:t>
            </a:r>
            <a:r>
              <a:rPr lang="en-US" sz="2800" b="1" dirty="0"/>
              <a:t>ML.NET</a:t>
            </a:r>
            <a:r>
              <a:rPr lang="en-US" sz="2800" dirty="0"/>
              <a:t>: Model Serving from the edge to the Cloud</a:t>
            </a:r>
          </a:p>
          <a:p>
            <a:endParaRPr lang="en-US" sz="2800" dirty="0"/>
          </a:p>
        </p:txBody>
      </p:sp>
    </p:spTree>
    <p:extLst>
      <p:ext uri="{BB962C8B-B14F-4D97-AF65-F5344CB8AC3E}">
        <p14:creationId xmlns:p14="http://schemas.microsoft.com/office/powerpoint/2010/main" val="113978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4931-9ECE-4222-B442-CA0641677442}"/>
              </a:ext>
            </a:extLst>
          </p:cNvPr>
          <p:cNvSpPr>
            <a:spLocks noGrp="1"/>
          </p:cNvSpPr>
          <p:nvPr>
            <p:ph type="title"/>
          </p:nvPr>
        </p:nvSpPr>
        <p:spPr>
          <a:xfrm>
            <a:off x="801288" y="918528"/>
            <a:ext cx="10571998" cy="970450"/>
          </a:xfrm>
        </p:spPr>
        <p:txBody>
          <a:bodyPr/>
          <a:lstStyle/>
          <a:p>
            <a:pPr algn="ctr"/>
            <a:r>
              <a:rPr lang="en-US" sz="3800" dirty="0"/>
              <a:t>1. Provenance Enabled Lifecycle Management of Collaborative Data Analysis Workflows (ProvDB)</a:t>
            </a:r>
          </a:p>
        </p:txBody>
      </p:sp>
      <p:sp>
        <p:nvSpPr>
          <p:cNvPr id="3" name="Content Placeholder 2">
            <a:extLst>
              <a:ext uri="{FF2B5EF4-FFF2-40B4-BE49-F238E27FC236}">
                <a16:creationId xmlns:a16="http://schemas.microsoft.com/office/drawing/2014/main" id="{D65E368E-B393-4AA3-8A4B-CACEA5174ACB}"/>
              </a:ext>
            </a:extLst>
          </p:cNvPr>
          <p:cNvSpPr>
            <a:spLocks noGrp="1"/>
          </p:cNvSpPr>
          <p:nvPr>
            <p:ph idx="1"/>
          </p:nvPr>
        </p:nvSpPr>
        <p:spPr>
          <a:xfrm>
            <a:off x="818712" y="2382543"/>
            <a:ext cx="10554574" cy="3636511"/>
          </a:xfrm>
        </p:spPr>
        <p:txBody>
          <a:bodyPr>
            <a:normAutofit/>
          </a:bodyPr>
          <a:lstStyle/>
          <a:p>
            <a:r>
              <a:rPr lang="en-US" sz="2000" dirty="0"/>
              <a:t>Provides unified management of all kinds of metadata about collaborative data science workflows that are generated during the analysis processes</a:t>
            </a:r>
          </a:p>
          <a:p>
            <a:pPr marL="0" indent="0" algn="ctr">
              <a:buNone/>
            </a:pPr>
            <a:r>
              <a:rPr lang="en-US" sz="2400" b="1" u="sng" dirty="0"/>
              <a:t>The Goal of ProvDB</a:t>
            </a:r>
          </a:p>
          <a:p>
            <a:pPr>
              <a:buFontTx/>
              <a:buChar char="-"/>
            </a:pPr>
            <a:r>
              <a:rPr lang="en-US" sz="2000" dirty="0"/>
              <a:t>Develop tools and techniques for managing a large number of datasets and their versions over time</a:t>
            </a:r>
          </a:p>
          <a:p>
            <a:pPr>
              <a:buFontTx/>
              <a:buChar char="-"/>
            </a:pPr>
            <a:r>
              <a:rPr lang="en-US" sz="2000" dirty="0"/>
              <a:t>Manage derived data products</a:t>
            </a:r>
          </a:p>
          <a:p>
            <a:pPr>
              <a:buFontTx/>
              <a:buChar char="-"/>
            </a:pPr>
            <a:r>
              <a:rPr lang="en-US" sz="2000" dirty="0"/>
              <a:t>Support end-to-end data science lifecycle</a:t>
            </a:r>
          </a:p>
        </p:txBody>
      </p:sp>
    </p:spTree>
    <p:extLst>
      <p:ext uri="{BB962C8B-B14F-4D97-AF65-F5344CB8AC3E}">
        <p14:creationId xmlns:p14="http://schemas.microsoft.com/office/powerpoint/2010/main" val="1692778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7A27-2C6A-4F11-A247-63E0079BC6D3}"/>
              </a:ext>
            </a:extLst>
          </p:cNvPr>
          <p:cNvSpPr>
            <a:spLocks noGrp="1"/>
          </p:cNvSpPr>
          <p:nvPr>
            <p:ph type="title"/>
          </p:nvPr>
        </p:nvSpPr>
        <p:spPr>
          <a:xfrm>
            <a:off x="810000" y="447188"/>
            <a:ext cx="10571998" cy="970450"/>
          </a:xfrm>
        </p:spPr>
        <p:txBody>
          <a:bodyPr vert="horz" lIns="91440" tIns="45720" rIns="91440" bIns="45720" rtlCol="0">
            <a:normAutofit/>
          </a:bodyPr>
          <a:lstStyle/>
          <a:p>
            <a:r>
              <a:rPr lang="en-US"/>
              <a:t>ProvDB Architecture</a:t>
            </a:r>
          </a:p>
        </p:txBody>
      </p:sp>
      <p:sp>
        <p:nvSpPr>
          <p:cNvPr id="21" name="Content Placeholder 20">
            <a:extLst>
              <a:ext uri="{FF2B5EF4-FFF2-40B4-BE49-F238E27FC236}">
                <a16:creationId xmlns:a16="http://schemas.microsoft.com/office/drawing/2014/main" id="{7BC65B17-8629-43FD-A688-74BE7D8A7F20}"/>
              </a:ext>
            </a:extLst>
          </p:cNvPr>
          <p:cNvSpPr>
            <a:spLocks noGrp="1"/>
          </p:cNvSpPr>
          <p:nvPr>
            <p:ph idx="1"/>
          </p:nvPr>
        </p:nvSpPr>
        <p:spPr>
          <a:xfrm>
            <a:off x="245097" y="1923069"/>
            <a:ext cx="4939645" cy="4788816"/>
          </a:xfrm>
        </p:spPr>
        <p:txBody>
          <a:bodyPr>
            <a:normAutofit/>
          </a:bodyPr>
          <a:lstStyle/>
          <a:p>
            <a:pPr algn="just"/>
            <a:r>
              <a:rPr lang="en-US" sz="1600" dirty="0"/>
              <a:t>ProvDB adapts a schema later approach and is baselined on the W3C Prov Data Model</a:t>
            </a:r>
          </a:p>
          <a:p>
            <a:pPr algn="just"/>
            <a:r>
              <a:rPr lang="en-US" sz="1600" dirty="0"/>
              <a:t>Ingestion Module captures provenance and metadata information </a:t>
            </a:r>
          </a:p>
          <a:p>
            <a:pPr algn="just"/>
            <a:r>
              <a:rPr lang="en-US" sz="1600" dirty="0"/>
              <a:t>DVCS handles distributed and decentralized management of individual repositories</a:t>
            </a:r>
          </a:p>
          <a:p>
            <a:pPr algn="just"/>
            <a:r>
              <a:rPr lang="en-US" sz="1600" dirty="0"/>
              <a:t>Neo4j uses graph database for provenance storage and allows to implement graph based querying</a:t>
            </a:r>
          </a:p>
          <a:p>
            <a:pPr algn="just"/>
            <a:r>
              <a:rPr lang="en-US" sz="1600" dirty="0"/>
              <a:t>The Query Execution Engine supports segmentation and summarization queries</a:t>
            </a:r>
          </a:p>
        </p:txBody>
      </p:sp>
      <p:pic>
        <p:nvPicPr>
          <p:cNvPr id="19" name="Content Placeholder 3">
            <a:extLst>
              <a:ext uri="{FF2B5EF4-FFF2-40B4-BE49-F238E27FC236}">
                <a16:creationId xmlns:a16="http://schemas.microsoft.com/office/drawing/2014/main" id="{FAF8AFA4-B360-416B-ACC9-A0EA05C16DBE}"/>
              </a:ext>
            </a:extLst>
          </p:cNvPr>
          <p:cNvPicPr>
            <a:picLocks noChangeAspect="1"/>
          </p:cNvPicPr>
          <p:nvPr/>
        </p:nvPicPr>
        <p:blipFill>
          <a:blip r:embed="rId2"/>
          <a:stretch>
            <a:fillRect/>
          </a:stretch>
        </p:blipFill>
        <p:spPr>
          <a:xfrm>
            <a:off x="5314275" y="2413000"/>
            <a:ext cx="5852500"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3383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A3F1-3DDD-440C-A17C-9996E8437ADC}"/>
              </a:ext>
            </a:extLst>
          </p:cNvPr>
          <p:cNvSpPr>
            <a:spLocks noGrp="1"/>
          </p:cNvSpPr>
          <p:nvPr>
            <p:ph type="title"/>
          </p:nvPr>
        </p:nvSpPr>
        <p:spPr>
          <a:xfrm>
            <a:off x="810000" y="447188"/>
            <a:ext cx="10571998" cy="970450"/>
          </a:xfrm>
        </p:spPr>
        <p:txBody>
          <a:bodyPr>
            <a:normAutofit/>
          </a:bodyPr>
          <a:lstStyle/>
          <a:p>
            <a:r>
              <a:rPr lang="en-US" dirty="0"/>
              <a:t>Provenance Graphs</a:t>
            </a:r>
          </a:p>
        </p:txBody>
      </p:sp>
      <p:sp>
        <p:nvSpPr>
          <p:cNvPr id="10" name="Content Placeholder 9">
            <a:extLst>
              <a:ext uri="{FF2B5EF4-FFF2-40B4-BE49-F238E27FC236}">
                <a16:creationId xmlns:a16="http://schemas.microsoft.com/office/drawing/2014/main" id="{5D18CAF6-BD6E-433A-BC59-D6CE74099654}"/>
              </a:ext>
            </a:extLst>
          </p:cNvPr>
          <p:cNvSpPr>
            <a:spLocks noGrp="1"/>
          </p:cNvSpPr>
          <p:nvPr>
            <p:ph idx="1"/>
          </p:nvPr>
        </p:nvSpPr>
        <p:spPr>
          <a:xfrm>
            <a:off x="108933" y="1603342"/>
            <a:ext cx="6197600" cy="5461262"/>
          </a:xfrm>
        </p:spPr>
        <p:txBody>
          <a:bodyPr>
            <a:normAutofit/>
          </a:bodyPr>
          <a:lstStyle/>
          <a:p>
            <a:pPr marL="0" indent="0" algn="ctr">
              <a:buNone/>
            </a:pPr>
            <a:r>
              <a:rPr lang="en-US" sz="2000" b="1" dirty="0"/>
              <a:t>Types of Vertices:</a:t>
            </a:r>
          </a:p>
          <a:p>
            <a:r>
              <a:rPr lang="en-US" sz="2000" dirty="0"/>
              <a:t>1. Entities(E) are the project artifacts (files, data, scripts) which the users work on</a:t>
            </a:r>
          </a:p>
          <a:p>
            <a:r>
              <a:rPr lang="en-US" sz="2000" dirty="0"/>
              <a:t>2. Activities(A) are the system or user interactions which act upon entities over a period of time (train, git commit etc.)</a:t>
            </a:r>
          </a:p>
          <a:p>
            <a:r>
              <a:rPr lang="en-US" sz="2000" dirty="0"/>
              <a:t>3. Agents(U) are the parties responsible for some activity (e.g. a team member, a system component)</a:t>
            </a:r>
          </a:p>
          <a:p>
            <a:pPr marL="0" indent="0" algn="ctr">
              <a:buNone/>
            </a:pPr>
            <a:endParaRPr lang="en-US" b="1" dirty="0"/>
          </a:p>
        </p:txBody>
      </p:sp>
      <p:pic>
        <p:nvPicPr>
          <p:cNvPr id="6" name="Picture 5">
            <a:extLst>
              <a:ext uri="{FF2B5EF4-FFF2-40B4-BE49-F238E27FC236}">
                <a16:creationId xmlns:a16="http://schemas.microsoft.com/office/drawing/2014/main" id="{542AD97A-63DF-4D4B-8A63-DBE9B0400849}"/>
              </a:ext>
            </a:extLst>
          </p:cNvPr>
          <p:cNvPicPr>
            <a:picLocks noChangeAspect="1"/>
          </p:cNvPicPr>
          <p:nvPr/>
        </p:nvPicPr>
        <p:blipFill>
          <a:blip r:embed="rId2"/>
          <a:stretch>
            <a:fillRect/>
          </a:stretch>
        </p:blipFill>
        <p:spPr>
          <a:xfrm>
            <a:off x="6634479" y="3041027"/>
            <a:ext cx="5354320" cy="258589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4950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A3F1-3DDD-440C-A17C-9996E8437ADC}"/>
              </a:ext>
            </a:extLst>
          </p:cNvPr>
          <p:cNvSpPr>
            <a:spLocks noGrp="1"/>
          </p:cNvSpPr>
          <p:nvPr>
            <p:ph type="title"/>
          </p:nvPr>
        </p:nvSpPr>
        <p:spPr>
          <a:xfrm>
            <a:off x="810000" y="447188"/>
            <a:ext cx="10571998" cy="970450"/>
          </a:xfrm>
        </p:spPr>
        <p:txBody>
          <a:bodyPr>
            <a:normAutofit/>
          </a:bodyPr>
          <a:lstStyle/>
          <a:p>
            <a:r>
              <a:rPr lang="en-US" dirty="0"/>
              <a:t>Provenance Graphs (Continued)</a:t>
            </a:r>
          </a:p>
        </p:txBody>
      </p:sp>
      <p:sp>
        <p:nvSpPr>
          <p:cNvPr id="10" name="Content Placeholder 9">
            <a:extLst>
              <a:ext uri="{FF2B5EF4-FFF2-40B4-BE49-F238E27FC236}">
                <a16:creationId xmlns:a16="http://schemas.microsoft.com/office/drawing/2014/main" id="{5D18CAF6-BD6E-433A-BC59-D6CE74099654}"/>
              </a:ext>
            </a:extLst>
          </p:cNvPr>
          <p:cNvSpPr>
            <a:spLocks noGrp="1"/>
          </p:cNvSpPr>
          <p:nvPr>
            <p:ph idx="1"/>
          </p:nvPr>
        </p:nvSpPr>
        <p:spPr>
          <a:xfrm>
            <a:off x="203201" y="2275840"/>
            <a:ext cx="6197600" cy="4429760"/>
          </a:xfrm>
        </p:spPr>
        <p:txBody>
          <a:bodyPr>
            <a:normAutofit/>
          </a:bodyPr>
          <a:lstStyle/>
          <a:p>
            <a:pPr marL="0" indent="0" algn="ctr">
              <a:buNone/>
            </a:pPr>
            <a:r>
              <a:rPr lang="en-US" sz="2400" b="1" dirty="0"/>
              <a:t>Types of Edges:</a:t>
            </a:r>
          </a:p>
          <a:p>
            <a:r>
              <a:rPr lang="en-US" dirty="0"/>
              <a:t>1. Used(U): An activity started at time ‘t’ often uses some Entity ( U ⊆ A× E )</a:t>
            </a:r>
          </a:p>
          <a:p>
            <a:r>
              <a:rPr lang="en-US" dirty="0"/>
              <a:t>2. wasGeneratedBy(G): some entities were generated by the same activity at ‘t’ (G⊆ E× A)</a:t>
            </a:r>
          </a:p>
          <a:p>
            <a:r>
              <a:rPr lang="en-US" dirty="0"/>
              <a:t>3. wasAssociatedWith(S): an activity is associated with some agent during its exec  (S⊆ A× U)</a:t>
            </a:r>
          </a:p>
          <a:p>
            <a:r>
              <a:rPr lang="en-US" dirty="0"/>
              <a:t>4. wasAttributeTo(A): some entity’s presence can be attribute to some agent (A⊆ E× U)</a:t>
            </a:r>
          </a:p>
          <a:p>
            <a:r>
              <a:rPr lang="en-US" dirty="0"/>
              <a:t>5. wasDerivedFrom(D): an entity was derived from another entity</a:t>
            </a:r>
          </a:p>
        </p:txBody>
      </p:sp>
      <p:pic>
        <p:nvPicPr>
          <p:cNvPr id="6" name="Picture 5">
            <a:extLst>
              <a:ext uri="{FF2B5EF4-FFF2-40B4-BE49-F238E27FC236}">
                <a16:creationId xmlns:a16="http://schemas.microsoft.com/office/drawing/2014/main" id="{542AD97A-63DF-4D4B-8A63-DBE9B0400849}"/>
              </a:ext>
            </a:extLst>
          </p:cNvPr>
          <p:cNvPicPr>
            <a:picLocks noChangeAspect="1"/>
          </p:cNvPicPr>
          <p:nvPr/>
        </p:nvPicPr>
        <p:blipFill>
          <a:blip r:embed="rId2"/>
          <a:stretch>
            <a:fillRect/>
          </a:stretch>
        </p:blipFill>
        <p:spPr>
          <a:xfrm>
            <a:off x="6559066" y="3107014"/>
            <a:ext cx="5354320" cy="258589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16572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E89C-0B2A-4A57-B38E-3E58B838E090}"/>
              </a:ext>
            </a:extLst>
          </p:cNvPr>
          <p:cNvSpPr>
            <a:spLocks noGrp="1"/>
          </p:cNvSpPr>
          <p:nvPr>
            <p:ph type="title"/>
          </p:nvPr>
        </p:nvSpPr>
        <p:spPr/>
        <p:txBody>
          <a:bodyPr/>
          <a:lstStyle/>
          <a:p>
            <a:pPr algn="ctr"/>
            <a:r>
              <a:rPr lang="en-US" dirty="0"/>
              <a:t>ProvDB Creation Document Link</a:t>
            </a:r>
          </a:p>
        </p:txBody>
      </p:sp>
      <p:sp>
        <p:nvSpPr>
          <p:cNvPr id="3" name="Content Placeholder 2">
            <a:extLst>
              <a:ext uri="{FF2B5EF4-FFF2-40B4-BE49-F238E27FC236}">
                <a16:creationId xmlns:a16="http://schemas.microsoft.com/office/drawing/2014/main" id="{CF092EB5-C00A-4CE7-8963-2B0AE0BE54CA}"/>
              </a:ext>
            </a:extLst>
          </p:cNvPr>
          <p:cNvSpPr>
            <a:spLocks noGrp="1"/>
          </p:cNvSpPr>
          <p:nvPr>
            <p:ph idx="1"/>
          </p:nvPr>
        </p:nvSpPr>
        <p:spPr/>
        <p:txBody>
          <a:bodyPr/>
          <a:lstStyle/>
          <a:p>
            <a:pPr marL="0" indent="0" algn="ctr">
              <a:buNone/>
            </a:pPr>
            <a:r>
              <a:rPr lang="en-US" sz="2000" b="1" dirty="0"/>
              <a:t>Link To Generate ProvDB Document in Python:</a:t>
            </a:r>
            <a:r>
              <a:rPr lang="en-US" b="1" dirty="0"/>
              <a:t> </a:t>
            </a:r>
          </a:p>
          <a:p>
            <a:pPr marL="0" indent="0" algn="ctr">
              <a:buNone/>
            </a:pPr>
            <a:r>
              <a:rPr lang="en-US" sz="2000" b="1" dirty="0">
                <a:hlinkClick r:id="rId2"/>
              </a:rPr>
              <a:t>https://nbviewer.jupyter.org/github/trungdong/notebooks/blob/master/PROV%20Tutorial.ipynb</a:t>
            </a:r>
            <a:endParaRPr lang="en-US" sz="2000" b="1" dirty="0"/>
          </a:p>
          <a:p>
            <a:pPr marL="0" indent="0" algn="ctr">
              <a:buNone/>
            </a:pPr>
            <a:r>
              <a:rPr lang="en-US" sz="2000" b="1" dirty="0"/>
              <a:t>Other Useful Resources:</a:t>
            </a:r>
          </a:p>
          <a:p>
            <a:pPr marL="0" indent="0" algn="ctr">
              <a:buNone/>
            </a:pPr>
            <a:r>
              <a:rPr lang="en-US" sz="2000" dirty="0">
                <a:hlinkClick r:id="rId3"/>
              </a:rPr>
              <a:t>https://pypi.org/project/prov/</a:t>
            </a:r>
            <a:endParaRPr lang="en-US" sz="2000" dirty="0"/>
          </a:p>
          <a:p>
            <a:pPr marL="0" indent="0" algn="ctr">
              <a:buNone/>
            </a:pPr>
            <a:r>
              <a:rPr lang="en-US" sz="2000" b="1" dirty="0">
                <a:hlinkClick r:id="rId4"/>
              </a:rPr>
              <a:t>https://www.w3.org/TR/prov-dm/</a:t>
            </a:r>
            <a:endParaRPr lang="en-US" sz="2000" b="1" dirty="0"/>
          </a:p>
          <a:p>
            <a:pPr marL="0" indent="0" algn="ctr">
              <a:buNone/>
            </a:pPr>
            <a:endParaRPr lang="en-US" sz="2000" b="1" dirty="0"/>
          </a:p>
        </p:txBody>
      </p:sp>
    </p:spTree>
    <p:extLst>
      <p:ext uri="{BB962C8B-B14F-4D97-AF65-F5344CB8AC3E}">
        <p14:creationId xmlns:p14="http://schemas.microsoft.com/office/powerpoint/2010/main" val="767871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768</TotalTime>
  <Words>1192</Words>
  <Application>Microsoft Macintosh PowerPoint</Application>
  <PresentationFormat>Widescreen</PresentationFormat>
  <Paragraphs>160</Paragraphs>
  <Slides>30</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30</vt:i4>
      </vt:variant>
    </vt:vector>
  </HeadingPairs>
  <TitlesOfParts>
    <vt:vector size="43" baseType="lpstr">
      <vt:lpstr>-apple-system</vt:lpstr>
      <vt:lpstr>Arial</vt:lpstr>
      <vt:lpstr>Calibri</vt:lpstr>
      <vt:lpstr>Calibri Light</vt:lpstr>
      <vt:lpstr>Century Gothic</vt:lpstr>
      <vt:lpstr>Courier New</vt:lpstr>
      <vt:lpstr>inherit</vt:lpstr>
      <vt:lpstr>Monaco</vt:lpstr>
      <vt:lpstr>Segoe UI</vt:lpstr>
      <vt:lpstr>SFMono-Regular</vt:lpstr>
      <vt:lpstr>Wingdings 2</vt:lpstr>
      <vt:lpstr>Quotable</vt:lpstr>
      <vt:lpstr>Office Theme</vt:lpstr>
      <vt:lpstr>Machine Learning Model  Management</vt:lpstr>
      <vt:lpstr>ML Lifecycle</vt:lpstr>
      <vt:lpstr>Challenges in ML Model Management</vt:lpstr>
      <vt:lpstr>Model Management Methods</vt:lpstr>
      <vt:lpstr>1. Provenance Enabled Lifecycle Management of Collaborative Data Analysis Workflows (ProvDB)</vt:lpstr>
      <vt:lpstr>ProvDB Architecture</vt:lpstr>
      <vt:lpstr>Provenance Graphs</vt:lpstr>
      <vt:lpstr>Provenance Graphs (Continued)</vt:lpstr>
      <vt:lpstr>ProvDB Creation Document Link</vt:lpstr>
      <vt:lpstr>Drawbacks and Solutions</vt:lpstr>
      <vt:lpstr>MODEL DB</vt:lpstr>
      <vt:lpstr>Architecture </vt:lpstr>
      <vt:lpstr>How does it work?</vt:lpstr>
      <vt:lpstr>Changes Need to made in normal programming</vt:lpstr>
      <vt:lpstr>Demo</vt:lpstr>
      <vt:lpstr>What is ML.net ?</vt:lpstr>
      <vt:lpstr>Model training concepts in ML.Net</vt:lpstr>
      <vt:lpstr>Data</vt:lpstr>
      <vt:lpstr>Transformer</vt:lpstr>
      <vt:lpstr>Transformer chains</vt:lpstr>
      <vt:lpstr>Data reader and Estimator </vt:lpstr>
      <vt:lpstr>Prediction function</vt:lpstr>
      <vt:lpstr>ML Flow</vt:lpstr>
      <vt:lpstr>WHY ML FLOW?</vt:lpstr>
      <vt:lpstr>PowerPoint Presentation</vt:lpstr>
      <vt:lpstr>ML Flow Tracking : Basic Code</vt:lpstr>
      <vt:lpstr>ML Flow Projects</vt:lpstr>
      <vt:lpstr>ML Project File &amp; Running File</vt:lpstr>
      <vt:lpstr>ML Flow Models</vt:lpstr>
      <vt:lpstr>Reference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Phadke</dc:creator>
  <cp:lastModifiedBy>Rohit Jain</cp:lastModifiedBy>
  <cp:revision>101</cp:revision>
  <dcterms:created xsi:type="dcterms:W3CDTF">2019-03-22T18:28:52Z</dcterms:created>
  <dcterms:modified xsi:type="dcterms:W3CDTF">2019-03-23T09:17:12Z</dcterms:modified>
</cp:coreProperties>
</file>