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9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5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A2ED067-49F9-4801-B411-E020DFCF48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D9635F-52A1-4300-965E-B2797D6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8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timent-analysis-music.herokuap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2FDA-7C2A-42AD-954C-B756A6CDA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47869"/>
            <a:ext cx="10572000" cy="2971051"/>
          </a:xfrm>
        </p:spPr>
        <p:txBody>
          <a:bodyPr/>
          <a:lstStyle/>
          <a:p>
            <a:pPr algn="ctr"/>
            <a:r>
              <a:rPr lang="en-US" sz="6600" dirty="0"/>
              <a:t>Comparative Analysis of Music Streaming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E9F43-31B3-4552-A452-CE444C101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60157"/>
            <a:ext cx="10572000" cy="949974"/>
          </a:xfrm>
        </p:spPr>
        <p:txBody>
          <a:bodyPr/>
          <a:lstStyle/>
          <a:p>
            <a:r>
              <a:rPr lang="en-US" b="1" u="sng" dirty="0"/>
              <a:t>TEAM 9</a:t>
            </a:r>
          </a:p>
          <a:p>
            <a:r>
              <a:rPr lang="en-US" b="1" dirty="0"/>
              <a:t>Authors</a:t>
            </a:r>
            <a:r>
              <a:rPr lang="en-US" dirty="0"/>
              <a:t>: Akhilesh Tawde, Rishika, Rohit Jain, Raj Phadke</a:t>
            </a:r>
          </a:p>
        </p:txBody>
      </p:sp>
    </p:spTree>
    <p:extLst>
      <p:ext uri="{BB962C8B-B14F-4D97-AF65-F5344CB8AC3E}">
        <p14:creationId xmlns:p14="http://schemas.microsoft.com/office/powerpoint/2010/main" val="56691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E1C0-5C51-4649-8EAD-786FAA5B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DEPLOYING A WEB-APP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6233-3457-4335-A427-E8BF295C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/>
              <a:t>Deployed a Web-Application using Heroku and Flask to predict the sentiment outcomes for freshly mined Data</a:t>
            </a:r>
          </a:p>
          <a:p>
            <a:r>
              <a:rPr lang="en-US" dirty="0"/>
              <a:t>The Web App contains 4 Sections:</a:t>
            </a:r>
          </a:p>
          <a:p>
            <a:pPr>
              <a:buAutoNum type="arabicPeriod"/>
            </a:pPr>
            <a:r>
              <a:rPr lang="en-US" dirty="0"/>
              <a:t>Home Page</a:t>
            </a:r>
          </a:p>
          <a:p>
            <a:pPr>
              <a:buAutoNum type="arabicPeriod"/>
            </a:pPr>
            <a:r>
              <a:rPr lang="en-US" dirty="0"/>
              <a:t>Sentiment Report Tab</a:t>
            </a:r>
          </a:p>
          <a:p>
            <a:pPr>
              <a:buAutoNum type="arabicPeriod"/>
            </a:pPr>
            <a:r>
              <a:rPr lang="en-US" dirty="0"/>
              <a:t>Recommendation Tab</a:t>
            </a:r>
          </a:p>
          <a:p>
            <a:pPr>
              <a:buAutoNum type="arabicPeriod"/>
            </a:pPr>
            <a:r>
              <a:rPr lang="en-US" dirty="0"/>
              <a:t>Analytics Tab</a:t>
            </a:r>
          </a:p>
        </p:txBody>
      </p:sp>
    </p:spTree>
    <p:extLst>
      <p:ext uri="{BB962C8B-B14F-4D97-AF65-F5344CB8AC3E}">
        <p14:creationId xmlns:p14="http://schemas.microsoft.com/office/powerpoint/2010/main" val="26243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28DA-7B4A-4B85-9914-8A183778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DOES THE WEB APP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3AFF-3AD9-4396-AD06-0D62D344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85684" cy="4555585"/>
          </a:xfrm>
        </p:spPr>
        <p:txBody>
          <a:bodyPr/>
          <a:lstStyle/>
          <a:p>
            <a:r>
              <a:rPr lang="en-US" dirty="0"/>
              <a:t>The Web App contains Multiple Custom Support API’s running on the background</a:t>
            </a:r>
          </a:p>
          <a:p>
            <a:r>
              <a:rPr lang="en-US" dirty="0"/>
              <a:t>Once the user makes a selection, an AJAX call is made to the respective API with the provided inputs</a:t>
            </a:r>
          </a:p>
          <a:p>
            <a:r>
              <a:rPr lang="en-US" dirty="0"/>
              <a:t>We fetch the pickled model and use it to classify the provided inputs</a:t>
            </a:r>
          </a:p>
          <a:p>
            <a:r>
              <a:rPr lang="en-US" dirty="0"/>
              <a:t>The model passes the classification output in the form of a JSON object in the same AJAX call made to the Web App</a:t>
            </a:r>
          </a:p>
          <a:p>
            <a:r>
              <a:rPr lang="en-US" dirty="0"/>
              <a:t>The Web App renders this output and displays results accordingly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Link : 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https://sentiment-analysis-music.herokuapp.com/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095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F0D-CFB9-4358-948B-D7DFC10B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WEB APP HOME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61DEDD-1DA1-4C74-A558-2A2C8CC1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Home page contains an Input Text Field in which the user can input a Comment or Review.</a:t>
            </a:r>
          </a:p>
          <a:p>
            <a:r>
              <a:rPr lang="en-US" sz="1600" dirty="0"/>
              <a:t>On pressing the Submit button, the web-app will render an output based on the Sentiment Classified by the Model Backend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9B4876B-18EE-4074-9F38-469F5D4A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13000"/>
            <a:ext cx="6795509" cy="371347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8469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986E-B83C-4174-A17B-5B4DB0E0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WEB APP SENTIMENT REPORT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8A7FC7-6AE6-496D-8B23-059F02DD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" y="2413000"/>
            <a:ext cx="4094481" cy="36322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In this tab, the user is validated by the Web App to be authentic based on their Email Address Credentials</a:t>
            </a:r>
          </a:p>
          <a:p>
            <a:r>
              <a:rPr lang="en-US" sz="1600" dirty="0"/>
              <a:t>The user can then search for a specific “Hash-Tag” word in the Tag text field</a:t>
            </a:r>
          </a:p>
          <a:p>
            <a:r>
              <a:rPr lang="en-US" sz="1600" dirty="0"/>
              <a:t>The “sent-to” text field should contain the destination email address on which the report should be sent</a:t>
            </a:r>
          </a:p>
          <a:p>
            <a:r>
              <a:rPr lang="en-US" sz="1600" dirty="0"/>
              <a:t>The page count text field specifies the number of pages of report that should be generated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814045A-DFE9-4BCD-B43D-24982DAB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41" y="2413001"/>
            <a:ext cx="7183120" cy="3632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9234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6A2E7-D869-46B8-BF72-D05C0FCE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</a:rPr>
              <a:t>WEB APP RECOMMENDATIONS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84C697-6C87-41D4-8240-EE70D6D8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Recommendations tab asks the user for App Related inputs such as Cost, Other’s Recommendation, Stability and Advertisements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users are free to toggle between the parameters of their choice such as Cost Expensive or Cheap, Ads or No ads etc.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Based on these choices, the web-app will recommend the best Music Streaming App back to the user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A36EF35-55D1-47A1-A20E-CF4C39AF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40" y="1605280"/>
            <a:ext cx="7284720" cy="382015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2834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0B5-1A79-438B-9CEF-C72993B5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392139"/>
          </a:xfrm>
        </p:spPr>
        <p:txBody>
          <a:bodyPr/>
          <a:lstStyle/>
          <a:p>
            <a:r>
              <a:rPr lang="en-US" sz="2500" dirty="0"/>
              <a:t>WEB APP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C367A-8064-4D53-BB85-BB2554320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753698"/>
            <a:ext cx="7113939" cy="318594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7FF330-9CB5-4B2F-B751-7F252749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Analysis tab contains various visualizations that storyline an overall comparison between these Music Streaming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9990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693195-2E76-4E1B-9451-389EEC28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ANALYSIS</a:t>
            </a:r>
          </a:p>
        </p:txBody>
      </p:sp>
      <p:pic>
        <p:nvPicPr>
          <p:cNvPr id="28" name="Content Placeholder 6">
            <a:extLst>
              <a:ext uri="{FF2B5EF4-FFF2-40B4-BE49-F238E27FC236}">
                <a16:creationId xmlns:a16="http://schemas.microsoft.com/office/drawing/2014/main" id="{01F1EC2B-0698-41F6-B80F-EBE9EB41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33680"/>
            <a:ext cx="11352530" cy="42319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A74C41C-7CB6-4F42-88AB-5D8B44C3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926" y="5166628"/>
            <a:ext cx="9783354" cy="18186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EFEFE"/>
                </a:solidFill>
              </a:rPr>
              <a:t>Dashboard 1: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EFEFE"/>
                </a:solidFill>
              </a:rPr>
              <a:t>Pie Chart Representing the Total Amount of Data for the respective Apps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EFEFE"/>
                </a:solidFill>
              </a:rPr>
              <a:t>WordCloud of the most used words in PlayStore Reviews for these Apps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EFEFE"/>
                </a:solidFill>
              </a:rPr>
              <a:t>Stacked Bar Chart representing the Average Number of Star ratings on PlayStore filtered by Approvals</a:t>
            </a:r>
          </a:p>
          <a:p>
            <a:pPr>
              <a:buAutoNum type="arabicPeriod"/>
            </a:pPr>
            <a:endParaRPr lang="en-US" sz="1600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1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FB76CBAA-13E2-4496-9644-A1388882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514350"/>
            <a:ext cx="11240769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E754B6-1218-463B-8F15-E6F850EE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726" y="5168396"/>
            <a:ext cx="8370930" cy="139266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EFEFE"/>
                </a:solidFill>
              </a:rPr>
              <a:t>Dashboard 2: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EFEFE"/>
                </a:solidFill>
              </a:rPr>
              <a:t>Twitter VADER Sentiments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EFEFE"/>
                </a:solidFill>
              </a:rPr>
              <a:t>PlayStore VADER Sentiments 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A2C71D73-073A-4E6B-A971-391D2D86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1773213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44643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2B7A8AC-B299-4E5F-BC73-B14CF8F72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194" y="452532"/>
            <a:ext cx="8108801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8" name="Title 4">
            <a:extLst>
              <a:ext uri="{FF2B5EF4-FFF2-40B4-BE49-F238E27FC236}">
                <a16:creationId xmlns:a16="http://schemas.microsoft.com/office/drawing/2014/main" id="{EC742EE0-472C-46CE-9F21-08A01C0F5C09}"/>
              </a:ext>
            </a:extLst>
          </p:cNvPr>
          <p:cNvSpPr txBox="1">
            <a:spLocks/>
          </p:cNvSpPr>
          <p:nvPr/>
        </p:nvSpPr>
        <p:spPr>
          <a:xfrm>
            <a:off x="451513" y="5176569"/>
            <a:ext cx="177321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EEEDCD86-4840-4195-B1F7-74A846FE7AC0}"/>
              </a:ext>
            </a:extLst>
          </p:cNvPr>
          <p:cNvSpPr txBox="1">
            <a:spLocks/>
          </p:cNvSpPr>
          <p:nvPr/>
        </p:nvSpPr>
        <p:spPr>
          <a:xfrm>
            <a:off x="2224726" y="5168396"/>
            <a:ext cx="8370930" cy="13926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FEFEFE"/>
                </a:solidFill>
              </a:rPr>
              <a:t>Dashboard 3:</a:t>
            </a:r>
          </a:p>
          <a:p>
            <a:pPr>
              <a:buFont typeface="Wingdings 2" charset="2"/>
              <a:buAutoNum type="arabicPeriod"/>
            </a:pPr>
            <a:r>
              <a:rPr lang="en-US" sz="1600" dirty="0">
                <a:solidFill>
                  <a:srgbClr val="FEFEFE"/>
                </a:solidFill>
              </a:rPr>
              <a:t>Happy Emoticon Analysis</a:t>
            </a:r>
          </a:p>
          <a:p>
            <a:pPr>
              <a:buFont typeface="Wingdings 2" charset="2"/>
              <a:buAutoNum type="arabicPeriod"/>
            </a:pPr>
            <a:r>
              <a:rPr lang="en-US" sz="1600" dirty="0">
                <a:solidFill>
                  <a:srgbClr val="FEFEFE"/>
                </a:solidFill>
              </a:rPr>
              <a:t>Sad Emoticon Analysis</a:t>
            </a:r>
          </a:p>
        </p:txBody>
      </p:sp>
    </p:spTree>
    <p:extLst>
      <p:ext uri="{BB962C8B-B14F-4D97-AF65-F5344CB8AC3E}">
        <p14:creationId xmlns:p14="http://schemas.microsoft.com/office/powerpoint/2010/main" val="218802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A87C-DF3D-4AB2-9052-23B3979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4BAC-984E-42E8-BD69-41574E9E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66830" cy="4188525"/>
          </a:xfrm>
        </p:spPr>
        <p:txBody>
          <a:bodyPr/>
          <a:lstStyle/>
          <a:p>
            <a:r>
              <a:rPr lang="en-US" dirty="0"/>
              <a:t>The overall Project Implementation can be used to satisfy the needs of both, the Users &amp; the Businesses running these Music Platforms</a:t>
            </a:r>
          </a:p>
          <a:p>
            <a:r>
              <a:rPr lang="en-US" dirty="0"/>
              <a:t>Users can use this project to get a feedback/recommendation on which Music Streaming Application should they vouch for, based on their specific needs of Cost, Stability &amp; in-app Advertisements</a:t>
            </a:r>
          </a:p>
          <a:p>
            <a:r>
              <a:rPr lang="en-US" dirty="0"/>
              <a:t>Businesses can use this project to analyze the Sentiments of Users using their applications.</a:t>
            </a:r>
          </a:p>
          <a:p>
            <a:r>
              <a:rPr lang="en-US" dirty="0"/>
              <a:t>Businesses can generate  reports using the Web-app to identify which specific “Hash Tags” have the users used the most, closely relating to their application.</a:t>
            </a:r>
          </a:p>
          <a:p>
            <a:r>
              <a:rPr lang="en-US" dirty="0"/>
              <a:t>Businesses can also get an idea of their potential customers using these reports and on the other hand, which customers to target so as to improve the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69883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221-A0A0-4B34-9A96-200F0893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88536"/>
            <a:ext cx="10571998" cy="1229102"/>
          </a:xfrm>
        </p:spPr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640A-B3B5-42C4-B002-50CFAAE0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048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Spotify, Amazon Music, Pandora, &amp; Apple Music allow users to stream music to their devices on demand. </a:t>
            </a:r>
          </a:p>
          <a:p>
            <a:pPr algn="just"/>
            <a:r>
              <a:rPr lang="en-US" sz="2000" dirty="0"/>
              <a:t>They provide the user, liability to provide positive or negative feedback for songs chosen by the service and based on the feedback, a subsequent selection of songs is recommended back to the user. </a:t>
            </a:r>
          </a:p>
          <a:p>
            <a:pPr algn="just"/>
            <a:r>
              <a:rPr lang="en-US" sz="2000" dirty="0"/>
              <a:t>On the other hand, Twitter being a social networking service is also important for business looking to expand their social reach. Using tweets, businesses can reach potential customers outside of the scope of normal marketing methodologies.</a:t>
            </a:r>
          </a:p>
          <a:p>
            <a:pPr algn="just"/>
            <a:r>
              <a:rPr lang="en-US" sz="2000" dirty="0"/>
              <a:t>Google PlayStore is another platform that allows users to download these applications and rate them based on their performance and likeness. </a:t>
            </a:r>
          </a:p>
        </p:txBody>
      </p:sp>
    </p:spTree>
    <p:extLst>
      <p:ext uri="{BB962C8B-B14F-4D97-AF65-F5344CB8AC3E}">
        <p14:creationId xmlns:p14="http://schemas.microsoft.com/office/powerpoint/2010/main" val="30441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52C3-DE5D-486C-9A64-92225B8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44E0-801A-46AB-BCCC-43B931BA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1. Identify &amp; Tag Sentiment for Amazon Music, Apple Music, Pandora and 	   	  	   Spotify using Twitter and Google PlayStore reviews</a:t>
            </a:r>
          </a:p>
          <a:p>
            <a:pPr algn="just"/>
            <a:r>
              <a:rPr lang="en-US" sz="2000" dirty="0"/>
              <a:t>2. Based on user Sentiments, storyline a Comparative Analysis between these 		   platforms </a:t>
            </a:r>
          </a:p>
          <a:p>
            <a:pPr algn="just"/>
            <a:r>
              <a:rPr lang="en-US" sz="2000" dirty="0"/>
              <a:t>3. Recommend new users with the best application based on their preferences</a:t>
            </a:r>
          </a:p>
          <a:p>
            <a:pPr algn="just"/>
            <a:r>
              <a:rPr lang="en-US" sz="2000" dirty="0"/>
              <a:t>4. Generate a sentiment report on freshly mined twitter data for analysis</a:t>
            </a:r>
          </a:p>
        </p:txBody>
      </p:sp>
    </p:spTree>
    <p:extLst>
      <p:ext uri="{BB962C8B-B14F-4D97-AF65-F5344CB8AC3E}">
        <p14:creationId xmlns:p14="http://schemas.microsoft.com/office/powerpoint/2010/main" val="355555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F4F2-34D7-4D37-A4C1-C8E9A672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IMPLEMENTATION TASKS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8E99281-70F0-472E-8FC2-D01030D0616F}"/>
              </a:ext>
            </a:extLst>
          </p:cNvPr>
          <p:cNvSpPr/>
          <p:nvPr/>
        </p:nvSpPr>
        <p:spPr>
          <a:xfrm>
            <a:off x="2903456" y="2969443"/>
            <a:ext cx="1442301" cy="5467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AB211-09E8-444A-ABBB-14D4DEA6BBF9}"/>
              </a:ext>
            </a:extLst>
          </p:cNvPr>
          <p:cNvSpPr/>
          <p:nvPr/>
        </p:nvSpPr>
        <p:spPr>
          <a:xfrm>
            <a:off x="4615992" y="2446255"/>
            <a:ext cx="2130457" cy="15931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Tag Sentiments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570940-DEF2-492B-9B99-D106A3B6332A}"/>
              </a:ext>
            </a:extLst>
          </p:cNvPr>
          <p:cNvSpPr/>
          <p:nvPr/>
        </p:nvSpPr>
        <p:spPr>
          <a:xfrm>
            <a:off x="546755" y="2408547"/>
            <a:ext cx="2130457" cy="15931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Scrape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86967E-68AB-44BD-ABDC-98DAC6BED9E3}"/>
              </a:ext>
            </a:extLst>
          </p:cNvPr>
          <p:cNvSpPr/>
          <p:nvPr/>
        </p:nvSpPr>
        <p:spPr>
          <a:xfrm>
            <a:off x="7016684" y="2969443"/>
            <a:ext cx="1395166" cy="5467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5FF028-B4B7-4E19-9A9F-29EB61B990C4}"/>
              </a:ext>
            </a:extLst>
          </p:cNvPr>
          <p:cNvSpPr/>
          <p:nvPr/>
        </p:nvSpPr>
        <p:spPr>
          <a:xfrm>
            <a:off x="8641236" y="2446255"/>
            <a:ext cx="2130457" cy="15931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Train &amp; Deploy Model(s)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C021EB0D-DC11-4B20-804F-74F032F3BDBA}"/>
              </a:ext>
            </a:extLst>
          </p:cNvPr>
          <p:cNvSpPr/>
          <p:nvPr/>
        </p:nvSpPr>
        <p:spPr>
          <a:xfrm rot="7969245">
            <a:off x="10306154" y="3929410"/>
            <a:ext cx="1539451" cy="1627245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E1425A-03CE-464B-B776-FCB75DA53ED9}"/>
              </a:ext>
            </a:extLst>
          </p:cNvPr>
          <p:cNvSpPr/>
          <p:nvPr/>
        </p:nvSpPr>
        <p:spPr>
          <a:xfrm>
            <a:off x="8411850" y="4794625"/>
            <a:ext cx="2130457" cy="15931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Deploy Web-app to evaluate outcomes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106069-4CDB-4DE0-AD73-9D452A70D374}"/>
              </a:ext>
            </a:extLst>
          </p:cNvPr>
          <p:cNvSpPr/>
          <p:nvPr/>
        </p:nvSpPr>
        <p:spPr>
          <a:xfrm rot="10800000">
            <a:off x="7125874" y="5317810"/>
            <a:ext cx="1095082" cy="5467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BD41C4-1881-4686-82CC-C6CCA04D7ECD}"/>
              </a:ext>
            </a:extLst>
          </p:cNvPr>
          <p:cNvSpPr/>
          <p:nvPr/>
        </p:nvSpPr>
        <p:spPr>
          <a:xfrm>
            <a:off x="584464" y="4832918"/>
            <a:ext cx="2130457" cy="15931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 Timely Reports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E5406A-5FA5-49D5-BF3B-4D5E66E58440}"/>
              </a:ext>
            </a:extLst>
          </p:cNvPr>
          <p:cNvSpPr/>
          <p:nvPr/>
        </p:nvSpPr>
        <p:spPr>
          <a:xfrm>
            <a:off x="4534287" y="4794625"/>
            <a:ext cx="2482397" cy="15931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Storyline Comparative Analysis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DAD251D-91D8-4903-9BFA-CB4DFD4C91E6}"/>
              </a:ext>
            </a:extLst>
          </p:cNvPr>
          <p:cNvSpPr/>
          <p:nvPr/>
        </p:nvSpPr>
        <p:spPr>
          <a:xfrm rot="10800000">
            <a:off x="2903455" y="5334308"/>
            <a:ext cx="1442299" cy="5467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0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C626-8678-4D60-9CB3-3B207ED1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SCRAPE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5014-2301-40B5-9144-ACDA1A2D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06" y="1138205"/>
            <a:ext cx="11514690" cy="5272607"/>
          </a:xfrm>
        </p:spPr>
        <p:txBody>
          <a:bodyPr>
            <a:normAutofit/>
          </a:bodyPr>
          <a:lstStyle/>
          <a:p>
            <a:pPr algn="just"/>
            <a:endParaRPr lang="en-US" b="1" u="sng" dirty="0"/>
          </a:p>
          <a:p>
            <a:pPr algn="just"/>
            <a:endParaRPr lang="en-US" b="1" u="sng" dirty="0"/>
          </a:p>
          <a:p>
            <a:pPr algn="just"/>
            <a:r>
              <a:rPr lang="en-US" sz="2000" b="1" u="sng" dirty="0"/>
              <a:t>For Twitter:</a:t>
            </a:r>
          </a:p>
          <a:p>
            <a:pPr marL="0" indent="0" algn="just">
              <a:buNone/>
            </a:pPr>
            <a:r>
              <a:rPr lang="en-US" dirty="0"/>
              <a:t>	- Use the TweePy API class that provides access to the entire twitter RESTful API methods. Each 	 	  method accepts various parameters and returns responses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sz="2000" b="1" u="sng" dirty="0"/>
              <a:t>For Google PlayStore:</a:t>
            </a:r>
          </a:p>
          <a:p>
            <a:pPr marL="0" indent="0">
              <a:buNone/>
            </a:pPr>
            <a:r>
              <a:rPr lang="en-US" dirty="0"/>
              <a:t>	- Fetch and Extract data by web scraping. </a:t>
            </a:r>
          </a:p>
          <a:p>
            <a:pPr marL="0" indent="0">
              <a:buNone/>
            </a:pPr>
            <a:r>
              <a:rPr lang="en-US" dirty="0"/>
              <a:t>	- The process involves downloading a page, crawling through multiple pages and extracting data</a:t>
            </a:r>
          </a:p>
          <a:p>
            <a:pPr marL="0" indent="0">
              <a:buNone/>
            </a:pPr>
            <a:r>
              <a:rPr lang="en-US" dirty="0"/>
              <a:t>	- Using Beautiful Soup and Selenium Web Driver</a:t>
            </a:r>
          </a:p>
        </p:txBody>
      </p:sp>
    </p:spTree>
    <p:extLst>
      <p:ext uri="{BB962C8B-B14F-4D97-AF65-F5344CB8AC3E}">
        <p14:creationId xmlns:p14="http://schemas.microsoft.com/office/powerpoint/2010/main" val="347191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BB97-E990-4A5E-A871-8DE1C51A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TAG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42BE-2CCE-478A-876B-1561783B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5" y="2347273"/>
            <a:ext cx="11849493" cy="4345757"/>
          </a:xfrm>
        </p:spPr>
        <p:txBody>
          <a:bodyPr>
            <a:normAutofit/>
          </a:bodyPr>
          <a:lstStyle/>
          <a:p>
            <a:r>
              <a:rPr lang="en-US" sz="2000" b="1" dirty="0"/>
              <a:t>VADER to Tag Sentiments:</a:t>
            </a:r>
          </a:p>
          <a:p>
            <a:pPr marL="0" indent="0">
              <a:buNone/>
            </a:pPr>
            <a:r>
              <a:rPr lang="en-US" b="1" dirty="0"/>
              <a:t>	- </a:t>
            </a:r>
            <a:r>
              <a:rPr lang="en-US" dirty="0"/>
              <a:t>VADER stands for Valence Aware Dictionary and sEntiment Reasoner</a:t>
            </a:r>
          </a:p>
          <a:p>
            <a:pPr marL="0" indent="0">
              <a:buNone/>
            </a:pPr>
            <a:r>
              <a:rPr lang="en-US" b="1" dirty="0"/>
              <a:t>	- </a:t>
            </a:r>
            <a:r>
              <a:rPr lang="en-US" dirty="0"/>
              <a:t>It is “especially” attuned to sentiments expressed in Social Media </a:t>
            </a:r>
          </a:p>
          <a:p>
            <a:pPr marL="0" indent="0">
              <a:buNone/>
            </a:pPr>
            <a:r>
              <a:rPr lang="en-US" dirty="0"/>
              <a:t>	- It is a rule-based Lexicon analysis tool that uses a combination of sentiment lexicons which  are a list 	  of features (words)  labelled according to their semantic orientation  </a:t>
            </a:r>
          </a:p>
          <a:p>
            <a:pPr marL="0" indent="0">
              <a:buNone/>
            </a:pPr>
            <a:r>
              <a:rPr lang="en-US" b="1" dirty="0"/>
              <a:t>	- </a:t>
            </a:r>
            <a:r>
              <a:rPr lang="en-US" dirty="0"/>
              <a:t>They are either tagged as Positive, Negative or Neutral with a degree of how positive or negative a 	   sentiment is.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7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3252-213D-4C8B-B36E-002953C7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VADER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C37B-95B0-4492-B9B6-C33E0293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0823"/>
            <a:ext cx="10554574" cy="3636511"/>
          </a:xfrm>
        </p:spPr>
        <p:txBody>
          <a:bodyPr/>
          <a:lstStyle/>
          <a:p>
            <a:r>
              <a:rPr lang="en-US" sz="2000" b="1" dirty="0"/>
              <a:t>VADER key points:</a:t>
            </a:r>
          </a:p>
          <a:p>
            <a:pPr marL="0" indent="0">
              <a:buNone/>
            </a:pPr>
            <a:r>
              <a:rPr lang="en-US" sz="2000" b="1" dirty="0"/>
              <a:t> 	- </a:t>
            </a:r>
            <a:r>
              <a:rPr lang="en-US" dirty="0"/>
              <a:t>Punctuations: The use of exclamation marks(!) affect the magnitude of intensity 	    	  	   keeping the semantic orientation of text intact</a:t>
            </a:r>
          </a:p>
          <a:p>
            <a:pPr marL="0" indent="0">
              <a:buNone/>
            </a:pPr>
            <a:r>
              <a:rPr lang="en-US" sz="2000" b="1" dirty="0"/>
              <a:t>	- </a:t>
            </a:r>
            <a:r>
              <a:rPr lang="en-US" dirty="0"/>
              <a:t>Capitalization: The use of upper case letters emphasizes a sentiment and increases the 	   magnitude of sentiment intensity</a:t>
            </a:r>
          </a:p>
          <a:p>
            <a:pPr marL="0" indent="0">
              <a:buNone/>
            </a:pPr>
            <a:r>
              <a:rPr lang="en-US" sz="2000" b="1" dirty="0"/>
              <a:t>	- </a:t>
            </a:r>
            <a:r>
              <a:rPr lang="en-US" dirty="0"/>
              <a:t>Degree Modifiers: Also called intensifiers, they impact the sentiment intensity by either 	   increasing or decreasing the intensity.</a:t>
            </a:r>
          </a:p>
          <a:p>
            <a:pPr marL="0" indent="0">
              <a:buNone/>
            </a:pPr>
            <a:r>
              <a:rPr lang="en-US" sz="2000" b="1" dirty="0"/>
              <a:t>	- </a:t>
            </a:r>
            <a:r>
              <a:rPr lang="en-US" dirty="0"/>
              <a:t>Other Parameters such as Conjunctions, Preceding Tri-Grams, Emojis, Slangs and 	 	  	   Emoticons affect the overall sentiment magnitude</a:t>
            </a:r>
          </a:p>
        </p:txBody>
      </p:sp>
    </p:spTree>
    <p:extLst>
      <p:ext uri="{BB962C8B-B14F-4D97-AF65-F5344CB8AC3E}">
        <p14:creationId xmlns:p14="http://schemas.microsoft.com/office/powerpoint/2010/main" val="308153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D87B-D41B-495B-B7F1-81C37A50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TRAINING AND DEPLOYING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62FD-D8E9-4851-8AC6-B5DE860A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2464"/>
          </a:xfrm>
        </p:spPr>
        <p:txBody>
          <a:bodyPr>
            <a:normAutofit/>
          </a:bodyPr>
          <a:lstStyle/>
          <a:p>
            <a:r>
              <a:rPr lang="en-US" dirty="0"/>
              <a:t>VADER provides us with a dataset with Tagged Sentiments (Good, Bad, Neutral)</a:t>
            </a:r>
          </a:p>
          <a:p>
            <a:r>
              <a:rPr lang="en-US" dirty="0"/>
              <a:t>We utilize this dataset to deploy Supervised Machine Learning Model(s) to predict the Sentiment outcomes for freshly mined Data</a:t>
            </a:r>
          </a:p>
          <a:p>
            <a:r>
              <a:rPr lang="en-US" dirty="0"/>
              <a:t>Models Trained:					</a:t>
            </a:r>
          </a:p>
          <a:p>
            <a:pPr lvl="1">
              <a:buAutoNum type="arabicPeriod"/>
            </a:pPr>
            <a:r>
              <a:rPr lang="en-US" dirty="0"/>
              <a:t>Logistic Regression </a:t>
            </a:r>
          </a:p>
          <a:p>
            <a:pPr lvl="1">
              <a:buAutoNum type="arabicPeriod"/>
            </a:pPr>
            <a:r>
              <a:rPr lang="en-US" dirty="0"/>
              <a:t>Support Vector Machine </a:t>
            </a:r>
          </a:p>
          <a:p>
            <a:pPr lvl="1">
              <a:buAutoNum type="arabicPeriod"/>
            </a:pPr>
            <a:r>
              <a:rPr lang="en-US" dirty="0"/>
              <a:t>Random Forest Classifier </a:t>
            </a:r>
          </a:p>
          <a:p>
            <a:pPr lvl="1">
              <a:buAutoNum type="arabicPeriod"/>
            </a:pPr>
            <a:r>
              <a:rPr lang="en-US" dirty="0"/>
              <a:t>Bagging</a:t>
            </a:r>
          </a:p>
          <a:p>
            <a:pPr lvl="1">
              <a:buAutoNum type="arabicPeriod"/>
            </a:pPr>
            <a:r>
              <a:rPr lang="en-US" dirty="0"/>
              <a:t>Boosting</a:t>
            </a:r>
          </a:p>
          <a:p>
            <a:pPr lvl="1">
              <a:buAutoNum type="arabicPeriod"/>
            </a:pPr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13799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021-5C21-405C-9C32-712DCB09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0BD1-A7BF-4562-8D06-29262E60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982888" cy="4635713"/>
          </a:xfrm>
        </p:spPr>
        <p:txBody>
          <a:bodyPr/>
          <a:lstStyle/>
          <a:p>
            <a:r>
              <a:rPr lang="en-US" sz="2000" b="1" dirty="0"/>
              <a:t>Best Model: </a:t>
            </a:r>
          </a:p>
          <a:p>
            <a:pPr marL="0" indent="0">
              <a:buNone/>
            </a:pPr>
            <a:r>
              <a:rPr lang="en-US" dirty="0"/>
              <a:t>	- Support Vector Machine</a:t>
            </a:r>
          </a:p>
          <a:p>
            <a:r>
              <a:rPr lang="en-US" sz="2000" b="1" dirty="0"/>
              <a:t>Word Vectorization</a:t>
            </a:r>
          </a:p>
          <a:p>
            <a:pPr marL="0" indent="0">
              <a:buNone/>
            </a:pPr>
            <a:r>
              <a:rPr lang="en-US" dirty="0"/>
              <a:t>	- Word-Level TF-IDF (Unigram)</a:t>
            </a:r>
          </a:p>
          <a:p>
            <a:r>
              <a:rPr lang="en-US" sz="2000" b="1" dirty="0"/>
              <a:t>Hyperparameters After Tuning:</a:t>
            </a:r>
          </a:p>
          <a:p>
            <a:pPr marL="0" indent="0">
              <a:buNone/>
            </a:pPr>
            <a:r>
              <a:rPr lang="en-US" dirty="0"/>
              <a:t>	- C = 1.0, degree = 3, gamma = 0.001 &amp; kernel = ‘linear’</a:t>
            </a:r>
          </a:p>
          <a:p>
            <a:r>
              <a:rPr lang="en-US" b="1" dirty="0"/>
              <a:t>Test Accuracy --&gt; </a:t>
            </a:r>
            <a:r>
              <a:rPr lang="en-US" dirty="0"/>
              <a:t>88.80%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4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781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Quotable</vt:lpstr>
      <vt:lpstr>Comparative Analysis of Music Streaming Platforms</vt:lpstr>
      <vt:lpstr>INTRODUCTION</vt:lpstr>
      <vt:lpstr>GOALS</vt:lpstr>
      <vt:lpstr>IMPLEMENTATION TASKS</vt:lpstr>
      <vt:lpstr>SCRAPE DATA</vt:lpstr>
      <vt:lpstr>TAG SENTIMENTS</vt:lpstr>
      <vt:lpstr>VADER (continued)</vt:lpstr>
      <vt:lpstr>TRAINING AND DEPLOYING MODELS</vt:lpstr>
      <vt:lpstr>BEST MODEL</vt:lpstr>
      <vt:lpstr>DEPLOYING A WEB-APP </vt:lpstr>
      <vt:lpstr>HOW DOES THE WEB APP WORK ?</vt:lpstr>
      <vt:lpstr>WEB APP HOME PAGE</vt:lpstr>
      <vt:lpstr>WEB APP SENTIMENT REPORT</vt:lpstr>
      <vt:lpstr>WEB APP RECOMMENDATIONS</vt:lpstr>
      <vt:lpstr>WEB APP ANALYSIS</vt:lpstr>
      <vt:lpstr>ANALYSIS</vt:lpstr>
      <vt:lpstr>ANALYSIS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Music Streaming Platforms</dc:title>
  <dc:creator>Raj Phadke</dc:creator>
  <cp:lastModifiedBy>Akhilesh Tawde</cp:lastModifiedBy>
  <cp:revision>9</cp:revision>
  <dcterms:created xsi:type="dcterms:W3CDTF">2019-04-26T23:08:20Z</dcterms:created>
  <dcterms:modified xsi:type="dcterms:W3CDTF">2019-04-27T00:17:45Z</dcterms:modified>
</cp:coreProperties>
</file>