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67" r:id="rId3"/>
    <p:sldId id="268" r:id="rId4"/>
    <p:sldId id="258" r:id="rId5"/>
    <p:sldId id="257" r:id="rId6"/>
    <p:sldId id="259" r:id="rId7"/>
    <p:sldId id="276" r:id="rId8"/>
    <p:sldId id="260" r:id="rId9"/>
    <p:sldId id="277" r:id="rId10"/>
    <p:sldId id="262" r:id="rId11"/>
    <p:sldId id="263" r:id="rId12"/>
    <p:sldId id="269" r:id="rId13"/>
    <p:sldId id="270" r:id="rId14"/>
    <p:sldId id="271"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93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7535AA-6AE0-40F3-9D9C-301965DBE43B}" type="doc">
      <dgm:prSet loTypeId="urn:microsoft.com/office/officeart/2005/8/layout/pyramid2" loCatId="list" qsTypeId="urn:microsoft.com/office/officeart/2005/8/quickstyle/simple1" qsCatId="simple" csTypeId="urn:microsoft.com/office/officeart/2005/8/colors/accent1_2" csCatId="accent1" phldr="1"/>
      <dgm:spPr/>
    </dgm:pt>
    <dgm:pt modelId="{C5162B8D-4572-4279-A302-7331CCDB7A50}">
      <dgm:prSet phldrT="[Text]"/>
      <dgm:spPr/>
      <dgm:t>
        <a:bodyPr/>
        <a:lstStyle/>
        <a:p>
          <a:r>
            <a:rPr lang="en-IN" dirty="0" smtClean="0"/>
            <a:t>ADMINISTRATIONS (THINKING)</a:t>
          </a:r>
          <a:endParaRPr lang="en-IN" dirty="0"/>
        </a:p>
      </dgm:t>
    </dgm:pt>
    <dgm:pt modelId="{E2ACD749-45C8-46FF-BE7C-202543003F50}" type="parTrans" cxnId="{7ACFAEEF-B059-4910-8FD0-50B43ACA90CD}">
      <dgm:prSet/>
      <dgm:spPr/>
      <dgm:t>
        <a:bodyPr/>
        <a:lstStyle/>
        <a:p>
          <a:endParaRPr lang="en-IN"/>
        </a:p>
      </dgm:t>
    </dgm:pt>
    <dgm:pt modelId="{E6FA5603-B7C7-4FAC-9A28-A0E567D33862}" type="sibTrans" cxnId="{7ACFAEEF-B059-4910-8FD0-50B43ACA90CD}">
      <dgm:prSet/>
      <dgm:spPr/>
      <dgm:t>
        <a:bodyPr/>
        <a:lstStyle/>
        <a:p>
          <a:endParaRPr lang="en-IN"/>
        </a:p>
      </dgm:t>
    </dgm:pt>
    <dgm:pt modelId="{053FEEE3-453A-43EA-B525-C24DAD3D3214}">
      <dgm:prSet phldrT="[Text]"/>
      <dgm:spPr/>
      <dgm:t>
        <a:bodyPr/>
        <a:lstStyle/>
        <a:p>
          <a:r>
            <a:rPr lang="en-IN" dirty="0" smtClean="0"/>
            <a:t>MANAGEMENT (ORGANISING)</a:t>
          </a:r>
          <a:endParaRPr lang="en-IN" dirty="0"/>
        </a:p>
      </dgm:t>
    </dgm:pt>
    <dgm:pt modelId="{477BBD2C-C534-4DBA-8133-456A747AD061}" type="parTrans" cxnId="{EC19AB7C-0CDE-4EA2-BDCD-B722F0E08CED}">
      <dgm:prSet/>
      <dgm:spPr/>
      <dgm:t>
        <a:bodyPr/>
        <a:lstStyle/>
        <a:p>
          <a:endParaRPr lang="en-IN"/>
        </a:p>
      </dgm:t>
    </dgm:pt>
    <dgm:pt modelId="{CBE4CD48-0A87-4195-A0DC-A45E010D90E1}" type="sibTrans" cxnId="{EC19AB7C-0CDE-4EA2-BDCD-B722F0E08CED}">
      <dgm:prSet/>
      <dgm:spPr/>
      <dgm:t>
        <a:bodyPr/>
        <a:lstStyle/>
        <a:p>
          <a:endParaRPr lang="en-IN"/>
        </a:p>
      </dgm:t>
    </dgm:pt>
    <dgm:pt modelId="{5661B2A0-24A5-451E-9208-CCAF77991DC4}">
      <dgm:prSet phldrT="[Text]"/>
      <dgm:spPr/>
      <dgm:t>
        <a:bodyPr/>
        <a:lstStyle/>
        <a:p>
          <a:r>
            <a:rPr lang="en-IN" dirty="0" smtClean="0"/>
            <a:t>SUB-ORDINATES (DOING)</a:t>
          </a:r>
          <a:endParaRPr lang="en-IN" dirty="0"/>
        </a:p>
      </dgm:t>
    </dgm:pt>
    <dgm:pt modelId="{641AFF37-4A44-402D-B6EE-C0DD06121D45}" type="parTrans" cxnId="{EA6AE6C0-1FC7-4E48-A85B-522D44205921}">
      <dgm:prSet/>
      <dgm:spPr/>
      <dgm:t>
        <a:bodyPr/>
        <a:lstStyle/>
        <a:p>
          <a:endParaRPr lang="en-IN"/>
        </a:p>
      </dgm:t>
    </dgm:pt>
    <dgm:pt modelId="{F1D439AD-DE9F-4405-B229-238F8DE75C07}" type="sibTrans" cxnId="{EA6AE6C0-1FC7-4E48-A85B-522D44205921}">
      <dgm:prSet/>
      <dgm:spPr/>
      <dgm:t>
        <a:bodyPr/>
        <a:lstStyle/>
        <a:p>
          <a:endParaRPr lang="en-IN"/>
        </a:p>
      </dgm:t>
    </dgm:pt>
    <dgm:pt modelId="{0B85312B-9E81-4E6E-A812-F820882B47A9}" type="pres">
      <dgm:prSet presAssocID="{057535AA-6AE0-40F3-9D9C-301965DBE43B}" presName="compositeShape" presStyleCnt="0">
        <dgm:presLayoutVars>
          <dgm:dir/>
          <dgm:resizeHandles/>
        </dgm:presLayoutVars>
      </dgm:prSet>
      <dgm:spPr/>
    </dgm:pt>
    <dgm:pt modelId="{456287D1-5D6E-4060-BBA4-24EEEDE79D8B}" type="pres">
      <dgm:prSet presAssocID="{057535AA-6AE0-40F3-9D9C-301965DBE43B}" presName="pyramid" presStyleLbl="node1" presStyleIdx="0" presStyleCnt="1" custLinFactNeighborX="-29446"/>
      <dgm:spPr/>
    </dgm:pt>
    <dgm:pt modelId="{71BDA344-776E-4CAC-BB9A-22DF56F23079}" type="pres">
      <dgm:prSet presAssocID="{057535AA-6AE0-40F3-9D9C-301965DBE43B}" presName="theList" presStyleCnt="0"/>
      <dgm:spPr/>
    </dgm:pt>
    <dgm:pt modelId="{833B6FC5-A874-48C8-9C1D-42383DEB1AE2}" type="pres">
      <dgm:prSet presAssocID="{C5162B8D-4572-4279-A302-7331CCDB7A50}" presName="aNode" presStyleLbl="fgAcc1" presStyleIdx="0" presStyleCnt="3" custLinFactY="2657" custLinFactNeighborX="35206" custLinFactNeighborY="100000">
        <dgm:presLayoutVars>
          <dgm:bulletEnabled val="1"/>
        </dgm:presLayoutVars>
      </dgm:prSet>
      <dgm:spPr/>
      <dgm:t>
        <a:bodyPr/>
        <a:lstStyle/>
        <a:p>
          <a:endParaRPr lang="en-IN"/>
        </a:p>
      </dgm:t>
    </dgm:pt>
    <dgm:pt modelId="{D42173D9-8E48-4F59-BE6B-D151755B7BB6}" type="pres">
      <dgm:prSet presAssocID="{C5162B8D-4572-4279-A302-7331CCDB7A50}" presName="aSpace" presStyleCnt="0"/>
      <dgm:spPr/>
    </dgm:pt>
    <dgm:pt modelId="{20952DBB-ECF0-4F15-807C-531CE3B52193}" type="pres">
      <dgm:prSet presAssocID="{053FEEE3-453A-43EA-B525-C24DAD3D3214}" presName="aNode" presStyleLbl="fgAcc1" presStyleIdx="1" presStyleCnt="3" custLinFactY="21829" custLinFactNeighborX="34253" custLinFactNeighborY="100000">
        <dgm:presLayoutVars>
          <dgm:bulletEnabled val="1"/>
        </dgm:presLayoutVars>
      </dgm:prSet>
      <dgm:spPr/>
    </dgm:pt>
    <dgm:pt modelId="{C447704F-4712-4136-87EB-28E46352D10B}" type="pres">
      <dgm:prSet presAssocID="{053FEEE3-453A-43EA-B525-C24DAD3D3214}" presName="aSpace" presStyleCnt="0"/>
      <dgm:spPr/>
    </dgm:pt>
    <dgm:pt modelId="{5A839B7C-1CCF-486A-AC62-AC843F94F794}" type="pres">
      <dgm:prSet presAssocID="{5661B2A0-24A5-451E-9208-CCAF77991DC4}" presName="aNode" presStyleLbl="fgAcc1" presStyleIdx="2" presStyleCnt="3" custLinFactY="34070" custLinFactNeighborX="35206" custLinFactNeighborY="100000">
        <dgm:presLayoutVars>
          <dgm:bulletEnabled val="1"/>
        </dgm:presLayoutVars>
      </dgm:prSet>
      <dgm:spPr/>
    </dgm:pt>
    <dgm:pt modelId="{9C0FBB81-57AF-455B-982F-EFBE351D0350}" type="pres">
      <dgm:prSet presAssocID="{5661B2A0-24A5-451E-9208-CCAF77991DC4}" presName="aSpace" presStyleCnt="0"/>
      <dgm:spPr/>
    </dgm:pt>
  </dgm:ptLst>
  <dgm:cxnLst>
    <dgm:cxn modelId="{041C2ED7-9188-474C-AF7A-6630A39CCAA7}" type="presOf" srcId="{5661B2A0-24A5-451E-9208-CCAF77991DC4}" destId="{5A839B7C-1CCF-486A-AC62-AC843F94F794}" srcOrd="0" destOrd="0" presId="urn:microsoft.com/office/officeart/2005/8/layout/pyramid2"/>
    <dgm:cxn modelId="{7ACFAEEF-B059-4910-8FD0-50B43ACA90CD}" srcId="{057535AA-6AE0-40F3-9D9C-301965DBE43B}" destId="{C5162B8D-4572-4279-A302-7331CCDB7A50}" srcOrd="0" destOrd="0" parTransId="{E2ACD749-45C8-46FF-BE7C-202543003F50}" sibTransId="{E6FA5603-B7C7-4FAC-9A28-A0E567D33862}"/>
    <dgm:cxn modelId="{0D944B93-319A-444F-8232-2B84CA353B3C}" type="presOf" srcId="{057535AA-6AE0-40F3-9D9C-301965DBE43B}" destId="{0B85312B-9E81-4E6E-A812-F820882B47A9}" srcOrd="0" destOrd="0" presId="urn:microsoft.com/office/officeart/2005/8/layout/pyramid2"/>
    <dgm:cxn modelId="{DAEF1B95-7C06-4F74-B6F5-799D43D1E5A8}" type="presOf" srcId="{053FEEE3-453A-43EA-B525-C24DAD3D3214}" destId="{20952DBB-ECF0-4F15-807C-531CE3B52193}" srcOrd="0" destOrd="0" presId="urn:microsoft.com/office/officeart/2005/8/layout/pyramid2"/>
    <dgm:cxn modelId="{EC19AB7C-0CDE-4EA2-BDCD-B722F0E08CED}" srcId="{057535AA-6AE0-40F3-9D9C-301965DBE43B}" destId="{053FEEE3-453A-43EA-B525-C24DAD3D3214}" srcOrd="1" destOrd="0" parTransId="{477BBD2C-C534-4DBA-8133-456A747AD061}" sibTransId="{CBE4CD48-0A87-4195-A0DC-A45E010D90E1}"/>
    <dgm:cxn modelId="{EA6AE6C0-1FC7-4E48-A85B-522D44205921}" srcId="{057535AA-6AE0-40F3-9D9C-301965DBE43B}" destId="{5661B2A0-24A5-451E-9208-CCAF77991DC4}" srcOrd="2" destOrd="0" parTransId="{641AFF37-4A44-402D-B6EE-C0DD06121D45}" sibTransId="{F1D439AD-DE9F-4405-B229-238F8DE75C07}"/>
    <dgm:cxn modelId="{5C1165FE-72D1-4A7A-9EE3-AA19234F0384}" type="presOf" srcId="{C5162B8D-4572-4279-A302-7331CCDB7A50}" destId="{833B6FC5-A874-48C8-9C1D-42383DEB1AE2}" srcOrd="0" destOrd="0" presId="urn:microsoft.com/office/officeart/2005/8/layout/pyramid2"/>
    <dgm:cxn modelId="{12AA8C8F-DE57-495E-8BD9-06A6638201C9}" type="presParOf" srcId="{0B85312B-9E81-4E6E-A812-F820882B47A9}" destId="{456287D1-5D6E-4060-BBA4-24EEEDE79D8B}" srcOrd="0" destOrd="0" presId="urn:microsoft.com/office/officeart/2005/8/layout/pyramid2"/>
    <dgm:cxn modelId="{9F9AA27E-2DAD-4DB6-8197-0082E1BE9B0C}" type="presParOf" srcId="{0B85312B-9E81-4E6E-A812-F820882B47A9}" destId="{71BDA344-776E-4CAC-BB9A-22DF56F23079}" srcOrd="1" destOrd="0" presId="urn:microsoft.com/office/officeart/2005/8/layout/pyramid2"/>
    <dgm:cxn modelId="{1B936C97-3AFA-4749-8134-AB88D9E0C225}" type="presParOf" srcId="{71BDA344-776E-4CAC-BB9A-22DF56F23079}" destId="{833B6FC5-A874-48C8-9C1D-42383DEB1AE2}" srcOrd="0" destOrd="0" presId="urn:microsoft.com/office/officeart/2005/8/layout/pyramid2"/>
    <dgm:cxn modelId="{D2F8DDE7-F421-4CA2-B96E-5DBDE2B42275}" type="presParOf" srcId="{71BDA344-776E-4CAC-BB9A-22DF56F23079}" destId="{D42173D9-8E48-4F59-BE6B-D151755B7BB6}" srcOrd="1" destOrd="0" presId="urn:microsoft.com/office/officeart/2005/8/layout/pyramid2"/>
    <dgm:cxn modelId="{29900BDD-FD3E-4266-88D4-1E0D70A2F2C5}" type="presParOf" srcId="{71BDA344-776E-4CAC-BB9A-22DF56F23079}" destId="{20952DBB-ECF0-4F15-807C-531CE3B52193}" srcOrd="2" destOrd="0" presId="urn:microsoft.com/office/officeart/2005/8/layout/pyramid2"/>
    <dgm:cxn modelId="{945AF39D-3C5C-4C14-8615-8B75C5B523C1}" type="presParOf" srcId="{71BDA344-776E-4CAC-BB9A-22DF56F23079}" destId="{C447704F-4712-4136-87EB-28E46352D10B}" srcOrd="3" destOrd="0" presId="urn:microsoft.com/office/officeart/2005/8/layout/pyramid2"/>
    <dgm:cxn modelId="{6B5617EB-43BA-4711-951E-3D118C96800F}" type="presParOf" srcId="{71BDA344-776E-4CAC-BB9A-22DF56F23079}" destId="{5A839B7C-1CCF-486A-AC62-AC843F94F794}" srcOrd="4" destOrd="0" presId="urn:microsoft.com/office/officeart/2005/8/layout/pyramid2"/>
    <dgm:cxn modelId="{B3074624-B597-49D9-9C2F-F269813206D2}" type="presParOf" srcId="{71BDA344-776E-4CAC-BB9A-22DF56F23079}" destId="{9C0FBB81-57AF-455B-982F-EFBE351D0350}" srcOrd="5" destOrd="0" presId="urn:microsoft.com/office/officeart/2005/8/layout/pyramid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56287D1-5D6E-4060-BBA4-24EEEDE79D8B}">
      <dsp:nvSpPr>
        <dsp:cNvPr id="0" name=""/>
        <dsp:cNvSpPr/>
      </dsp:nvSpPr>
      <dsp:spPr>
        <a:xfrm>
          <a:off x="298360" y="0"/>
          <a:ext cx="4389437" cy="4389437"/>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3B6FC5-A874-48C8-9C1D-42383DEB1AE2}">
      <dsp:nvSpPr>
        <dsp:cNvPr id="0" name=""/>
        <dsp:cNvSpPr/>
      </dsp:nvSpPr>
      <dsp:spPr>
        <a:xfrm>
          <a:off x="4790066" y="598791"/>
          <a:ext cx="2853134" cy="1039062"/>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kern="1200" dirty="0" smtClean="0"/>
            <a:t>ADMINISTRATIONS (THINKING)</a:t>
          </a:r>
          <a:endParaRPr lang="en-IN" sz="2000" kern="1200" dirty="0"/>
        </a:p>
      </dsp:txBody>
      <dsp:txXfrm>
        <a:off x="4790066" y="598791"/>
        <a:ext cx="2853134" cy="1039062"/>
      </dsp:txXfrm>
    </dsp:sp>
    <dsp:sp modelId="{20952DBB-ECF0-4F15-807C-531CE3B52193}">
      <dsp:nvSpPr>
        <dsp:cNvPr id="0" name=""/>
        <dsp:cNvSpPr/>
      </dsp:nvSpPr>
      <dsp:spPr>
        <a:xfrm>
          <a:off x="4762876" y="1966945"/>
          <a:ext cx="2853134" cy="1039062"/>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kern="1200" dirty="0" smtClean="0"/>
            <a:t>MANAGEMENT (ORGANISING)</a:t>
          </a:r>
          <a:endParaRPr lang="en-IN" sz="2000" kern="1200" dirty="0"/>
        </a:p>
      </dsp:txBody>
      <dsp:txXfrm>
        <a:off x="4762876" y="1966945"/>
        <a:ext cx="2853134" cy="1039062"/>
      </dsp:txXfrm>
    </dsp:sp>
    <dsp:sp modelId="{5A839B7C-1CCF-486A-AC62-AC843F94F794}">
      <dsp:nvSpPr>
        <dsp:cNvPr id="0" name=""/>
        <dsp:cNvSpPr/>
      </dsp:nvSpPr>
      <dsp:spPr>
        <a:xfrm>
          <a:off x="4790066" y="3263082"/>
          <a:ext cx="2853134" cy="1039062"/>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kern="1200" dirty="0" smtClean="0"/>
            <a:t>SUB-ORDINATES (DOING)</a:t>
          </a:r>
          <a:endParaRPr lang="en-IN" sz="2000" kern="1200" dirty="0"/>
        </a:p>
      </dsp:txBody>
      <dsp:txXfrm>
        <a:off x="4790066" y="3263082"/>
        <a:ext cx="2853134" cy="103906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DD1B94-4F09-472E-B23C-8E8514611260}" type="datetimeFigureOut">
              <a:rPr lang="en-IN" smtClean="0"/>
              <a:t>19-08-2018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30B0B5-576B-4B10-B0C3-3FEA942A6C25}"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130B0B5-576B-4B10-B0C3-3FEA942A6C25}" type="slidenum">
              <a:rPr lang="en-IN" smtClean="0"/>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0E1714C-C15D-4104-9D9D-CE15BB6C97B6}" type="datetimeFigureOut">
              <a:rPr lang="en-IN" smtClean="0"/>
              <a:t>19-08-2018</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504DCFAA-CD6C-45C9-90FA-841BB80F658F}"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714C-C15D-4104-9D9D-CE15BB6C97B6}" type="datetimeFigureOut">
              <a:rPr lang="en-IN" smtClean="0"/>
              <a:t>19-08-2018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4DCFAA-CD6C-45C9-90FA-841BB80F658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714C-C15D-4104-9D9D-CE15BB6C97B6}" type="datetimeFigureOut">
              <a:rPr lang="en-IN" smtClean="0"/>
              <a:t>19-08-2018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4DCFAA-CD6C-45C9-90FA-841BB80F658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714C-C15D-4104-9D9D-CE15BB6C97B6}" type="datetimeFigureOut">
              <a:rPr lang="en-IN" smtClean="0"/>
              <a:t>19-08-2018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4DCFAA-CD6C-45C9-90FA-841BB80F658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0E1714C-C15D-4104-9D9D-CE15BB6C97B6}" type="datetimeFigureOut">
              <a:rPr lang="en-IN" smtClean="0"/>
              <a:t>19-08-2018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4DCFAA-CD6C-45C9-90FA-841BB80F658F}"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714C-C15D-4104-9D9D-CE15BB6C97B6}" type="datetimeFigureOut">
              <a:rPr lang="en-IN" smtClean="0"/>
              <a:t>19-08-2018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4DCFAA-CD6C-45C9-90FA-841BB80F658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0E1714C-C15D-4104-9D9D-CE15BB6C97B6}" type="datetimeFigureOut">
              <a:rPr lang="en-IN" smtClean="0"/>
              <a:t>19-08-2018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4DCFAA-CD6C-45C9-90FA-841BB80F658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0E1714C-C15D-4104-9D9D-CE15BB6C97B6}" type="datetimeFigureOut">
              <a:rPr lang="en-IN" smtClean="0"/>
              <a:t>19-08-2018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4DCFAA-CD6C-45C9-90FA-841BB80F658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1714C-C15D-4104-9D9D-CE15BB6C97B6}" type="datetimeFigureOut">
              <a:rPr lang="en-IN" smtClean="0"/>
              <a:t>19-08-2018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4DCFAA-CD6C-45C9-90FA-841BB80F658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714C-C15D-4104-9D9D-CE15BB6C97B6}" type="datetimeFigureOut">
              <a:rPr lang="en-IN" smtClean="0"/>
              <a:t>19-08-2018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4DCFAA-CD6C-45C9-90FA-841BB80F658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E1714C-C15D-4104-9D9D-CE15BB6C97B6}" type="datetimeFigureOut">
              <a:rPr lang="en-IN" smtClean="0"/>
              <a:t>19-08-2018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504DCFAA-CD6C-45C9-90FA-841BB80F658F}"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0E1714C-C15D-4104-9D9D-CE15BB6C97B6}" type="datetimeFigureOut">
              <a:rPr lang="en-IN" smtClean="0"/>
              <a:t>19-08-2018</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04DCFAA-CD6C-45C9-90FA-841BB80F658F}"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968352"/>
            <a:ext cx="7851648" cy="1828800"/>
          </a:xfrm>
        </p:spPr>
        <p:txBody>
          <a:bodyPr/>
          <a:lstStyle/>
          <a:p>
            <a:r>
              <a:rPr lang="en-IN" dirty="0" smtClean="0">
                <a:solidFill>
                  <a:schemeClr val="tx1"/>
                </a:solidFill>
              </a:rPr>
              <a:t>ADMINISTRATION V/S MANAGEMENT</a:t>
            </a:r>
            <a:endParaRPr lang="en-IN"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784"/>
            <a:ext cx="8229600" cy="4839816"/>
          </a:xfrm>
        </p:spPr>
        <p:txBody>
          <a:bodyPr>
            <a:normAutofit/>
          </a:bodyPr>
          <a:lstStyle/>
          <a:p>
            <a:r>
              <a:rPr lang="en-IN" b="1" i="1" dirty="0" smtClean="0"/>
              <a:t>Management</a:t>
            </a:r>
            <a:r>
              <a:rPr lang="en-IN" b="1" dirty="0" smtClean="0"/>
              <a:t> </a:t>
            </a:r>
            <a:r>
              <a:rPr lang="en-IN" b="1" i="1" dirty="0" smtClean="0"/>
              <a:t>is</a:t>
            </a:r>
            <a:r>
              <a:rPr lang="en-IN" b="1" dirty="0" smtClean="0"/>
              <a:t> </a:t>
            </a:r>
            <a:r>
              <a:rPr lang="en-IN" b="1" i="1" dirty="0" smtClean="0"/>
              <a:t>pervasive</a:t>
            </a:r>
            <a:r>
              <a:rPr lang="en-IN" dirty="0" smtClean="0"/>
              <a:t>:</a:t>
            </a:r>
            <a:r>
              <a:rPr lang="en-IN" sz="2200" dirty="0" smtClean="0"/>
              <a:t> Management is all pervasive that mean it is applicable everywhere ,as it has universal applications. It is required in all type of organization.</a:t>
            </a:r>
          </a:p>
          <a:p>
            <a:r>
              <a:rPr lang="en-IN" b="1" i="1" dirty="0" smtClean="0"/>
              <a:t>Management is goal oriented</a:t>
            </a:r>
            <a:r>
              <a:rPr lang="en-IN" dirty="0" smtClean="0"/>
              <a:t>: </a:t>
            </a:r>
            <a:r>
              <a:rPr lang="en-IN" sz="2200" dirty="0" smtClean="0"/>
              <a:t>An Organisation has a set of basic goal which are the basic reason for its existence .This should be simple and clearly stated. Different organization has different goals.</a:t>
            </a:r>
          </a:p>
          <a:p>
            <a:r>
              <a:rPr lang="en-IN" b="1" i="1" dirty="0" smtClean="0"/>
              <a:t>Management is multi dimensional</a:t>
            </a:r>
            <a:r>
              <a:rPr lang="en-IN" dirty="0" smtClean="0"/>
              <a:t>: </a:t>
            </a:r>
            <a:r>
              <a:rPr lang="en-IN" sz="2200" dirty="0" smtClean="0"/>
              <a:t>Management is a complex activity that has three main dimensions</a:t>
            </a:r>
          </a:p>
          <a:p>
            <a:pPr>
              <a:buNone/>
            </a:pPr>
            <a:r>
              <a:rPr lang="en-IN" sz="2200" dirty="0" smtClean="0"/>
              <a:t> </a:t>
            </a:r>
            <a:r>
              <a:rPr lang="en-IN" sz="2200" dirty="0" smtClean="0"/>
              <a:t>                   (a)Management  of  work</a:t>
            </a:r>
          </a:p>
          <a:p>
            <a:pPr>
              <a:buNone/>
            </a:pPr>
            <a:r>
              <a:rPr lang="en-IN" sz="2200" dirty="0" smtClean="0"/>
              <a:t> </a:t>
            </a:r>
            <a:r>
              <a:rPr lang="en-IN" sz="2200" dirty="0" smtClean="0"/>
              <a:t>                   (b)</a:t>
            </a:r>
            <a:r>
              <a:rPr lang="en-IN" sz="2200" dirty="0" smtClean="0"/>
              <a:t> </a:t>
            </a:r>
            <a:r>
              <a:rPr lang="en-IN" sz="2200" dirty="0" smtClean="0"/>
              <a:t>Management  of people</a:t>
            </a:r>
          </a:p>
          <a:p>
            <a:pPr>
              <a:buNone/>
            </a:pPr>
            <a:r>
              <a:rPr lang="en-IN" sz="2200" dirty="0" smtClean="0"/>
              <a:t>                     (c)Management </a:t>
            </a:r>
            <a:r>
              <a:rPr lang="en-IN" sz="2200" dirty="0" smtClean="0"/>
              <a:t>of </a:t>
            </a:r>
            <a:r>
              <a:rPr lang="en-IN" sz="2200" dirty="0" smtClean="0"/>
              <a:t> operation</a:t>
            </a:r>
            <a:endParaRPr lang="en-IN" sz="2200" dirty="0"/>
          </a:p>
        </p:txBody>
      </p:sp>
      <p:sp>
        <p:nvSpPr>
          <p:cNvPr id="4" name="Rectangle 3"/>
          <p:cNvSpPr/>
          <p:nvPr/>
        </p:nvSpPr>
        <p:spPr>
          <a:xfrm>
            <a:off x="714250" y="764704"/>
            <a:ext cx="4899291" cy="584775"/>
          </a:xfrm>
          <a:prstGeom prst="rect">
            <a:avLst/>
          </a:prstGeom>
          <a:noFill/>
        </p:spPr>
        <p:txBody>
          <a:bodyPr wrap="none" lIns="91440" tIns="45720" rIns="91440" bIns="45720">
            <a:spAutoFit/>
          </a:bodyPr>
          <a:lstStyle/>
          <a:p>
            <a:pPr algn="ctr"/>
            <a:r>
              <a:rPr lang="en-US" sz="3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Feature of management:</a:t>
            </a:r>
            <a:endParaRPr lang="en-US" sz="32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415880"/>
          </a:xfrm>
        </p:spPr>
        <p:txBody>
          <a:bodyPr>
            <a:normAutofit fontScale="77500" lnSpcReduction="20000"/>
          </a:bodyPr>
          <a:lstStyle/>
          <a:p>
            <a:r>
              <a:rPr lang="en-IN" sz="3100" b="1" i="1" dirty="0" smtClean="0"/>
              <a:t>Management</a:t>
            </a:r>
            <a:r>
              <a:rPr lang="en-IN" sz="3100" dirty="0" smtClean="0"/>
              <a:t> </a:t>
            </a:r>
            <a:r>
              <a:rPr lang="en-IN" sz="3100" b="1" i="1" dirty="0" smtClean="0"/>
              <a:t>is a continuous process</a:t>
            </a:r>
            <a:r>
              <a:rPr lang="en-IN" sz="3100" dirty="0" smtClean="0"/>
              <a:t>:</a:t>
            </a:r>
            <a:r>
              <a:rPr lang="en-IN" dirty="0" smtClean="0"/>
              <a:t> Process of management is the series of continuous , composite, but separate functions (Planning, Organising, </a:t>
            </a:r>
            <a:r>
              <a:rPr lang="en-IN" dirty="0" err="1" smtClean="0"/>
              <a:t>Staffing,Directing</a:t>
            </a:r>
            <a:r>
              <a:rPr lang="en-IN" dirty="0" smtClean="0"/>
              <a:t> and Controlling). These functions are simultaneously performed by all managers all the  time.</a:t>
            </a:r>
          </a:p>
          <a:p>
            <a:r>
              <a:rPr lang="en-IN" sz="3400" b="1" i="1" dirty="0" smtClean="0"/>
              <a:t>Management is a group activity:</a:t>
            </a:r>
            <a:r>
              <a:rPr lang="en-IN" dirty="0" smtClean="0"/>
              <a:t> An organization is a collection of diverse individuals with different needs. Every member of the group has different needs for joining the organization but as a member of the organization they work towards fulfilling the common organizational goals.</a:t>
            </a:r>
          </a:p>
          <a:p>
            <a:r>
              <a:rPr lang="en-IN" sz="3400" b="1" i="1" dirty="0" smtClean="0"/>
              <a:t>Management is a dynamic function:</a:t>
            </a:r>
            <a:r>
              <a:rPr lang="en-IN" i="1" dirty="0" smtClean="0"/>
              <a:t> </a:t>
            </a:r>
            <a:r>
              <a:rPr lang="en-IN" dirty="0" smtClean="0"/>
              <a:t>Management is a dynamic function as it has to adapt itself to the changing environment. An organization interact with its external environment which consists of various social, economic and political factors. </a:t>
            </a:r>
          </a:p>
          <a:p>
            <a:r>
              <a:rPr lang="en-IN" sz="3400" b="1" i="1" dirty="0" smtClean="0"/>
              <a:t>Management is an intangible asset:</a:t>
            </a:r>
            <a:r>
              <a:rPr lang="en-IN" sz="3400" b="1" dirty="0" smtClean="0"/>
              <a:t> </a:t>
            </a:r>
            <a:r>
              <a:rPr lang="en-IN" dirty="0" smtClean="0"/>
              <a:t>Management is an intangible force that cannot be seen but its presence can be felt in the way the  organization functions. The effects of management is noticeable in the organization where targets are met according to the plans, employees are happy and satisfied.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784"/>
            <a:ext cx="8229600" cy="4839816"/>
          </a:xfrm>
        </p:spPr>
        <p:txBody>
          <a:bodyPr>
            <a:noAutofit/>
          </a:bodyPr>
          <a:lstStyle/>
          <a:p>
            <a:r>
              <a:rPr lang="en-IN" sz="2200" b="1" dirty="0" smtClean="0"/>
              <a:t>Planning</a:t>
            </a:r>
            <a:r>
              <a:rPr lang="en-IN" sz="2200" dirty="0" smtClean="0"/>
              <a:t>:</a:t>
            </a:r>
            <a:r>
              <a:rPr lang="en-IN" sz="2200" b="1" dirty="0" smtClean="0"/>
              <a:t> </a:t>
            </a:r>
          </a:p>
          <a:p>
            <a:pPr>
              <a:buNone/>
            </a:pPr>
            <a:r>
              <a:rPr lang="en-IN" sz="2000" b="1" dirty="0" smtClean="0"/>
              <a:t>	</a:t>
            </a:r>
            <a:r>
              <a:rPr lang="en-IN" sz="2000" dirty="0" smtClean="0"/>
              <a:t>P</a:t>
            </a:r>
            <a:r>
              <a:rPr lang="en-IN" sz="2000" dirty="0" smtClean="0"/>
              <a:t>lanning is deciding in advance what to do and how to do. It is one of the basic managerial functions. Before doing something, the manager must formulate an idea of how to work on a particular task. Thus, planning is closely connected with creativity and innovation.</a:t>
            </a:r>
          </a:p>
          <a:p>
            <a:endParaRPr lang="en-IN" sz="2200" dirty="0" smtClean="0"/>
          </a:p>
          <a:p>
            <a:r>
              <a:rPr lang="en-IN" sz="2200" b="1" dirty="0" smtClean="0"/>
              <a:t>Organising:</a:t>
            </a:r>
            <a:r>
              <a:rPr lang="en-IN" sz="2200" dirty="0" smtClean="0"/>
              <a:t> </a:t>
            </a:r>
          </a:p>
          <a:p>
            <a:pPr>
              <a:buNone/>
            </a:pPr>
            <a:r>
              <a:rPr lang="en-IN" sz="2000" dirty="0" smtClean="0"/>
              <a:t>	</a:t>
            </a:r>
            <a:r>
              <a:rPr lang="en-IN" sz="2000" dirty="0" smtClean="0"/>
              <a:t>Organising involves a series of steps that need to be taken in order to achieve the desired goal. It is the process of identifying and grouping the work to be performed, defining and delegating responsibility and authority, and establishing relationship for the purpose of enabling people to work most effectively together in accomplishing objectives.</a:t>
            </a:r>
          </a:p>
          <a:p>
            <a:pPr>
              <a:buNone/>
            </a:pPr>
            <a:endParaRPr lang="en-IN" sz="2200" b="1" dirty="0" smtClean="0"/>
          </a:p>
        </p:txBody>
      </p:sp>
      <p:sp>
        <p:nvSpPr>
          <p:cNvPr id="4" name="Rectangle 3"/>
          <p:cNvSpPr/>
          <p:nvPr/>
        </p:nvSpPr>
        <p:spPr>
          <a:xfrm>
            <a:off x="611560" y="764704"/>
            <a:ext cx="5213671" cy="584775"/>
          </a:xfrm>
          <a:prstGeom prst="rect">
            <a:avLst/>
          </a:prstGeom>
          <a:noFill/>
        </p:spPr>
        <p:txBody>
          <a:bodyPr wrap="none" lIns="91440" tIns="45720" rIns="91440" bIns="45720">
            <a:spAutoFit/>
          </a:bodyPr>
          <a:lstStyle/>
          <a:p>
            <a:pPr algn="ctr"/>
            <a:r>
              <a:rPr lang="en-US" sz="32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Feature of Administration</a:t>
            </a:r>
            <a:endParaRPr lang="en-US" sz="32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80728"/>
            <a:ext cx="8229600" cy="4389120"/>
          </a:xfrm>
        </p:spPr>
        <p:txBody>
          <a:bodyPr>
            <a:normAutofit/>
          </a:bodyPr>
          <a:lstStyle/>
          <a:p>
            <a:r>
              <a:rPr lang="en-IN" sz="2200" b="1" dirty="0" smtClean="0"/>
              <a:t>Staffing:</a:t>
            </a:r>
            <a:r>
              <a:rPr lang="en-IN" sz="2200" dirty="0" smtClean="0"/>
              <a:t> </a:t>
            </a:r>
          </a:p>
          <a:p>
            <a:pPr>
              <a:buNone/>
            </a:pPr>
            <a:r>
              <a:rPr lang="en-IN" sz="2000" dirty="0" smtClean="0"/>
              <a:t>	</a:t>
            </a:r>
            <a:r>
              <a:rPr lang="en-IN" sz="2000" dirty="0" smtClean="0"/>
              <a:t>Staffing means “putting people to jobs”. </a:t>
            </a:r>
            <a:r>
              <a:rPr lang="en-IN" sz="2000" dirty="0" smtClean="0"/>
              <a:t>S</a:t>
            </a:r>
            <a:r>
              <a:rPr lang="en-IN" sz="2000" dirty="0" smtClean="0"/>
              <a:t>taffing fulfils requirement and finds the right people for the right work. It is a process which is concerned with obtaining, utilizing and maintaining a satisfactory and satisfied work force.</a:t>
            </a:r>
          </a:p>
          <a:p>
            <a:endParaRPr lang="en-IN" sz="2200" dirty="0" smtClean="0"/>
          </a:p>
          <a:p>
            <a:r>
              <a:rPr lang="en-IN" sz="2200" b="1" dirty="0" smtClean="0"/>
              <a:t>Directing: </a:t>
            </a:r>
          </a:p>
          <a:p>
            <a:pPr>
              <a:buNone/>
            </a:pPr>
            <a:r>
              <a:rPr lang="en-IN" sz="2000" b="1" dirty="0" smtClean="0"/>
              <a:t>	</a:t>
            </a:r>
            <a:r>
              <a:rPr lang="en-IN" sz="2000" dirty="0" smtClean="0"/>
              <a:t>Plans are of no use until they get executed. Process of executing involves guiding, coaching, instructing, motivating, leading the people in an organization to achieve organizational objectives.</a:t>
            </a:r>
            <a:endParaRPr lang="en-IN" sz="20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412776"/>
            <a:ext cx="8229600" cy="4389120"/>
          </a:xfrm>
        </p:spPr>
        <p:txBody>
          <a:bodyPr/>
          <a:lstStyle/>
          <a:p>
            <a:r>
              <a:rPr lang="en-IN" sz="2200" b="1" dirty="0" smtClean="0"/>
              <a:t>Controlling:</a:t>
            </a:r>
          </a:p>
          <a:p>
            <a:pPr>
              <a:buNone/>
            </a:pPr>
            <a:r>
              <a:rPr lang="en-IN" sz="2000" b="1" dirty="0" smtClean="0"/>
              <a:t>	</a:t>
            </a:r>
            <a:r>
              <a:rPr lang="en-IN" sz="2000" b="1" dirty="0" smtClean="0"/>
              <a:t> </a:t>
            </a:r>
            <a:r>
              <a:rPr lang="en-IN" sz="2000" dirty="0" smtClean="0"/>
              <a:t>In order to seek planned results from the subordinates, a manager needs to exercise effective control over the activities of the subordinates.</a:t>
            </a:r>
          </a:p>
          <a:p>
            <a:pPr>
              <a:buNone/>
            </a:pPr>
            <a:r>
              <a:rPr lang="en-IN" sz="2000" b="1" dirty="0" smtClean="0"/>
              <a:t> </a:t>
            </a:r>
            <a:r>
              <a:rPr lang="en-IN" sz="2000" b="1" dirty="0" smtClean="0"/>
              <a:t>	</a:t>
            </a:r>
            <a:r>
              <a:rPr lang="en-IN" sz="2000" dirty="0" smtClean="0"/>
              <a:t>Controlling means ensuring that activities in an organization are performed as per the plans. It also ensures that organization’s resources are being used </a:t>
            </a:r>
            <a:r>
              <a:rPr lang="en-IN" sz="2000" b="1" dirty="0" smtClean="0"/>
              <a:t>effectively and efficiently </a:t>
            </a:r>
            <a:r>
              <a:rPr lang="en-IN" sz="2000" dirty="0" smtClean="0"/>
              <a:t>for the achievement of pre determined goals.</a:t>
            </a:r>
            <a:endParaRPr lang="en-IN" sz="20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Efficiency and Effectiveness</a:t>
            </a:r>
            <a:endParaRPr lang="en-IN" dirty="0"/>
          </a:p>
        </p:txBody>
      </p:sp>
      <p:sp>
        <p:nvSpPr>
          <p:cNvPr id="3" name="Content Placeholder 2"/>
          <p:cNvSpPr>
            <a:spLocks noGrp="1"/>
          </p:cNvSpPr>
          <p:nvPr>
            <p:ph idx="1"/>
          </p:nvPr>
        </p:nvSpPr>
        <p:spPr>
          <a:xfrm>
            <a:off x="457200" y="2348880"/>
            <a:ext cx="8229600" cy="3168352"/>
          </a:xfrm>
        </p:spPr>
        <p:txBody>
          <a:bodyPr>
            <a:normAutofit/>
          </a:bodyPr>
          <a:lstStyle/>
          <a:p>
            <a:pPr>
              <a:spcAft>
                <a:spcPts val="600"/>
              </a:spcAft>
              <a:buNone/>
            </a:pPr>
            <a:r>
              <a:rPr lang="en-IN" sz="2000" dirty="0" smtClean="0"/>
              <a:t>    In order to be a manager, a person must know the best ways to make a business be more efficient and more effective. This is one of the most important thing a manager can do. </a:t>
            </a:r>
          </a:p>
          <a:p>
            <a:pPr>
              <a:spcAft>
                <a:spcPts val="600"/>
              </a:spcAft>
              <a:buNone/>
            </a:pPr>
            <a:r>
              <a:rPr lang="en-IN" sz="2000" dirty="0" smtClean="0"/>
              <a:t>    </a:t>
            </a:r>
            <a:r>
              <a:rPr lang="en-IN" sz="2000" b="1" dirty="0" smtClean="0"/>
              <a:t>Efficiency</a:t>
            </a:r>
            <a:r>
              <a:rPr lang="en-IN" sz="2000" dirty="0" smtClean="0"/>
              <a:t> is the ability to avoid wasting materials, energy, efforts, money and time in doing something or in producing a desired result.</a:t>
            </a:r>
          </a:p>
          <a:p>
            <a:pPr>
              <a:buNone/>
            </a:pPr>
            <a:r>
              <a:rPr lang="en-IN" sz="2000" dirty="0" smtClean="0"/>
              <a:t>   </a:t>
            </a:r>
            <a:r>
              <a:rPr lang="en-IN" sz="2000" b="1" dirty="0" smtClean="0"/>
              <a:t>Effectiveness</a:t>
            </a:r>
            <a:r>
              <a:rPr lang="en-IN" sz="2000" dirty="0" smtClean="0"/>
              <a:t> is the capability of producing desired results or the ability of producing desired outputs irrespective of the resources used.</a:t>
            </a:r>
            <a:endParaRPr lang="en-IN"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pPr>
              <a:buNone/>
            </a:pPr>
            <a:r>
              <a:rPr lang="en-IN" dirty="0" smtClean="0"/>
              <a:t>Practically there is no difference between management and administration. Every manager is concerned with both administrative management function and operative management function. However, the managers who are higher up in the hierarchy denote more time to administrative function and lower level denote more time on directing and controlling worker’s performance i.e., management.</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IN" sz="2800" dirty="0" smtClean="0">
                <a:latin typeface="Bodoni MT" pitchFamily="18" charset="0"/>
              </a:rPr>
              <a:t>Presented by:</a:t>
            </a:r>
          </a:p>
          <a:p>
            <a:pPr>
              <a:buNone/>
            </a:pPr>
            <a:r>
              <a:rPr lang="en-IN" dirty="0" smtClean="0">
                <a:latin typeface="Bodoni MT" pitchFamily="18" charset="0"/>
              </a:rPr>
              <a:t>1.Shikha (2018PGCACA45)</a:t>
            </a:r>
          </a:p>
          <a:p>
            <a:pPr>
              <a:buNone/>
            </a:pPr>
            <a:r>
              <a:rPr lang="en-IN" dirty="0" smtClean="0">
                <a:latin typeface="Bodoni MT" pitchFamily="18" charset="0"/>
              </a:rPr>
              <a:t>2. </a:t>
            </a:r>
            <a:r>
              <a:rPr lang="en-IN" dirty="0" err="1" smtClean="0">
                <a:latin typeface="Bodoni MT" pitchFamily="18" charset="0"/>
              </a:rPr>
              <a:t>Nisha</a:t>
            </a:r>
            <a:r>
              <a:rPr lang="en-IN" dirty="0" smtClean="0">
                <a:latin typeface="Bodoni MT" pitchFamily="18" charset="0"/>
              </a:rPr>
              <a:t> Sharma (2018PGCACA46)</a:t>
            </a:r>
          </a:p>
          <a:p>
            <a:pPr>
              <a:buNone/>
            </a:pPr>
            <a:r>
              <a:rPr lang="en-IN" dirty="0" smtClean="0">
                <a:latin typeface="Bodoni MT" pitchFamily="18" charset="0"/>
              </a:rPr>
              <a:t>3. </a:t>
            </a:r>
            <a:r>
              <a:rPr lang="en-IN" dirty="0" err="1" smtClean="0">
                <a:latin typeface="Bodoni MT" pitchFamily="18" charset="0"/>
              </a:rPr>
              <a:t>Nitu</a:t>
            </a:r>
            <a:r>
              <a:rPr lang="en-IN" dirty="0" smtClean="0">
                <a:latin typeface="Bodoni MT" pitchFamily="18" charset="0"/>
              </a:rPr>
              <a:t> </a:t>
            </a:r>
            <a:r>
              <a:rPr lang="en-IN" dirty="0" err="1" smtClean="0">
                <a:latin typeface="Bodoni MT" pitchFamily="18" charset="0"/>
              </a:rPr>
              <a:t>Nivedita</a:t>
            </a:r>
            <a:r>
              <a:rPr lang="en-IN" dirty="0" smtClean="0">
                <a:latin typeface="Bodoni MT" pitchFamily="18" charset="0"/>
              </a:rPr>
              <a:t> (2018PGCACA48)</a:t>
            </a:r>
          </a:p>
          <a:p>
            <a:pPr>
              <a:buNone/>
            </a:pPr>
            <a:r>
              <a:rPr lang="en-IN" dirty="0" smtClean="0">
                <a:latin typeface="Bodoni MT" pitchFamily="18" charset="0"/>
              </a:rPr>
              <a:t>4. </a:t>
            </a:r>
            <a:r>
              <a:rPr lang="en-IN" dirty="0" err="1" smtClean="0">
                <a:latin typeface="Bodoni MT" pitchFamily="18" charset="0"/>
              </a:rPr>
              <a:t>Anju</a:t>
            </a:r>
            <a:r>
              <a:rPr lang="en-IN" dirty="0" smtClean="0">
                <a:latin typeface="Bodoni MT" pitchFamily="18" charset="0"/>
              </a:rPr>
              <a:t> </a:t>
            </a:r>
            <a:r>
              <a:rPr lang="en-IN" dirty="0" err="1" smtClean="0">
                <a:latin typeface="Bodoni MT" pitchFamily="18" charset="0"/>
              </a:rPr>
              <a:t>Hembrom</a:t>
            </a:r>
            <a:r>
              <a:rPr lang="en-IN" dirty="0" smtClean="0">
                <a:latin typeface="Bodoni MT" pitchFamily="18" charset="0"/>
              </a:rPr>
              <a:t> (2018PGCACA49)</a:t>
            </a:r>
          </a:p>
          <a:p>
            <a:pPr>
              <a:buNone/>
            </a:pPr>
            <a:r>
              <a:rPr lang="en-IN" dirty="0" smtClean="0">
                <a:latin typeface="Bodoni MT" pitchFamily="18" charset="0"/>
              </a:rPr>
              <a:t>5. </a:t>
            </a:r>
            <a:r>
              <a:rPr lang="en-IN" dirty="0" err="1" smtClean="0">
                <a:latin typeface="Bodoni MT" pitchFamily="18" charset="0"/>
              </a:rPr>
              <a:t>Bhawna</a:t>
            </a:r>
            <a:r>
              <a:rPr lang="en-IN" dirty="0" smtClean="0">
                <a:latin typeface="Bodoni MT" pitchFamily="18" charset="0"/>
              </a:rPr>
              <a:t> </a:t>
            </a:r>
            <a:r>
              <a:rPr lang="en-IN" dirty="0" err="1" smtClean="0">
                <a:latin typeface="Bodoni MT" pitchFamily="18" charset="0"/>
              </a:rPr>
              <a:t>Badlani</a:t>
            </a:r>
            <a:r>
              <a:rPr lang="en-IN" dirty="0" smtClean="0">
                <a:latin typeface="Bodoni MT" pitchFamily="18" charset="0"/>
              </a:rPr>
              <a:t> (2018PGCACA53)</a:t>
            </a:r>
          </a:p>
          <a:p>
            <a:pPr>
              <a:buNone/>
            </a:pPr>
            <a:r>
              <a:rPr lang="en-IN" dirty="0" smtClean="0">
                <a:latin typeface="Bodoni MT" pitchFamily="18" charset="0"/>
              </a:rPr>
              <a:t>6. </a:t>
            </a:r>
            <a:r>
              <a:rPr lang="en-IN" dirty="0" err="1" smtClean="0">
                <a:latin typeface="Bodoni MT" pitchFamily="18" charset="0"/>
              </a:rPr>
              <a:t>Aparna</a:t>
            </a:r>
            <a:r>
              <a:rPr lang="en-IN" dirty="0" smtClean="0">
                <a:latin typeface="Bodoni MT" pitchFamily="18" charset="0"/>
              </a:rPr>
              <a:t> </a:t>
            </a:r>
            <a:r>
              <a:rPr lang="en-IN" dirty="0" err="1" smtClean="0">
                <a:latin typeface="Bodoni MT" pitchFamily="18" charset="0"/>
              </a:rPr>
              <a:t>Yaduvanshi</a:t>
            </a:r>
            <a:r>
              <a:rPr lang="en-IN" dirty="0" smtClean="0">
                <a:latin typeface="Bodoni MT" pitchFamily="18" charset="0"/>
              </a:rPr>
              <a:t> (2018PGCACA65)</a:t>
            </a:r>
          </a:p>
          <a:p>
            <a:pPr>
              <a:buNone/>
            </a:pPr>
            <a:r>
              <a:rPr lang="en-IN" dirty="0" smtClean="0">
                <a:latin typeface="Bodoni MT" pitchFamily="18" charset="0"/>
              </a:rPr>
              <a:t>7. </a:t>
            </a:r>
            <a:r>
              <a:rPr lang="en-IN" dirty="0" err="1" smtClean="0">
                <a:latin typeface="Bodoni MT" pitchFamily="18" charset="0"/>
              </a:rPr>
              <a:t>Tanvi</a:t>
            </a:r>
            <a:r>
              <a:rPr lang="en-IN" dirty="0" smtClean="0">
                <a:latin typeface="Bodoni MT" pitchFamily="18" charset="0"/>
              </a:rPr>
              <a:t> Gupta (20188PGCACA73)</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sz="4000" dirty="0" smtClean="0"/>
              <a:t>Are management and administration two distinct functions ?</a:t>
            </a:r>
            <a:endParaRPr lang="en-IN" sz="4000" dirty="0"/>
          </a:p>
        </p:txBody>
      </p:sp>
      <p:sp>
        <p:nvSpPr>
          <p:cNvPr id="3" name="Content Placeholder 2"/>
          <p:cNvSpPr>
            <a:spLocks noGrp="1"/>
          </p:cNvSpPr>
          <p:nvPr>
            <p:ph idx="1"/>
          </p:nvPr>
        </p:nvSpPr>
        <p:spPr>
          <a:xfrm>
            <a:off x="457200" y="2708920"/>
            <a:ext cx="8229600" cy="3615680"/>
          </a:xfrm>
        </p:spPr>
        <p:txBody>
          <a:bodyPr>
            <a:normAutofit/>
          </a:bodyPr>
          <a:lstStyle/>
          <a:p>
            <a:pPr>
              <a:buFont typeface="Arial" pitchFamily="34" charset="0"/>
              <a:buChar char="•"/>
            </a:pPr>
            <a:r>
              <a:rPr lang="en-IN" dirty="0" smtClean="0"/>
              <a:t>There has been a controversy  on the use of two terms – </a:t>
            </a:r>
            <a:r>
              <a:rPr lang="en-IN" b="1" dirty="0" smtClean="0"/>
              <a:t>management and administration.</a:t>
            </a:r>
          </a:p>
          <a:p>
            <a:pPr>
              <a:buFont typeface="Arial" pitchFamily="34" charset="0"/>
              <a:buChar char="•"/>
            </a:pPr>
            <a:r>
              <a:rPr lang="en-IN" dirty="0" smtClean="0"/>
              <a:t>Several American writers consider them as two distinct functions while some other consider them as same.</a:t>
            </a:r>
          </a:p>
          <a:p>
            <a:pPr>
              <a:buFont typeface="Arial" pitchFamily="34" charset="0"/>
              <a:buChar char="•"/>
            </a:pP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343872"/>
          </a:xfrm>
        </p:spPr>
        <p:txBody>
          <a:bodyPr>
            <a:normAutofit/>
          </a:bodyPr>
          <a:lstStyle/>
          <a:p>
            <a:pPr>
              <a:buNone/>
            </a:pPr>
            <a:r>
              <a:rPr lang="en-IN" dirty="0" smtClean="0"/>
              <a:t>According to </a:t>
            </a:r>
            <a:r>
              <a:rPr lang="en-IN" b="1" dirty="0" err="1" smtClean="0"/>
              <a:t>Milward</a:t>
            </a:r>
            <a:r>
              <a:rPr lang="en-IN" dirty="0" smtClean="0"/>
              <a:t>, both management and administration are two  distinct terms. According to him, </a:t>
            </a:r>
            <a:r>
              <a:rPr lang="en-IN" b="1" dirty="0" smtClean="0"/>
              <a:t>administration</a:t>
            </a:r>
            <a:r>
              <a:rPr lang="en-IN" dirty="0" smtClean="0"/>
              <a:t> is a </a:t>
            </a:r>
            <a:r>
              <a:rPr lang="en-IN" dirty="0" err="1" smtClean="0"/>
              <a:t>broder</a:t>
            </a:r>
            <a:r>
              <a:rPr lang="en-IN" dirty="0" smtClean="0"/>
              <a:t> concept than </a:t>
            </a:r>
            <a:r>
              <a:rPr lang="en-IN" b="1" dirty="0" smtClean="0"/>
              <a:t>management</a:t>
            </a:r>
            <a:r>
              <a:rPr lang="en-IN" dirty="0" smtClean="0"/>
              <a:t>. </a:t>
            </a:r>
          </a:p>
          <a:p>
            <a:pPr>
              <a:buNone/>
            </a:pPr>
            <a:r>
              <a:rPr lang="en-IN" dirty="0" smtClean="0"/>
              <a:t>Administration is a top level function whereas management is a low level function.</a:t>
            </a:r>
          </a:p>
          <a:p>
            <a:pPr>
              <a:buNone/>
            </a:pPr>
            <a:r>
              <a:rPr lang="en-IN" dirty="0" smtClean="0"/>
              <a:t>Management is all about plans and actions, but the administration is concerned with framing and setting objectives.</a:t>
            </a:r>
          </a:p>
          <a:p>
            <a:pPr>
              <a:buNone/>
            </a:pPr>
            <a:r>
              <a:rPr lang="en-IN" dirty="0" smtClean="0"/>
              <a:t>The manager looks after the management of the organization, whereas administrator is responsible for the administration of the organization.</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ADMINSTRATION</a:t>
            </a:r>
            <a:endParaRPr lang="en-IN" dirty="0"/>
          </a:p>
        </p:txBody>
      </p:sp>
      <p:sp>
        <p:nvSpPr>
          <p:cNvPr id="3" name="Content Placeholder 2"/>
          <p:cNvSpPr>
            <a:spLocks noGrp="1"/>
          </p:cNvSpPr>
          <p:nvPr>
            <p:ph idx="1"/>
          </p:nvPr>
        </p:nvSpPr>
        <p:spPr/>
        <p:txBody>
          <a:bodyPr/>
          <a:lstStyle/>
          <a:p>
            <a:r>
              <a:rPr lang="en-IN" dirty="0" smtClean="0"/>
              <a:t>Administration means the overall determination of policies ,setting of major objectives , the identification of general purposes and laying down of broad programmes and projects.</a:t>
            </a:r>
          </a:p>
          <a:p>
            <a:pPr>
              <a:buNone/>
            </a:pPr>
            <a:endParaRPr lang="en-IN" dirty="0" smtClean="0"/>
          </a:p>
          <a:p>
            <a:r>
              <a:rPr lang="en-IN" dirty="0" smtClean="0"/>
              <a:t>The activities that relate to running an organisation</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MANAGEMENT</a:t>
            </a:r>
            <a:endParaRPr lang="en-IN" dirty="0"/>
          </a:p>
        </p:txBody>
      </p:sp>
      <p:sp>
        <p:nvSpPr>
          <p:cNvPr id="3" name="Content Placeholder 2"/>
          <p:cNvSpPr>
            <a:spLocks noGrp="1"/>
          </p:cNvSpPr>
          <p:nvPr>
            <p:ph idx="1"/>
          </p:nvPr>
        </p:nvSpPr>
        <p:spPr/>
        <p:txBody>
          <a:bodyPr/>
          <a:lstStyle/>
          <a:p>
            <a:r>
              <a:rPr lang="en-IN" dirty="0" smtClean="0"/>
              <a:t>Management is defined as an act of managing people and their work , for achieving a common goal by using the organisation resources.</a:t>
            </a:r>
          </a:p>
          <a:p>
            <a:pPr>
              <a:buNone/>
            </a:pPr>
            <a:endParaRPr lang="en-IN" dirty="0" smtClean="0"/>
          </a:p>
          <a:p>
            <a:r>
              <a:rPr lang="en-IN" dirty="0" smtClean="0"/>
              <a:t>Management is the act or function of putting into practice the policies and plans decided upon by the administration.</a:t>
            </a:r>
          </a:p>
          <a:p>
            <a:pPr>
              <a:buNone/>
            </a:pPr>
            <a:r>
              <a:rPr lang="en-IN" dirty="0" smtClean="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Administration v/s Management</a:t>
            </a:r>
            <a:endParaRPr lang="en-IN" dirty="0"/>
          </a:p>
        </p:txBody>
      </p:sp>
      <p:sp>
        <p:nvSpPr>
          <p:cNvPr id="3" name="Content Placeholder 2"/>
          <p:cNvSpPr>
            <a:spLocks noGrp="1"/>
          </p:cNvSpPr>
          <p:nvPr>
            <p:ph idx="1"/>
          </p:nvPr>
        </p:nvSpPr>
        <p:spPr>
          <a:xfrm>
            <a:off x="467544" y="2204864"/>
            <a:ext cx="8229600" cy="4653136"/>
          </a:xfrm>
        </p:spPr>
        <p:txBody>
          <a:bodyPr>
            <a:normAutofit/>
          </a:bodyPr>
          <a:lstStyle/>
          <a:p>
            <a:r>
              <a:rPr lang="en-IN" sz="2000" dirty="0" smtClean="0"/>
              <a:t>Administration deals with the activities of higher level; setting up of objectives and crucial policies of the organisation.</a:t>
            </a:r>
          </a:p>
          <a:p>
            <a:endParaRPr lang="en-IN" sz="2000" dirty="0" smtClean="0"/>
          </a:p>
          <a:p>
            <a:r>
              <a:rPr lang="en-IN" sz="2000" dirty="0" smtClean="0"/>
              <a:t>Management involves conceiving , initiating and bringing together the various elements; coordinating, actuating, integrating the diverse organisational component while sustaining the viability of the organization towards some predetermined goals.</a:t>
            </a:r>
          </a:p>
          <a:p>
            <a:endParaRPr lang="en-IN" sz="2000" dirty="0" smtClean="0"/>
          </a:p>
          <a:p>
            <a:r>
              <a:rPr lang="en-IN" sz="2000" dirty="0" smtClean="0"/>
              <a:t>The difference can be summarized under two categories:</a:t>
            </a:r>
          </a:p>
          <a:p>
            <a:pPr>
              <a:buNone/>
            </a:pPr>
            <a:r>
              <a:rPr lang="en-IN" sz="2000" dirty="0" smtClean="0"/>
              <a:t> </a:t>
            </a:r>
            <a:r>
              <a:rPr lang="en-IN" sz="2000" dirty="0" smtClean="0"/>
              <a:t>                          (a) Functions</a:t>
            </a:r>
          </a:p>
          <a:p>
            <a:pPr>
              <a:buNone/>
            </a:pPr>
            <a:r>
              <a:rPr lang="en-IN" sz="2000" dirty="0" smtClean="0"/>
              <a:t> </a:t>
            </a:r>
            <a:r>
              <a:rPr lang="en-IN" sz="2000" dirty="0" smtClean="0"/>
              <a:t>                           (b) Usage/ </a:t>
            </a:r>
            <a:r>
              <a:rPr lang="en-IN" sz="2000" dirty="0" err="1" smtClean="0"/>
              <a:t>Applicabilitiy</a:t>
            </a:r>
            <a:endParaRPr lang="en-IN"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_20180819_113510.jpg"/>
          <p:cNvPicPr>
            <a:picLocks noChangeAspect="1"/>
          </p:cNvPicPr>
          <p:nvPr/>
        </p:nvPicPr>
        <p:blipFill>
          <a:blip r:embed="rId2" cstate="print"/>
          <a:stretch>
            <a:fillRect/>
          </a:stretch>
        </p:blipFill>
        <p:spPr>
          <a:xfrm>
            <a:off x="0" y="1700808"/>
            <a:ext cx="8964488" cy="453650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mages.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MANAGEMENT LEVEL:</a:t>
            </a:r>
            <a:endParaRPr lang="en-IN"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Connector 5"/>
          <p:cNvCxnSpPr/>
          <p:nvPr/>
        </p:nvCxnSpPr>
        <p:spPr>
          <a:xfrm>
            <a:off x="2051720" y="3861048"/>
            <a:ext cx="180020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1403648" y="5157192"/>
            <a:ext cx="3096344"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195736" y="3356992"/>
            <a:ext cx="1432893" cy="369332"/>
          </a:xfrm>
          <a:prstGeom prst="rect">
            <a:avLst/>
          </a:prstGeom>
          <a:noFill/>
        </p:spPr>
        <p:txBody>
          <a:bodyPr wrap="none" rtlCol="0">
            <a:spAutoFit/>
          </a:bodyPr>
          <a:lstStyle/>
          <a:p>
            <a:r>
              <a:rPr lang="en-IN" dirty="0" smtClean="0"/>
              <a:t>TOP  LEVEL</a:t>
            </a:r>
            <a:endParaRPr lang="en-IN" dirty="0"/>
          </a:p>
        </p:txBody>
      </p:sp>
      <p:sp>
        <p:nvSpPr>
          <p:cNvPr id="12" name="TextBox 11"/>
          <p:cNvSpPr txBox="1"/>
          <p:nvPr/>
        </p:nvSpPr>
        <p:spPr>
          <a:xfrm>
            <a:off x="2123728" y="4293096"/>
            <a:ext cx="1815241" cy="369332"/>
          </a:xfrm>
          <a:prstGeom prst="rect">
            <a:avLst/>
          </a:prstGeom>
          <a:noFill/>
        </p:spPr>
        <p:txBody>
          <a:bodyPr wrap="none" rtlCol="0">
            <a:spAutoFit/>
          </a:bodyPr>
          <a:lstStyle/>
          <a:p>
            <a:r>
              <a:rPr lang="en-IN" dirty="0" smtClean="0"/>
              <a:t>MIDDLE LEVEL</a:t>
            </a:r>
            <a:endParaRPr lang="en-IN" dirty="0"/>
          </a:p>
        </p:txBody>
      </p:sp>
      <p:sp>
        <p:nvSpPr>
          <p:cNvPr id="13" name="TextBox 12"/>
          <p:cNvSpPr txBox="1"/>
          <p:nvPr/>
        </p:nvSpPr>
        <p:spPr>
          <a:xfrm>
            <a:off x="2195736" y="5589240"/>
            <a:ext cx="1456040" cy="369332"/>
          </a:xfrm>
          <a:prstGeom prst="rect">
            <a:avLst/>
          </a:prstGeom>
          <a:noFill/>
        </p:spPr>
        <p:txBody>
          <a:bodyPr wrap="none" rtlCol="0">
            <a:spAutoFit/>
          </a:bodyPr>
          <a:lstStyle/>
          <a:p>
            <a:r>
              <a:rPr lang="en-IN" dirty="0" smtClean="0"/>
              <a:t>LOW LEVEL</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254</TotalTime>
  <Words>793</Words>
  <Application>Microsoft Office PowerPoint</Application>
  <PresentationFormat>On-screen Show (4:3)</PresentationFormat>
  <Paragraphs>72</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ADMINISTRATION V/S MANAGEMENT</vt:lpstr>
      <vt:lpstr>Are management and administration two distinct functions ?</vt:lpstr>
      <vt:lpstr>Slide 3</vt:lpstr>
      <vt:lpstr>ADMINSTRATION</vt:lpstr>
      <vt:lpstr>MANAGEMENT</vt:lpstr>
      <vt:lpstr>Administration v/s Management</vt:lpstr>
      <vt:lpstr>Slide 7</vt:lpstr>
      <vt:lpstr>Slide 8</vt:lpstr>
      <vt:lpstr>MANAGEMENT LEVEL:</vt:lpstr>
      <vt:lpstr>Slide 10</vt:lpstr>
      <vt:lpstr>Slide 11</vt:lpstr>
      <vt:lpstr>Slide 12</vt:lpstr>
      <vt:lpstr>Slide 13</vt:lpstr>
      <vt:lpstr>Slide 14</vt:lpstr>
      <vt:lpstr>Efficiency and Effectiveness</vt:lpstr>
      <vt:lpstr>Conclusion:</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puja</dc:creator>
  <cp:lastModifiedBy>puja</cp:lastModifiedBy>
  <cp:revision>25</cp:revision>
  <dcterms:created xsi:type="dcterms:W3CDTF">2018-08-19T05:04:35Z</dcterms:created>
  <dcterms:modified xsi:type="dcterms:W3CDTF">2018-08-19T09:19:22Z</dcterms:modified>
</cp:coreProperties>
</file>