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" y="485394"/>
            <a:ext cx="3470910" cy="6372860"/>
          </a:xfrm>
          <a:custGeom>
            <a:avLst/>
            <a:gdLst/>
            <a:ahLst/>
            <a:cxnLst/>
            <a:rect l="l" t="t" r="r" b="b"/>
            <a:pathLst>
              <a:path w="3470910" h="6372859">
                <a:moveTo>
                  <a:pt x="0" y="0"/>
                </a:moveTo>
                <a:lnTo>
                  <a:pt x="0" y="6372605"/>
                </a:lnTo>
                <a:lnTo>
                  <a:pt x="2022346" y="6372605"/>
                </a:lnTo>
                <a:lnTo>
                  <a:pt x="3468749" y="1022857"/>
                </a:lnTo>
                <a:lnTo>
                  <a:pt x="3470845" y="990316"/>
                </a:lnTo>
                <a:lnTo>
                  <a:pt x="3460653" y="960548"/>
                </a:lnTo>
                <a:lnTo>
                  <a:pt x="3440031" y="936757"/>
                </a:lnTo>
                <a:lnTo>
                  <a:pt x="3410837" y="9221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3869690" cy="1320800"/>
          </a:xfrm>
          <a:custGeom>
            <a:avLst/>
            <a:gdLst/>
            <a:ahLst/>
            <a:cxnLst/>
            <a:rect l="l" t="t" r="r" b="b"/>
            <a:pathLst>
              <a:path w="3869690" h="1320800">
                <a:moveTo>
                  <a:pt x="3869563" y="0"/>
                </a:moveTo>
                <a:lnTo>
                  <a:pt x="0" y="0"/>
                </a:lnTo>
                <a:lnTo>
                  <a:pt x="0" y="391413"/>
                </a:lnTo>
                <a:lnTo>
                  <a:pt x="3428111" y="1318260"/>
                </a:lnTo>
                <a:lnTo>
                  <a:pt x="3460597" y="1320357"/>
                </a:lnTo>
                <a:lnTo>
                  <a:pt x="3490356" y="1310179"/>
                </a:lnTo>
                <a:lnTo>
                  <a:pt x="3514139" y="1289595"/>
                </a:lnTo>
                <a:lnTo>
                  <a:pt x="3528695" y="1260475"/>
                </a:lnTo>
                <a:lnTo>
                  <a:pt x="3869563" y="0"/>
                </a:lnTo>
                <a:close/>
              </a:path>
            </a:pathLst>
          </a:custGeom>
          <a:solidFill>
            <a:srgbClr val="000000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111248" y="6359576"/>
            <a:ext cx="2052320" cy="498475"/>
          </a:xfrm>
          <a:custGeom>
            <a:avLst/>
            <a:gdLst/>
            <a:ahLst/>
            <a:cxnLst/>
            <a:rect l="l" t="t" r="r" b="b"/>
            <a:pathLst>
              <a:path w="2052320" h="498475">
                <a:moveTo>
                  <a:pt x="194482" y="0"/>
                </a:moveTo>
                <a:lnTo>
                  <a:pt x="143875" y="19980"/>
                </a:lnTo>
                <a:lnTo>
                  <a:pt x="118363" y="60628"/>
                </a:lnTo>
                <a:lnTo>
                  <a:pt x="0" y="498422"/>
                </a:lnTo>
                <a:lnTo>
                  <a:pt x="2052192" y="498422"/>
                </a:lnTo>
                <a:lnTo>
                  <a:pt x="219075" y="2805"/>
                </a:lnTo>
                <a:lnTo>
                  <a:pt x="210814" y="1024"/>
                </a:lnTo>
                <a:lnTo>
                  <a:pt x="202612" y="99"/>
                </a:lnTo>
                <a:lnTo>
                  <a:pt x="194482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300666" y="0"/>
            <a:ext cx="6843395" cy="6858000"/>
          </a:xfrm>
          <a:custGeom>
            <a:avLst/>
            <a:gdLst/>
            <a:ahLst/>
            <a:cxnLst/>
            <a:rect l="l" t="t" r="r" b="b"/>
            <a:pathLst>
              <a:path w="6843395" h="6858000">
                <a:moveTo>
                  <a:pt x="6843333" y="0"/>
                </a:moveTo>
                <a:lnTo>
                  <a:pt x="1671004" y="0"/>
                </a:lnTo>
                <a:lnTo>
                  <a:pt x="2097" y="6172873"/>
                </a:lnTo>
                <a:lnTo>
                  <a:pt x="0" y="6205401"/>
                </a:lnTo>
                <a:lnTo>
                  <a:pt x="10177" y="6235182"/>
                </a:lnTo>
                <a:lnTo>
                  <a:pt x="30761" y="6258976"/>
                </a:lnTo>
                <a:lnTo>
                  <a:pt x="59882" y="6273546"/>
                </a:lnTo>
                <a:lnTo>
                  <a:pt x="2221676" y="6858000"/>
                </a:lnTo>
                <a:lnTo>
                  <a:pt x="6843333" y="6858000"/>
                </a:lnTo>
                <a:lnTo>
                  <a:pt x="6843333" y="0"/>
                </a:lnTo>
                <a:close/>
              </a:path>
            </a:pathLst>
          </a:custGeom>
          <a:solidFill>
            <a:srgbClr val="00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5028" y="156717"/>
            <a:ext cx="539394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2850" y="1262633"/>
            <a:ext cx="7718298" cy="405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eg"/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8.jpeg"/><Relationship Id="rId5" Type="http://schemas.openxmlformats.org/officeDocument/2006/relationships/image" Target="../media/image107.jpeg"/><Relationship Id="rId4" Type="http://schemas.openxmlformats.org/officeDocument/2006/relationships/image" Target="../media/image10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jpe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jpeg"/><Relationship Id="rId5" Type="http://schemas.openxmlformats.org/officeDocument/2006/relationships/image" Target="../media/image119.jpeg"/><Relationship Id="rId4" Type="http://schemas.openxmlformats.org/officeDocument/2006/relationships/image" Target="../media/image11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hyperlink" Target="http://www.enotes.com/" TargetMode="External"/><Relationship Id="rId7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ro/" TargetMode="External"/><Relationship Id="rId5" Type="http://schemas.openxmlformats.org/officeDocument/2006/relationships/hyperlink" Target="http://www.classle.net/" TargetMode="External"/><Relationship Id="rId10" Type="http://schemas.openxmlformats.org/officeDocument/2006/relationships/image" Target="../media/image125.jpeg"/><Relationship Id="rId4" Type="http://schemas.openxmlformats.org/officeDocument/2006/relationships/hyperlink" Target="http://www.wikipedia.org/" TargetMode="External"/><Relationship Id="rId9" Type="http://schemas.openxmlformats.org/officeDocument/2006/relationships/image" Target="../media/image1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21" Type="http://schemas.openxmlformats.org/officeDocument/2006/relationships/image" Target="../media/image37.jpe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6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jpe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jpeg"/><Relationship Id="rId4" Type="http://schemas.openxmlformats.org/officeDocument/2006/relationships/image" Target="../media/image5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2.jpeg"/><Relationship Id="rId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jpe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jpe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26" Type="http://schemas.openxmlformats.org/officeDocument/2006/relationships/image" Target="../media/image99.png"/><Relationship Id="rId3" Type="http://schemas.openxmlformats.org/officeDocument/2006/relationships/image" Target="../media/image76.png"/><Relationship Id="rId21" Type="http://schemas.openxmlformats.org/officeDocument/2006/relationships/image" Target="../media/image94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5" Type="http://schemas.openxmlformats.org/officeDocument/2006/relationships/image" Target="../media/image98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29" Type="http://schemas.openxmlformats.org/officeDocument/2006/relationships/image" Target="../media/image10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97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23" Type="http://schemas.openxmlformats.org/officeDocument/2006/relationships/image" Target="../media/image96.png"/><Relationship Id="rId28" Type="http://schemas.openxmlformats.org/officeDocument/2006/relationships/image" Target="../media/image101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Relationship Id="rId27" Type="http://schemas.openxmlformats.org/officeDocument/2006/relationships/image" Target="../media/image100.png"/><Relationship Id="rId30" Type="http://schemas.openxmlformats.org/officeDocument/2006/relationships/image" Target="../media/image10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422390" cy="4079875"/>
          </a:xfrm>
          <a:custGeom>
            <a:avLst/>
            <a:gdLst/>
            <a:ahLst/>
            <a:cxnLst/>
            <a:rect l="l" t="t" r="r" b="b"/>
            <a:pathLst>
              <a:path w="6422390" h="4079875">
                <a:moveTo>
                  <a:pt x="5812409" y="0"/>
                </a:moveTo>
                <a:lnTo>
                  <a:pt x="0" y="0"/>
                </a:lnTo>
                <a:lnTo>
                  <a:pt x="0" y="4079367"/>
                </a:lnTo>
                <a:lnTo>
                  <a:pt x="6362065" y="2390013"/>
                </a:lnTo>
                <a:lnTo>
                  <a:pt x="6391283" y="2375548"/>
                </a:lnTo>
                <a:lnTo>
                  <a:pt x="6411976" y="2351833"/>
                </a:lnTo>
                <a:lnTo>
                  <a:pt x="6422287" y="2322093"/>
                </a:lnTo>
                <a:lnTo>
                  <a:pt x="6420358" y="2289555"/>
                </a:lnTo>
                <a:lnTo>
                  <a:pt x="5812409" y="0"/>
                </a:lnTo>
                <a:close/>
              </a:path>
            </a:pathLst>
          </a:custGeom>
          <a:solidFill>
            <a:srgbClr val="000000">
              <a:alpha val="2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9183" y="0"/>
            <a:ext cx="3235325" cy="2326640"/>
          </a:xfrm>
          <a:custGeom>
            <a:avLst/>
            <a:gdLst/>
            <a:ahLst/>
            <a:cxnLst/>
            <a:rect l="l" t="t" r="r" b="b"/>
            <a:pathLst>
              <a:path w="3235325" h="2326640">
                <a:moveTo>
                  <a:pt x="3234816" y="0"/>
                </a:moveTo>
                <a:lnTo>
                  <a:pt x="0" y="0"/>
                </a:lnTo>
                <a:lnTo>
                  <a:pt x="601598" y="2265807"/>
                </a:lnTo>
                <a:lnTo>
                  <a:pt x="616063" y="2295042"/>
                </a:lnTo>
                <a:lnTo>
                  <a:pt x="639778" y="2315765"/>
                </a:lnTo>
                <a:lnTo>
                  <a:pt x="669518" y="2326082"/>
                </a:lnTo>
                <a:lnTo>
                  <a:pt x="702056" y="2324100"/>
                </a:lnTo>
                <a:lnTo>
                  <a:pt x="3234816" y="1651635"/>
                </a:lnTo>
                <a:lnTo>
                  <a:pt x="3234816" y="0"/>
                </a:lnTo>
                <a:close/>
              </a:path>
            </a:pathLst>
          </a:custGeom>
          <a:solidFill>
            <a:srgbClr val="000000">
              <a:alpha val="34901"/>
            </a:srgbClr>
          </a:solidFill>
        </p:spPr>
        <p:txBody>
          <a:bodyPr wrap="square" lIns="0" tIns="0" rIns="0" bIns="0" rtlCol="0"/>
          <a:lstStyle/>
          <a:p>
            <a:endParaRPr lang="en-US" dirty="0" smtClean="0"/>
          </a:p>
          <a:p>
            <a:r>
              <a:rPr lang="en-US" sz="2000" smtClean="0">
                <a:solidFill>
                  <a:schemeClr val="bg1"/>
                </a:solidFill>
              </a:rPr>
              <a:t>		Group </a:t>
            </a:r>
            <a:r>
              <a:rPr lang="en-US" sz="2000" dirty="0" smtClean="0">
                <a:solidFill>
                  <a:schemeClr val="bg1"/>
                </a:solidFill>
              </a:rPr>
              <a:t>- 01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73369" y="1740535"/>
            <a:ext cx="2571115" cy="5117465"/>
          </a:xfrm>
          <a:custGeom>
            <a:avLst/>
            <a:gdLst/>
            <a:ahLst/>
            <a:cxnLst/>
            <a:rect l="l" t="t" r="r" b="b"/>
            <a:pathLst>
              <a:path w="2571115" h="5117465">
                <a:moveTo>
                  <a:pt x="2570630" y="0"/>
                </a:moveTo>
                <a:lnTo>
                  <a:pt x="60221" y="666623"/>
                </a:lnTo>
                <a:lnTo>
                  <a:pt x="31003" y="681087"/>
                </a:lnTo>
                <a:lnTo>
                  <a:pt x="10310" y="704802"/>
                </a:lnTo>
                <a:lnTo>
                  <a:pt x="0" y="734542"/>
                </a:lnTo>
                <a:lnTo>
                  <a:pt x="1928" y="767079"/>
                </a:lnTo>
                <a:lnTo>
                  <a:pt x="1157120" y="5117466"/>
                </a:lnTo>
                <a:lnTo>
                  <a:pt x="2570630" y="5117465"/>
                </a:lnTo>
                <a:lnTo>
                  <a:pt x="2570630" y="0"/>
                </a:lnTo>
                <a:close/>
              </a:path>
            </a:pathLst>
          </a:custGeom>
          <a:solidFill>
            <a:srgbClr val="00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471245"/>
            <a:ext cx="7633970" cy="4387215"/>
          </a:xfrm>
          <a:custGeom>
            <a:avLst/>
            <a:gdLst/>
            <a:ahLst/>
            <a:cxnLst/>
            <a:rect l="l" t="t" r="r" b="b"/>
            <a:pathLst>
              <a:path w="7633970" h="4387215">
                <a:moveTo>
                  <a:pt x="6409192" y="0"/>
                </a:moveTo>
                <a:lnTo>
                  <a:pt x="6401069" y="79"/>
                </a:lnTo>
                <a:lnTo>
                  <a:pt x="6392876" y="968"/>
                </a:lnTo>
                <a:lnTo>
                  <a:pt x="6384671" y="2714"/>
                </a:lnTo>
                <a:lnTo>
                  <a:pt x="0" y="1698037"/>
                </a:lnTo>
                <a:lnTo>
                  <a:pt x="0" y="4386753"/>
                </a:lnTo>
                <a:lnTo>
                  <a:pt x="7633716" y="4386754"/>
                </a:lnTo>
                <a:lnTo>
                  <a:pt x="6485128" y="61007"/>
                </a:lnTo>
                <a:lnTo>
                  <a:pt x="6459775" y="20224"/>
                </a:lnTo>
                <a:lnTo>
                  <a:pt x="6417183" y="682"/>
                </a:lnTo>
                <a:lnTo>
                  <a:pt x="6409192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4859" y="3034283"/>
            <a:ext cx="5081016" cy="1507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5859" y="3034283"/>
            <a:ext cx="1271015" cy="1507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7359" y="3034283"/>
            <a:ext cx="1804415" cy="1507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65960" y="3796284"/>
            <a:ext cx="5195316" cy="15072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17435" y="3229355"/>
            <a:ext cx="1862327" cy="18653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49414" y="3529838"/>
            <a:ext cx="1218565" cy="1220470"/>
          </a:xfrm>
          <a:custGeom>
            <a:avLst/>
            <a:gdLst/>
            <a:ahLst/>
            <a:cxnLst/>
            <a:rect l="l" t="t" r="r" b="b"/>
            <a:pathLst>
              <a:path w="1218565" h="1220470">
                <a:moveTo>
                  <a:pt x="1204467" y="1005839"/>
                </a:moveTo>
                <a:lnTo>
                  <a:pt x="1200058" y="1021080"/>
                </a:lnTo>
                <a:lnTo>
                  <a:pt x="1196149" y="1035050"/>
                </a:lnTo>
                <a:lnTo>
                  <a:pt x="1192716" y="1046480"/>
                </a:lnTo>
                <a:lnTo>
                  <a:pt x="1175269" y="1084580"/>
                </a:lnTo>
                <a:lnTo>
                  <a:pt x="1153207" y="1117600"/>
                </a:lnTo>
                <a:lnTo>
                  <a:pt x="1107309" y="1160780"/>
                </a:lnTo>
                <a:lnTo>
                  <a:pt x="1040927" y="1196339"/>
                </a:lnTo>
                <a:lnTo>
                  <a:pt x="1001902" y="1207770"/>
                </a:lnTo>
                <a:lnTo>
                  <a:pt x="1015364" y="1220470"/>
                </a:lnTo>
                <a:lnTo>
                  <a:pt x="1069639" y="1209039"/>
                </a:lnTo>
                <a:lnTo>
                  <a:pt x="1106384" y="1192530"/>
                </a:lnTo>
                <a:lnTo>
                  <a:pt x="1139340" y="1170939"/>
                </a:lnTo>
                <a:lnTo>
                  <a:pt x="1176654" y="1131570"/>
                </a:lnTo>
                <a:lnTo>
                  <a:pt x="1202108" y="1083309"/>
                </a:lnTo>
                <a:lnTo>
                  <a:pt x="1214058" y="1041400"/>
                </a:lnTo>
                <a:lnTo>
                  <a:pt x="1218056" y="1018539"/>
                </a:lnTo>
                <a:lnTo>
                  <a:pt x="1204467" y="1005839"/>
                </a:lnTo>
                <a:close/>
              </a:path>
              <a:path w="1218565" h="1220470">
                <a:moveTo>
                  <a:pt x="984884" y="1056639"/>
                </a:moveTo>
                <a:lnTo>
                  <a:pt x="963294" y="1078230"/>
                </a:lnTo>
                <a:lnTo>
                  <a:pt x="984884" y="1099820"/>
                </a:lnTo>
                <a:lnTo>
                  <a:pt x="1006475" y="1078230"/>
                </a:lnTo>
                <a:lnTo>
                  <a:pt x="984884" y="1056639"/>
                </a:lnTo>
                <a:close/>
              </a:path>
              <a:path w="1218565" h="1220470">
                <a:moveTo>
                  <a:pt x="1134750" y="935989"/>
                </a:moveTo>
                <a:lnTo>
                  <a:pt x="1095984" y="935989"/>
                </a:lnTo>
                <a:lnTo>
                  <a:pt x="1103137" y="938530"/>
                </a:lnTo>
                <a:lnTo>
                  <a:pt x="1109839" y="942339"/>
                </a:lnTo>
                <a:lnTo>
                  <a:pt x="1128902" y="977900"/>
                </a:lnTo>
                <a:lnTo>
                  <a:pt x="1128303" y="985519"/>
                </a:lnTo>
                <a:lnTo>
                  <a:pt x="1103756" y="1013459"/>
                </a:lnTo>
                <a:lnTo>
                  <a:pt x="1099091" y="1014730"/>
                </a:lnTo>
                <a:lnTo>
                  <a:pt x="1042796" y="1014730"/>
                </a:lnTo>
                <a:lnTo>
                  <a:pt x="1036192" y="1017269"/>
                </a:lnTo>
                <a:lnTo>
                  <a:pt x="1024931" y="1022350"/>
                </a:lnTo>
                <a:lnTo>
                  <a:pt x="1013727" y="1029969"/>
                </a:lnTo>
                <a:lnTo>
                  <a:pt x="1008126" y="1035050"/>
                </a:lnTo>
                <a:lnTo>
                  <a:pt x="1004951" y="1038859"/>
                </a:lnTo>
                <a:lnTo>
                  <a:pt x="1002537" y="1041400"/>
                </a:lnTo>
                <a:lnTo>
                  <a:pt x="1020699" y="1059180"/>
                </a:lnTo>
                <a:lnTo>
                  <a:pt x="1028445" y="1051559"/>
                </a:lnTo>
                <a:lnTo>
                  <a:pt x="1034414" y="1046480"/>
                </a:lnTo>
                <a:lnTo>
                  <a:pt x="1043051" y="1042669"/>
                </a:lnTo>
                <a:lnTo>
                  <a:pt x="1047368" y="1040130"/>
                </a:lnTo>
                <a:lnTo>
                  <a:pt x="1051940" y="1040130"/>
                </a:lnTo>
                <a:lnTo>
                  <a:pt x="1056385" y="1038859"/>
                </a:lnTo>
                <a:lnTo>
                  <a:pt x="1107932" y="1038859"/>
                </a:lnTo>
                <a:lnTo>
                  <a:pt x="1115313" y="1037589"/>
                </a:lnTo>
                <a:lnTo>
                  <a:pt x="1146278" y="1014730"/>
                </a:lnTo>
                <a:lnTo>
                  <a:pt x="1155064" y="980439"/>
                </a:lnTo>
                <a:lnTo>
                  <a:pt x="1153213" y="967739"/>
                </a:lnTo>
                <a:lnTo>
                  <a:pt x="1148635" y="955039"/>
                </a:lnTo>
                <a:lnTo>
                  <a:pt x="1141366" y="943609"/>
                </a:lnTo>
                <a:lnTo>
                  <a:pt x="1134750" y="935989"/>
                </a:lnTo>
                <a:close/>
              </a:path>
              <a:path w="1218565" h="1220470">
                <a:moveTo>
                  <a:pt x="1107932" y="1038859"/>
                </a:moveTo>
                <a:lnTo>
                  <a:pt x="1064386" y="1038859"/>
                </a:lnTo>
                <a:lnTo>
                  <a:pt x="1076070" y="1040130"/>
                </a:lnTo>
                <a:lnTo>
                  <a:pt x="1098930" y="1040130"/>
                </a:lnTo>
                <a:lnTo>
                  <a:pt x="1107932" y="1038859"/>
                </a:lnTo>
                <a:close/>
              </a:path>
              <a:path w="1218565" h="1220470">
                <a:moveTo>
                  <a:pt x="907401" y="839469"/>
                </a:moveTo>
                <a:lnTo>
                  <a:pt x="870457" y="839469"/>
                </a:lnTo>
                <a:lnTo>
                  <a:pt x="950467" y="919480"/>
                </a:lnTo>
                <a:lnTo>
                  <a:pt x="877696" y="991869"/>
                </a:lnTo>
                <a:lnTo>
                  <a:pt x="898016" y="1012189"/>
                </a:lnTo>
                <a:lnTo>
                  <a:pt x="1009146" y="901700"/>
                </a:lnTo>
                <a:lnTo>
                  <a:pt x="968755" y="901700"/>
                </a:lnTo>
                <a:lnTo>
                  <a:pt x="907401" y="839469"/>
                </a:lnTo>
                <a:close/>
              </a:path>
              <a:path w="1218565" h="1220470">
                <a:moveTo>
                  <a:pt x="1085595" y="909319"/>
                </a:moveTo>
                <a:lnTo>
                  <a:pt x="1073405" y="909319"/>
                </a:lnTo>
                <a:lnTo>
                  <a:pt x="1061227" y="913130"/>
                </a:lnTo>
                <a:lnTo>
                  <a:pt x="1049073" y="918209"/>
                </a:lnTo>
                <a:lnTo>
                  <a:pt x="1036954" y="927100"/>
                </a:lnTo>
                <a:lnTo>
                  <a:pt x="1054100" y="948689"/>
                </a:lnTo>
                <a:lnTo>
                  <a:pt x="1063190" y="942339"/>
                </a:lnTo>
                <a:lnTo>
                  <a:pt x="1071959" y="938530"/>
                </a:lnTo>
                <a:lnTo>
                  <a:pt x="1080371" y="935989"/>
                </a:lnTo>
                <a:lnTo>
                  <a:pt x="1134750" y="935989"/>
                </a:lnTo>
                <a:lnTo>
                  <a:pt x="1131442" y="932180"/>
                </a:lnTo>
                <a:lnTo>
                  <a:pt x="1120582" y="923289"/>
                </a:lnTo>
                <a:lnTo>
                  <a:pt x="1109329" y="915669"/>
                </a:lnTo>
                <a:lnTo>
                  <a:pt x="1097670" y="911859"/>
                </a:lnTo>
                <a:lnTo>
                  <a:pt x="1085595" y="909319"/>
                </a:lnTo>
                <a:close/>
              </a:path>
              <a:path w="1218565" h="1220470">
                <a:moveTo>
                  <a:pt x="931799" y="736600"/>
                </a:moveTo>
                <a:lnTo>
                  <a:pt x="777239" y="891539"/>
                </a:lnTo>
                <a:lnTo>
                  <a:pt x="797559" y="911859"/>
                </a:lnTo>
                <a:lnTo>
                  <a:pt x="870457" y="839469"/>
                </a:lnTo>
                <a:lnTo>
                  <a:pt x="907401" y="839469"/>
                </a:lnTo>
                <a:lnTo>
                  <a:pt x="888618" y="820419"/>
                </a:lnTo>
                <a:lnTo>
                  <a:pt x="952118" y="756919"/>
                </a:lnTo>
                <a:lnTo>
                  <a:pt x="931799" y="736600"/>
                </a:lnTo>
                <a:close/>
              </a:path>
              <a:path w="1218565" h="1220470">
                <a:moveTo>
                  <a:pt x="1032255" y="838200"/>
                </a:moveTo>
                <a:lnTo>
                  <a:pt x="968755" y="901700"/>
                </a:lnTo>
                <a:lnTo>
                  <a:pt x="1009146" y="901700"/>
                </a:lnTo>
                <a:lnTo>
                  <a:pt x="1052576" y="858519"/>
                </a:lnTo>
                <a:lnTo>
                  <a:pt x="1032255" y="838200"/>
                </a:lnTo>
                <a:close/>
              </a:path>
              <a:path w="1218565" h="1220470">
                <a:moveTo>
                  <a:pt x="788415" y="593089"/>
                </a:moveTo>
                <a:lnTo>
                  <a:pt x="770127" y="610869"/>
                </a:lnTo>
                <a:lnTo>
                  <a:pt x="820801" y="661669"/>
                </a:lnTo>
                <a:lnTo>
                  <a:pt x="684529" y="797560"/>
                </a:lnTo>
                <a:lnTo>
                  <a:pt x="704850" y="819150"/>
                </a:lnTo>
                <a:lnTo>
                  <a:pt x="841247" y="683260"/>
                </a:lnTo>
                <a:lnTo>
                  <a:pt x="877749" y="683260"/>
                </a:lnTo>
                <a:lnTo>
                  <a:pt x="788415" y="593089"/>
                </a:lnTo>
                <a:close/>
              </a:path>
              <a:path w="1218565" h="1220470">
                <a:moveTo>
                  <a:pt x="877749" y="683260"/>
                </a:moveTo>
                <a:lnTo>
                  <a:pt x="841247" y="683260"/>
                </a:lnTo>
                <a:lnTo>
                  <a:pt x="892175" y="734060"/>
                </a:lnTo>
                <a:lnTo>
                  <a:pt x="910462" y="716279"/>
                </a:lnTo>
                <a:lnTo>
                  <a:pt x="877749" y="683260"/>
                </a:lnTo>
                <a:close/>
              </a:path>
              <a:path w="1218565" h="1220470">
                <a:moveTo>
                  <a:pt x="627506" y="469900"/>
                </a:moveTo>
                <a:lnTo>
                  <a:pt x="586057" y="480060"/>
                </a:lnTo>
                <a:lnTo>
                  <a:pt x="546607" y="509269"/>
                </a:lnTo>
                <a:lnTo>
                  <a:pt x="522247" y="543560"/>
                </a:lnTo>
                <a:lnTo>
                  <a:pt x="511428" y="584200"/>
                </a:lnTo>
                <a:lnTo>
                  <a:pt x="511710" y="596900"/>
                </a:lnTo>
                <a:lnTo>
                  <a:pt x="524367" y="637539"/>
                </a:lnTo>
                <a:lnTo>
                  <a:pt x="552793" y="670560"/>
                </a:lnTo>
                <a:lnTo>
                  <a:pt x="589279" y="688339"/>
                </a:lnTo>
                <a:lnTo>
                  <a:pt x="602781" y="692150"/>
                </a:lnTo>
                <a:lnTo>
                  <a:pt x="616426" y="692150"/>
                </a:lnTo>
                <a:lnTo>
                  <a:pt x="657861" y="681989"/>
                </a:lnTo>
                <a:lnTo>
                  <a:pt x="683631" y="665479"/>
                </a:lnTo>
                <a:lnTo>
                  <a:pt x="613790" y="665479"/>
                </a:lnTo>
                <a:lnTo>
                  <a:pt x="598765" y="664210"/>
                </a:lnTo>
                <a:lnTo>
                  <a:pt x="559688" y="642619"/>
                </a:lnTo>
                <a:lnTo>
                  <a:pt x="539204" y="604519"/>
                </a:lnTo>
                <a:lnTo>
                  <a:pt x="538226" y="589279"/>
                </a:lnTo>
                <a:lnTo>
                  <a:pt x="540466" y="574039"/>
                </a:lnTo>
                <a:lnTo>
                  <a:pt x="567308" y="530860"/>
                </a:lnTo>
                <a:lnTo>
                  <a:pt x="601106" y="504189"/>
                </a:lnTo>
                <a:lnTo>
                  <a:pt x="632713" y="496569"/>
                </a:lnTo>
                <a:lnTo>
                  <a:pt x="696289" y="496569"/>
                </a:lnTo>
                <a:lnTo>
                  <a:pt x="685532" y="487679"/>
                </a:lnTo>
                <a:lnTo>
                  <a:pt x="667400" y="477519"/>
                </a:lnTo>
                <a:lnTo>
                  <a:pt x="648055" y="471169"/>
                </a:lnTo>
                <a:lnTo>
                  <a:pt x="627506" y="469900"/>
                </a:lnTo>
                <a:close/>
              </a:path>
              <a:path w="1218565" h="1220470">
                <a:moveTo>
                  <a:pt x="696289" y="496569"/>
                </a:moveTo>
                <a:lnTo>
                  <a:pt x="632713" y="496569"/>
                </a:lnTo>
                <a:lnTo>
                  <a:pt x="647406" y="497839"/>
                </a:lnTo>
                <a:lnTo>
                  <a:pt x="661003" y="502919"/>
                </a:lnTo>
                <a:lnTo>
                  <a:pt x="691862" y="527050"/>
                </a:lnTo>
                <a:lnTo>
                  <a:pt x="706100" y="563879"/>
                </a:lnTo>
                <a:lnTo>
                  <a:pt x="706056" y="574039"/>
                </a:lnTo>
                <a:lnTo>
                  <a:pt x="690848" y="614679"/>
                </a:lnTo>
                <a:lnTo>
                  <a:pt x="659796" y="646429"/>
                </a:lnTo>
                <a:lnTo>
                  <a:pt x="613790" y="665479"/>
                </a:lnTo>
                <a:lnTo>
                  <a:pt x="683631" y="665479"/>
                </a:lnTo>
                <a:lnTo>
                  <a:pt x="715438" y="631189"/>
                </a:lnTo>
                <a:lnTo>
                  <a:pt x="731863" y="590550"/>
                </a:lnTo>
                <a:lnTo>
                  <a:pt x="733472" y="577850"/>
                </a:lnTo>
                <a:lnTo>
                  <a:pt x="733057" y="563879"/>
                </a:lnTo>
                <a:lnTo>
                  <a:pt x="720153" y="524510"/>
                </a:lnTo>
                <a:lnTo>
                  <a:pt x="702436" y="501650"/>
                </a:lnTo>
                <a:lnTo>
                  <a:pt x="696289" y="496569"/>
                </a:lnTo>
                <a:close/>
              </a:path>
              <a:path w="1218565" h="1220470">
                <a:moveTo>
                  <a:pt x="488187" y="292100"/>
                </a:moveTo>
                <a:lnTo>
                  <a:pt x="333628" y="445769"/>
                </a:lnTo>
                <a:lnTo>
                  <a:pt x="392302" y="504189"/>
                </a:lnTo>
                <a:lnTo>
                  <a:pt x="399589" y="511810"/>
                </a:lnTo>
                <a:lnTo>
                  <a:pt x="406590" y="518160"/>
                </a:lnTo>
                <a:lnTo>
                  <a:pt x="413305" y="523239"/>
                </a:lnTo>
                <a:lnTo>
                  <a:pt x="426065" y="530860"/>
                </a:lnTo>
                <a:lnTo>
                  <a:pt x="438344" y="535939"/>
                </a:lnTo>
                <a:lnTo>
                  <a:pt x="444245" y="535939"/>
                </a:lnTo>
                <a:lnTo>
                  <a:pt x="450292" y="537210"/>
                </a:lnTo>
                <a:lnTo>
                  <a:pt x="456612" y="537210"/>
                </a:lnTo>
                <a:lnTo>
                  <a:pt x="463194" y="535939"/>
                </a:lnTo>
                <a:lnTo>
                  <a:pt x="500790" y="510539"/>
                </a:lnTo>
                <a:lnTo>
                  <a:pt x="502341" y="508000"/>
                </a:lnTo>
                <a:lnTo>
                  <a:pt x="441197" y="508000"/>
                </a:lnTo>
                <a:lnTo>
                  <a:pt x="436117" y="506729"/>
                </a:lnTo>
                <a:lnTo>
                  <a:pt x="430783" y="504189"/>
                </a:lnTo>
                <a:lnTo>
                  <a:pt x="425195" y="500379"/>
                </a:lnTo>
                <a:lnTo>
                  <a:pt x="422020" y="497839"/>
                </a:lnTo>
                <a:lnTo>
                  <a:pt x="417194" y="492760"/>
                </a:lnTo>
                <a:lnTo>
                  <a:pt x="410590" y="486410"/>
                </a:lnTo>
                <a:lnTo>
                  <a:pt x="372236" y="448310"/>
                </a:lnTo>
                <a:lnTo>
                  <a:pt x="425450" y="394969"/>
                </a:lnTo>
                <a:lnTo>
                  <a:pt x="461527" y="394969"/>
                </a:lnTo>
                <a:lnTo>
                  <a:pt x="443610" y="377189"/>
                </a:lnTo>
                <a:lnTo>
                  <a:pt x="490346" y="330200"/>
                </a:lnTo>
                <a:lnTo>
                  <a:pt x="526711" y="330200"/>
                </a:lnTo>
                <a:lnTo>
                  <a:pt x="488187" y="292100"/>
                </a:lnTo>
                <a:close/>
              </a:path>
              <a:path w="1218565" h="1220470">
                <a:moveTo>
                  <a:pt x="461527" y="394969"/>
                </a:moveTo>
                <a:lnTo>
                  <a:pt x="425450" y="394969"/>
                </a:lnTo>
                <a:lnTo>
                  <a:pt x="461009" y="430529"/>
                </a:lnTo>
                <a:lnTo>
                  <a:pt x="473360" y="444500"/>
                </a:lnTo>
                <a:lnTo>
                  <a:pt x="477762" y="450850"/>
                </a:lnTo>
                <a:lnTo>
                  <a:pt x="480949" y="455929"/>
                </a:lnTo>
                <a:lnTo>
                  <a:pt x="484504" y="463550"/>
                </a:lnTo>
                <a:lnTo>
                  <a:pt x="485520" y="469900"/>
                </a:lnTo>
                <a:lnTo>
                  <a:pt x="482980" y="485139"/>
                </a:lnTo>
                <a:lnTo>
                  <a:pt x="479425" y="491489"/>
                </a:lnTo>
                <a:lnTo>
                  <a:pt x="473582" y="496569"/>
                </a:lnTo>
                <a:lnTo>
                  <a:pt x="468756" y="501650"/>
                </a:lnTo>
                <a:lnTo>
                  <a:pt x="463295" y="505460"/>
                </a:lnTo>
                <a:lnTo>
                  <a:pt x="451738" y="508000"/>
                </a:lnTo>
                <a:lnTo>
                  <a:pt x="502341" y="508000"/>
                </a:lnTo>
                <a:lnTo>
                  <a:pt x="505444" y="502919"/>
                </a:lnTo>
                <a:lnTo>
                  <a:pt x="508740" y="495300"/>
                </a:lnTo>
                <a:lnTo>
                  <a:pt x="510666" y="487679"/>
                </a:lnTo>
                <a:lnTo>
                  <a:pt x="511067" y="478789"/>
                </a:lnTo>
                <a:lnTo>
                  <a:pt x="509968" y="469900"/>
                </a:lnTo>
                <a:lnTo>
                  <a:pt x="507345" y="461010"/>
                </a:lnTo>
                <a:lnTo>
                  <a:pt x="503174" y="452119"/>
                </a:lnTo>
                <a:lnTo>
                  <a:pt x="540313" y="452119"/>
                </a:lnTo>
                <a:lnTo>
                  <a:pt x="546576" y="448310"/>
                </a:lnTo>
                <a:lnTo>
                  <a:pt x="552315" y="444500"/>
                </a:lnTo>
                <a:lnTo>
                  <a:pt x="557529" y="440689"/>
                </a:lnTo>
                <a:lnTo>
                  <a:pt x="562415" y="434339"/>
                </a:lnTo>
                <a:lnTo>
                  <a:pt x="563416" y="433069"/>
                </a:lnTo>
                <a:lnTo>
                  <a:pt x="511301" y="433069"/>
                </a:lnTo>
                <a:lnTo>
                  <a:pt x="504951" y="431800"/>
                </a:lnTo>
                <a:lnTo>
                  <a:pt x="498220" y="427989"/>
                </a:lnTo>
                <a:lnTo>
                  <a:pt x="493976" y="425450"/>
                </a:lnTo>
                <a:lnTo>
                  <a:pt x="489029" y="421639"/>
                </a:lnTo>
                <a:lnTo>
                  <a:pt x="483344" y="416560"/>
                </a:lnTo>
                <a:lnTo>
                  <a:pt x="461527" y="394969"/>
                </a:lnTo>
                <a:close/>
              </a:path>
              <a:path w="1218565" h="1220470">
                <a:moveTo>
                  <a:pt x="540313" y="452119"/>
                </a:moveTo>
                <a:lnTo>
                  <a:pt x="503174" y="452119"/>
                </a:lnTo>
                <a:lnTo>
                  <a:pt x="518874" y="454660"/>
                </a:lnTo>
                <a:lnTo>
                  <a:pt x="526337" y="454660"/>
                </a:lnTo>
                <a:lnTo>
                  <a:pt x="533526" y="453389"/>
                </a:lnTo>
                <a:lnTo>
                  <a:pt x="540313" y="452119"/>
                </a:lnTo>
                <a:close/>
              </a:path>
              <a:path w="1218565" h="1220470">
                <a:moveTo>
                  <a:pt x="526711" y="330200"/>
                </a:moveTo>
                <a:lnTo>
                  <a:pt x="490346" y="330200"/>
                </a:lnTo>
                <a:lnTo>
                  <a:pt x="521080" y="361950"/>
                </a:lnTo>
                <a:lnTo>
                  <a:pt x="528629" y="369569"/>
                </a:lnTo>
                <a:lnTo>
                  <a:pt x="534701" y="375919"/>
                </a:lnTo>
                <a:lnTo>
                  <a:pt x="539297" y="382269"/>
                </a:lnTo>
                <a:lnTo>
                  <a:pt x="542416" y="387350"/>
                </a:lnTo>
                <a:lnTo>
                  <a:pt x="545464" y="393700"/>
                </a:lnTo>
                <a:lnTo>
                  <a:pt x="546353" y="398779"/>
                </a:lnTo>
                <a:lnTo>
                  <a:pt x="544829" y="405129"/>
                </a:lnTo>
                <a:lnTo>
                  <a:pt x="543432" y="411479"/>
                </a:lnTo>
                <a:lnTo>
                  <a:pt x="540130" y="417829"/>
                </a:lnTo>
                <a:lnTo>
                  <a:pt x="529589" y="427989"/>
                </a:lnTo>
                <a:lnTo>
                  <a:pt x="523747" y="431800"/>
                </a:lnTo>
                <a:lnTo>
                  <a:pt x="517525" y="431800"/>
                </a:lnTo>
                <a:lnTo>
                  <a:pt x="511301" y="433069"/>
                </a:lnTo>
                <a:lnTo>
                  <a:pt x="563416" y="433069"/>
                </a:lnTo>
                <a:lnTo>
                  <a:pt x="566419" y="429260"/>
                </a:lnTo>
                <a:lnTo>
                  <a:pt x="569567" y="421639"/>
                </a:lnTo>
                <a:lnTo>
                  <a:pt x="571880" y="414019"/>
                </a:lnTo>
                <a:lnTo>
                  <a:pt x="573095" y="406400"/>
                </a:lnTo>
                <a:lnTo>
                  <a:pt x="573119" y="398779"/>
                </a:lnTo>
                <a:lnTo>
                  <a:pt x="571952" y="391160"/>
                </a:lnTo>
                <a:lnTo>
                  <a:pt x="545972" y="349250"/>
                </a:lnTo>
                <a:lnTo>
                  <a:pt x="526711" y="330200"/>
                </a:lnTo>
                <a:close/>
              </a:path>
              <a:path w="1218565" h="1220470">
                <a:moveTo>
                  <a:pt x="312546" y="200660"/>
                </a:moveTo>
                <a:lnTo>
                  <a:pt x="200659" y="312419"/>
                </a:lnTo>
                <a:lnTo>
                  <a:pt x="219582" y="331469"/>
                </a:lnTo>
                <a:lnTo>
                  <a:pt x="278129" y="273050"/>
                </a:lnTo>
                <a:lnTo>
                  <a:pt x="284222" y="267969"/>
                </a:lnTo>
                <a:lnTo>
                  <a:pt x="315086" y="250189"/>
                </a:lnTo>
                <a:lnTo>
                  <a:pt x="363706" y="250189"/>
                </a:lnTo>
                <a:lnTo>
                  <a:pt x="360765" y="245110"/>
                </a:lnTo>
                <a:lnTo>
                  <a:pt x="356361" y="240029"/>
                </a:lnTo>
                <a:lnTo>
                  <a:pt x="351916" y="234950"/>
                </a:lnTo>
                <a:lnTo>
                  <a:pt x="312674" y="234950"/>
                </a:lnTo>
                <a:lnTo>
                  <a:pt x="329564" y="218439"/>
                </a:lnTo>
                <a:lnTo>
                  <a:pt x="312546" y="200660"/>
                </a:lnTo>
                <a:close/>
              </a:path>
              <a:path w="1218565" h="1220470">
                <a:moveTo>
                  <a:pt x="363706" y="250189"/>
                </a:moveTo>
                <a:lnTo>
                  <a:pt x="315086" y="250189"/>
                </a:lnTo>
                <a:lnTo>
                  <a:pt x="326643" y="251460"/>
                </a:lnTo>
                <a:lnTo>
                  <a:pt x="331596" y="254000"/>
                </a:lnTo>
                <a:lnTo>
                  <a:pt x="340359" y="262889"/>
                </a:lnTo>
                <a:lnTo>
                  <a:pt x="343661" y="269239"/>
                </a:lnTo>
                <a:lnTo>
                  <a:pt x="345439" y="275589"/>
                </a:lnTo>
                <a:lnTo>
                  <a:pt x="369569" y="265429"/>
                </a:lnTo>
                <a:lnTo>
                  <a:pt x="367381" y="257810"/>
                </a:lnTo>
                <a:lnTo>
                  <a:pt x="364442" y="251460"/>
                </a:lnTo>
                <a:lnTo>
                  <a:pt x="363706" y="250189"/>
                </a:lnTo>
                <a:close/>
              </a:path>
              <a:path w="1218565" h="1220470">
                <a:moveTo>
                  <a:pt x="193675" y="101600"/>
                </a:moveTo>
                <a:lnTo>
                  <a:pt x="146026" y="116839"/>
                </a:lnTo>
                <a:lnTo>
                  <a:pt x="117973" y="144779"/>
                </a:lnTo>
                <a:lnTo>
                  <a:pt x="101345" y="187960"/>
                </a:lnTo>
                <a:lnTo>
                  <a:pt x="102560" y="201929"/>
                </a:lnTo>
                <a:lnTo>
                  <a:pt x="124205" y="241300"/>
                </a:lnTo>
                <a:lnTo>
                  <a:pt x="167582" y="262889"/>
                </a:lnTo>
                <a:lnTo>
                  <a:pt x="177117" y="264160"/>
                </a:lnTo>
                <a:lnTo>
                  <a:pt x="186580" y="262889"/>
                </a:lnTo>
                <a:lnTo>
                  <a:pt x="195960" y="260350"/>
                </a:lnTo>
                <a:lnTo>
                  <a:pt x="205577" y="256539"/>
                </a:lnTo>
                <a:lnTo>
                  <a:pt x="215550" y="251460"/>
                </a:lnTo>
                <a:lnTo>
                  <a:pt x="225857" y="242569"/>
                </a:lnTo>
                <a:lnTo>
                  <a:pt x="231924" y="237489"/>
                </a:lnTo>
                <a:lnTo>
                  <a:pt x="164294" y="237489"/>
                </a:lnTo>
                <a:lnTo>
                  <a:pt x="155384" y="234950"/>
                </a:lnTo>
                <a:lnTo>
                  <a:pt x="127289" y="200660"/>
                </a:lnTo>
                <a:lnTo>
                  <a:pt x="127000" y="190500"/>
                </a:lnTo>
                <a:lnTo>
                  <a:pt x="128928" y="180339"/>
                </a:lnTo>
                <a:lnTo>
                  <a:pt x="160508" y="139700"/>
                </a:lnTo>
                <a:lnTo>
                  <a:pt x="191261" y="127000"/>
                </a:lnTo>
                <a:lnTo>
                  <a:pt x="243406" y="127000"/>
                </a:lnTo>
                <a:lnTo>
                  <a:pt x="241172" y="124460"/>
                </a:lnTo>
                <a:lnTo>
                  <a:pt x="230483" y="115569"/>
                </a:lnTo>
                <a:lnTo>
                  <a:pt x="218995" y="107950"/>
                </a:lnTo>
                <a:lnTo>
                  <a:pt x="206722" y="104139"/>
                </a:lnTo>
                <a:lnTo>
                  <a:pt x="193675" y="101600"/>
                </a:lnTo>
                <a:close/>
              </a:path>
              <a:path w="1218565" h="1220470">
                <a:moveTo>
                  <a:pt x="243406" y="127000"/>
                </a:moveTo>
                <a:lnTo>
                  <a:pt x="200906" y="127000"/>
                </a:lnTo>
                <a:lnTo>
                  <a:pt x="209835" y="129539"/>
                </a:lnTo>
                <a:lnTo>
                  <a:pt x="218051" y="133350"/>
                </a:lnTo>
                <a:lnTo>
                  <a:pt x="238125" y="173989"/>
                </a:lnTo>
                <a:lnTo>
                  <a:pt x="236317" y="184150"/>
                </a:lnTo>
                <a:lnTo>
                  <a:pt x="205226" y="224789"/>
                </a:lnTo>
                <a:lnTo>
                  <a:pt x="173989" y="237489"/>
                </a:lnTo>
                <a:lnTo>
                  <a:pt x="231924" y="237489"/>
                </a:lnTo>
                <a:lnTo>
                  <a:pt x="256587" y="205739"/>
                </a:lnTo>
                <a:lnTo>
                  <a:pt x="263651" y="176529"/>
                </a:lnTo>
                <a:lnTo>
                  <a:pt x="262461" y="162560"/>
                </a:lnTo>
                <a:lnTo>
                  <a:pt x="258317" y="148589"/>
                </a:lnTo>
                <a:lnTo>
                  <a:pt x="251221" y="135889"/>
                </a:lnTo>
                <a:lnTo>
                  <a:pt x="243406" y="127000"/>
                </a:lnTo>
                <a:close/>
              </a:path>
              <a:path w="1218565" h="1220470">
                <a:moveTo>
                  <a:pt x="340359" y="231139"/>
                </a:moveTo>
                <a:lnTo>
                  <a:pt x="328755" y="231139"/>
                </a:lnTo>
                <a:lnTo>
                  <a:pt x="321268" y="232410"/>
                </a:lnTo>
                <a:lnTo>
                  <a:pt x="312674" y="234950"/>
                </a:lnTo>
                <a:lnTo>
                  <a:pt x="351916" y="234950"/>
                </a:lnTo>
                <a:lnTo>
                  <a:pt x="346582" y="232410"/>
                </a:lnTo>
                <a:lnTo>
                  <a:pt x="340359" y="231139"/>
                </a:lnTo>
                <a:close/>
              </a:path>
              <a:path w="1218565" h="1220470">
                <a:moveTo>
                  <a:pt x="202691" y="0"/>
                </a:moveTo>
                <a:lnTo>
                  <a:pt x="158972" y="8889"/>
                </a:lnTo>
                <a:lnTo>
                  <a:pt x="120395" y="24129"/>
                </a:lnTo>
                <a:lnTo>
                  <a:pt x="77087" y="52069"/>
                </a:lnTo>
                <a:lnTo>
                  <a:pt x="38893" y="93979"/>
                </a:lnTo>
                <a:lnTo>
                  <a:pt x="19938" y="129539"/>
                </a:lnTo>
                <a:lnTo>
                  <a:pt x="7111" y="166369"/>
                </a:lnTo>
                <a:lnTo>
                  <a:pt x="0" y="201929"/>
                </a:lnTo>
                <a:lnTo>
                  <a:pt x="13588" y="215900"/>
                </a:lnTo>
                <a:lnTo>
                  <a:pt x="25165" y="176529"/>
                </a:lnTo>
                <a:lnTo>
                  <a:pt x="40671" y="140969"/>
                </a:lnTo>
                <a:lnTo>
                  <a:pt x="83565" y="82550"/>
                </a:lnTo>
                <a:lnTo>
                  <a:pt x="115802" y="55879"/>
                </a:lnTo>
                <a:lnTo>
                  <a:pt x="157763" y="31750"/>
                </a:lnTo>
                <a:lnTo>
                  <a:pt x="176222" y="25400"/>
                </a:lnTo>
                <a:lnTo>
                  <a:pt x="186928" y="21589"/>
                </a:lnTo>
                <a:lnTo>
                  <a:pt x="200277" y="17779"/>
                </a:lnTo>
                <a:lnTo>
                  <a:pt x="216280" y="13969"/>
                </a:lnTo>
                <a:lnTo>
                  <a:pt x="2026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4939" y="331419"/>
            <a:ext cx="4227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 smtClean="0"/>
              <a:t>Class</a:t>
            </a:r>
            <a:r>
              <a:rPr sz="1800" spc="-10" smtClean="0"/>
              <a:t> </a:t>
            </a:r>
            <a:r>
              <a:rPr sz="1800" dirty="0"/>
              <a:t>– </a:t>
            </a:r>
            <a:r>
              <a:rPr sz="1800" spc="-15" dirty="0"/>
              <a:t>Power </a:t>
            </a:r>
            <a:r>
              <a:rPr sz="1800" spc="-5" dirty="0"/>
              <a:t>Point</a:t>
            </a:r>
            <a:r>
              <a:rPr sz="1800" spc="75" dirty="0"/>
              <a:t> </a:t>
            </a:r>
            <a:r>
              <a:rPr sz="1800" spc="-5" dirty="0"/>
              <a:t>Presentation</a:t>
            </a:r>
            <a:endParaRPr sz="1800"/>
          </a:p>
        </p:txBody>
      </p:sp>
      <p:sp>
        <p:nvSpPr>
          <p:cNvPr id="13" name="object 13"/>
          <p:cNvSpPr txBox="1"/>
          <p:nvPr/>
        </p:nvSpPr>
        <p:spPr>
          <a:xfrm>
            <a:off x="154939" y="1154938"/>
            <a:ext cx="6555105" cy="37292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smtClean="0">
                <a:solidFill>
                  <a:srgbClr val="FFFFFF"/>
                </a:solidFill>
                <a:latin typeface="Arial"/>
                <a:cs typeface="Arial"/>
              </a:rPr>
              <a:t>COORDINATING</a:t>
            </a:r>
            <a:r>
              <a:rPr sz="1800" b="1" spc="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smtClean="0">
                <a:solidFill>
                  <a:srgbClr val="FFFFFF"/>
                </a:solidFill>
                <a:latin typeface="Arial"/>
                <a:cs typeface="Arial"/>
              </a:rPr>
              <a:t>TEACHER</a:t>
            </a:r>
            <a:endParaRPr sz="180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pc="-5" dirty="0" smtClean="0">
                <a:solidFill>
                  <a:srgbClr val="FFFFFF"/>
                </a:solidFill>
                <a:latin typeface="Arial"/>
                <a:cs typeface="Arial"/>
              </a:rPr>
              <a:t>Dr. Akanksha Shukla</a:t>
            </a:r>
            <a:endParaRPr sz="180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smtClean="0">
                <a:solidFill>
                  <a:srgbClr val="FFFFFF"/>
                </a:solidFill>
                <a:latin typeface="Arial"/>
                <a:cs typeface="Arial"/>
              </a:rPr>
              <a:t>STUDENT</a:t>
            </a:r>
            <a:r>
              <a:rPr lang="en-US" sz="1800" b="1" spc="-5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800" spc="-5" dirty="0" smtClean="0">
                <a:solidFill>
                  <a:srgbClr val="FFFFFF"/>
                </a:solidFill>
                <a:latin typeface="Arial"/>
                <a:cs typeface="Arial"/>
              </a:rPr>
              <a:t>Ashish </a:t>
            </a:r>
            <a:r>
              <a:rPr lang="en-US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lang="en-US" sz="1800" spc="-5" dirty="0" smtClean="0">
                <a:solidFill>
                  <a:srgbClr val="FFFFFF"/>
                </a:solidFill>
                <a:latin typeface="Arial"/>
                <a:cs typeface="Arial"/>
              </a:rPr>
              <a:t>umar		Raj Kumar Verma		Rajat Raj</a:t>
            </a:r>
          </a:p>
          <a:p>
            <a:pPr marL="12700">
              <a:lnSpc>
                <a:spcPct val="100000"/>
              </a:lnSpc>
            </a:pPr>
            <a:r>
              <a:rPr lang="en-US" spc="-5" dirty="0" smtClean="0">
                <a:solidFill>
                  <a:srgbClr val="FFFFFF"/>
                </a:solidFill>
                <a:latin typeface="Arial"/>
                <a:cs typeface="Arial"/>
              </a:rPr>
              <a:t>Chandra </a:t>
            </a:r>
            <a:r>
              <a:rPr lang="en-US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US" spc="-5" dirty="0" smtClean="0">
                <a:solidFill>
                  <a:srgbClr val="FFFFFF"/>
                </a:solidFill>
                <a:latin typeface="Arial"/>
                <a:cs typeface="Arial"/>
              </a:rPr>
              <a:t>han		Rupesh kumar</a:t>
            </a:r>
          </a:p>
          <a:p>
            <a:pPr marL="12700">
              <a:lnSpc>
                <a:spcPct val="100000"/>
              </a:lnSpc>
            </a:pPr>
            <a:r>
              <a:rPr lang="en-US" spc="-5" dirty="0" smtClean="0">
                <a:solidFill>
                  <a:srgbClr val="FFFFFF"/>
                </a:solidFill>
                <a:latin typeface="Arial"/>
                <a:cs typeface="Arial"/>
              </a:rPr>
              <a:t>Jatin Gambhir		Zeno Sonal</a:t>
            </a:r>
            <a:endParaRPr sz="1800" smtClean="0">
              <a:latin typeface="Arial"/>
              <a:cs typeface="Arial"/>
            </a:endParaRPr>
          </a:p>
          <a:p>
            <a:pPr marL="2235200" marR="5080" indent="-1181735">
              <a:lnSpc>
                <a:spcPts val="6000"/>
              </a:lnSpc>
              <a:spcBef>
                <a:spcPts val="1755"/>
              </a:spcBef>
            </a:pPr>
            <a:r>
              <a:rPr sz="5400" spc="-5" smtClean="0">
                <a:solidFill>
                  <a:srgbClr val="FFFFFF"/>
                </a:solidFill>
                <a:latin typeface="Arial"/>
                <a:cs typeface="Arial"/>
              </a:rPr>
              <a:t>Management </a:t>
            </a:r>
            <a:r>
              <a:rPr sz="54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5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dirty="0">
                <a:solidFill>
                  <a:srgbClr val="FFFFFF"/>
                </a:solidFill>
                <a:latin typeface="Arial"/>
                <a:cs typeface="Arial"/>
              </a:rPr>
              <a:t>as  Art </a:t>
            </a:r>
            <a:r>
              <a:rPr sz="5400" spc="-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5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spc="-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endParaRPr sz="5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9472" y="4800598"/>
            <a:ext cx="2371343" cy="1943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3108" y="4800598"/>
            <a:ext cx="2590799" cy="1943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1"/>
          <p:cNvSpPr txBox="1"/>
          <p:nvPr/>
        </p:nvSpPr>
        <p:spPr>
          <a:xfrm>
            <a:off x="0" y="533400"/>
            <a:ext cx="4160520" cy="6029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Management </a:t>
            </a:r>
            <a:r>
              <a:rPr sz="2800" spc="-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5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 science</a:t>
            </a:r>
            <a:r>
              <a:rPr sz="280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due  to the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following reasons: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 marL="460375" indent="-447675">
              <a:lnSpc>
                <a:spcPct val="100000"/>
              </a:lnSpc>
              <a:buSzPct val="155357"/>
              <a:buFont typeface="Wingdings"/>
              <a:buChar char=""/>
              <a:tabLst>
                <a:tab pos="461009" algn="l"/>
              </a:tabLst>
            </a:pP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Concepts</a:t>
            </a:r>
            <a:endParaRPr sz="2800">
              <a:latin typeface="Arial"/>
              <a:cs typeface="Arial"/>
            </a:endParaRPr>
          </a:p>
          <a:p>
            <a:pPr marL="460375" indent="-447675">
              <a:lnSpc>
                <a:spcPct val="100000"/>
              </a:lnSpc>
              <a:spcBef>
                <a:spcPts val="3929"/>
              </a:spcBef>
              <a:buSzPct val="155357"/>
              <a:buFont typeface="Wingdings"/>
              <a:buChar char=""/>
              <a:tabLst>
                <a:tab pos="461009" algn="l"/>
              </a:tabLst>
            </a:pP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Methods and Principles</a:t>
            </a:r>
            <a:endParaRPr sz="2800">
              <a:latin typeface="Arial"/>
              <a:cs typeface="Arial"/>
            </a:endParaRPr>
          </a:p>
          <a:p>
            <a:pPr marL="460375" indent="-447675">
              <a:lnSpc>
                <a:spcPct val="100000"/>
              </a:lnSpc>
              <a:spcBef>
                <a:spcPts val="3925"/>
              </a:spcBef>
              <a:buSzPct val="155357"/>
              <a:buFont typeface="Wingdings"/>
              <a:buChar char=""/>
              <a:tabLst>
                <a:tab pos="461009" algn="l"/>
              </a:tabLst>
            </a:pPr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Theories</a:t>
            </a:r>
          </a:p>
          <a:p>
            <a:pPr marL="460375" indent="-447675">
              <a:lnSpc>
                <a:spcPct val="100000"/>
              </a:lnSpc>
              <a:spcBef>
                <a:spcPts val="3925"/>
              </a:spcBef>
              <a:buSzPct val="155357"/>
              <a:buFont typeface="Wingdings"/>
              <a:buChar char=""/>
              <a:tabLst>
                <a:tab pos="461009" algn="l"/>
              </a:tabLst>
            </a:pPr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Organized Knowledge</a:t>
            </a:r>
          </a:p>
          <a:p>
            <a:pPr marL="460375" indent="-447675">
              <a:lnSpc>
                <a:spcPct val="100000"/>
              </a:lnSpc>
              <a:spcBef>
                <a:spcPts val="3925"/>
              </a:spcBef>
              <a:buSzPct val="155357"/>
              <a:buFont typeface="Wingdings"/>
              <a:buChar char=""/>
              <a:tabLst>
                <a:tab pos="461009" algn="l"/>
              </a:tabLst>
            </a:pPr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4" name="Picture 13" descr="download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1219201"/>
            <a:ext cx="1785936" cy="1523999"/>
          </a:xfrm>
          <a:prstGeom prst="rect">
            <a:avLst/>
          </a:prstGeom>
        </p:spPr>
      </p:pic>
      <p:pic>
        <p:nvPicPr>
          <p:cNvPr id="15" name="Picture 14" descr="image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143000"/>
            <a:ext cx="2539872" cy="685800"/>
          </a:xfrm>
          <a:prstGeom prst="rect">
            <a:avLst/>
          </a:prstGeom>
        </p:spPr>
      </p:pic>
      <p:pic>
        <p:nvPicPr>
          <p:cNvPr id="16" name="Picture 15" descr="images (1)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057400"/>
            <a:ext cx="3048000" cy="2057400"/>
          </a:xfrm>
          <a:prstGeom prst="rect">
            <a:avLst/>
          </a:prstGeom>
        </p:spPr>
      </p:pic>
      <p:pic>
        <p:nvPicPr>
          <p:cNvPr id="17" name="Picture 16" descr="images (2)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0" y="4495800"/>
            <a:ext cx="1893134" cy="2088338"/>
          </a:xfrm>
          <a:prstGeom prst="rect">
            <a:avLst/>
          </a:prstGeom>
        </p:spPr>
      </p:pic>
      <p:pic>
        <p:nvPicPr>
          <p:cNvPr id="18" name="Picture 17" descr="images (3)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4724400"/>
            <a:ext cx="2514600" cy="1884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7355840" cy="6858000"/>
          </a:xfrm>
          <a:custGeom>
            <a:avLst/>
            <a:gdLst/>
            <a:ahLst/>
            <a:cxnLst/>
            <a:rect l="l" t="t" r="r" b="b"/>
            <a:pathLst>
              <a:path w="7355840" h="6858000">
                <a:moveTo>
                  <a:pt x="5876669" y="0"/>
                </a:moveTo>
                <a:lnTo>
                  <a:pt x="0" y="0"/>
                </a:lnTo>
                <a:lnTo>
                  <a:pt x="0" y="6858000"/>
                </a:lnTo>
                <a:lnTo>
                  <a:pt x="2791077" y="6858000"/>
                </a:lnTo>
                <a:lnTo>
                  <a:pt x="7295259" y="5661990"/>
                </a:lnTo>
                <a:lnTo>
                  <a:pt x="7324475" y="5647550"/>
                </a:lnTo>
                <a:lnTo>
                  <a:pt x="7345154" y="5623850"/>
                </a:lnTo>
                <a:lnTo>
                  <a:pt x="7355427" y="5594119"/>
                </a:lnTo>
                <a:lnTo>
                  <a:pt x="7353425" y="5561584"/>
                </a:lnTo>
                <a:lnTo>
                  <a:pt x="5876669" y="0"/>
                </a:lnTo>
                <a:close/>
              </a:path>
            </a:pathLst>
          </a:custGeom>
          <a:solidFill>
            <a:srgbClr val="00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61538" y="5750383"/>
            <a:ext cx="4539615" cy="1108075"/>
          </a:xfrm>
          <a:custGeom>
            <a:avLst/>
            <a:gdLst/>
            <a:ahLst/>
            <a:cxnLst/>
            <a:rect l="l" t="t" r="r" b="b"/>
            <a:pathLst>
              <a:path w="4539615" h="1108075">
                <a:moveTo>
                  <a:pt x="4185673" y="0"/>
                </a:moveTo>
                <a:lnTo>
                  <a:pt x="4177538" y="60"/>
                </a:lnTo>
                <a:lnTo>
                  <a:pt x="4169306" y="948"/>
                </a:lnTo>
                <a:lnTo>
                  <a:pt x="4161028" y="2691"/>
                </a:lnTo>
                <a:lnTo>
                  <a:pt x="0" y="1107615"/>
                </a:lnTo>
                <a:lnTo>
                  <a:pt x="4539361" y="1107616"/>
                </a:lnTo>
                <a:lnTo>
                  <a:pt x="4261485" y="60971"/>
                </a:lnTo>
                <a:lnTo>
                  <a:pt x="4236148" y="20209"/>
                </a:lnTo>
                <a:lnTo>
                  <a:pt x="4193666" y="735"/>
                </a:lnTo>
                <a:lnTo>
                  <a:pt x="4185673" y="0"/>
                </a:lnTo>
                <a:close/>
              </a:path>
            </a:pathLst>
          </a:custGeom>
          <a:solidFill>
            <a:srgbClr val="000000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11337" y="5268721"/>
            <a:ext cx="1633220" cy="1589405"/>
          </a:xfrm>
          <a:custGeom>
            <a:avLst/>
            <a:gdLst/>
            <a:ahLst/>
            <a:cxnLst/>
            <a:rect l="l" t="t" r="r" b="b"/>
            <a:pathLst>
              <a:path w="1633220" h="1589404">
                <a:moveTo>
                  <a:pt x="1632662" y="0"/>
                </a:moveTo>
                <a:lnTo>
                  <a:pt x="60275" y="417588"/>
                </a:lnTo>
                <a:lnTo>
                  <a:pt x="31039" y="432023"/>
                </a:lnTo>
                <a:lnTo>
                  <a:pt x="10316" y="455723"/>
                </a:lnTo>
                <a:lnTo>
                  <a:pt x="0" y="485457"/>
                </a:lnTo>
                <a:lnTo>
                  <a:pt x="1982" y="517994"/>
                </a:lnTo>
                <a:lnTo>
                  <a:pt x="286462" y="1589278"/>
                </a:lnTo>
                <a:lnTo>
                  <a:pt x="1632662" y="1589277"/>
                </a:lnTo>
                <a:lnTo>
                  <a:pt x="1632662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73445" y="0"/>
            <a:ext cx="3170555" cy="5598160"/>
          </a:xfrm>
          <a:custGeom>
            <a:avLst/>
            <a:gdLst/>
            <a:ahLst/>
            <a:cxnLst/>
            <a:rect l="l" t="t" r="r" b="b"/>
            <a:pathLst>
              <a:path w="3170554" h="5598160">
                <a:moveTo>
                  <a:pt x="3170554" y="0"/>
                </a:moveTo>
                <a:lnTo>
                  <a:pt x="0" y="0"/>
                </a:lnTo>
                <a:lnTo>
                  <a:pt x="1470532" y="5537835"/>
                </a:lnTo>
                <a:lnTo>
                  <a:pt x="1484997" y="5567065"/>
                </a:lnTo>
                <a:lnTo>
                  <a:pt x="1508712" y="5587780"/>
                </a:lnTo>
                <a:lnTo>
                  <a:pt x="1538452" y="5598099"/>
                </a:lnTo>
                <a:lnTo>
                  <a:pt x="1570989" y="5596140"/>
                </a:lnTo>
                <a:lnTo>
                  <a:pt x="3170554" y="5171440"/>
                </a:lnTo>
                <a:lnTo>
                  <a:pt x="3170554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5248" y="0"/>
            <a:ext cx="4148328" cy="434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0700" y="0"/>
            <a:ext cx="1475231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37460" y="0"/>
            <a:ext cx="1505712" cy="1104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14700" y="0"/>
            <a:ext cx="1536191" cy="1104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76344" y="0"/>
            <a:ext cx="2811779" cy="1104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41320" y="544068"/>
            <a:ext cx="2842260" cy="12313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123313" y="21158"/>
            <a:ext cx="444055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as an </a:t>
            </a:r>
            <a:r>
              <a:rPr sz="4400" b="1" dirty="0">
                <a:latin typeface="Arial"/>
                <a:cs typeface="Arial"/>
              </a:rPr>
              <a:t>Art </a:t>
            </a:r>
            <a:r>
              <a:rPr sz="4400" dirty="0"/>
              <a:t>vs. as</a:t>
            </a:r>
            <a:r>
              <a:rPr sz="4400" spc="-85" dirty="0"/>
              <a:t> </a:t>
            </a:r>
            <a:r>
              <a:rPr sz="4400" dirty="0"/>
              <a:t>a</a:t>
            </a:r>
            <a:endParaRPr sz="44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</a:pPr>
            <a:r>
              <a:rPr sz="4400" b="1" dirty="0">
                <a:latin typeface="Arial"/>
                <a:cs typeface="Arial"/>
              </a:rPr>
              <a:t>Science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352800" y="1371600"/>
            <a:ext cx="2001012" cy="20010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TextBox 73"/>
          <p:cNvSpPr txBox="1"/>
          <p:nvPr/>
        </p:nvSpPr>
        <p:spPr>
          <a:xfrm>
            <a:off x="304800" y="1676400"/>
            <a:ext cx="2743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昷흰.餻昂"/>
              </a:rPr>
              <a:t>Art:</a:t>
            </a:r>
          </a:p>
          <a:p>
            <a:pPr marL="342900" indent="-342900">
              <a:buAutoNum type="arabicParenR"/>
            </a:pPr>
            <a:r>
              <a:rPr lang="en-US" sz="2400" b="1" dirty="0" smtClean="0">
                <a:solidFill>
                  <a:schemeClr val="bg1"/>
                </a:solidFill>
                <a:latin typeface="昷흰.餻昂"/>
              </a:rPr>
              <a:t>based on practice and creativity.</a:t>
            </a:r>
          </a:p>
          <a:p>
            <a:pPr marL="342900" indent="-342900">
              <a:buAutoNum type="arabicParenR"/>
            </a:pPr>
            <a:r>
              <a:rPr lang="en-US" sz="2400" b="1" dirty="0" smtClean="0">
                <a:solidFill>
                  <a:schemeClr val="bg1"/>
                </a:solidFill>
                <a:latin typeface="昷흰.餻昂"/>
              </a:rPr>
              <a:t>It is a theoretical body of knowledge.</a:t>
            </a:r>
          </a:p>
          <a:p>
            <a:pPr marL="342900" indent="-342900">
              <a:buAutoNum type="arabicParenR"/>
            </a:pPr>
            <a:r>
              <a:rPr lang="en-US" sz="2400" b="1" dirty="0" smtClean="0">
                <a:solidFill>
                  <a:schemeClr val="bg1"/>
                </a:solidFill>
                <a:latin typeface="昷흰.餻昂"/>
              </a:rPr>
              <a:t>Has personalized application.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943600" y="1752600"/>
            <a:ext cx="297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昷흰.餻昂"/>
              </a:rPr>
              <a:t>Science:</a:t>
            </a:r>
          </a:p>
          <a:p>
            <a:pPr marL="342900" indent="-342900">
              <a:buAutoNum type="arabicParenR"/>
            </a:pPr>
            <a:r>
              <a:rPr lang="en-US" sz="2400" b="1" dirty="0" smtClean="0">
                <a:solidFill>
                  <a:schemeClr val="bg1"/>
                </a:solidFill>
                <a:latin typeface="昷흰.餻昂"/>
              </a:rPr>
              <a:t>based on experimentation.</a:t>
            </a:r>
          </a:p>
          <a:p>
            <a:pPr marL="342900" indent="-342900">
              <a:buAutoNum type="arabicParenR"/>
            </a:pPr>
            <a:r>
              <a:rPr lang="en-US" sz="2400" b="1" dirty="0" smtClean="0">
                <a:solidFill>
                  <a:schemeClr val="bg1"/>
                </a:solidFill>
                <a:latin typeface="昷흰.餻昂"/>
              </a:rPr>
              <a:t>It is a systemized body of knowledge.</a:t>
            </a:r>
          </a:p>
          <a:p>
            <a:pPr marL="342900" indent="-342900">
              <a:buAutoNum type="arabicParenR"/>
            </a:pPr>
            <a:r>
              <a:rPr lang="en-US" sz="2400" b="1" dirty="0" smtClean="0">
                <a:solidFill>
                  <a:schemeClr val="bg1"/>
                </a:solidFill>
                <a:latin typeface="昷흰.餻昂"/>
              </a:rPr>
              <a:t>Has universal application.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85394"/>
            <a:ext cx="3470910" cy="6372860"/>
          </a:xfrm>
          <a:custGeom>
            <a:avLst/>
            <a:gdLst/>
            <a:ahLst/>
            <a:cxnLst/>
            <a:rect l="l" t="t" r="r" b="b"/>
            <a:pathLst>
              <a:path w="3470910" h="6372859">
                <a:moveTo>
                  <a:pt x="0" y="0"/>
                </a:moveTo>
                <a:lnTo>
                  <a:pt x="0" y="6372605"/>
                </a:lnTo>
                <a:lnTo>
                  <a:pt x="2022346" y="6372605"/>
                </a:lnTo>
                <a:lnTo>
                  <a:pt x="3468749" y="1022857"/>
                </a:lnTo>
                <a:lnTo>
                  <a:pt x="3470845" y="990316"/>
                </a:lnTo>
                <a:lnTo>
                  <a:pt x="3460653" y="960548"/>
                </a:lnTo>
                <a:lnTo>
                  <a:pt x="3440031" y="936757"/>
                </a:lnTo>
                <a:lnTo>
                  <a:pt x="3410837" y="9221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69690" cy="1320800"/>
          </a:xfrm>
          <a:custGeom>
            <a:avLst/>
            <a:gdLst/>
            <a:ahLst/>
            <a:cxnLst/>
            <a:rect l="l" t="t" r="r" b="b"/>
            <a:pathLst>
              <a:path w="3869690" h="1320800">
                <a:moveTo>
                  <a:pt x="3869563" y="0"/>
                </a:moveTo>
                <a:lnTo>
                  <a:pt x="0" y="0"/>
                </a:lnTo>
                <a:lnTo>
                  <a:pt x="0" y="391413"/>
                </a:lnTo>
                <a:lnTo>
                  <a:pt x="3428111" y="1318260"/>
                </a:lnTo>
                <a:lnTo>
                  <a:pt x="3460597" y="1320357"/>
                </a:lnTo>
                <a:lnTo>
                  <a:pt x="3490356" y="1310179"/>
                </a:lnTo>
                <a:lnTo>
                  <a:pt x="3514139" y="1289595"/>
                </a:lnTo>
                <a:lnTo>
                  <a:pt x="3528695" y="1260475"/>
                </a:lnTo>
                <a:lnTo>
                  <a:pt x="3869563" y="0"/>
                </a:lnTo>
                <a:close/>
              </a:path>
            </a:pathLst>
          </a:custGeom>
          <a:solidFill>
            <a:srgbClr val="000000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1248" y="6359576"/>
            <a:ext cx="2052320" cy="498475"/>
          </a:xfrm>
          <a:custGeom>
            <a:avLst/>
            <a:gdLst/>
            <a:ahLst/>
            <a:cxnLst/>
            <a:rect l="l" t="t" r="r" b="b"/>
            <a:pathLst>
              <a:path w="2052320" h="498475">
                <a:moveTo>
                  <a:pt x="194482" y="0"/>
                </a:moveTo>
                <a:lnTo>
                  <a:pt x="143875" y="19980"/>
                </a:lnTo>
                <a:lnTo>
                  <a:pt x="118363" y="60628"/>
                </a:lnTo>
                <a:lnTo>
                  <a:pt x="0" y="498422"/>
                </a:lnTo>
                <a:lnTo>
                  <a:pt x="2052192" y="498422"/>
                </a:lnTo>
                <a:lnTo>
                  <a:pt x="219075" y="2805"/>
                </a:lnTo>
                <a:lnTo>
                  <a:pt x="210814" y="1024"/>
                </a:lnTo>
                <a:lnTo>
                  <a:pt x="202612" y="99"/>
                </a:lnTo>
                <a:lnTo>
                  <a:pt x="194482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0666" y="0"/>
            <a:ext cx="6843395" cy="6858000"/>
          </a:xfrm>
          <a:custGeom>
            <a:avLst/>
            <a:gdLst/>
            <a:ahLst/>
            <a:cxnLst/>
            <a:rect l="l" t="t" r="r" b="b"/>
            <a:pathLst>
              <a:path w="6843395" h="6858000">
                <a:moveTo>
                  <a:pt x="6843333" y="0"/>
                </a:moveTo>
                <a:lnTo>
                  <a:pt x="1671004" y="0"/>
                </a:lnTo>
                <a:lnTo>
                  <a:pt x="2097" y="6172873"/>
                </a:lnTo>
                <a:lnTo>
                  <a:pt x="0" y="6205401"/>
                </a:lnTo>
                <a:lnTo>
                  <a:pt x="10177" y="6235182"/>
                </a:lnTo>
                <a:lnTo>
                  <a:pt x="30761" y="6258976"/>
                </a:lnTo>
                <a:lnTo>
                  <a:pt x="59882" y="6273546"/>
                </a:lnTo>
                <a:lnTo>
                  <a:pt x="2221676" y="6858000"/>
                </a:lnTo>
                <a:lnTo>
                  <a:pt x="6843333" y="6858000"/>
                </a:lnTo>
                <a:lnTo>
                  <a:pt x="6843333" y="0"/>
                </a:lnTo>
                <a:close/>
              </a:path>
            </a:pathLst>
          </a:custGeom>
          <a:solidFill>
            <a:srgbClr val="00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7284" y="21335"/>
            <a:ext cx="3429000" cy="1121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168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Conclusions</a:t>
            </a:r>
          </a:p>
        </p:txBody>
      </p:sp>
      <p:sp>
        <p:nvSpPr>
          <p:cNvPr id="36" name="object 36"/>
          <p:cNvSpPr/>
          <p:nvPr/>
        </p:nvSpPr>
        <p:spPr>
          <a:xfrm>
            <a:off x="7932419" y="4917947"/>
            <a:ext cx="411479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body" idx="1"/>
          </p:nvPr>
        </p:nvSpPr>
        <p:spPr>
          <a:xfrm>
            <a:off x="1066800" y="1219200"/>
            <a:ext cx="7718298" cy="4173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1810" indent="-365760">
              <a:lnSpc>
                <a:spcPts val="2385"/>
              </a:lnSpc>
              <a:buSzPct val="160000"/>
              <a:buFont typeface="Wingdings"/>
              <a:buChar char=""/>
              <a:tabLst>
                <a:tab pos="3053080" algn="l"/>
              </a:tabLst>
            </a:pPr>
            <a:r>
              <a:rPr dirty="0"/>
              <a:t>From the study above, we say</a:t>
            </a:r>
            <a:r>
              <a:rPr spc="-130" dirty="0"/>
              <a:t> </a:t>
            </a:r>
            <a:r>
              <a:rPr spc="-5" dirty="0"/>
              <a:t>that:</a:t>
            </a:r>
          </a:p>
          <a:p>
            <a:pPr marL="3051810">
              <a:lnSpc>
                <a:spcPts val="1739"/>
              </a:lnSpc>
            </a:pPr>
            <a:r>
              <a:rPr b="1" dirty="0">
                <a:latin typeface="Arial"/>
                <a:cs typeface="Arial"/>
              </a:rPr>
              <a:t>management is both, art and</a:t>
            </a:r>
            <a:r>
              <a:rPr b="1" spc="-114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science.</a:t>
            </a:r>
          </a:p>
          <a:p>
            <a:pPr marL="3051810" indent="-365760">
              <a:lnSpc>
                <a:spcPts val="3180"/>
              </a:lnSpc>
              <a:buSzPct val="160000"/>
              <a:buFont typeface="Wingdings"/>
              <a:buChar char=""/>
              <a:tabLst>
                <a:tab pos="3053080" algn="l"/>
              </a:tabLst>
            </a:pPr>
            <a:r>
              <a:rPr dirty="0"/>
              <a:t>According to </a:t>
            </a:r>
            <a:r>
              <a:rPr b="1" dirty="0">
                <a:latin typeface="Arial"/>
                <a:cs typeface="Arial"/>
              </a:rPr>
              <a:t>ASME </a:t>
            </a:r>
            <a:r>
              <a:rPr spc="-5" dirty="0"/>
              <a:t>(</a:t>
            </a:r>
            <a:r>
              <a:rPr i="1" spc="-5" dirty="0">
                <a:latin typeface="Arial"/>
                <a:cs typeface="Arial"/>
              </a:rPr>
              <a:t>American </a:t>
            </a:r>
            <a:r>
              <a:rPr i="1" dirty="0">
                <a:latin typeface="Arial"/>
                <a:cs typeface="Arial"/>
              </a:rPr>
              <a:t>Society</a:t>
            </a:r>
            <a:r>
              <a:rPr i="1" spc="-10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of</a:t>
            </a:r>
          </a:p>
          <a:p>
            <a:pPr marL="3051810">
              <a:lnSpc>
                <a:spcPts val="2039"/>
              </a:lnSpc>
            </a:pPr>
            <a:r>
              <a:rPr i="1" dirty="0">
                <a:latin typeface="Arial"/>
                <a:cs typeface="Arial"/>
              </a:rPr>
              <a:t>Mechanical</a:t>
            </a:r>
            <a:r>
              <a:rPr i="1" spc="-3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Engineers</a:t>
            </a:r>
            <a:r>
              <a:rPr dirty="0"/>
              <a:t>):</a:t>
            </a:r>
          </a:p>
          <a:p>
            <a:pPr marL="2686050" marR="269240">
              <a:lnSpc>
                <a:spcPts val="1920"/>
              </a:lnSpc>
              <a:spcBef>
                <a:spcPts val="1065"/>
              </a:spcBef>
            </a:pPr>
            <a:r>
              <a:rPr i="1" spc="-5" dirty="0">
                <a:latin typeface="Arial"/>
                <a:cs typeface="Arial"/>
              </a:rPr>
              <a:t>“Management is </a:t>
            </a:r>
            <a:r>
              <a:rPr i="1" dirty="0">
                <a:latin typeface="Arial"/>
                <a:cs typeface="Arial"/>
              </a:rPr>
              <a:t>the </a:t>
            </a:r>
            <a:r>
              <a:rPr i="1" spc="-5" dirty="0">
                <a:latin typeface="Arial"/>
                <a:cs typeface="Arial"/>
              </a:rPr>
              <a:t>art and </a:t>
            </a:r>
            <a:r>
              <a:rPr i="1" dirty="0">
                <a:latin typeface="Arial"/>
                <a:cs typeface="Arial"/>
              </a:rPr>
              <a:t>the science </a:t>
            </a:r>
            <a:r>
              <a:rPr i="1" spc="-5" dirty="0">
                <a:latin typeface="Arial"/>
                <a:cs typeface="Arial"/>
              </a:rPr>
              <a:t>of  </a:t>
            </a:r>
            <a:r>
              <a:rPr i="1" dirty="0">
                <a:latin typeface="Arial"/>
                <a:cs typeface="Arial"/>
              </a:rPr>
              <a:t>preparing, organizing and directing</a:t>
            </a:r>
            <a:r>
              <a:rPr i="1" spc="-1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human  efforts to control the forces and utilize the  </a:t>
            </a:r>
            <a:r>
              <a:rPr i="1" spc="-5" dirty="0">
                <a:latin typeface="Arial"/>
                <a:cs typeface="Arial"/>
              </a:rPr>
              <a:t>material of nature </a:t>
            </a:r>
            <a:r>
              <a:rPr i="1" dirty="0">
                <a:latin typeface="Arial"/>
                <a:cs typeface="Arial"/>
              </a:rPr>
              <a:t>for the benefit </a:t>
            </a:r>
            <a:r>
              <a:rPr i="1" spc="-5" dirty="0">
                <a:latin typeface="Arial"/>
                <a:cs typeface="Arial"/>
              </a:rPr>
              <a:t>of</a:t>
            </a:r>
            <a:r>
              <a:rPr i="1" spc="-160" dirty="0">
                <a:latin typeface="Arial"/>
                <a:cs typeface="Arial"/>
              </a:rPr>
              <a:t> </a:t>
            </a:r>
            <a:r>
              <a:rPr i="1" spc="-5">
                <a:latin typeface="Arial"/>
                <a:cs typeface="Arial"/>
              </a:rPr>
              <a:t>men</a:t>
            </a:r>
            <a:r>
              <a:rPr i="1" spc="-5" smtClean="0">
                <a:latin typeface="Arial"/>
                <a:cs typeface="Arial"/>
              </a:rPr>
              <a:t>.”</a:t>
            </a:r>
            <a:endParaRPr lang="en-US" i="1" spc="-5" dirty="0" smtClean="0">
              <a:latin typeface="Arial"/>
              <a:cs typeface="Arial"/>
            </a:endParaRPr>
          </a:p>
          <a:p>
            <a:pPr marL="2686050" marR="269240">
              <a:lnSpc>
                <a:spcPts val="1920"/>
              </a:lnSpc>
              <a:spcBef>
                <a:spcPts val="1065"/>
              </a:spcBef>
            </a:pPr>
            <a:endParaRPr i="1" spc="-5" dirty="0">
              <a:latin typeface="Arial"/>
              <a:cs typeface="Arial"/>
            </a:endParaRPr>
          </a:p>
          <a:p>
            <a:pPr marL="3051810" marR="5080" indent="-365760">
              <a:lnSpc>
                <a:spcPct val="76200"/>
              </a:lnSpc>
              <a:spcBef>
                <a:spcPts val="330"/>
              </a:spcBef>
              <a:buSzPct val="160000"/>
              <a:buFont typeface="Wingdings"/>
              <a:buChar char=""/>
              <a:tabLst>
                <a:tab pos="3053080" algn="l"/>
              </a:tabLst>
            </a:pPr>
            <a:r>
              <a:rPr dirty="0"/>
              <a:t>Management has got two faces like a  coin; on one side it is art and on the</a:t>
            </a:r>
            <a:r>
              <a:rPr spc="-200" dirty="0"/>
              <a:t> </a:t>
            </a:r>
            <a:r>
              <a:rPr dirty="0"/>
              <a:t>other  side it is</a:t>
            </a:r>
            <a:r>
              <a:rPr spc="-35" dirty="0"/>
              <a:t> </a:t>
            </a:r>
            <a:r>
              <a:rPr dirty="0"/>
              <a:t>science.</a:t>
            </a:r>
          </a:p>
          <a:p>
            <a:pPr marL="3051810" marR="145415" indent="-365760">
              <a:lnSpc>
                <a:spcPct val="76200"/>
              </a:lnSpc>
              <a:spcBef>
                <a:spcPts val="315"/>
              </a:spcBef>
              <a:buSzPct val="160000"/>
              <a:buFont typeface="Wingdings"/>
              <a:buChar char=""/>
              <a:tabLst>
                <a:tab pos="3053080" algn="l"/>
              </a:tabLst>
            </a:pPr>
            <a:r>
              <a:rPr i="1" spc="-5" dirty="0">
                <a:latin typeface="Arial"/>
                <a:cs typeface="Arial"/>
              </a:rPr>
              <a:t>“Management is </a:t>
            </a:r>
            <a:r>
              <a:rPr i="1" dirty="0">
                <a:latin typeface="Arial"/>
                <a:cs typeface="Arial"/>
              </a:rPr>
              <a:t>a </a:t>
            </a:r>
            <a:r>
              <a:rPr i="1" spc="-5" dirty="0">
                <a:latin typeface="Arial"/>
                <a:cs typeface="Arial"/>
              </a:rPr>
              <a:t>mixture of an art and  </a:t>
            </a:r>
            <a:r>
              <a:rPr i="1" dirty="0">
                <a:latin typeface="Arial"/>
                <a:cs typeface="Arial"/>
              </a:rPr>
              <a:t>science – the present ratio is about</a:t>
            </a:r>
            <a:r>
              <a:rPr i="1" spc="-18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80%  </a:t>
            </a:r>
            <a:r>
              <a:rPr i="1" spc="-5" dirty="0">
                <a:latin typeface="Arial"/>
                <a:cs typeface="Arial"/>
              </a:rPr>
              <a:t>art </a:t>
            </a:r>
            <a:r>
              <a:rPr i="1" dirty="0">
                <a:latin typeface="Arial"/>
                <a:cs typeface="Arial"/>
              </a:rPr>
              <a:t>and 20% science.” </a:t>
            </a:r>
            <a:r>
              <a:rPr dirty="0"/>
              <a:t>– </a:t>
            </a:r>
            <a:r>
              <a:rPr b="1" dirty="0">
                <a:latin typeface="Arial"/>
                <a:cs typeface="Arial"/>
              </a:rPr>
              <a:t>Dean</a:t>
            </a:r>
            <a:r>
              <a:rPr b="1" spc="-16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Stanley</a:t>
            </a:r>
            <a:r>
              <a:rPr spc="-5" dirty="0"/>
              <a:t>.</a:t>
            </a:r>
          </a:p>
        </p:txBody>
      </p:sp>
      <p:sp>
        <p:nvSpPr>
          <p:cNvPr id="38" name="object 38"/>
          <p:cNvSpPr/>
          <p:nvPr/>
        </p:nvSpPr>
        <p:spPr>
          <a:xfrm>
            <a:off x="10667" y="304800"/>
            <a:ext cx="3149600" cy="205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5029200"/>
            <a:ext cx="3160776" cy="1571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2743200"/>
            <a:ext cx="3175000" cy="1943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85394"/>
            <a:ext cx="3470910" cy="6372860"/>
          </a:xfrm>
          <a:custGeom>
            <a:avLst/>
            <a:gdLst/>
            <a:ahLst/>
            <a:cxnLst/>
            <a:rect l="l" t="t" r="r" b="b"/>
            <a:pathLst>
              <a:path w="3470910" h="6372859">
                <a:moveTo>
                  <a:pt x="0" y="0"/>
                </a:moveTo>
                <a:lnTo>
                  <a:pt x="0" y="6372605"/>
                </a:lnTo>
                <a:lnTo>
                  <a:pt x="2022346" y="6372605"/>
                </a:lnTo>
                <a:lnTo>
                  <a:pt x="3468749" y="1022857"/>
                </a:lnTo>
                <a:lnTo>
                  <a:pt x="3470845" y="990316"/>
                </a:lnTo>
                <a:lnTo>
                  <a:pt x="3460653" y="960548"/>
                </a:lnTo>
                <a:lnTo>
                  <a:pt x="3440031" y="936757"/>
                </a:lnTo>
                <a:lnTo>
                  <a:pt x="3410837" y="9221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69690" cy="1320800"/>
          </a:xfrm>
          <a:custGeom>
            <a:avLst/>
            <a:gdLst/>
            <a:ahLst/>
            <a:cxnLst/>
            <a:rect l="l" t="t" r="r" b="b"/>
            <a:pathLst>
              <a:path w="3869690" h="1320800">
                <a:moveTo>
                  <a:pt x="3869563" y="0"/>
                </a:moveTo>
                <a:lnTo>
                  <a:pt x="0" y="0"/>
                </a:lnTo>
                <a:lnTo>
                  <a:pt x="0" y="391413"/>
                </a:lnTo>
                <a:lnTo>
                  <a:pt x="3428111" y="1318260"/>
                </a:lnTo>
                <a:lnTo>
                  <a:pt x="3460597" y="1320357"/>
                </a:lnTo>
                <a:lnTo>
                  <a:pt x="3490356" y="1310179"/>
                </a:lnTo>
                <a:lnTo>
                  <a:pt x="3514139" y="1289595"/>
                </a:lnTo>
                <a:lnTo>
                  <a:pt x="3528695" y="1260475"/>
                </a:lnTo>
                <a:lnTo>
                  <a:pt x="3869563" y="0"/>
                </a:lnTo>
                <a:close/>
              </a:path>
            </a:pathLst>
          </a:custGeom>
          <a:solidFill>
            <a:srgbClr val="000000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1248" y="6359576"/>
            <a:ext cx="2052320" cy="498475"/>
          </a:xfrm>
          <a:custGeom>
            <a:avLst/>
            <a:gdLst/>
            <a:ahLst/>
            <a:cxnLst/>
            <a:rect l="l" t="t" r="r" b="b"/>
            <a:pathLst>
              <a:path w="2052320" h="498475">
                <a:moveTo>
                  <a:pt x="194482" y="0"/>
                </a:moveTo>
                <a:lnTo>
                  <a:pt x="143875" y="19980"/>
                </a:lnTo>
                <a:lnTo>
                  <a:pt x="118363" y="60628"/>
                </a:lnTo>
                <a:lnTo>
                  <a:pt x="0" y="498422"/>
                </a:lnTo>
                <a:lnTo>
                  <a:pt x="2052192" y="498422"/>
                </a:lnTo>
                <a:lnTo>
                  <a:pt x="219075" y="2805"/>
                </a:lnTo>
                <a:lnTo>
                  <a:pt x="210814" y="1024"/>
                </a:lnTo>
                <a:lnTo>
                  <a:pt x="202612" y="99"/>
                </a:lnTo>
                <a:lnTo>
                  <a:pt x="194482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0666" y="0"/>
            <a:ext cx="6843395" cy="6858000"/>
          </a:xfrm>
          <a:custGeom>
            <a:avLst/>
            <a:gdLst/>
            <a:ahLst/>
            <a:cxnLst/>
            <a:rect l="l" t="t" r="r" b="b"/>
            <a:pathLst>
              <a:path w="6843395" h="6858000">
                <a:moveTo>
                  <a:pt x="6843333" y="0"/>
                </a:moveTo>
                <a:lnTo>
                  <a:pt x="1671004" y="0"/>
                </a:lnTo>
                <a:lnTo>
                  <a:pt x="2097" y="6172873"/>
                </a:lnTo>
                <a:lnTo>
                  <a:pt x="0" y="6205401"/>
                </a:lnTo>
                <a:lnTo>
                  <a:pt x="10177" y="6235182"/>
                </a:lnTo>
                <a:lnTo>
                  <a:pt x="30761" y="6258976"/>
                </a:lnTo>
                <a:lnTo>
                  <a:pt x="59882" y="6273546"/>
                </a:lnTo>
                <a:lnTo>
                  <a:pt x="2221676" y="6858000"/>
                </a:lnTo>
                <a:lnTo>
                  <a:pt x="6843333" y="6858000"/>
                </a:lnTo>
                <a:lnTo>
                  <a:pt x="6843333" y="0"/>
                </a:lnTo>
                <a:close/>
              </a:path>
            </a:pathLst>
          </a:custGeom>
          <a:solidFill>
            <a:srgbClr val="00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408" y="220979"/>
            <a:ext cx="3808476" cy="123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8741" y="369824"/>
            <a:ext cx="31057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Bibliography</a:t>
            </a:r>
            <a:endParaRPr sz="4400"/>
          </a:p>
        </p:txBody>
      </p:sp>
      <p:sp>
        <p:nvSpPr>
          <p:cNvPr id="12" name="object 12"/>
          <p:cNvSpPr txBox="1"/>
          <p:nvPr/>
        </p:nvSpPr>
        <p:spPr>
          <a:xfrm>
            <a:off x="0" y="1752600"/>
            <a:ext cx="2948940" cy="3982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www.enotes.com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275700"/>
              </a:lnSpc>
              <a:spcBef>
                <a:spcPts val="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ww</a:t>
            </a:r>
            <a:r>
              <a:rPr sz="2800" spc="-170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w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.wi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k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i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p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e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d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i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.o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g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www.classle.net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  <a:hlinkClick r:id="rId6"/>
              </a:rPr>
              <a:t>www.google.ro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38800" y="2209800"/>
            <a:ext cx="1676400" cy="1924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93820" y="1752600"/>
            <a:ext cx="1400555" cy="6294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46576" y="4134611"/>
            <a:ext cx="1447800" cy="6659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91200" y="5029198"/>
            <a:ext cx="1705355" cy="17053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85394"/>
            <a:ext cx="3470910" cy="6372860"/>
          </a:xfrm>
          <a:custGeom>
            <a:avLst/>
            <a:gdLst/>
            <a:ahLst/>
            <a:cxnLst/>
            <a:rect l="l" t="t" r="r" b="b"/>
            <a:pathLst>
              <a:path w="3470910" h="6372859">
                <a:moveTo>
                  <a:pt x="0" y="0"/>
                </a:moveTo>
                <a:lnTo>
                  <a:pt x="0" y="6372605"/>
                </a:lnTo>
                <a:lnTo>
                  <a:pt x="2022346" y="6372605"/>
                </a:lnTo>
                <a:lnTo>
                  <a:pt x="3468749" y="1022857"/>
                </a:lnTo>
                <a:lnTo>
                  <a:pt x="3470845" y="990316"/>
                </a:lnTo>
                <a:lnTo>
                  <a:pt x="3460653" y="960548"/>
                </a:lnTo>
                <a:lnTo>
                  <a:pt x="3440031" y="936757"/>
                </a:lnTo>
                <a:lnTo>
                  <a:pt x="3410837" y="9221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69690" cy="1320800"/>
          </a:xfrm>
          <a:custGeom>
            <a:avLst/>
            <a:gdLst/>
            <a:ahLst/>
            <a:cxnLst/>
            <a:rect l="l" t="t" r="r" b="b"/>
            <a:pathLst>
              <a:path w="3869690" h="1320800">
                <a:moveTo>
                  <a:pt x="3869563" y="0"/>
                </a:moveTo>
                <a:lnTo>
                  <a:pt x="0" y="0"/>
                </a:lnTo>
                <a:lnTo>
                  <a:pt x="0" y="391413"/>
                </a:lnTo>
                <a:lnTo>
                  <a:pt x="3428111" y="1318260"/>
                </a:lnTo>
                <a:lnTo>
                  <a:pt x="3460597" y="1320357"/>
                </a:lnTo>
                <a:lnTo>
                  <a:pt x="3490356" y="1310179"/>
                </a:lnTo>
                <a:lnTo>
                  <a:pt x="3514139" y="1289595"/>
                </a:lnTo>
                <a:lnTo>
                  <a:pt x="3528695" y="1260475"/>
                </a:lnTo>
                <a:lnTo>
                  <a:pt x="3869563" y="0"/>
                </a:lnTo>
                <a:close/>
              </a:path>
            </a:pathLst>
          </a:custGeom>
          <a:solidFill>
            <a:srgbClr val="000000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1248" y="6359576"/>
            <a:ext cx="2052320" cy="498475"/>
          </a:xfrm>
          <a:custGeom>
            <a:avLst/>
            <a:gdLst/>
            <a:ahLst/>
            <a:cxnLst/>
            <a:rect l="l" t="t" r="r" b="b"/>
            <a:pathLst>
              <a:path w="2052320" h="498475">
                <a:moveTo>
                  <a:pt x="194482" y="0"/>
                </a:moveTo>
                <a:lnTo>
                  <a:pt x="143875" y="19980"/>
                </a:lnTo>
                <a:lnTo>
                  <a:pt x="118363" y="60628"/>
                </a:lnTo>
                <a:lnTo>
                  <a:pt x="0" y="498422"/>
                </a:lnTo>
                <a:lnTo>
                  <a:pt x="2052192" y="498422"/>
                </a:lnTo>
                <a:lnTo>
                  <a:pt x="219075" y="2805"/>
                </a:lnTo>
                <a:lnTo>
                  <a:pt x="210814" y="1024"/>
                </a:lnTo>
                <a:lnTo>
                  <a:pt x="202612" y="99"/>
                </a:lnTo>
                <a:lnTo>
                  <a:pt x="194482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0666" y="0"/>
            <a:ext cx="6843395" cy="6858000"/>
          </a:xfrm>
          <a:custGeom>
            <a:avLst/>
            <a:gdLst/>
            <a:ahLst/>
            <a:cxnLst/>
            <a:rect l="l" t="t" r="r" b="b"/>
            <a:pathLst>
              <a:path w="6843395" h="6858000">
                <a:moveTo>
                  <a:pt x="6843333" y="0"/>
                </a:moveTo>
                <a:lnTo>
                  <a:pt x="1671004" y="0"/>
                </a:lnTo>
                <a:lnTo>
                  <a:pt x="2097" y="6172873"/>
                </a:lnTo>
                <a:lnTo>
                  <a:pt x="0" y="6205401"/>
                </a:lnTo>
                <a:lnTo>
                  <a:pt x="10177" y="6235182"/>
                </a:lnTo>
                <a:lnTo>
                  <a:pt x="30761" y="6258976"/>
                </a:lnTo>
                <a:lnTo>
                  <a:pt x="59882" y="6273546"/>
                </a:lnTo>
                <a:lnTo>
                  <a:pt x="2221676" y="6858000"/>
                </a:lnTo>
                <a:lnTo>
                  <a:pt x="6843333" y="6858000"/>
                </a:lnTo>
                <a:lnTo>
                  <a:pt x="6843333" y="0"/>
                </a:lnTo>
                <a:close/>
              </a:path>
            </a:pathLst>
          </a:custGeom>
          <a:solidFill>
            <a:srgbClr val="00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07664" y="803148"/>
            <a:ext cx="2967228" cy="1231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41546" y="951433"/>
            <a:ext cx="2263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smtClean="0"/>
              <a:t>Contents</a:t>
            </a:r>
            <a:endParaRPr sz="4400"/>
          </a:p>
        </p:txBody>
      </p:sp>
      <p:sp>
        <p:nvSpPr>
          <p:cNvPr id="8" name="object 8"/>
          <p:cNvSpPr/>
          <p:nvPr/>
        </p:nvSpPr>
        <p:spPr>
          <a:xfrm>
            <a:off x="1214627" y="2157983"/>
            <a:ext cx="876299" cy="1153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84020" y="2378964"/>
            <a:ext cx="4902708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4627" y="2746248"/>
            <a:ext cx="876299" cy="1153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84020" y="2967227"/>
            <a:ext cx="4053839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4627" y="3334511"/>
            <a:ext cx="876299" cy="1153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84020" y="3555491"/>
            <a:ext cx="4686300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14627" y="3922776"/>
            <a:ext cx="876299" cy="1153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84020" y="4143755"/>
            <a:ext cx="2388108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14627" y="4511040"/>
            <a:ext cx="876299" cy="1153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84020" y="4732020"/>
            <a:ext cx="2231135" cy="789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14627" y="5099303"/>
            <a:ext cx="876299" cy="1153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84020" y="5320284"/>
            <a:ext cx="2429256" cy="789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26794" y="2471369"/>
            <a:ext cx="4821555" cy="3436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 indent="-365760">
              <a:lnSpc>
                <a:spcPct val="100000"/>
              </a:lnSpc>
              <a:spcBef>
                <a:spcPts val="95"/>
              </a:spcBef>
              <a:buSzPct val="158928"/>
              <a:buChar char="•"/>
              <a:tabLst>
                <a:tab pos="378460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Introduction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280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1275"/>
              </a:spcBef>
              <a:buSzPct val="158928"/>
              <a:buChar char="•"/>
              <a:tabLst>
                <a:tab pos="378460" algn="l"/>
              </a:tabLst>
            </a:pPr>
            <a:r>
              <a:rPr sz="2800" spc="-5" smtClean="0">
                <a:solidFill>
                  <a:srgbClr val="FFFFFF"/>
                </a:solidFill>
                <a:latin typeface="Arial"/>
                <a:cs typeface="Arial"/>
              </a:rPr>
              <a:t>Management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as an</a:t>
            </a: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Art</a:t>
            </a:r>
            <a:endParaRPr sz="280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1275"/>
              </a:spcBef>
              <a:buSzPct val="158928"/>
              <a:buChar char="•"/>
              <a:tabLst>
                <a:tab pos="37846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Management as a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endParaRPr sz="280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1275"/>
              </a:spcBef>
              <a:buSzPct val="158928"/>
              <a:buChar char="•"/>
              <a:tabLst>
                <a:tab pos="37846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Comparison</a:t>
            </a:r>
            <a:endParaRPr sz="280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1270"/>
              </a:spcBef>
              <a:buSzPct val="158928"/>
              <a:buChar char="•"/>
              <a:tabLst>
                <a:tab pos="37846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Conclusion</a:t>
            </a:r>
            <a:endParaRPr sz="280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1270"/>
              </a:spcBef>
              <a:buSzPct val="158928"/>
              <a:buChar char="•"/>
              <a:tabLst>
                <a:tab pos="37846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Bibliography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95800" y="4190998"/>
            <a:ext cx="3555492" cy="2667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85394"/>
            <a:ext cx="3470910" cy="6372860"/>
          </a:xfrm>
          <a:custGeom>
            <a:avLst/>
            <a:gdLst/>
            <a:ahLst/>
            <a:cxnLst/>
            <a:rect l="l" t="t" r="r" b="b"/>
            <a:pathLst>
              <a:path w="3470910" h="6372859">
                <a:moveTo>
                  <a:pt x="0" y="0"/>
                </a:moveTo>
                <a:lnTo>
                  <a:pt x="0" y="6372605"/>
                </a:lnTo>
                <a:lnTo>
                  <a:pt x="2022346" y="6372605"/>
                </a:lnTo>
                <a:lnTo>
                  <a:pt x="3468749" y="1022857"/>
                </a:lnTo>
                <a:lnTo>
                  <a:pt x="3470845" y="990316"/>
                </a:lnTo>
                <a:lnTo>
                  <a:pt x="3460653" y="960548"/>
                </a:lnTo>
                <a:lnTo>
                  <a:pt x="3440031" y="936757"/>
                </a:lnTo>
                <a:lnTo>
                  <a:pt x="3410837" y="9221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69690" cy="1320800"/>
          </a:xfrm>
          <a:custGeom>
            <a:avLst/>
            <a:gdLst/>
            <a:ahLst/>
            <a:cxnLst/>
            <a:rect l="l" t="t" r="r" b="b"/>
            <a:pathLst>
              <a:path w="3869690" h="1320800">
                <a:moveTo>
                  <a:pt x="3869563" y="0"/>
                </a:moveTo>
                <a:lnTo>
                  <a:pt x="0" y="0"/>
                </a:lnTo>
                <a:lnTo>
                  <a:pt x="0" y="391413"/>
                </a:lnTo>
                <a:lnTo>
                  <a:pt x="3428111" y="1318260"/>
                </a:lnTo>
                <a:lnTo>
                  <a:pt x="3460597" y="1320357"/>
                </a:lnTo>
                <a:lnTo>
                  <a:pt x="3490356" y="1310179"/>
                </a:lnTo>
                <a:lnTo>
                  <a:pt x="3514139" y="1289595"/>
                </a:lnTo>
                <a:lnTo>
                  <a:pt x="3528695" y="1260475"/>
                </a:lnTo>
                <a:lnTo>
                  <a:pt x="3869563" y="0"/>
                </a:lnTo>
                <a:close/>
              </a:path>
            </a:pathLst>
          </a:custGeom>
          <a:solidFill>
            <a:srgbClr val="000000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1248" y="6359576"/>
            <a:ext cx="2052320" cy="498475"/>
          </a:xfrm>
          <a:custGeom>
            <a:avLst/>
            <a:gdLst/>
            <a:ahLst/>
            <a:cxnLst/>
            <a:rect l="l" t="t" r="r" b="b"/>
            <a:pathLst>
              <a:path w="2052320" h="498475">
                <a:moveTo>
                  <a:pt x="194482" y="0"/>
                </a:moveTo>
                <a:lnTo>
                  <a:pt x="143875" y="19980"/>
                </a:lnTo>
                <a:lnTo>
                  <a:pt x="118363" y="60628"/>
                </a:lnTo>
                <a:lnTo>
                  <a:pt x="0" y="498422"/>
                </a:lnTo>
                <a:lnTo>
                  <a:pt x="2052192" y="498422"/>
                </a:lnTo>
                <a:lnTo>
                  <a:pt x="219075" y="2805"/>
                </a:lnTo>
                <a:lnTo>
                  <a:pt x="210814" y="1024"/>
                </a:lnTo>
                <a:lnTo>
                  <a:pt x="202612" y="99"/>
                </a:lnTo>
                <a:lnTo>
                  <a:pt x="194482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0666" y="0"/>
            <a:ext cx="6843395" cy="6858000"/>
          </a:xfrm>
          <a:custGeom>
            <a:avLst/>
            <a:gdLst/>
            <a:ahLst/>
            <a:cxnLst/>
            <a:rect l="l" t="t" r="r" b="b"/>
            <a:pathLst>
              <a:path w="6843395" h="6858000">
                <a:moveTo>
                  <a:pt x="6843333" y="0"/>
                </a:moveTo>
                <a:lnTo>
                  <a:pt x="1671004" y="0"/>
                </a:lnTo>
                <a:lnTo>
                  <a:pt x="2097" y="6172873"/>
                </a:lnTo>
                <a:lnTo>
                  <a:pt x="0" y="6205401"/>
                </a:lnTo>
                <a:lnTo>
                  <a:pt x="10177" y="6235182"/>
                </a:lnTo>
                <a:lnTo>
                  <a:pt x="30761" y="6258976"/>
                </a:lnTo>
                <a:lnTo>
                  <a:pt x="59882" y="6273546"/>
                </a:lnTo>
                <a:lnTo>
                  <a:pt x="2221676" y="6858000"/>
                </a:lnTo>
                <a:lnTo>
                  <a:pt x="6843333" y="6858000"/>
                </a:lnTo>
                <a:lnTo>
                  <a:pt x="6843333" y="0"/>
                </a:lnTo>
                <a:close/>
              </a:path>
            </a:pathLst>
          </a:custGeom>
          <a:solidFill>
            <a:srgbClr val="00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0580" y="193547"/>
            <a:ext cx="2188464" cy="1231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0572" y="193547"/>
            <a:ext cx="4552187" cy="1231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64132" y="342138"/>
            <a:ext cx="53092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What is</a:t>
            </a:r>
            <a:r>
              <a:rPr sz="4400" spc="-75" dirty="0"/>
              <a:t> </a:t>
            </a:r>
            <a:r>
              <a:rPr sz="4400" dirty="0"/>
              <a:t>Management</a:t>
            </a:r>
            <a:endParaRPr sz="4400"/>
          </a:p>
        </p:txBody>
      </p:sp>
      <p:sp>
        <p:nvSpPr>
          <p:cNvPr id="9" name="object 9"/>
          <p:cNvSpPr/>
          <p:nvPr/>
        </p:nvSpPr>
        <p:spPr>
          <a:xfrm>
            <a:off x="0" y="1086611"/>
            <a:ext cx="900684" cy="1147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9184" y="1303019"/>
            <a:ext cx="3499104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6888" y="1729739"/>
            <a:ext cx="4072128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6888" y="2156460"/>
            <a:ext cx="2350008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29611" y="2156460"/>
            <a:ext cx="2252472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6888" y="2583179"/>
            <a:ext cx="4210812" cy="789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6888" y="3009900"/>
            <a:ext cx="3994404" cy="7894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6888" y="3436620"/>
            <a:ext cx="1341120" cy="7894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18616" y="3436620"/>
            <a:ext cx="1537716" cy="7894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87523" y="3436620"/>
            <a:ext cx="1380744" cy="7894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98876" y="3436620"/>
            <a:ext cx="687324" cy="7894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3808476"/>
            <a:ext cx="900684" cy="1147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9184" y="4024884"/>
            <a:ext cx="3895344" cy="7894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6888" y="4451603"/>
            <a:ext cx="4052316" cy="7894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6888" y="4878323"/>
            <a:ext cx="3936491" cy="7894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6888" y="5305044"/>
            <a:ext cx="4430268" cy="7894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6888" y="5731764"/>
            <a:ext cx="1610868" cy="7894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9712" y="1395729"/>
            <a:ext cx="4249420" cy="511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460" indent="-365760">
              <a:lnSpc>
                <a:spcPts val="3620"/>
              </a:lnSpc>
              <a:buSzPct val="155357"/>
              <a:buFont typeface="Wingdings"/>
              <a:buChar char=""/>
              <a:tabLst>
                <a:tab pos="461009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The verb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'manage'</a:t>
            </a:r>
            <a:endParaRPr sz="2800">
              <a:latin typeface="Arial"/>
              <a:cs typeface="Arial"/>
            </a:endParaRPr>
          </a:p>
          <a:p>
            <a:pPr marL="377825">
              <a:lnSpc>
                <a:spcPts val="3195"/>
              </a:lnSpc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comes from the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Italian</a:t>
            </a:r>
            <a:endParaRPr sz="2800">
              <a:latin typeface="Arial"/>
              <a:cs typeface="Arial"/>
            </a:endParaRPr>
          </a:p>
          <a:p>
            <a:pPr marL="377825" marR="197485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maneggiare (to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handle,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especially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tools),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which 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derives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from the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Latin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word manus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800" spc="-5">
                <a:solidFill>
                  <a:srgbClr val="FFFFFF"/>
                </a:solidFill>
                <a:latin typeface="Arial"/>
                <a:cs typeface="Arial"/>
              </a:rPr>
              <a:t>hand</a:t>
            </a:r>
            <a:r>
              <a:rPr sz="2800" spc="-5" smtClean="0">
                <a:solidFill>
                  <a:srgbClr val="FFFFFF"/>
                </a:solidFill>
                <a:latin typeface="Arial"/>
                <a:cs typeface="Arial"/>
              </a:rPr>
              <a:t>).</a:t>
            </a:r>
            <a:endParaRPr lang="en-US" sz="2800" spc="-5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377825" marR="197485"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 marL="378460" marR="381000" indent="-365760">
              <a:lnSpc>
                <a:spcPct val="91100"/>
              </a:lnSpc>
              <a:spcBef>
                <a:spcPts val="100"/>
              </a:spcBef>
              <a:buSzPct val="155357"/>
              <a:buFont typeface="Wingdings"/>
              <a:buChar char=""/>
              <a:tabLst>
                <a:tab pos="461009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Management is often  included as a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factor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  <a:p>
            <a:pPr marL="377825" marR="5080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production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along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with 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machines, materials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money.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37988" y="1143000"/>
            <a:ext cx="2923032" cy="266547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32603" y="4114800"/>
            <a:ext cx="3733800" cy="259994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85394"/>
            <a:ext cx="3470910" cy="6372860"/>
          </a:xfrm>
          <a:custGeom>
            <a:avLst/>
            <a:gdLst/>
            <a:ahLst/>
            <a:cxnLst/>
            <a:rect l="l" t="t" r="r" b="b"/>
            <a:pathLst>
              <a:path w="3470910" h="6372859">
                <a:moveTo>
                  <a:pt x="0" y="0"/>
                </a:moveTo>
                <a:lnTo>
                  <a:pt x="0" y="6372605"/>
                </a:lnTo>
                <a:lnTo>
                  <a:pt x="2022346" y="6372605"/>
                </a:lnTo>
                <a:lnTo>
                  <a:pt x="3468749" y="1022857"/>
                </a:lnTo>
                <a:lnTo>
                  <a:pt x="3470845" y="990316"/>
                </a:lnTo>
                <a:lnTo>
                  <a:pt x="3460653" y="960548"/>
                </a:lnTo>
                <a:lnTo>
                  <a:pt x="3440031" y="936757"/>
                </a:lnTo>
                <a:lnTo>
                  <a:pt x="3410837" y="9221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69690" cy="1320800"/>
          </a:xfrm>
          <a:custGeom>
            <a:avLst/>
            <a:gdLst/>
            <a:ahLst/>
            <a:cxnLst/>
            <a:rect l="l" t="t" r="r" b="b"/>
            <a:pathLst>
              <a:path w="3869690" h="1320800">
                <a:moveTo>
                  <a:pt x="3869563" y="0"/>
                </a:moveTo>
                <a:lnTo>
                  <a:pt x="0" y="0"/>
                </a:lnTo>
                <a:lnTo>
                  <a:pt x="0" y="391413"/>
                </a:lnTo>
                <a:lnTo>
                  <a:pt x="3428111" y="1318260"/>
                </a:lnTo>
                <a:lnTo>
                  <a:pt x="3460597" y="1320357"/>
                </a:lnTo>
                <a:lnTo>
                  <a:pt x="3490356" y="1310179"/>
                </a:lnTo>
                <a:lnTo>
                  <a:pt x="3514139" y="1289595"/>
                </a:lnTo>
                <a:lnTo>
                  <a:pt x="3528695" y="1260475"/>
                </a:lnTo>
                <a:lnTo>
                  <a:pt x="3869563" y="0"/>
                </a:lnTo>
                <a:close/>
              </a:path>
            </a:pathLst>
          </a:custGeom>
          <a:solidFill>
            <a:srgbClr val="000000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1248" y="6359576"/>
            <a:ext cx="2052320" cy="498475"/>
          </a:xfrm>
          <a:custGeom>
            <a:avLst/>
            <a:gdLst/>
            <a:ahLst/>
            <a:cxnLst/>
            <a:rect l="l" t="t" r="r" b="b"/>
            <a:pathLst>
              <a:path w="2052320" h="498475">
                <a:moveTo>
                  <a:pt x="194482" y="0"/>
                </a:moveTo>
                <a:lnTo>
                  <a:pt x="143875" y="19980"/>
                </a:lnTo>
                <a:lnTo>
                  <a:pt x="118363" y="60628"/>
                </a:lnTo>
                <a:lnTo>
                  <a:pt x="0" y="498422"/>
                </a:lnTo>
                <a:lnTo>
                  <a:pt x="2052192" y="498422"/>
                </a:lnTo>
                <a:lnTo>
                  <a:pt x="219075" y="2805"/>
                </a:lnTo>
                <a:lnTo>
                  <a:pt x="210814" y="1024"/>
                </a:lnTo>
                <a:lnTo>
                  <a:pt x="202612" y="99"/>
                </a:lnTo>
                <a:lnTo>
                  <a:pt x="194482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0666" y="0"/>
            <a:ext cx="6843395" cy="6858000"/>
          </a:xfrm>
          <a:custGeom>
            <a:avLst/>
            <a:gdLst/>
            <a:ahLst/>
            <a:cxnLst/>
            <a:rect l="l" t="t" r="r" b="b"/>
            <a:pathLst>
              <a:path w="6843395" h="6858000">
                <a:moveTo>
                  <a:pt x="6843333" y="0"/>
                </a:moveTo>
                <a:lnTo>
                  <a:pt x="1671004" y="0"/>
                </a:lnTo>
                <a:lnTo>
                  <a:pt x="2097" y="6172873"/>
                </a:lnTo>
                <a:lnTo>
                  <a:pt x="0" y="6205401"/>
                </a:lnTo>
                <a:lnTo>
                  <a:pt x="10177" y="6235182"/>
                </a:lnTo>
                <a:lnTo>
                  <a:pt x="30761" y="6258976"/>
                </a:lnTo>
                <a:lnTo>
                  <a:pt x="59882" y="6273546"/>
                </a:lnTo>
                <a:lnTo>
                  <a:pt x="2221676" y="6858000"/>
                </a:lnTo>
                <a:lnTo>
                  <a:pt x="6843333" y="6858000"/>
                </a:lnTo>
                <a:lnTo>
                  <a:pt x="6843333" y="0"/>
                </a:lnTo>
                <a:close/>
              </a:path>
            </a:pathLst>
          </a:custGeom>
          <a:solidFill>
            <a:srgbClr val="00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1668" y="438912"/>
            <a:ext cx="4148328" cy="1231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1523" y="438912"/>
            <a:ext cx="2936748" cy="1231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24916" y="586866"/>
            <a:ext cx="56553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32810" algn="l"/>
              </a:tabLst>
            </a:pPr>
            <a:r>
              <a:rPr sz="4400" dirty="0"/>
              <a:t>Management	as an</a:t>
            </a:r>
            <a:r>
              <a:rPr sz="4400" spc="-315" dirty="0"/>
              <a:t> </a:t>
            </a:r>
            <a:r>
              <a:rPr sz="4400" dirty="0"/>
              <a:t>Art</a:t>
            </a:r>
            <a:endParaRPr sz="4400"/>
          </a:p>
        </p:txBody>
      </p:sp>
      <p:sp>
        <p:nvSpPr>
          <p:cNvPr id="9" name="object 9"/>
          <p:cNvSpPr/>
          <p:nvPr/>
        </p:nvSpPr>
        <p:spPr>
          <a:xfrm>
            <a:off x="149352" y="2238755"/>
            <a:ext cx="1121664" cy="1147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9516" y="2455164"/>
            <a:ext cx="4585716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219" y="2881883"/>
            <a:ext cx="1636776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84604" y="2881883"/>
            <a:ext cx="2823972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7219" y="3308603"/>
            <a:ext cx="3500628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7219" y="3735323"/>
            <a:ext cx="3936491" cy="789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7219" y="4162044"/>
            <a:ext cx="3797808" cy="7894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45635" y="4162044"/>
            <a:ext cx="1002791" cy="789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7219" y="4588764"/>
            <a:ext cx="4527804" cy="7894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7219" y="5015484"/>
            <a:ext cx="2846832" cy="7894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94660" y="5015484"/>
            <a:ext cx="787908" cy="7894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9740" y="2547569"/>
            <a:ext cx="4488180" cy="301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1009" indent="-448309">
              <a:lnSpc>
                <a:spcPts val="3625"/>
              </a:lnSpc>
              <a:buSzPct val="155357"/>
              <a:buFont typeface="Wingdings"/>
              <a:buChar char=""/>
              <a:tabLst>
                <a:tab pos="46164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According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to Mary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Parker</a:t>
            </a:r>
            <a:endParaRPr sz="2800">
              <a:latin typeface="Arial"/>
              <a:cs typeface="Arial"/>
            </a:endParaRPr>
          </a:p>
          <a:p>
            <a:pPr marL="378460">
              <a:lnSpc>
                <a:spcPts val="3195"/>
              </a:lnSpc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Follett, Harold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Koontz</a:t>
            </a:r>
            <a:endParaRPr sz="2800">
              <a:latin typeface="Arial"/>
              <a:cs typeface="Arial"/>
            </a:endParaRPr>
          </a:p>
          <a:p>
            <a:pPr marL="378460" marR="146685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others  management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authors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called management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5" dirty="0">
                <a:solidFill>
                  <a:srgbClr val="FFFFFF"/>
                </a:solidFill>
                <a:latin typeface="Arial"/>
                <a:cs typeface="Arial"/>
              </a:rPr>
              <a:t>An  </a:t>
            </a:r>
            <a:r>
              <a:rPr sz="2800" i="1" spc="-5" dirty="0">
                <a:solidFill>
                  <a:srgbClr val="FFFFFF"/>
                </a:solidFill>
                <a:latin typeface="Arial"/>
                <a:cs typeface="Arial"/>
              </a:rPr>
              <a:t>Art of </a:t>
            </a:r>
            <a:r>
              <a:rPr sz="2800" i="1" dirty="0">
                <a:solidFill>
                  <a:srgbClr val="FFFFFF"/>
                </a:solidFill>
                <a:latin typeface="Arial"/>
                <a:cs typeface="Arial"/>
              </a:rPr>
              <a:t>getting things</a:t>
            </a:r>
            <a:r>
              <a:rPr sz="28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Arial"/>
                <a:cs typeface="Arial"/>
              </a:rPr>
              <a:t>done  through</a:t>
            </a:r>
            <a:r>
              <a:rPr sz="2800" i="1" dirty="0">
                <a:solidFill>
                  <a:srgbClr val="FFFFFF"/>
                </a:solidFill>
                <a:latin typeface="Arial"/>
                <a:cs typeface="Arial"/>
              </a:rPr>
              <a:t> people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”.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09844" y="1705355"/>
            <a:ext cx="3436620" cy="19522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09844" y="4114800"/>
            <a:ext cx="3436620" cy="21808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624071" y="1251203"/>
            <a:ext cx="568451" cy="78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0" y="914400"/>
            <a:ext cx="4160520" cy="3736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Management is an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art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due  to the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following reasons: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 marL="460375" indent="-447675">
              <a:lnSpc>
                <a:spcPct val="100000"/>
              </a:lnSpc>
              <a:buSzPct val="155357"/>
              <a:buFont typeface="Wingdings"/>
              <a:buChar char=""/>
              <a:tabLst>
                <a:tab pos="461009" algn="l"/>
              </a:tabLst>
            </a:pP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Practical knowledge</a:t>
            </a:r>
            <a:endParaRPr sz="2800">
              <a:latin typeface="Arial"/>
              <a:cs typeface="Arial"/>
            </a:endParaRPr>
          </a:p>
          <a:p>
            <a:pPr marL="460375" indent="-447675">
              <a:lnSpc>
                <a:spcPct val="100000"/>
              </a:lnSpc>
              <a:spcBef>
                <a:spcPts val="3929"/>
              </a:spcBef>
              <a:buSzPct val="155357"/>
              <a:buFont typeface="Wingdings"/>
              <a:buChar char=""/>
              <a:tabLst>
                <a:tab pos="461009" algn="l"/>
              </a:tabLst>
            </a:pPr>
            <a:r>
              <a:rPr lang="en-US" sz="2800" spc="-5" dirty="0" smtClean="0">
                <a:solidFill>
                  <a:srgbClr val="FFFFFF"/>
                </a:solidFill>
                <a:latin typeface="Arial"/>
                <a:cs typeface="Arial"/>
              </a:rPr>
              <a:t>Personal skill</a:t>
            </a:r>
            <a:endParaRPr sz="2800">
              <a:latin typeface="Arial"/>
              <a:cs typeface="Arial"/>
            </a:endParaRPr>
          </a:p>
          <a:p>
            <a:pPr marL="460375" indent="-447675">
              <a:lnSpc>
                <a:spcPct val="100000"/>
              </a:lnSpc>
              <a:spcBef>
                <a:spcPts val="3925"/>
              </a:spcBef>
              <a:buSzPct val="155357"/>
              <a:buFont typeface="Wingdings"/>
              <a:buChar char=""/>
              <a:tabLst>
                <a:tab pos="461009" algn="l"/>
              </a:tabLst>
            </a:pPr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Creativity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29200" y="2514600"/>
            <a:ext cx="2740152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 descr="practical_knowled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81000"/>
            <a:ext cx="3581400" cy="1981200"/>
          </a:xfrm>
          <a:prstGeom prst="rect">
            <a:avLst/>
          </a:prstGeom>
        </p:spPr>
      </p:pic>
      <p:pic>
        <p:nvPicPr>
          <p:cNvPr id="8" name="Picture 7" descr="download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876800"/>
            <a:ext cx="2581275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14800" y="1219200"/>
            <a:ext cx="357949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1009" indent="-448309">
              <a:lnSpc>
                <a:spcPts val="3554"/>
              </a:lnSpc>
              <a:buSzPct val="155357"/>
              <a:buFont typeface="Wingdings"/>
              <a:buChar char=""/>
              <a:tabLst>
                <a:tab pos="461009" algn="l"/>
              </a:tabLst>
            </a:pPr>
            <a:r>
              <a:rPr lang="en-US" sz="2800" dirty="0" smtClean="0">
                <a:solidFill>
                  <a:srgbClr val="FFFFFF"/>
                </a:solidFill>
                <a:latin typeface="Arial"/>
                <a:cs typeface="Arial"/>
              </a:rPr>
              <a:t>Perfection through practice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267200" y="4419600"/>
            <a:ext cx="2688590" cy="45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1009" indent="-448309">
              <a:lnSpc>
                <a:spcPts val="3554"/>
              </a:lnSpc>
              <a:buSzPct val="155357"/>
              <a:buFont typeface="Wingdings"/>
              <a:buChar char=""/>
              <a:tabLst>
                <a:tab pos="461009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Goal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Oriented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990600"/>
            <a:ext cx="2971800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400" y="3962400"/>
            <a:ext cx="2971800" cy="2534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85394"/>
            <a:ext cx="3470910" cy="6372860"/>
          </a:xfrm>
          <a:custGeom>
            <a:avLst/>
            <a:gdLst/>
            <a:ahLst/>
            <a:cxnLst/>
            <a:rect l="l" t="t" r="r" b="b"/>
            <a:pathLst>
              <a:path w="3470910" h="6372859">
                <a:moveTo>
                  <a:pt x="0" y="0"/>
                </a:moveTo>
                <a:lnTo>
                  <a:pt x="0" y="6372605"/>
                </a:lnTo>
                <a:lnTo>
                  <a:pt x="2022346" y="6372605"/>
                </a:lnTo>
                <a:lnTo>
                  <a:pt x="3468749" y="1022857"/>
                </a:lnTo>
                <a:lnTo>
                  <a:pt x="3470845" y="990316"/>
                </a:lnTo>
                <a:lnTo>
                  <a:pt x="3460653" y="960548"/>
                </a:lnTo>
                <a:lnTo>
                  <a:pt x="3440031" y="936757"/>
                </a:lnTo>
                <a:lnTo>
                  <a:pt x="3410837" y="9221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69690" cy="1320800"/>
          </a:xfrm>
          <a:custGeom>
            <a:avLst/>
            <a:gdLst/>
            <a:ahLst/>
            <a:cxnLst/>
            <a:rect l="l" t="t" r="r" b="b"/>
            <a:pathLst>
              <a:path w="3869690" h="1320800">
                <a:moveTo>
                  <a:pt x="3869563" y="0"/>
                </a:moveTo>
                <a:lnTo>
                  <a:pt x="0" y="0"/>
                </a:lnTo>
                <a:lnTo>
                  <a:pt x="0" y="391413"/>
                </a:lnTo>
                <a:lnTo>
                  <a:pt x="3428111" y="1318260"/>
                </a:lnTo>
                <a:lnTo>
                  <a:pt x="3460597" y="1320357"/>
                </a:lnTo>
                <a:lnTo>
                  <a:pt x="3490356" y="1310179"/>
                </a:lnTo>
                <a:lnTo>
                  <a:pt x="3514139" y="1289595"/>
                </a:lnTo>
                <a:lnTo>
                  <a:pt x="3528695" y="1260475"/>
                </a:lnTo>
                <a:lnTo>
                  <a:pt x="3869563" y="0"/>
                </a:lnTo>
                <a:close/>
              </a:path>
            </a:pathLst>
          </a:custGeom>
          <a:solidFill>
            <a:srgbClr val="000000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1248" y="6359576"/>
            <a:ext cx="2052320" cy="498475"/>
          </a:xfrm>
          <a:custGeom>
            <a:avLst/>
            <a:gdLst/>
            <a:ahLst/>
            <a:cxnLst/>
            <a:rect l="l" t="t" r="r" b="b"/>
            <a:pathLst>
              <a:path w="2052320" h="498475">
                <a:moveTo>
                  <a:pt x="194482" y="0"/>
                </a:moveTo>
                <a:lnTo>
                  <a:pt x="143875" y="19980"/>
                </a:lnTo>
                <a:lnTo>
                  <a:pt x="118363" y="60628"/>
                </a:lnTo>
                <a:lnTo>
                  <a:pt x="0" y="498422"/>
                </a:lnTo>
                <a:lnTo>
                  <a:pt x="2052192" y="498422"/>
                </a:lnTo>
                <a:lnTo>
                  <a:pt x="219075" y="2805"/>
                </a:lnTo>
                <a:lnTo>
                  <a:pt x="210814" y="1024"/>
                </a:lnTo>
                <a:lnTo>
                  <a:pt x="202612" y="99"/>
                </a:lnTo>
                <a:lnTo>
                  <a:pt x="194482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0666" y="0"/>
            <a:ext cx="6843395" cy="6858000"/>
          </a:xfrm>
          <a:custGeom>
            <a:avLst/>
            <a:gdLst/>
            <a:ahLst/>
            <a:cxnLst/>
            <a:rect l="l" t="t" r="r" b="b"/>
            <a:pathLst>
              <a:path w="6843395" h="6858000">
                <a:moveTo>
                  <a:pt x="6843333" y="0"/>
                </a:moveTo>
                <a:lnTo>
                  <a:pt x="1671004" y="0"/>
                </a:lnTo>
                <a:lnTo>
                  <a:pt x="2097" y="6172873"/>
                </a:lnTo>
                <a:lnTo>
                  <a:pt x="0" y="6205401"/>
                </a:lnTo>
                <a:lnTo>
                  <a:pt x="10177" y="6235182"/>
                </a:lnTo>
                <a:lnTo>
                  <a:pt x="30761" y="6258976"/>
                </a:lnTo>
                <a:lnTo>
                  <a:pt x="59882" y="6273546"/>
                </a:lnTo>
                <a:lnTo>
                  <a:pt x="2221676" y="6858000"/>
                </a:lnTo>
                <a:lnTo>
                  <a:pt x="6843333" y="6858000"/>
                </a:lnTo>
                <a:lnTo>
                  <a:pt x="6843333" y="0"/>
                </a:lnTo>
                <a:close/>
              </a:path>
            </a:pathLst>
          </a:custGeom>
          <a:solidFill>
            <a:srgbClr val="000000">
              <a:alpha val="50195"/>
            </a:srgbClr>
          </a:solid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63880"/>
            <a:ext cx="4073652" cy="1231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5179" y="563880"/>
            <a:ext cx="3933444" cy="1231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8267" y="712419"/>
            <a:ext cx="6649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Management as a</a:t>
            </a:r>
            <a:r>
              <a:rPr sz="4400" spc="-50" dirty="0"/>
              <a:t> </a:t>
            </a:r>
            <a:r>
              <a:rPr sz="4400" dirty="0"/>
              <a:t>Science</a:t>
            </a:r>
            <a:endParaRPr sz="4400"/>
          </a:p>
        </p:txBody>
      </p:sp>
      <p:sp>
        <p:nvSpPr>
          <p:cNvPr id="9" name="object 9"/>
          <p:cNvSpPr/>
          <p:nvPr/>
        </p:nvSpPr>
        <p:spPr>
          <a:xfrm>
            <a:off x="3031235" y="1367027"/>
            <a:ext cx="1370076" cy="1386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54348" y="1784985"/>
            <a:ext cx="426084" cy="279400"/>
          </a:xfrm>
          <a:custGeom>
            <a:avLst/>
            <a:gdLst/>
            <a:ahLst/>
            <a:cxnLst/>
            <a:rect l="l" t="t" r="r" b="b"/>
            <a:pathLst>
              <a:path w="426085" h="279400">
                <a:moveTo>
                  <a:pt x="48381" y="100903"/>
                </a:moveTo>
                <a:lnTo>
                  <a:pt x="33893" y="103203"/>
                </a:lnTo>
                <a:lnTo>
                  <a:pt x="17762" y="109146"/>
                </a:lnTo>
                <a:lnTo>
                  <a:pt x="0" y="118744"/>
                </a:lnTo>
                <a:lnTo>
                  <a:pt x="7403" y="124676"/>
                </a:lnTo>
                <a:lnTo>
                  <a:pt x="13985" y="132000"/>
                </a:lnTo>
                <a:lnTo>
                  <a:pt x="32956" y="177530"/>
                </a:lnTo>
                <a:lnTo>
                  <a:pt x="42672" y="233806"/>
                </a:lnTo>
                <a:lnTo>
                  <a:pt x="46989" y="279145"/>
                </a:lnTo>
                <a:lnTo>
                  <a:pt x="53655" y="275885"/>
                </a:lnTo>
                <a:lnTo>
                  <a:pt x="62595" y="272018"/>
                </a:lnTo>
                <a:lnTo>
                  <a:pt x="73796" y="267555"/>
                </a:lnTo>
                <a:lnTo>
                  <a:pt x="87249" y="262509"/>
                </a:lnTo>
                <a:lnTo>
                  <a:pt x="110743" y="254380"/>
                </a:lnTo>
                <a:lnTo>
                  <a:pt x="141888" y="220092"/>
                </a:lnTo>
                <a:lnTo>
                  <a:pt x="171329" y="191515"/>
                </a:lnTo>
                <a:lnTo>
                  <a:pt x="95503" y="191515"/>
                </a:lnTo>
                <a:lnTo>
                  <a:pt x="92201" y="170561"/>
                </a:lnTo>
                <a:lnTo>
                  <a:pt x="86413" y="142722"/>
                </a:lnTo>
                <a:lnTo>
                  <a:pt x="79327" y="122062"/>
                </a:lnTo>
                <a:lnTo>
                  <a:pt x="70931" y="108571"/>
                </a:lnTo>
                <a:lnTo>
                  <a:pt x="61213" y="102235"/>
                </a:lnTo>
                <a:lnTo>
                  <a:pt x="48381" y="100903"/>
                </a:lnTo>
                <a:close/>
              </a:path>
              <a:path w="426085" h="279400">
                <a:moveTo>
                  <a:pt x="419862" y="0"/>
                </a:moveTo>
                <a:lnTo>
                  <a:pt x="380047" y="12332"/>
                </a:lnTo>
                <a:lnTo>
                  <a:pt x="338709" y="28749"/>
                </a:lnTo>
                <a:lnTo>
                  <a:pt x="295846" y="49238"/>
                </a:lnTo>
                <a:lnTo>
                  <a:pt x="251460" y="73787"/>
                </a:lnTo>
                <a:lnTo>
                  <a:pt x="207857" y="101147"/>
                </a:lnTo>
                <a:lnTo>
                  <a:pt x="167338" y="129889"/>
                </a:lnTo>
                <a:lnTo>
                  <a:pt x="129891" y="160012"/>
                </a:lnTo>
                <a:lnTo>
                  <a:pt x="95503" y="191515"/>
                </a:lnTo>
                <a:lnTo>
                  <a:pt x="171329" y="191515"/>
                </a:lnTo>
                <a:lnTo>
                  <a:pt x="177593" y="185435"/>
                </a:lnTo>
                <a:lnTo>
                  <a:pt x="217846" y="150421"/>
                </a:lnTo>
                <a:lnTo>
                  <a:pt x="262636" y="115062"/>
                </a:lnTo>
                <a:lnTo>
                  <a:pt x="308117" y="82151"/>
                </a:lnTo>
                <a:lnTo>
                  <a:pt x="350456" y="54657"/>
                </a:lnTo>
                <a:lnTo>
                  <a:pt x="389651" y="32569"/>
                </a:lnTo>
                <a:lnTo>
                  <a:pt x="425703" y="15875"/>
                </a:lnTo>
                <a:lnTo>
                  <a:pt x="4198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2400" y="2286000"/>
            <a:ext cx="2162556" cy="28300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TextBox 29"/>
          <p:cNvSpPr txBox="1"/>
          <p:nvPr/>
        </p:nvSpPr>
        <p:spPr>
          <a:xfrm>
            <a:off x="3886200" y="2133600"/>
            <a:ext cx="373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晾7餻晉"/>
              </a:rPr>
              <a:t>Science is a systematic body of knowledge which is universally accepted.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晾7餻晉"/>
              </a:rPr>
              <a:t>F.W. Taylor father of </a:t>
            </a:r>
            <a:r>
              <a:rPr lang="en-IN" sz="2400" b="1" dirty="0" smtClean="0">
                <a:solidFill>
                  <a:schemeClr val="bg1"/>
                </a:solidFill>
                <a:latin typeface="晾7餻晉"/>
              </a:rPr>
              <a:t>scientific management was perhaps the first person to consider management as a science.</a:t>
            </a:r>
            <a:endParaRPr lang="en-US" sz="2400" b="1" dirty="0" smtClean="0">
              <a:solidFill>
                <a:schemeClr val="bg1"/>
              </a:solidFill>
              <a:latin typeface="晾7餻晉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5108"/>
            <a:ext cx="890016" cy="114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8515" y="1461516"/>
            <a:ext cx="4448556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220" y="1888235"/>
            <a:ext cx="4311396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255520"/>
            <a:ext cx="643128" cy="11536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220" y="2476500"/>
            <a:ext cx="1892808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9635" y="2476500"/>
            <a:ext cx="2013204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843783"/>
            <a:ext cx="643128" cy="11536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6220" y="3064764"/>
            <a:ext cx="1537716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4544" y="3064764"/>
            <a:ext cx="2013204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024884"/>
            <a:ext cx="890016" cy="1147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8515" y="4241291"/>
            <a:ext cx="4311396" cy="789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6220" y="4668011"/>
            <a:ext cx="4448556" cy="7894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6220" y="5094732"/>
            <a:ext cx="3637788" cy="789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8739" y="1554225"/>
            <a:ext cx="4349750" cy="408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0375" indent="-447675">
              <a:lnSpc>
                <a:spcPts val="3620"/>
              </a:lnSpc>
              <a:buSzPct val="155357"/>
              <a:buFont typeface="Wingdings"/>
              <a:buChar char=""/>
              <a:tabLst>
                <a:tab pos="461009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Sciences can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broadly</a:t>
            </a:r>
            <a:endParaRPr sz="2800">
              <a:latin typeface="Arial"/>
              <a:cs typeface="Arial"/>
            </a:endParaRPr>
          </a:p>
          <a:p>
            <a:pPr marL="378460">
              <a:lnSpc>
                <a:spcPts val="3195"/>
              </a:lnSpc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divided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into two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groups:</a:t>
            </a:r>
            <a:endParaRPr sz="280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1270"/>
              </a:spcBef>
              <a:buSzPct val="158928"/>
              <a:buChar char="•"/>
              <a:tabLst>
                <a:tab pos="378460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Physical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Sciences</a:t>
            </a:r>
            <a:endParaRPr sz="280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1275"/>
              </a:spcBef>
              <a:buSzPct val="158928"/>
              <a:buChar char="•"/>
              <a:tabLst>
                <a:tab pos="37846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Social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Sciences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00">
              <a:latin typeface="Times New Roman"/>
              <a:cs typeface="Times New Roman"/>
            </a:endParaRPr>
          </a:p>
          <a:p>
            <a:pPr marL="378460" marR="85725" indent="-365760" algn="just">
              <a:lnSpc>
                <a:spcPct val="95300"/>
              </a:lnSpc>
              <a:spcBef>
                <a:spcPts val="5"/>
              </a:spcBef>
              <a:buSzPct val="155357"/>
              <a:buFont typeface="Wingdings"/>
              <a:buChar char=""/>
              <a:tabLst>
                <a:tab pos="461009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Management is a social 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science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because it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deals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with human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beings.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21708" y="2133600"/>
            <a:ext cx="4622291" cy="27249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18632" y="5067300"/>
            <a:ext cx="2028443" cy="14249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85394"/>
            <a:ext cx="3470910" cy="6372860"/>
          </a:xfrm>
          <a:custGeom>
            <a:avLst/>
            <a:gdLst/>
            <a:ahLst/>
            <a:cxnLst/>
            <a:rect l="l" t="t" r="r" b="b"/>
            <a:pathLst>
              <a:path w="3470910" h="6372859">
                <a:moveTo>
                  <a:pt x="0" y="0"/>
                </a:moveTo>
                <a:lnTo>
                  <a:pt x="0" y="6372605"/>
                </a:lnTo>
                <a:lnTo>
                  <a:pt x="2022346" y="6372605"/>
                </a:lnTo>
                <a:lnTo>
                  <a:pt x="3468749" y="1022857"/>
                </a:lnTo>
                <a:lnTo>
                  <a:pt x="3470845" y="990316"/>
                </a:lnTo>
                <a:lnTo>
                  <a:pt x="3460653" y="960548"/>
                </a:lnTo>
                <a:lnTo>
                  <a:pt x="3440031" y="936757"/>
                </a:lnTo>
                <a:lnTo>
                  <a:pt x="3410837" y="9221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69690" cy="1320800"/>
          </a:xfrm>
          <a:custGeom>
            <a:avLst/>
            <a:gdLst/>
            <a:ahLst/>
            <a:cxnLst/>
            <a:rect l="l" t="t" r="r" b="b"/>
            <a:pathLst>
              <a:path w="3869690" h="1320800">
                <a:moveTo>
                  <a:pt x="3869563" y="0"/>
                </a:moveTo>
                <a:lnTo>
                  <a:pt x="0" y="0"/>
                </a:lnTo>
                <a:lnTo>
                  <a:pt x="0" y="391413"/>
                </a:lnTo>
                <a:lnTo>
                  <a:pt x="3428111" y="1318260"/>
                </a:lnTo>
                <a:lnTo>
                  <a:pt x="3460597" y="1320357"/>
                </a:lnTo>
                <a:lnTo>
                  <a:pt x="3490356" y="1310179"/>
                </a:lnTo>
                <a:lnTo>
                  <a:pt x="3514139" y="1289595"/>
                </a:lnTo>
                <a:lnTo>
                  <a:pt x="3528695" y="1260475"/>
                </a:lnTo>
                <a:lnTo>
                  <a:pt x="3869563" y="0"/>
                </a:lnTo>
                <a:close/>
              </a:path>
            </a:pathLst>
          </a:custGeom>
          <a:solidFill>
            <a:srgbClr val="000000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1248" y="6359576"/>
            <a:ext cx="2052320" cy="498475"/>
          </a:xfrm>
          <a:custGeom>
            <a:avLst/>
            <a:gdLst/>
            <a:ahLst/>
            <a:cxnLst/>
            <a:rect l="l" t="t" r="r" b="b"/>
            <a:pathLst>
              <a:path w="2052320" h="498475">
                <a:moveTo>
                  <a:pt x="194482" y="0"/>
                </a:moveTo>
                <a:lnTo>
                  <a:pt x="143875" y="19980"/>
                </a:lnTo>
                <a:lnTo>
                  <a:pt x="118363" y="60628"/>
                </a:lnTo>
                <a:lnTo>
                  <a:pt x="0" y="498422"/>
                </a:lnTo>
                <a:lnTo>
                  <a:pt x="2052192" y="498422"/>
                </a:lnTo>
                <a:lnTo>
                  <a:pt x="219075" y="2805"/>
                </a:lnTo>
                <a:lnTo>
                  <a:pt x="210814" y="1024"/>
                </a:lnTo>
                <a:lnTo>
                  <a:pt x="202612" y="99"/>
                </a:lnTo>
                <a:lnTo>
                  <a:pt x="194482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0666" y="0"/>
            <a:ext cx="6843395" cy="6858000"/>
          </a:xfrm>
          <a:custGeom>
            <a:avLst/>
            <a:gdLst/>
            <a:ahLst/>
            <a:cxnLst/>
            <a:rect l="l" t="t" r="r" b="b"/>
            <a:pathLst>
              <a:path w="6843395" h="6858000">
                <a:moveTo>
                  <a:pt x="6843333" y="0"/>
                </a:moveTo>
                <a:lnTo>
                  <a:pt x="1671004" y="0"/>
                </a:lnTo>
                <a:lnTo>
                  <a:pt x="2097" y="6172873"/>
                </a:lnTo>
                <a:lnTo>
                  <a:pt x="0" y="6205401"/>
                </a:lnTo>
                <a:lnTo>
                  <a:pt x="10177" y="6235182"/>
                </a:lnTo>
                <a:lnTo>
                  <a:pt x="30761" y="6258976"/>
                </a:lnTo>
                <a:lnTo>
                  <a:pt x="59882" y="6273546"/>
                </a:lnTo>
                <a:lnTo>
                  <a:pt x="2221676" y="6858000"/>
                </a:lnTo>
                <a:lnTo>
                  <a:pt x="6843333" y="6858000"/>
                </a:lnTo>
                <a:lnTo>
                  <a:pt x="6843333" y="0"/>
                </a:lnTo>
                <a:close/>
              </a:path>
            </a:pathLst>
          </a:custGeom>
          <a:solidFill>
            <a:srgbClr val="00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8908" y="268224"/>
            <a:ext cx="7975092" cy="1121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8079" y="877824"/>
            <a:ext cx="5455920" cy="1121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70405" y="404622"/>
            <a:ext cx="759777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Frederick </a:t>
            </a:r>
            <a:r>
              <a:rPr spc="-114" dirty="0"/>
              <a:t>W. </a:t>
            </a:r>
            <a:r>
              <a:rPr spc="-55" dirty="0"/>
              <a:t>Taylor’s </a:t>
            </a:r>
            <a:r>
              <a:rPr spc="-10" dirty="0"/>
              <a:t>principles</a:t>
            </a:r>
            <a:r>
              <a:rPr spc="155" dirty="0"/>
              <a:t> </a:t>
            </a:r>
            <a:r>
              <a:rPr spc="-10" dirty="0"/>
              <a:t>of</a:t>
            </a:r>
          </a:p>
          <a:p>
            <a:pPr marL="2531745">
              <a:lnSpc>
                <a:spcPct val="100000"/>
              </a:lnSpc>
            </a:pPr>
            <a:r>
              <a:rPr spc="-5" dirty="0"/>
              <a:t>scientific</a:t>
            </a:r>
            <a:r>
              <a:rPr spc="-2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9" name="object 9"/>
          <p:cNvSpPr/>
          <p:nvPr/>
        </p:nvSpPr>
        <p:spPr>
          <a:xfrm>
            <a:off x="4332732" y="1685544"/>
            <a:ext cx="845819" cy="865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76215" y="1848611"/>
            <a:ext cx="2311908" cy="5958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4368" y="1895855"/>
            <a:ext cx="387096" cy="516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3315" y="2257044"/>
            <a:ext cx="384048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3523" y="2257044"/>
            <a:ext cx="955548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21223" y="2257044"/>
            <a:ext cx="3825239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33315" y="2476500"/>
            <a:ext cx="841248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33315" y="2827020"/>
            <a:ext cx="384048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3523" y="2827020"/>
            <a:ext cx="1551431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17108" y="2827020"/>
            <a:ext cx="2657856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33315" y="3046476"/>
            <a:ext cx="1665732" cy="5135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33315" y="3396996"/>
            <a:ext cx="384048" cy="5135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3523" y="3396996"/>
            <a:ext cx="815339" cy="5135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81015" y="3396996"/>
            <a:ext cx="3496055" cy="5135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33315" y="3616452"/>
            <a:ext cx="1412748" cy="5135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33315" y="3966971"/>
            <a:ext cx="384048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3523" y="3966971"/>
            <a:ext cx="841248" cy="5135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06923" y="3966971"/>
            <a:ext cx="2148839" cy="5135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33315" y="4317491"/>
            <a:ext cx="384048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3523" y="4317491"/>
            <a:ext cx="789431" cy="51358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55108" y="4317491"/>
            <a:ext cx="4041647" cy="51358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33315" y="4536947"/>
            <a:ext cx="4064508" cy="51358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33315" y="4887467"/>
            <a:ext cx="384048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68952" y="4887467"/>
            <a:ext cx="883920" cy="51358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45023" y="4887467"/>
            <a:ext cx="3965448" cy="51358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33315" y="5106923"/>
            <a:ext cx="2666999" cy="51358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33315" y="5457444"/>
            <a:ext cx="384048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73523" y="5457444"/>
            <a:ext cx="1298448" cy="51358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64123" y="5457444"/>
            <a:ext cx="2631948" cy="51358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33315" y="5676900"/>
            <a:ext cx="4410455" cy="51358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33315" y="5896355"/>
            <a:ext cx="1028700" cy="51358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564760" y="1824735"/>
            <a:ext cx="4331970" cy="442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460" indent="-365760">
              <a:lnSpc>
                <a:spcPts val="3585"/>
              </a:lnSpc>
              <a:buSzPct val="159523"/>
              <a:buFont typeface="Wingdings"/>
              <a:buChar char=""/>
              <a:tabLst>
                <a:tab pos="378460" algn="l"/>
              </a:tabLst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Managers must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 marR="69850">
              <a:lnSpc>
                <a:spcPct val="80000"/>
              </a:lnSpc>
              <a:spcBef>
                <a:spcPts val="795"/>
              </a:spcBef>
              <a:buChar char="-"/>
              <a:tabLst>
                <a:tab pos="15303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Study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way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workers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perform their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tasks</a:t>
            </a:r>
            <a:endParaRPr sz="1800">
              <a:latin typeface="Arial"/>
              <a:cs typeface="Arial"/>
            </a:endParaRPr>
          </a:p>
          <a:p>
            <a:pPr marL="12700" marR="641350">
              <a:lnSpc>
                <a:spcPct val="80000"/>
              </a:lnSpc>
              <a:spcBef>
                <a:spcPts val="1030"/>
              </a:spcBef>
              <a:buChar char="-"/>
              <a:tabLst>
                <a:tab pos="15303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Understand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job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knowledge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that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workers</a:t>
            </a: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endParaRPr sz="1800">
              <a:latin typeface="Arial"/>
              <a:cs typeface="Arial"/>
            </a:endParaRPr>
          </a:p>
          <a:p>
            <a:pPr marL="12700" marR="533400">
              <a:lnSpc>
                <a:spcPts val="1730"/>
              </a:lnSpc>
              <a:spcBef>
                <a:spcPts val="1020"/>
              </a:spcBef>
              <a:buChar char="-"/>
              <a:tabLst>
                <a:tab pos="15303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ways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improve how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tasks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are  performed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  <a:buChar char="-"/>
              <a:tabLst>
                <a:tab pos="153035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Give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written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sz="18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rules</a:t>
            </a:r>
            <a:endParaRPr sz="1800">
              <a:latin typeface="Arial"/>
              <a:cs typeface="Arial"/>
            </a:endParaRPr>
          </a:p>
          <a:p>
            <a:pPr marL="12700" marR="12700">
              <a:lnSpc>
                <a:spcPct val="80000"/>
              </a:lnSpc>
              <a:spcBef>
                <a:spcPts val="1030"/>
              </a:spcBef>
              <a:buChar char="-"/>
              <a:tabLst>
                <a:tab pos="15303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Hire workers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who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have skills and abilities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for the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tasks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completed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80000"/>
              </a:lnSpc>
              <a:spcBef>
                <a:spcPts val="1035"/>
              </a:spcBef>
              <a:buChar char="-"/>
              <a:tabLst>
                <a:tab pos="148590" algn="l"/>
              </a:tabLst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Train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workers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perform according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the  established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procedures</a:t>
            </a:r>
            <a:endParaRPr sz="1800">
              <a:latin typeface="Arial"/>
              <a:cs typeface="Arial"/>
            </a:endParaRPr>
          </a:p>
          <a:p>
            <a:pPr marL="12700" marR="273685">
              <a:lnSpc>
                <a:spcPct val="80000"/>
              </a:lnSpc>
              <a:spcBef>
                <a:spcPts val="1035"/>
              </a:spcBef>
              <a:buChar char="-"/>
              <a:tabLst>
                <a:tab pos="15303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Establish a level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performance  acceptable and fair linked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pay  system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85216" y="1066800"/>
            <a:ext cx="2857500" cy="28575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103" y="3765803"/>
            <a:ext cx="3886200" cy="283159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438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Class – Power Point Presentation</vt:lpstr>
      <vt:lpstr>Contents</vt:lpstr>
      <vt:lpstr>What is Management</vt:lpstr>
      <vt:lpstr>Management as an Art</vt:lpstr>
      <vt:lpstr>Slide 5</vt:lpstr>
      <vt:lpstr>Slide 6</vt:lpstr>
      <vt:lpstr>Management as a Science</vt:lpstr>
      <vt:lpstr>Slide 8</vt:lpstr>
      <vt:lpstr>Frederick W. Taylor’s principles of scientific management</vt:lpstr>
      <vt:lpstr>Slide 10</vt:lpstr>
      <vt:lpstr>as an Art vs. as a Science</vt:lpstr>
      <vt:lpstr>Conclusions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– Power Point Presentation</dc:title>
  <dc:creator>MITHUN KUMAR CHAUPAL</dc:creator>
  <cp:lastModifiedBy>MITHUN KUMAR CHAUPAL</cp:lastModifiedBy>
  <cp:revision>20</cp:revision>
  <dcterms:created xsi:type="dcterms:W3CDTF">2018-08-19T06:07:20Z</dcterms:created>
  <dcterms:modified xsi:type="dcterms:W3CDTF">2018-08-19T09:39:19Z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2018-08-19T00:00:00Z</vt:filetime>
  </property>
</Properties>
</file>