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9" r:id="rId4"/>
    <p:sldId id="291" r:id="rId5"/>
    <p:sldId id="292" r:id="rId6"/>
    <p:sldId id="290" r:id="rId7"/>
    <p:sldId id="294" r:id="rId8"/>
    <p:sldId id="295" r:id="rId9"/>
    <p:sldId id="293" r:id="rId10"/>
    <p:sldId id="284" r:id="rId11"/>
    <p:sldId id="285" r:id="rId12"/>
    <p:sldId id="286" r:id="rId13"/>
    <p:sldId id="287" r:id="rId14"/>
    <p:sldId id="288" r:id="rId15"/>
    <p:sldId id="289" r:id="rId16"/>
    <p:sldId id="296" r:id="rId17"/>
    <p:sldId id="299" r:id="rId18"/>
    <p:sldId id="279" r:id="rId19"/>
  </p:sldIdLst>
  <p:sldSz cx="9144000" cy="5143500" type="screen16x9"/>
  <p:notesSz cx="6858000" cy="9144000"/>
  <p:embeddedFontLst>
    <p:embeddedFont>
      <p:font typeface="Montserrat" charset="0"/>
      <p:regular r:id="rId21"/>
      <p:bold r:id="rId22"/>
      <p:italic r:id="rId23"/>
      <p:boldItalic r:id="rId24"/>
    </p:embeddedFont>
    <p:embeddedFont>
      <p:font typeface="PT Serif" charset="0"/>
      <p:regular r:id="rId25"/>
      <p:bold r:id="rId26"/>
      <p:italic r:id="rId27"/>
      <p:boldItalic r:id="rId28"/>
    </p:embeddedFont>
    <p:embeddedFont>
      <p:font typeface="Bell MT" pitchFamily="18" charset="0"/>
      <p:regular r:id="rId29"/>
      <p:bold r:id="rId30"/>
      <p: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FC7FB97-0234-4F99-A606-0013A353F6D0}">
  <a:tblStyle styleId="{5FC7FB97-0234-4F99-A606-0013A353F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29" autoAdjust="0"/>
    <p:restoredTop sz="94660"/>
  </p:normalViewPr>
  <p:slideViewPr>
    <p:cSldViewPr>
      <p:cViewPr varScale="1">
        <p:scale>
          <a:sx n="91" d="100"/>
          <a:sy n="91" d="100"/>
        </p:scale>
        <p:origin x="-7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2844" y="571486"/>
            <a:ext cx="87868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FINANCIAL STATEMENTS AND ITS TYPES</a:t>
            </a:r>
            <a:br>
              <a:rPr lang="en" dirty="0" smtClean="0"/>
            </a:b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786446" y="2571750"/>
            <a:ext cx="3357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Members:	</a:t>
            </a:r>
          </a:p>
          <a:p>
            <a:r>
              <a:rPr lang="en-IN" sz="1800" dirty="0" smtClean="0">
                <a:solidFill>
                  <a:schemeClr val="bg1"/>
                </a:solidFill>
              </a:rPr>
              <a:t>Monika </a:t>
            </a:r>
            <a:r>
              <a:rPr lang="en-IN" sz="1800" dirty="0" err="1" smtClean="0">
                <a:solidFill>
                  <a:schemeClr val="bg1"/>
                </a:solidFill>
              </a:rPr>
              <a:t>Sinha</a:t>
            </a:r>
            <a:r>
              <a:rPr lang="en-IN" sz="1800" dirty="0" smtClean="0">
                <a:solidFill>
                  <a:schemeClr val="bg1"/>
                </a:solidFill>
              </a:rPr>
              <a:t>  (29)</a:t>
            </a:r>
          </a:p>
          <a:p>
            <a:r>
              <a:rPr lang="en-IN" sz="1800" dirty="0" err="1" smtClean="0">
                <a:solidFill>
                  <a:schemeClr val="bg1"/>
                </a:solidFill>
              </a:rPr>
              <a:t>Shivani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err="1" smtClean="0">
                <a:solidFill>
                  <a:schemeClr val="bg1"/>
                </a:solidFill>
              </a:rPr>
              <a:t>Nagariya</a:t>
            </a:r>
            <a:r>
              <a:rPr lang="en-IN" sz="1800" dirty="0" smtClean="0">
                <a:solidFill>
                  <a:schemeClr val="bg1"/>
                </a:solidFill>
              </a:rPr>
              <a:t> (28)</a:t>
            </a:r>
          </a:p>
          <a:p>
            <a:r>
              <a:rPr lang="en-IN" sz="1800" dirty="0" err="1" smtClean="0">
                <a:solidFill>
                  <a:schemeClr val="bg1"/>
                </a:solidFill>
              </a:rPr>
              <a:t>Roli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err="1" smtClean="0">
                <a:solidFill>
                  <a:schemeClr val="bg1"/>
                </a:solidFill>
              </a:rPr>
              <a:t>Rai</a:t>
            </a:r>
            <a:r>
              <a:rPr lang="en-IN" sz="1800" dirty="0" smtClean="0">
                <a:solidFill>
                  <a:schemeClr val="bg1"/>
                </a:solidFill>
              </a:rPr>
              <a:t> (41)</a:t>
            </a:r>
          </a:p>
          <a:p>
            <a:r>
              <a:rPr lang="en-IN" sz="1800" dirty="0" err="1" smtClean="0">
                <a:solidFill>
                  <a:schemeClr val="bg1"/>
                </a:solidFill>
              </a:rPr>
              <a:t>Yuktima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err="1" smtClean="0">
                <a:solidFill>
                  <a:schemeClr val="bg1"/>
                </a:solidFill>
              </a:rPr>
              <a:t>Chaurasiya</a:t>
            </a:r>
            <a:r>
              <a:rPr lang="en-IN" sz="1800" dirty="0" smtClean="0">
                <a:solidFill>
                  <a:schemeClr val="bg1"/>
                </a:solidFill>
              </a:rPr>
              <a:t> (44)</a:t>
            </a:r>
          </a:p>
          <a:p>
            <a:r>
              <a:rPr lang="en-IN" sz="1800" dirty="0" smtClean="0">
                <a:solidFill>
                  <a:schemeClr val="bg1"/>
                </a:solidFill>
              </a:rPr>
              <a:t>Jaya  </a:t>
            </a:r>
            <a:r>
              <a:rPr lang="en-IN" sz="1800" dirty="0" err="1" smtClean="0">
                <a:solidFill>
                  <a:schemeClr val="bg1"/>
                </a:solidFill>
              </a:rPr>
              <a:t>Kumari</a:t>
            </a:r>
            <a:r>
              <a:rPr lang="en-IN" sz="1800" dirty="0" smtClean="0">
                <a:solidFill>
                  <a:schemeClr val="bg1"/>
                </a:solidFill>
              </a:rPr>
              <a:t> (67)</a:t>
            </a:r>
          </a:p>
          <a:p>
            <a:r>
              <a:rPr lang="en-IN" sz="1800" dirty="0" err="1" smtClean="0">
                <a:solidFill>
                  <a:schemeClr val="bg1"/>
                </a:solidFill>
              </a:rPr>
              <a:t>Arpita</a:t>
            </a:r>
            <a:r>
              <a:rPr lang="en-IN" sz="1800" dirty="0" smtClean="0">
                <a:solidFill>
                  <a:schemeClr val="bg1"/>
                </a:solidFill>
              </a:rPr>
              <a:t> Gupta (72)</a:t>
            </a:r>
          </a:p>
          <a:p>
            <a:endParaRPr lang="en-IN" sz="1800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714494"/>
            <a:ext cx="24288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2800" dirty="0" smtClean="0">
                <a:solidFill>
                  <a:schemeClr val="bg1"/>
                </a:solidFill>
              </a:rPr>
              <a:t>GROUP-10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643188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Coordinating Teacher</a:t>
            </a:r>
          </a:p>
          <a:p>
            <a:r>
              <a:rPr lang="en-IN" sz="1800" dirty="0" smtClean="0">
                <a:solidFill>
                  <a:schemeClr val="bg1"/>
                </a:solidFill>
              </a:rPr>
              <a:t>Dr. </a:t>
            </a:r>
            <a:r>
              <a:rPr lang="en-IN" sz="1800" dirty="0" err="1" smtClean="0">
                <a:solidFill>
                  <a:schemeClr val="bg1"/>
                </a:solidFill>
              </a:rPr>
              <a:t>Akanksha</a:t>
            </a:r>
            <a:r>
              <a:rPr lang="en-IN" sz="1800" dirty="0" smtClean="0">
                <a:solidFill>
                  <a:schemeClr val="bg1"/>
                </a:solidFill>
              </a:rPr>
              <a:t> </a:t>
            </a:r>
            <a:r>
              <a:rPr lang="en-IN" sz="1800" dirty="0" err="1" smtClean="0">
                <a:solidFill>
                  <a:schemeClr val="bg1"/>
                </a:solidFill>
              </a:rPr>
              <a:t>Shukal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 smtClean="0"/>
              <a:t>Revenue , Expenses , Net Profit/loss-</a:t>
            </a:r>
            <a:endParaRPr lang="en-IN" sz="2400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428742"/>
            <a:ext cx="6215106" cy="214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Revenue : Amount that customer pay to the 		 </a:t>
            </a: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          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 firm.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Expenses: Amount that company spends to 		            provide good and services.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Net profit/loss: It is difference between revenue  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tabLst/>
              <a:defRPr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            </a:t>
            </a:r>
            <a:r>
              <a:rPr kumimoji="0" lang="en-IN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              and </a:t>
            </a: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expenses over accounting period.   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 smtClean="0"/>
              <a:t>Simple format of PL Account-</a:t>
            </a:r>
            <a:endParaRPr lang="en-IN" sz="2400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357304"/>
            <a:ext cx="5972188" cy="332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T Serif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There are three section of Profit and Loss Account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T Serif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Income Section : This section contains the details of revenue collected for providing goods and services.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Expenditure Section: This contains details of expenses made by company.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Profit Section: It contains net profit made by company.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 smtClean="0"/>
              <a:t>Objective of PL Account</a:t>
            </a:r>
            <a:endParaRPr lang="en-IN" sz="2400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214428"/>
            <a:ext cx="5972188" cy="434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T Serif"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Shows whether a business has made a profit or loss over a financial year and also the amount of net profit.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describes how the profit or loss arrives.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helps to evaluate the progress of business.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provide information about financial expenses.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4. Fund Flow Statement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857370"/>
            <a:ext cx="6215106" cy="30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 flow statement is a financial statement which shows how the business has been financed and how resources were used between opening and closing balance sheet dates.</a:t>
            </a: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used to show reasons for changes in financial position with respect to previous year and current accounting year.</a:t>
            </a: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also describes the uses of working capital which is defined as difference between current assets and current liabilities.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279;p15"/>
          <p:cNvSpPr txBox="1">
            <a:spLocks/>
          </p:cNvSpPr>
          <p:nvPr/>
        </p:nvSpPr>
        <p:spPr>
          <a:xfrm>
            <a:off x="500034" y="857238"/>
            <a:ext cx="7358114" cy="87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Introduction-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785800"/>
            <a:ext cx="6215106" cy="3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buClr>
                <a:srgbClr val="6AA84F"/>
              </a:buClr>
              <a:buSzPts val="1800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 flow statement consist of two pats:-</a:t>
            </a:r>
          </a:p>
          <a:p>
            <a:pPr marL="457200" indent="-381000">
              <a:buClr>
                <a:srgbClr val="6AA84F"/>
              </a:buClr>
              <a:buSzPts val="1800"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+mj-lt"/>
              <a:buAutoNum type="arabicPeriod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  <a:p>
            <a:r>
              <a:rPr lang="en-IN" sz="2000" u="sng" dirty="0" smtClean="0">
                <a:solidFill>
                  <a:srgbClr val="00B050"/>
                </a:solidFill>
              </a:rPr>
              <a:t>Sources of funds:-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transactions which increase     </a:t>
            </a: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the working capital are sources of funds.</a:t>
            </a:r>
          </a:p>
          <a:p>
            <a:pPr marL="514350" lvl="0" indent="-514350">
              <a:buClr>
                <a:srgbClr val="6AA84F"/>
              </a:buClr>
              <a:buSzPts val="1800"/>
              <a:defRPr/>
            </a:pPr>
            <a:endParaRPr lang="en-IN" sz="2000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>
              <a:buClr>
                <a:srgbClr val="6AA84F"/>
              </a:buClr>
              <a:buSzPts val="1800"/>
              <a:defRPr/>
            </a:pPr>
            <a:r>
              <a:rPr lang="en-IN" sz="2000" u="sng" dirty="0" smtClean="0">
                <a:solidFill>
                  <a:srgbClr val="00B050"/>
                </a:solidFill>
              </a:rPr>
              <a:t>Application of funds:-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transactions which decrease the working capital are Application of funds.	</a:t>
            </a:r>
          </a:p>
          <a:p>
            <a:pPr marL="514350" lvl="0" indent="-514350">
              <a:buClr>
                <a:srgbClr val="6AA84F"/>
              </a:buClr>
              <a:buSzPts val="1800"/>
              <a:defRPr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1107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u="sng" dirty="0" smtClean="0"/>
              <a:t>Objective of Fund Flow Statement</a:t>
            </a:r>
            <a:endParaRPr lang="en-IN" sz="2400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142990"/>
            <a:ext cx="5972188" cy="434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T Serif"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  <a:p>
            <a:pPr marL="514350" indent="-514350">
              <a:buClr>
                <a:srgbClr val="6AA84F"/>
              </a:buClr>
              <a:buSzPts val="1800"/>
              <a:buFont typeface="+mj-lt"/>
              <a:buAutoNum type="arabicPeriod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main objective of fund flow statement is to indicate sources and application of a funds for a given period.</a:t>
            </a:r>
          </a:p>
          <a:p>
            <a:pPr marL="514350" lvl="0" indent="-514350">
              <a:buClr>
                <a:srgbClr val="6AA84F"/>
              </a:buClr>
              <a:buSzPts val="1800"/>
              <a:buFont typeface="+mj-lt"/>
              <a:buAutoNum type="arabicPeriod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describes how much funds were obtained and used in the past.</a:t>
            </a:r>
          </a:p>
          <a:p>
            <a:pPr marL="514350" lvl="0" indent="-514350">
              <a:buClr>
                <a:srgbClr val="6AA84F"/>
              </a:buClr>
              <a:buSzPts val="1800"/>
              <a:buFont typeface="+mj-lt"/>
              <a:buAutoNum type="arabicPeriod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helps the management to formulate business policies.</a:t>
            </a:r>
          </a:p>
          <a:p>
            <a:pPr marL="514350" lvl="0" indent="-514350">
              <a:buClr>
                <a:srgbClr val="6AA84F"/>
              </a:buClr>
              <a:buSzPts val="1800"/>
              <a:buFont typeface="+mj-lt"/>
              <a:buAutoNum type="arabicPeriod"/>
            </a:pP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also indicate causes for changing in financial position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5</a:t>
            </a:r>
            <a:r>
              <a:rPr lang="en-IN" u="sng" dirty="0" smtClean="0"/>
              <a:t>. </a:t>
            </a:r>
            <a:r>
              <a:rPr lang="en-IN" u="sng" dirty="0" smtClean="0"/>
              <a:t>Cash</a:t>
            </a:r>
            <a:r>
              <a:rPr lang="en-IN" u="sng" dirty="0" smtClean="0"/>
              <a:t> </a:t>
            </a:r>
            <a:r>
              <a:rPr lang="en-IN" u="sng" dirty="0" smtClean="0"/>
              <a:t>Flow Statement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1857370"/>
            <a:ext cx="6215106" cy="30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6AA84F"/>
              </a:buClr>
              <a:buSzPts val="1800"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A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cash flow statement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, also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known as 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statement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of 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cash flows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, is a financial 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statement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that shows how changes in balance sheet accounts and income affect 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cash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and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</a:t>
            </a:r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cash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equivalents, and breaks the analysis down to operating, investing and financing activities.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 charset="0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279;p15"/>
          <p:cNvSpPr txBox="1">
            <a:spLocks/>
          </p:cNvSpPr>
          <p:nvPr/>
        </p:nvSpPr>
        <p:spPr>
          <a:xfrm>
            <a:off x="500034" y="857238"/>
            <a:ext cx="7358114" cy="87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Introduction-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smtClean="0">
                <a:solidFill>
                  <a:schemeClr val="bg1"/>
                </a:solidFill>
              </a:rPr>
              <a:t>Three </a:t>
            </a:r>
            <a:r>
              <a:rPr lang="en-IN" sz="2400" dirty="0" smtClean="0">
                <a:solidFill>
                  <a:schemeClr val="bg1"/>
                </a:solidFill>
              </a:rPr>
              <a:t>sections of the Statement of Cash Flows:</a:t>
            </a:r>
            <a:endParaRPr lang="en-IN" sz="2400" u="sng" dirty="0">
              <a:solidFill>
                <a:schemeClr val="bg1"/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142990"/>
            <a:ext cx="5972188" cy="434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T Serif"/>
              <a:buNone/>
              <a:tabLst/>
              <a:defRPr/>
            </a:pPr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10" y="1428742"/>
            <a:ext cx="58579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  <a:p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Operating Activities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: The principal revenue-generating activities of an organization and other activities that are not investing or financing; any cash flows from 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current assets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 and 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current liabilities.</a:t>
            </a:r>
          </a:p>
          <a:p>
            <a:endParaRPr lang="en-I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  <a:p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Investing Activities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: Any cash flows from the acquisition and disposal of long-term assets and other investments not included in cash 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equivalents</a:t>
            </a:r>
          </a:p>
          <a:p>
            <a:endParaRPr lang="en-I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  <a:p>
            <a:r>
              <a:rPr lang="en-I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Financing Activities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: Any cash flows that result in changes in the size and composition of the contributed equity or borrowings of the entity (i.e., bonds, stock, cash dividends)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Contents</a:t>
            </a:r>
            <a:endParaRPr sz="3600"/>
          </a:p>
        </p:txBody>
      </p:sp>
      <p:sp>
        <p:nvSpPr>
          <p:cNvPr id="263" name="Google Shape;263;p13"/>
          <p:cNvSpPr txBox="1"/>
          <p:nvPr/>
        </p:nvSpPr>
        <p:spPr>
          <a:xfrm>
            <a:off x="642910" y="1785932"/>
            <a:ext cx="5836389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   Introduction to financial Statements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   </a:t>
            </a: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Balance </a:t>
            </a: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Sheet</a:t>
            </a:r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   Profit And Loss Account</a:t>
            </a:r>
          </a:p>
          <a:p>
            <a:pPr lvl="4">
              <a:spcBef>
                <a:spcPts val="6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   Fund Flow Statement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" sz="2000" b="1" dirty="0" smtClean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    Cash Flow Statement  </a:t>
            </a:r>
            <a:endParaRPr sz="20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1. Financial Statement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" name="Google Shape;279;p15"/>
          <p:cNvSpPr txBox="1">
            <a:spLocks/>
          </p:cNvSpPr>
          <p:nvPr/>
        </p:nvSpPr>
        <p:spPr>
          <a:xfrm>
            <a:off x="500034" y="857238"/>
            <a:ext cx="7358114" cy="87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Introduction-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571472" y="2143122"/>
            <a:ext cx="5715040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FINANCIAL STATEMENT ARE THE END PRODUCT OF  THE FINANCIAL ACCOUNTING PROCESS.THESE STATEMENT SERVE AS THE MEANS OF COMMUNICATING FINANCIAL INFORMATION TO THE PERSONS WHO NEEDS THEM.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-3000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PT Serif" charset="0"/>
              <a:ea typeface="Times New Roman" pitchFamily="18" charset="0"/>
              <a:cs typeface="Bell MT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THE TWO MAIN FINANCIAL STATEMENTS ARE: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-3000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PT Serif" charset="0"/>
              <a:ea typeface="Times New Roman" pitchFamily="18" charset="0"/>
              <a:cs typeface="Bell MT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(</a:t>
            </a:r>
            <a:r>
              <a:rPr kumimoji="0" lang="en-US" sz="2000" b="0" u="none" strike="noStrike" cap="none" normalizeH="0" baseline="-30000" dirty="0" err="1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i</a:t>
            </a: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)PROFIT AND LOSS(OR INCOME)STATEMENT ,SHOWING THE PROFIT OR LOSS FOR THE PARTICULAR PERIOD.AND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(ii)THE BALANCE SHEET ,SHOWING THE FINANCIAL POSITION OF THE</a:t>
            </a:r>
            <a:r>
              <a:rPr kumimoji="0" lang="en-US" sz="2000" b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 </a:t>
            </a:r>
            <a:r>
              <a:rPr kumimoji="0" lang="en-US" sz="2000" b="0" u="none" strike="noStrike" cap="none" normalizeH="0" baseline="-3000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T Serif" charset="0"/>
                <a:ea typeface="Times New Roman" pitchFamily="18" charset="0"/>
                <a:cs typeface="Bell MT" pitchFamily="18" charset="0"/>
              </a:rPr>
              <a:t>ORGANIZATION AT THE PARTICULAR TIME.</a:t>
            </a:r>
            <a:endParaRPr kumimoji="0" lang="en-US" sz="2000" b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PT Serif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u="sng" baseline="-25000" dirty="0" smtClean="0"/>
              <a:t>IMPORTANCE </a:t>
            </a:r>
            <a:r>
              <a:rPr lang="en-IN" u="sng" baseline="-25000" dirty="0" smtClean="0"/>
              <a:t>OF FINANCIAL </a:t>
            </a:r>
            <a:r>
              <a:rPr lang="en-IN" u="sng" baseline="-25000" dirty="0" smtClean="0"/>
              <a:t>MANAGEMENT-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428742"/>
            <a:ext cx="6215106" cy="32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 charset="0"/>
              <a:ea typeface="PT Serif"/>
              <a:cs typeface="PT Serif"/>
              <a:sym typeface="PT Serif"/>
            </a:endParaRP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THEY HELP MANAGEMENT ASSESS THE EFFICIENCY OF THE ORGANISATION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AKNOWLEDGE 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OF PAST PERFORMANCE IS GENERALLY CONSIDERED TO BE USE IN MAKING DECISIONS ABOUT THE FUTURE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PEOPLE WHO HAVE INVESTED FUNDS IN AN ORGANISATION WILL WISH TO KNOW HOW THEIR INVESTMENT HAS FARED OVER A PARTICULAR PERIOD.THUS,WHAT IS KNOWN AS A STEWARDSHIP REPORT IS REQUIRED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THE FINANCIAL STATEMENT SERVE AS A MEDIA OF INFORMATON REGARDING PROFITABILITY AND FINANCIAL HEALTH OF AN ENTERPRISE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 charset="0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u="sng" baseline="-25000" dirty="0" smtClean="0"/>
              <a:t>USERS OF FINANCIAL </a:t>
            </a:r>
            <a:r>
              <a:rPr lang="en-IN" u="sng" baseline="-25000" dirty="0" smtClean="0"/>
              <a:t>STAEMENTS</a:t>
            </a:r>
            <a:r>
              <a:rPr lang="en-IN" u="sng" baseline="-25000" dirty="0" smtClean="0"/>
              <a:t>-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428742"/>
            <a:ext cx="6215106" cy="32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BUSINESS 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MANAGERS NEED ACCOUNTING INFORMATION FOR TWO PURPOSE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:</a:t>
            </a:r>
          </a:p>
          <a:p>
            <a:pPr marL="457200" indent="-381000">
              <a:buClr>
                <a:srgbClr val="6AA84F"/>
              </a:buClr>
              <a:buSzPts val="1800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	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	(</a:t>
            </a:r>
            <a:r>
              <a:rPr lang="en-IN" sz="2000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i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)TO MEASURE 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PERFORMANCE</a:t>
            </a:r>
          </a:p>
          <a:p>
            <a:pPr marL="457200" indent="-381000">
              <a:buClr>
                <a:srgbClr val="6AA84F"/>
              </a:buClr>
              <a:buSzPts val="1800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	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	(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ii)TO FACILITATE PLANNING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indent="-381000">
              <a:buClr>
                <a:srgbClr val="6AA84F"/>
              </a:buClr>
              <a:buSzPts val="1800"/>
              <a:defRPr/>
            </a:pPr>
            <a:endParaRPr lang="en-IN" sz="2000" baseline="-250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OWNERS ARE LIKELY TO BE INTERESTED IN INFORMATION ABOUT THE RETURNS ON THEIR INVESTMENT,ITS SAFETY,AND THE LIKELIHOOD OF FUTURE RETURNS OR INCREASE IN THE VALUE OF THEIR INVESTMENT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lvl="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endParaRPr lang="en-IN" sz="2000" baseline="-250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  <a:p>
            <a:pPr marL="45720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POTENTIAL INVESTORS ARE LIKELY TO BE INTERESTED IN THE SAME KIND OF INFORMATION AS CURRENT INVESTORS</a:t>
            </a:r>
            <a:r>
              <a:rPr lang="en-IN" sz="20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T Serif" charset="0"/>
              </a:rPr>
              <a:t>.</a:t>
            </a:r>
          </a:p>
          <a:p>
            <a:pPr marL="45720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2</a:t>
            </a:r>
            <a:r>
              <a:rPr lang="en-IN" u="sng" dirty="0" smtClean="0"/>
              <a:t>. Balance Sheet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1928808"/>
            <a:ext cx="6215106" cy="321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Balance sheet is a list or statement of balance of personal and real account which are classified into Assets and Liabilities .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Liabilities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shown in the left side and Assets in right side of the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Balance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sheet.</a:t>
            </a:r>
          </a:p>
          <a:p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It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generally prepared on the last day of the Financial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year. The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businessman comes to know about the true financial position of the business from the balance sheet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It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not an account but it is a statement.</a:t>
            </a:r>
          </a:p>
          <a:p>
            <a:pPr marL="457200" indent="-381000">
              <a:buClr>
                <a:srgbClr val="6AA84F"/>
              </a:buClr>
              <a:buSzPts val="1800"/>
              <a:defRPr/>
            </a:pPr>
            <a:endParaRPr lang="en-IN" sz="2000" dirty="0" smtClean="0"/>
          </a:p>
          <a:p>
            <a:pPr marL="457200" indent="-381000">
              <a:buClr>
                <a:srgbClr val="6AA84F"/>
              </a:buClr>
              <a:buSzPts val="1800"/>
              <a:buFont typeface="Wingdings" pitchFamily="2" charset="2"/>
              <a:buChar char="Ø"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279;p15"/>
          <p:cNvSpPr txBox="1">
            <a:spLocks/>
          </p:cNvSpPr>
          <p:nvPr/>
        </p:nvSpPr>
        <p:spPr>
          <a:xfrm>
            <a:off x="500034" y="857238"/>
            <a:ext cx="7358114" cy="87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Introduction-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428610"/>
            <a:ext cx="6215106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Balance sheet can be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provided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into two parts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/>
            <a:r>
              <a:rPr lang="en-IN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en-IN" sz="2000" b="1" u="sng" dirty="0" smtClean="0">
                <a:solidFill>
                  <a:srgbClr val="92D050"/>
                </a:solidFill>
              </a:rPr>
              <a:t>Assets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Assets are the items your company owns that can provided future economic benefit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57200" indent="-457200"/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en-IN" sz="2000" b="1" u="sng" dirty="0" smtClean="0">
                <a:solidFill>
                  <a:srgbClr val="92D050"/>
                </a:solidFill>
              </a:rPr>
              <a:t>Liabilities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Liabilities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what you owe other </a:t>
            </a:r>
            <a:r>
              <a:rPr lang="en-IN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parties.In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short, Assets put money in your pocket and </a:t>
            </a:r>
            <a:r>
              <a:rPr lang="en-IN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Laibilities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take money out.</a:t>
            </a: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428610"/>
            <a:ext cx="6215106" cy="421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IN" sz="2000" b="1" u="sng" dirty="0" smtClean="0">
                <a:solidFill>
                  <a:srgbClr val="92D050"/>
                </a:solidFill>
              </a:rPr>
              <a:t>CAPITAL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In balance sheet, capital is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of all in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liabilities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side. This capital is balance of the last year. The interest on capital and current year profit is added to this capital and drawing* &amp; interest on drawing  of the current year is deducted and the remaining balance is considered as the capital on the particular date. Net loss is deducted from capital. </a:t>
            </a:r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endParaRPr lang="en-IN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*Drawing: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When a businessman is take a cash or goods from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business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</a:rPr>
              <a:t>for a personal use.</a:t>
            </a:r>
            <a:endParaRPr lang="en-IN" sz="2000" dirty="0" smtClean="0">
              <a:solidFill>
                <a:schemeClr val="bg1">
                  <a:lumMod val="7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28596" y="142858"/>
            <a:ext cx="7358114" cy="8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3</a:t>
            </a:r>
            <a:r>
              <a:rPr lang="en-IN" u="sng" dirty="0" smtClean="0"/>
              <a:t>. Profit and Loss Account</a:t>
            </a:r>
            <a:endParaRPr lang="en-IN" u="sng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2143104"/>
            <a:ext cx="6215106" cy="30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Profit and Loss Account is also known as Income Statement.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is a financial record.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is summary of revenues, expenses and net income/loss of a firm over a period of time, known as accounting period.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PT Serif"/>
                <a:ea typeface="PT Serif"/>
                <a:cs typeface="PT Serif"/>
                <a:sym typeface="PT Serif"/>
              </a:rPr>
              <a:t>It reflect the earning capacity and potential of a firm.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279;p15"/>
          <p:cNvSpPr txBox="1">
            <a:spLocks/>
          </p:cNvSpPr>
          <p:nvPr/>
        </p:nvSpPr>
        <p:spPr>
          <a:xfrm>
            <a:off x="500034" y="857238"/>
            <a:ext cx="7358114" cy="87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tabLst/>
              <a:defRPr/>
            </a:pPr>
            <a:r>
              <a:rPr kumimoji="0" lang="en-IN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Introduction-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799</Words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Montserrat</vt:lpstr>
      <vt:lpstr>PT Serif</vt:lpstr>
      <vt:lpstr>Wingdings</vt:lpstr>
      <vt:lpstr>Times New Roman</vt:lpstr>
      <vt:lpstr>Bell MT</vt:lpstr>
      <vt:lpstr>Calibri</vt:lpstr>
      <vt:lpstr>Abril Fatface</vt:lpstr>
      <vt:lpstr>Balthasar template</vt:lpstr>
      <vt:lpstr>FINANCIAL STATEMENTS AND ITS TYPES </vt:lpstr>
      <vt:lpstr>Contents</vt:lpstr>
      <vt:lpstr>1. Financial Statement</vt:lpstr>
      <vt:lpstr>IMPORTANCE OF FINANCIAL MANAGEMENT-</vt:lpstr>
      <vt:lpstr>USERS OF FINANCIAL STAEMENTS-</vt:lpstr>
      <vt:lpstr>2. Balance Sheet</vt:lpstr>
      <vt:lpstr>Slide 7</vt:lpstr>
      <vt:lpstr>Slide 8</vt:lpstr>
      <vt:lpstr>3. Profit and Loss Account</vt:lpstr>
      <vt:lpstr>Revenue , Expenses , Net Profit/loss-</vt:lpstr>
      <vt:lpstr>Simple format of PL Account-</vt:lpstr>
      <vt:lpstr>Objective of PL Account</vt:lpstr>
      <vt:lpstr>4. Fund Flow Statement</vt:lpstr>
      <vt:lpstr>Slide 14</vt:lpstr>
      <vt:lpstr>Objective of Fund Flow Statement</vt:lpstr>
      <vt:lpstr>5. Cash Flow Statement</vt:lpstr>
      <vt:lpstr>Three sections of the Statement of Cash Flows: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STATEMENTS AND ITS TYPES</dc:title>
  <dc:creator>Sangita</dc:creator>
  <cp:lastModifiedBy>Sangita</cp:lastModifiedBy>
  <cp:revision>15</cp:revision>
  <dcterms:modified xsi:type="dcterms:W3CDTF">2018-09-25T18:07:32Z</dcterms:modified>
</cp:coreProperties>
</file>