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66" r:id="rId3"/>
    <p:sldId id="257" r:id="rId4"/>
    <p:sldId id="269" r:id="rId5"/>
    <p:sldId id="258" r:id="rId6"/>
    <p:sldId id="259" r:id="rId7"/>
    <p:sldId id="267" r:id="rId8"/>
    <p:sldId id="268" r:id="rId9"/>
    <p:sldId id="260" r:id="rId10"/>
    <p:sldId id="263" r:id="rId11"/>
    <p:sldId id="262" r:id="rId12"/>
    <p:sldId id="261" r:id="rId13"/>
    <p:sldId id="264" r:id="rId14"/>
    <p:sldId id="265"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55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6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1414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37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821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05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532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20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40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02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42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375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406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73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37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71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698046"/>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00F1-8ED7-4AAC-9C28-0F3BB250E214}"/>
              </a:ext>
            </a:extLst>
          </p:cNvPr>
          <p:cNvSpPr>
            <a:spLocks noGrp="1"/>
          </p:cNvSpPr>
          <p:nvPr>
            <p:ph type="ctrTitle"/>
          </p:nvPr>
        </p:nvSpPr>
        <p:spPr>
          <a:xfrm>
            <a:off x="1751012" y="609601"/>
            <a:ext cx="8676222" cy="948611"/>
          </a:xfrm>
        </p:spPr>
        <p:txBody>
          <a:bodyPr>
            <a:normAutofit/>
          </a:bodyPr>
          <a:lstStyle/>
          <a:p>
            <a:pPr algn="ctr"/>
            <a:r>
              <a:rPr lang="en-IN" b="1" dirty="0"/>
              <a:t>PREFERENCE SHARES</a:t>
            </a:r>
          </a:p>
        </p:txBody>
      </p:sp>
      <p:sp>
        <p:nvSpPr>
          <p:cNvPr id="3" name="Subtitle 2">
            <a:extLst>
              <a:ext uri="{FF2B5EF4-FFF2-40B4-BE49-F238E27FC236}">
                <a16:creationId xmlns:a16="http://schemas.microsoft.com/office/drawing/2014/main" id="{49BAB190-EE2E-4BD6-97F9-7B183B6E0B5F}"/>
              </a:ext>
            </a:extLst>
          </p:cNvPr>
          <p:cNvSpPr>
            <a:spLocks noGrp="1"/>
          </p:cNvSpPr>
          <p:nvPr>
            <p:ph type="subTitle" idx="1"/>
          </p:nvPr>
        </p:nvSpPr>
        <p:spPr>
          <a:xfrm>
            <a:off x="1751012" y="1856791"/>
            <a:ext cx="3250196" cy="4198775"/>
          </a:xfrm>
        </p:spPr>
        <p:txBody>
          <a:bodyPr>
            <a:normAutofit/>
          </a:bodyPr>
          <a:lstStyle/>
          <a:p>
            <a:pPr algn="l"/>
            <a:r>
              <a:rPr lang="en-IN" b="1" dirty="0">
                <a:latin typeface="Arial" panose="020B0604020202020204" pitchFamily="34" charset="0"/>
                <a:cs typeface="Arial" panose="020B0604020202020204" pitchFamily="34" charset="0"/>
              </a:rPr>
              <a:t>SUBMITTED BY:</a:t>
            </a:r>
          </a:p>
          <a:p>
            <a:pPr algn="l"/>
            <a:endParaRPr lang="en-IN" b="1" dirty="0">
              <a:latin typeface="Arial" panose="020B0604020202020204" pitchFamily="34" charset="0"/>
              <a:cs typeface="Arial" panose="020B0604020202020204" pitchFamily="34" charset="0"/>
            </a:endParaRPr>
          </a:p>
          <a:p>
            <a:pPr algn="l"/>
            <a:r>
              <a:rPr lang="en-IN" sz="1800" dirty="0">
                <a:latin typeface="Arial" panose="020B0604020202020204" pitchFamily="34" charset="0"/>
                <a:cs typeface="Arial" panose="020B0604020202020204" pitchFamily="34" charset="0"/>
              </a:rPr>
              <a:t>Deepak </a:t>
            </a:r>
            <a:r>
              <a:rPr lang="en-IN" sz="1800" dirty="0" err="1">
                <a:latin typeface="Arial" panose="020B0604020202020204" pitchFamily="34" charset="0"/>
                <a:cs typeface="Arial" panose="020B0604020202020204" pitchFamily="34" charset="0"/>
              </a:rPr>
              <a:t>Dhuwaria</a:t>
            </a:r>
            <a:endParaRPr lang="en-IN" sz="1800" dirty="0">
              <a:latin typeface="Arial" panose="020B0604020202020204" pitchFamily="34" charset="0"/>
              <a:cs typeface="Arial" panose="020B0604020202020204" pitchFamily="34" charset="0"/>
            </a:endParaRPr>
          </a:p>
          <a:p>
            <a:pPr algn="l"/>
            <a:r>
              <a:rPr lang="en-IN" sz="1800" dirty="0">
                <a:latin typeface="Arial" panose="020B0604020202020204" pitchFamily="34" charset="0"/>
                <a:cs typeface="Arial" panose="020B0604020202020204" pitchFamily="34" charset="0"/>
              </a:rPr>
              <a:t>Kaushik Jain</a:t>
            </a:r>
          </a:p>
          <a:p>
            <a:pPr algn="l"/>
            <a:r>
              <a:rPr lang="en-IN" sz="1800" dirty="0">
                <a:latin typeface="Arial" panose="020B0604020202020204" pitchFamily="34" charset="0"/>
                <a:cs typeface="Arial" panose="020B0604020202020204" pitchFamily="34" charset="0"/>
              </a:rPr>
              <a:t>Aditya Verma</a:t>
            </a:r>
          </a:p>
          <a:p>
            <a:pPr algn="l"/>
            <a:r>
              <a:rPr lang="en-IN" sz="1800" dirty="0">
                <a:latin typeface="Arial" panose="020B0604020202020204" pitchFamily="34" charset="0"/>
                <a:cs typeface="Arial" panose="020B0604020202020204" pitchFamily="34" charset="0"/>
              </a:rPr>
              <a:t>Nitin Dhiman</a:t>
            </a:r>
          </a:p>
          <a:p>
            <a:pPr algn="l"/>
            <a:r>
              <a:rPr lang="en-IN" sz="1800" dirty="0">
                <a:latin typeface="Arial" panose="020B0604020202020204" pitchFamily="34" charset="0"/>
                <a:cs typeface="Arial" panose="020B0604020202020204" pitchFamily="34" charset="0"/>
              </a:rPr>
              <a:t>Deepanshu Gupta</a:t>
            </a:r>
          </a:p>
          <a:p>
            <a:pPr algn="l"/>
            <a:r>
              <a:rPr lang="en-IN" sz="1800" dirty="0">
                <a:latin typeface="Arial" panose="020B0604020202020204" pitchFamily="34" charset="0"/>
                <a:cs typeface="Arial" panose="020B0604020202020204" pitchFamily="34" charset="0"/>
              </a:rPr>
              <a:t>Abhishek </a:t>
            </a:r>
            <a:r>
              <a:rPr lang="en-IN" sz="1800" dirty="0" err="1">
                <a:latin typeface="Arial" panose="020B0604020202020204" pitchFamily="34" charset="0"/>
                <a:cs typeface="Arial" panose="020B0604020202020204" pitchFamily="34" charset="0"/>
              </a:rPr>
              <a:t>Sarwan</a:t>
            </a:r>
            <a:endParaRPr lang="en-IN" sz="1800" dirty="0">
              <a:latin typeface="Arial" panose="020B0604020202020204" pitchFamily="34" charset="0"/>
              <a:cs typeface="Arial" panose="020B0604020202020204" pitchFamily="34" charset="0"/>
            </a:endParaRPr>
          </a:p>
          <a:p>
            <a:pPr algn="l"/>
            <a:r>
              <a:rPr lang="en-IN" sz="1800" dirty="0">
                <a:latin typeface="Arial" panose="020B0604020202020204" pitchFamily="34" charset="0"/>
                <a:cs typeface="Arial" panose="020B0604020202020204" pitchFamily="34" charset="0"/>
              </a:rPr>
              <a:t>Balasubramanian</a:t>
            </a:r>
          </a:p>
          <a:p>
            <a:pPr algn="l"/>
            <a:r>
              <a:rPr lang="en-IN" sz="1800" dirty="0">
                <a:latin typeface="Arial" panose="020B0604020202020204" pitchFamily="34" charset="0"/>
                <a:cs typeface="Arial" panose="020B0604020202020204" pitchFamily="34" charset="0"/>
              </a:rPr>
              <a:t>Bharat Aggarwal</a:t>
            </a:r>
          </a:p>
        </p:txBody>
      </p:sp>
      <p:sp>
        <p:nvSpPr>
          <p:cNvPr id="5" name="Subtitle 2">
            <a:extLst>
              <a:ext uri="{FF2B5EF4-FFF2-40B4-BE49-F238E27FC236}">
                <a16:creationId xmlns:a16="http://schemas.microsoft.com/office/drawing/2014/main" id="{C56499DF-042C-46FF-B7FD-959ED25A84DB}"/>
              </a:ext>
            </a:extLst>
          </p:cNvPr>
          <p:cNvSpPr txBox="1">
            <a:spLocks/>
          </p:cNvSpPr>
          <p:nvPr/>
        </p:nvSpPr>
        <p:spPr>
          <a:xfrm>
            <a:off x="6096000" y="1850570"/>
            <a:ext cx="4344990" cy="419877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dirty="0">
                <a:latin typeface="Arial" panose="020B0604020202020204" pitchFamily="34" charset="0"/>
                <a:cs typeface="Arial" panose="020B0604020202020204" pitchFamily="34" charset="0"/>
              </a:rPr>
              <a:t>SUBMITTED To:</a:t>
            </a:r>
          </a:p>
          <a:p>
            <a:pPr algn="l"/>
            <a:endParaRPr lang="en-IN" b="1" dirty="0">
              <a:latin typeface="Arial" panose="020B0604020202020204" pitchFamily="34" charset="0"/>
              <a:cs typeface="Arial" panose="020B0604020202020204" pitchFamily="34" charset="0"/>
            </a:endParaRPr>
          </a:p>
          <a:p>
            <a:pPr algn="l"/>
            <a:r>
              <a:rPr lang="en-IN" dirty="0" err="1">
                <a:latin typeface="Arial" panose="020B0604020202020204" pitchFamily="34" charset="0"/>
                <a:cs typeface="Arial" panose="020B0604020202020204" pitchFamily="34" charset="0"/>
              </a:rPr>
              <a:t>Dr.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Akansha</a:t>
            </a:r>
            <a:r>
              <a:rPr lang="en-IN" dirty="0">
                <a:latin typeface="Arial" panose="020B0604020202020204" pitchFamily="34" charset="0"/>
                <a:cs typeface="Arial" panose="020B0604020202020204" pitchFamily="34" charset="0"/>
              </a:rPr>
              <a:t> Shukla</a:t>
            </a:r>
          </a:p>
          <a:p>
            <a:pPr algn="l"/>
            <a:r>
              <a:rPr lang="en-IN" dirty="0">
                <a:latin typeface="Arial" panose="020B0604020202020204" pitchFamily="34" charset="0"/>
                <a:cs typeface="Arial" panose="020B0604020202020204" pitchFamily="34" charset="0"/>
              </a:rPr>
              <a:t>Assistant Professor,</a:t>
            </a:r>
          </a:p>
          <a:p>
            <a:pPr algn="l"/>
            <a:r>
              <a:rPr lang="en-IN" dirty="0">
                <a:latin typeface="Arial" panose="020B0604020202020204" pitchFamily="34" charset="0"/>
                <a:cs typeface="Arial" panose="020B0604020202020204" pitchFamily="34" charset="0"/>
              </a:rPr>
              <a:t>Department of Humanities, Social Science &amp; Management,</a:t>
            </a:r>
          </a:p>
          <a:p>
            <a:pPr algn="l"/>
            <a:r>
              <a:rPr lang="en-IN" dirty="0">
                <a:latin typeface="Arial" panose="020B0604020202020204" pitchFamily="34" charset="0"/>
                <a:cs typeface="Arial" panose="020B0604020202020204" pitchFamily="34" charset="0"/>
              </a:rPr>
              <a:t>National Institute of Technology, Jamshedpur.</a:t>
            </a:r>
          </a:p>
        </p:txBody>
      </p:sp>
    </p:spTree>
    <p:extLst>
      <p:ext uri="{BB962C8B-B14F-4D97-AF65-F5344CB8AC3E}">
        <p14:creationId xmlns:p14="http://schemas.microsoft.com/office/powerpoint/2010/main" val="413789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Advantages of Preference shares. (CONTD.)</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662473" y="1791478"/>
            <a:ext cx="10384938" cy="4456921"/>
          </a:xfrm>
        </p:spPr>
        <p:txBody>
          <a:bodyPr>
            <a:normAutofit lnSpcReduction="10000"/>
          </a:bodyPr>
          <a:lstStyle/>
          <a:p>
            <a:pPr marL="0" indent="0">
              <a:buNone/>
            </a:pPr>
            <a:r>
              <a:rPr lang="en-IN" sz="2800" b="1" u="sng" dirty="0"/>
              <a:t>Advantages for companies:</a:t>
            </a:r>
          </a:p>
          <a:p>
            <a:pPr marL="0" indent="0">
              <a:buNone/>
            </a:pPr>
            <a:endParaRPr lang="en-IN" dirty="0"/>
          </a:p>
          <a:p>
            <a:r>
              <a:rPr lang="en-IN" dirty="0"/>
              <a:t>The lack of shareholder voting rights (that may seem like a drawback to investors) is beneficial to the business because it means ownership is not diluted by selling preference shares the way it is when Equity Shares are issued. The lower risk to investors also means the cost of raising capital for issuing preference shares is lower than that of issuing Equity Shares. Issuing preference shares carries many of the benefits of both debt and equity capital and is considered to be a hybrid security.</a:t>
            </a:r>
          </a:p>
          <a:p>
            <a:pPr marL="0" indent="0">
              <a:buNone/>
            </a:pPr>
            <a:endParaRPr lang="en-IN" dirty="0"/>
          </a:p>
          <a:p>
            <a:r>
              <a:rPr lang="en-IN" dirty="0"/>
              <a:t>Companies can also issue callable preference shares, which afford them the right to repurchase shares at their discretion. This means that if Callable Shares are issued with a 6% dividend but interest rates fall to 4%, the company can purchase any outstanding shares at the market price and then reissue shares with a lower dividend rate, thereby reducing the cost of capital. Shareholders, however, would consider this a disadvantage.</a:t>
            </a:r>
            <a:endParaRPr lang="en-US" dirty="0"/>
          </a:p>
        </p:txBody>
      </p:sp>
    </p:spTree>
    <p:extLst>
      <p:ext uri="{BB962C8B-B14F-4D97-AF65-F5344CB8AC3E}">
        <p14:creationId xmlns:p14="http://schemas.microsoft.com/office/powerpoint/2010/main" val="364728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Disadvantages of Preference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normAutofit/>
          </a:bodyPr>
          <a:lstStyle/>
          <a:p>
            <a:pPr fontAlgn="base"/>
            <a:r>
              <a:rPr lang="en-US" b="1" dirty="0"/>
              <a:t>Fixed Obligation: </a:t>
            </a:r>
            <a:r>
              <a:rPr lang="en-US" dirty="0"/>
              <a:t>Dividend on preference shares has to be paid at a fixed rate and before any dividend is paid on equity shares. The burden is greater in case of cumulative preference shares on which accumulated arrears of dividend have to be paid.</a:t>
            </a:r>
          </a:p>
          <a:p>
            <a:pPr fontAlgn="base"/>
            <a:endParaRPr lang="en-US" b="1" dirty="0"/>
          </a:p>
          <a:p>
            <a:pPr fontAlgn="base"/>
            <a:r>
              <a:rPr lang="en-US" b="1" dirty="0"/>
              <a:t>Limited</a:t>
            </a:r>
            <a:r>
              <a:rPr lang="en-US" dirty="0"/>
              <a:t> </a:t>
            </a:r>
            <a:r>
              <a:rPr lang="en-US" b="1" dirty="0"/>
              <a:t>Appeal: </a:t>
            </a:r>
            <a:r>
              <a:rPr lang="en-US" dirty="0"/>
              <a:t>Bold investors do not like preference shares. Cautious and conservative investors prefer debentures and government securities. In order to attract sufficient investors, a company may have to offer a higher rate of dividend on preference shares.</a:t>
            </a:r>
          </a:p>
          <a:p>
            <a:pPr fontAlgn="base"/>
            <a:endParaRPr lang="en-US" b="1" dirty="0"/>
          </a:p>
          <a:p>
            <a:pPr fontAlgn="base"/>
            <a:r>
              <a:rPr lang="en-US" b="1" dirty="0"/>
              <a:t>Low Return: </a:t>
            </a:r>
            <a:r>
              <a:rPr lang="en-US" dirty="0"/>
              <a:t>When the earnings of the company are high, fixed dividend on preference shares becomes unattractive. Preference shareholders generally do not have the right to participate in the prosperity of the company.</a:t>
            </a:r>
          </a:p>
        </p:txBody>
      </p:sp>
    </p:spTree>
    <p:extLst>
      <p:ext uri="{BB962C8B-B14F-4D97-AF65-F5344CB8AC3E}">
        <p14:creationId xmlns:p14="http://schemas.microsoft.com/office/powerpoint/2010/main" val="149275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Disadvantages of Preference shares. (CONTD.)</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normAutofit/>
          </a:bodyPr>
          <a:lstStyle/>
          <a:p>
            <a:pPr fontAlgn="base"/>
            <a:endParaRPr lang="en-US" dirty="0"/>
          </a:p>
          <a:p>
            <a:pPr fontAlgn="base"/>
            <a:r>
              <a:rPr lang="en-US" b="1" dirty="0"/>
              <a:t>No Voting Rights: </a:t>
            </a:r>
            <a:r>
              <a:rPr lang="en-US" dirty="0"/>
              <a:t>Preference shares generally do not carry voting rights. As a result, preference shareholders are helpless and have no say in the management and control of the company.</a:t>
            </a:r>
          </a:p>
          <a:p>
            <a:pPr fontAlgn="base"/>
            <a:endParaRPr lang="en-US" b="1" dirty="0"/>
          </a:p>
          <a:p>
            <a:pPr fontAlgn="base"/>
            <a:r>
              <a:rPr lang="en-US" b="1" dirty="0"/>
              <a:t>Fear of Redemption: </a:t>
            </a:r>
            <a:r>
              <a:rPr lang="en-US" dirty="0"/>
              <a:t>The holders of redeemable preference shares might have contributed finance when the company was badly in need of funds. But the company may refund their money whenever the money market is </a:t>
            </a:r>
            <a:r>
              <a:rPr lang="en-US" dirty="0" err="1"/>
              <a:t>favourable</a:t>
            </a:r>
            <a:r>
              <a:rPr lang="en-US" dirty="0"/>
              <a:t>. Despite the fact that they stood by the company in its hour of need, they are shown the door unceremoniously.</a:t>
            </a:r>
          </a:p>
        </p:txBody>
      </p:sp>
    </p:spTree>
    <p:extLst>
      <p:ext uri="{BB962C8B-B14F-4D97-AF65-F5344CB8AC3E}">
        <p14:creationId xmlns:p14="http://schemas.microsoft.com/office/powerpoint/2010/main" val="322953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Voting Rights on Preference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544007"/>
          </a:xfrm>
        </p:spPr>
        <p:txBody>
          <a:bodyPr>
            <a:normAutofit/>
          </a:bodyPr>
          <a:lstStyle/>
          <a:p>
            <a:pPr marL="0" indent="0">
              <a:buNone/>
            </a:pPr>
            <a:r>
              <a:rPr lang="en-IN" sz="1600" dirty="0"/>
              <a:t>The Enactment of companies act,2013 has given rise to various issues regarding compliance and interpretations of several provisions. One of those issues is the </a:t>
            </a:r>
            <a:r>
              <a:rPr lang="en-IN" sz="1600" b="1" dirty="0"/>
              <a:t>Voting Rights of the Preference Shareholders </a:t>
            </a:r>
            <a:r>
              <a:rPr lang="en-IN" sz="1600" dirty="0"/>
              <a:t>which is commonly known as </a:t>
            </a:r>
            <a:r>
              <a:rPr lang="en-IN" sz="1600" b="1" dirty="0"/>
              <a:t>Section 47 of the Act of 2013</a:t>
            </a:r>
            <a:r>
              <a:rPr lang="en-IN" sz="1600" dirty="0"/>
              <a:t>.	</a:t>
            </a:r>
          </a:p>
          <a:p>
            <a:pPr marL="0" indent="0">
              <a:buNone/>
            </a:pPr>
            <a:r>
              <a:rPr lang="en-IN" sz="1600" dirty="0"/>
              <a:t> </a:t>
            </a:r>
          </a:p>
          <a:p>
            <a:pPr marL="0" indent="0">
              <a:buNone/>
            </a:pPr>
            <a:r>
              <a:rPr lang="en-IN" sz="1600" dirty="0"/>
              <a:t>An Act which was already formed in 1956 clearly demarcated the rights of the cumulative and non-cumulative preference shareholders in case of any problems in the payment of the dividend but the act formulated in 2013 said nothing about it. So, a second provision was written named </a:t>
            </a:r>
            <a:r>
              <a:rPr lang="en-IN" sz="1600" b="1" dirty="0"/>
              <a:t>Section 47(2) Of Act,2013</a:t>
            </a:r>
            <a:r>
              <a:rPr lang="en-IN" sz="1600" dirty="0"/>
              <a:t> which provided the following principle, </a:t>
            </a:r>
          </a:p>
          <a:p>
            <a:pPr marL="0" indent="0">
              <a:buNone/>
            </a:pPr>
            <a:r>
              <a:rPr lang="en-IN" sz="1600" dirty="0"/>
              <a:t>	“</a:t>
            </a:r>
            <a:r>
              <a:rPr lang="en-IN" sz="1600" b="1" u="sng" dirty="0"/>
              <a:t>If the dividend with respect to the class of preference shares has not been paid for a period of two or more, such 	shareholders shall have the right to vote on all the resolutions placed before the company.”</a:t>
            </a:r>
          </a:p>
          <a:p>
            <a:pPr marL="0" indent="0">
              <a:buNone/>
            </a:pPr>
            <a:r>
              <a:rPr lang="en-IN" sz="1600" dirty="0"/>
              <a:t> </a:t>
            </a:r>
          </a:p>
          <a:p>
            <a:pPr marL="0" indent="0">
              <a:buNone/>
            </a:pPr>
            <a:r>
              <a:rPr lang="en-IN" sz="1600" dirty="0"/>
              <a:t>But this provision aroused many questions like is this provision applicable for consecutive two years or overall and the some of the other questions were like, if the dividend of the two years is paid later, will it make the shareholder void of his voting rights.?</a:t>
            </a:r>
          </a:p>
          <a:p>
            <a:pPr fontAlgn="base"/>
            <a:endParaRPr lang="en-US" sz="1600" dirty="0"/>
          </a:p>
        </p:txBody>
      </p:sp>
    </p:spTree>
    <p:extLst>
      <p:ext uri="{BB962C8B-B14F-4D97-AF65-F5344CB8AC3E}">
        <p14:creationId xmlns:p14="http://schemas.microsoft.com/office/powerpoint/2010/main" val="35647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Voting Rights on Preference shares. (CONTD.)</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456921"/>
          </a:xfrm>
        </p:spPr>
        <p:txBody>
          <a:bodyPr>
            <a:normAutofit/>
          </a:bodyPr>
          <a:lstStyle/>
          <a:p>
            <a:pPr marL="0" indent="0">
              <a:buNone/>
            </a:pPr>
            <a:r>
              <a:rPr lang="en-IN" sz="1600" dirty="0"/>
              <a:t>So, to solve the above problems the act of 1956 was taken upon again. Under section 87(2)(b) of the act it was formulated that:</a:t>
            </a:r>
          </a:p>
          <a:p>
            <a:pPr marL="0" indent="0">
              <a:buNone/>
            </a:pPr>
            <a:r>
              <a:rPr lang="en-IN" sz="1600" dirty="0"/>
              <a:t>1. In case of cumulative preference shares, if the aggregate period is not less than 2 years then the shareholder holds the right to vote on the resolutions and decisions of the company. </a:t>
            </a:r>
          </a:p>
          <a:p>
            <a:pPr marL="0" indent="0">
              <a:buNone/>
            </a:pPr>
            <a:r>
              <a:rPr lang="en-IN" sz="1600" dirty="0"/>
              <a:t>2. whereas the condition for non-cumulative preference shares was that either the period must be greater than 2 years or else the aggregate should not be less than 3 years in this case.</a:t>
            </a:r>
          </a:p>
          <a:p>
            <a:endParaRPr lang="en-IN" sz="1600" dirty="0"/>
          </a:p>
          <a:p>
            <a:pPr marL="0" indent="0">
              <a:buNone/>
            </a:pPr>
            <a:r>
              <a:rPr lang="en-IN" sz="1600" dirty="0"/>
              <a:t>So basically, the Section 47 of the act of 2013 acts as a red alert for the defaulters without any distinction between cumulative and non-cumulative preference shareholders.</a:t>
            </a:r>
          </a:p>
          <a:p>
            <a:pPr marL="0" indent="0">
              <a:buNone/>
            </a:pPr>
            <a:r>
              <a:rPr lang="en-IN" sz="1600" dirty="0"/>
              <a:t>Hence the basic conclusion is that the period of 2 years shall be any 2 years irrespective of the </a:t>
            </a:r>
            <a:r>
              <a:rPr lang="en-IN" sz="1600" dirty="0" err="1"/>
              <a:t>concecutivity</a:t>
            </a:r>
            <a:r>
              <a:rPr lang="en-IN" sz="1600" dirty="0"/>
              <a:t> of the years. When it comes to cumulative preference shares, the defaults paid after 2 years can be considered as a remedial measure sometimes but there is no proper solution for the non-cumulative preference shareholders. </a:t>
            </a:r>
            <a:endParaRPr lang="en-US" sz="1200" dirty="0"/>
          </a:p>
        </p:txBody>
      </p:sp>
    </p:spTree>
    <p:extLst>
      <p:ext uri="{BB962C8B-B14F-4D97-AF65-F5344CB8AC3E}">
        <p14:creationId xmlns:p14="http://schemas.microsoft.com/office/powerpoint/2010/main" val="10208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latin typeface="Arial" panose="020B0604020202020204" pitchFamily="34" charset="0"/>
                <a:cs typeface="Arial" panose="020B0604020202020204" pitchFamily="34" charset="0"/>
              </a:rPr>
              <a:t>Considerations for Buying Preference Shares.</a:t>
            </a:r>
            <a:endParaRPr lang="en-IN" dirty="0"/>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456921"/>
          </a:xfrm>
        </p:spPr>
        <p:txBody>
          <a:bodyPr>
            <a:normAutofit/>
          </a:bodyPr>
          <a:lstStyle/>
          <a:p>
            <a:pPr marL="0" indent="0">
              <a:buNone/>
            </a:pPr>
            <a:r>
              <a:rPr lang="en-US" dirty="0"/>
              <a:t>If you’re investing in preference shares, there are several important considerations:</a:t>
            </a:r>
          </a:p>
          <a:p>
            <a:r>
              <a:rPr lang="en-US" dirty="0"/>
              <a:t>Check the dividend rate and whether it is floating or fixed;</a:t>
            </a:r>
          </a:p>
          <a:p>
            <a:r>
              <a:rPr lang="en-US" dirty="0"/>
              <a:t>Check whether the dividend is franked. This means that the company (issuing the dividend) pays a portion of the tax on the dividend; and</a:t>
            </a:r>
          </a:p>
          <a:p>
            <a:r>
              <a:rPr lang="en-US" dirty="0"/>
              <a:t>Finally, you will want to know when and how the preference shares convert into ordinary shares.</a:t>
            </a:r>
          </a:p>
          <a:p>
            <a:pPr marL="0" indent="0">
              <a:buNone/>
            </a:pPr>
            <a:endParaRPr lang="en-US" sz="1200" dirty="0"/>
          </a:p>
        </p:txBody>
      </p:sp>
    </p:spTree>
    <p:extLst>
      <p:ext uri="{BB962C8B-B14F-4D97-AF65-F5344CB8AC3E}">
        <p14:creationId xmlns:p14="http://schemas.microsoft.com/office/powerpoint/2010/main" val="23994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Conclusion.</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456921"/>
          </a:xfrm>
        </p:spPr>
        <p:txBody>
          <a:bodyPr>
            <a:normAutofit/>
          </a:bodyPr>
          <a:lstStyle/>
          <a:p>
            <a:pPr marL="0" indent="0">
              <a:lnSpc>
                <a:spcPct val="150000"/>
              </a:lnSpc>
              <a:buNone/>
            </a:pPr>
            <a:r>
              <a:rPr lang="en-US" dirty="0"/>
              <a:t>Preference Shares are potentially </a:t>
            </a:r>
            <a:r>
              <a:rPr lang="en-US" b="1" dirty="0"/>
              <a:t>less profitable</a:t>
            </a:r>
            <a:r>
              <a:rPr lang="en-US" dirty="0"/>
              <a:t> than Equity Shares, although they offer </a:t>
            </a:r>
            <a:r>
              <a:rPr lang="en-US" b="1" dirty="0"/>
              <a:t>more stability </a:t>
            </a:r>
            <a:r>
              <a:rPr lang="en-US" dirty="0"/>
              <a:t>because the guaranteed dividends that are paid at regular intervals are not directly tied to the financial ebbs and flows of the market. </a:t>
            </a:r>
          </a:p>
          <a:p>
            <a:pPr marL="0" indent="0">
              <a:lnSpc>
                <a:spcPct val="150000"/>
              </a:lnSpc>
              <a:buNone/>
            </a:pPr>
            <a:r>
              <a:rPr lang="en-US" dirty="0"/>
              <a:t>They are also an </a:t>
            </a:r>
            <a:r>
              <a:rPr lang="en-US" b="1" dirty="0"/>
              <a:t>attractive investment</a:t>
            </a:r>
            <a:r>
              <a:rPr lang="en-US" dirty="0"/>
              <a:t> because they are </a:t>
            </a:r>
            <a:r>
              <a:rPr lang="en-US" b="1" dirty="0"/>
              <a:t>prioritized over Equity Shares</a:t>
            </a:r>
            <a:r>
              <a:rPr lang="en-US" dirty="0"/>
              <a:t> when Dividends are paid and during liquidation. </a:t>
            </a:r>
          </a:p>
          <a:p>
            <a:pPr marL="0" indent="0">
              <a:lnSpc>
                <a:spcPct val="150000"/>
              </a:lnSpc>
              <a:buNone/>
            </a:pPr>
            <a:r>
              <a:rPr lang="en-US" dirty="0"/>
              <a:t>Finally, if the company goes into </a:t>
            </a:r>
            <a:r>
              <a:rPr lang="en-US" b="1" dirty="0"/>
              <a:t>bankruptcy</a:t>
            </a:r>
            <a:r>
              <a:rPr lang="en-US" dirty="0"/>
              <a:t>, holders of Preference Shares enjoy Priority Distribution (after creditors) of the company’s assets, something Equity Shareholders only benefit from once the Preference Shareholders have been compensated.</a:t>
            </a:r>
            <a:endParaRPr lang="en-US" sz="1200" dirty="0"/>
          </a:p>
        </p:txBody>
      </p:sp>
    </p:spTree>
    <p:extLst>
      <p:ext uri="{BB962C8B-B14F-4D97-AF65-F5344CB8AC3E}">
        <p14:creationId xmlns:p14="http://schemas.microsoft.com/office/powerpoint/2010/main" val="58115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00F1-8ED7-4AAC-9C28-0F3BB250E214}"/>
              </a:ext>
            </a:extLst>
          </p:cNvPr>
          <p:cNvSpPr>
            <a:spLocks noGrp="1"/>
          </p:cNvSpPr>
          <p:nvPr>
            <p:ph type="ctrTitle"/>
          </p:nvPr>
        </p:nvSpPr>
        <p:spPr>
          <a:xfrm>
            <a:off x="1751012" y="609601"/>
            <a:ext cx="8676222" cy="948611"/>
          </a:xfrm>
        </p:spPr>
        <p:txBody>
          <a:bodyPr>
            <a:normAutofit/>
          </a:bodyPr>
          <a:lstStyle/>
          <a:p>
            <a:pPr algn="ctr"/>
            <a:r>
              <a:rPr lang="en-IN" b="1" dirty="0"/>
              <a:t>INDEX.</a:t>
            </a:r>
          </a:p>
        </p:txBody>
      </p:sp>
      <p:sp>
        <p:nvSpPr>
          <p:cNvPr id="3" name="Subtitle 2">
            <a:extLst>
              <a:ext uri="{FF2B5EF4-FFF2-40B4-BE49-F238E27FC236}">
                <a16:creationId xmlns:a16="http://schemas.microsoft.com/office/drawing/2014/main" id="{49BAB190-EE2E-4BD6-97F9-7B183B6E0B5F}"/>
              </a:ext>
            </a:extLst>
          </p:cNvPr>
          <p:cNvSpPr>
            <a:spLocks noGrp="1"/>
          </p:cNvSpPr>
          <p:nvPr>
            <p:ph type="subTitle" idx="1"/>
          </p:nvPr>
        </p:nvSpPr>
        <p:spPr>
          <a:xfrm>
            <a:off x="1751011" y="1856791"/>
            <a:ext cx="6702523" cy="4198775"/>
          </a:xfrm>
        </p:spPr>
        <p:txBody>
          <a:bodyPr>
            <a:normAutofit lnSpcReduction="10000"/>
          </a:bodyPr>
          <a:lstStyle/>
          <a:p>
            <a:pPr algn="l"/>
            <a:r>
              <a:rPr lang="en-IN" sz="1800" b="1" dirty="0">
                <a:latin typeface="Arial" panose="020B0604020202020204" pitchFamily="34" charset="0"/>
                <a:cs typeface="Arial" panose="020B0604020202020204" pitchFamily="34" charset="0"/>
              </a:rPr>
              <a:t>INDEX:</a:t>
            </a:r>
          </a:p>
          <a:p>
            <a:pPr algn="l"/>
            <a:endParaRPr lang="en-IN" sz="18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Introduction (Shares, Dividends).</a:t>
            </a: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Types of Shares.</a:t>
            </a:r>
          </a:p>
          <a:p>
            <a:pPr marL="285750" indent="-285750" algn="l">
              <a:buFont typeface="Arial" panose="020B0604020202020204" pitchFamily="34" charset="0"/>
              <a:buChar char="•"/>
            </a:pPr>
            <a:r>
              <a:rPr lang="en-IN" sz="1800" dirty="0">
                <a:latin typeface="Arial" panose="020B0604020202020204" pitchFamily="34" charset="0"/>
                <a:cs typeface="Arial" panose="020B0604020202020204" pitchFamily="34" charset="0"/>
              </a:rPr>
              <a:t>F</a:t>
            </a:r>
            <a:r>
              <a:rPr lang="en-IN" dirty="0">
                <a:latin typeface="Arial" panose="020B0604020202020204" pitchFamily="34" charset="0"/>
                <a:cs typeface="Arial" panose="020B0604020202020204" pitchFamily="34" charset="0"/>
              </a:rPr>
              <a:t>eatures of Preference Shares.</a:t>
            </a:r>
          </a:p>
          <a:p>
            <a:pPr marL="285750" indent="-285750" algn="l">
              <a:buFont typeface="Arial" panose="020B0604020202020204" pitchFamily="34" charset="0"/>
              <a:buChar char="•"/>
            </a:pPr>
            <a:r>
              <a:rPr lang="en-IN" sz="1800" dirty="0">
                <a:latin typeface="Arial" panose="020B0604020202020204" pitchFamily="34" charset="0"/>
                <a:cs typeface="Arial" panose="020B0604020202020204" pitchFamily="34" charset="0"/>
              </a:rPr>
              <a:t>Types of </a:t>
            </a:r>
            <a:r>
              <a:rPr lang="en-IN" dirty="0">
                <a:latin typeface="Arial" panose="020B0604020202020204" pitchFamily="34" charset="0"/>
                <a:cs typeface="Arial" panose="020B0604020202020204" pitchFamily="34" charset="0"/>
              </a:rPr>
              <a:t>Preference Shares.</a:t>
            </a:r>
            <a:endParaRPr lang="en-IN"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Advantages of Preference Shares.</a:t>
            </a:r>
          </a:p>
          <a:p>
            <a:pPr marL="285750" indent="-285750" algn="l">
              <a:buFont typeface="Arial" panose="020B0604020202020204" pitchFamily="34" charset="0"/>
              <a:buChar char="•"/>
            </a:pPr>
            <a:r>
              <a:rPr lang="en-IN" sz="1800" dirty="0">
                <a:latin typeface="Arial" panose="020B0604020202020204" pitchFamily="34" charset="0"/>
                <a:cs typeface="Arial" panose="020B0604020202020204" pitchFamily="34" charset="0"/>
              </a:rPr>
              <a:t>Disadvan</a:t>
            </a:r>
            <a:r>
              <a:rPr lang="en-IN" dirty="0">
                <a:latin typeface="Arial" panose="020B0604020202020204" pitchFamily="34" charset="0"/>
                <a:cs typeface="Arial" panose="020B0604020202020204" pitchFamily="34" charset="0"/>
              </a:rPr>
              <a:t>tages of Preference Shares. </a:t>
            </a:r>
          </a:p>
          <a:p>
            <a:pPr marL="285750" indent="-285750" algn="l">
              <a:buFont typeface="Arial" panose="020B0604020202020204" pitchFamily="34" charset="0"/>
              <a:buChar char="•"/>
            </a:pPr>
            <a:r>
              <a:rPr lang="en-IN" sz="1800" dirty="0">
                <a:latin typeface="Arial" panose="020B0604020202020204" pitchFamily="34" charset="0"/>
                <a:cs typeface="Arial" panose="020B0604020202020204" pitchFamily="34" charset="0"/>
              </a:rPr>
              <a:t>Voting Rights on Preference Share.</a:t>
            </a:r>
            <a:endParaRPr lang="en-IN"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Considerations for Buying Preference Shares.</a:t>
            </a:r>
          </a:p>
          <a:p>
            <a:pPr marL="285750" indent="-285750" algn="l">
              <a:buFont typeface="Arial" panose="020B0604020202020204" pitchFamily="34" charset="0"/>
              <a:buChar char="•"/>
            </a:pPr>
            <a:r>
              <a:rPr lang="en-IN" sz="1800" dirty="0">
                <a:latin typeface="Arial" panose="020B0604020202020204" pitchFamily="34" charset="0"/>
                <a:cs typeface="Arial" panose="020B0604020202020204" pitchFamily="34" charset="0"/>
              </a:rPr>
              <a:t>Conclusion.</a:t>
            </a:r>
          </a:p>
        </p:txBody>
      </p:sp>
      <p:sp>
        <p:nvSpPr>
          <p:cNvPr id="5" name="Subtitle 2">
            <a:extLst>
              <a:ext uri="{FF2B5EF4-FFF2-40B4-BE49-F238E27FC236}">
                <a16:creationId xmlns:a16="http://schemas.microsoft.com/office/drawing/2014/main" id="{C56499DF-042C-46FF-B7FD-959ED25A84DB}"/>
              </a:ext>
            </a:extLst>
          </p:cNvPr>
          <p:cNvSpPr txBox="1">
            <a:spLocks/>
          </p:cNvSpPr>
          <p:nvPr/>
        </p:nvSpPr>
        <p:spPr>
          <a:xfrm>
            <a:off x="6096000" y="1850570"/>
            <a:ext cx="4344990" cy="419877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070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normAutofit lnSpcReduction="10000"/>
          </a:bodyPr>
          <a:lstStyle/>
          <a:p>
            <a:pPr marL="0" indent="0">
              <a:buNone/>
            </a:pPr>
            <a:r>
              <a:rPr lang="en-IN" b="1" u="sng" dirty="0"/>
              <a:t>SHARES </a:t>
            </a:r>
          </a:p>
          <a:p>
            <a:pPr marL="0" indent="0">
              <a:buNone/>
            </a:pPr>
            <a:r>
              <a:rPr lang="en-US" dirty="0"/>
              <a:t>Shares are units of ownership interest in a Corporation or Financial Asset that provide for an equal distribution in any profits, if any are declared, in the form of Dividends. </a:t>
            </a:r>
          </a:p>
          <a:p>
            <a:pPr marL="0" indent="0">
              <a:buNone/>
            </a:pPr>
            <a:r>
              <a:rPr lang="en-US" dirty="0"/>
              <a:t>The two main types of shares are :</a:t>
            </a:r>
          </a:p>
          <a:p>
            <a:r>
              <a:rPr lang="en-US" dirty="0"/>
              <a:t>Equity or Common Shares, and </a:t>
            </a:r>
          </a:p>
          <a:p>
            <a:r>
              <a:rPr lang="en-US" dirty="0"/>
              <a:t>Preference or Preferred Shares.</a:t>
            </a:r>
            <a:br>
              <a:rPr lang="en-US" dirty="0"/>
            </a:br>
            <a:endParaRPr lang="en-US" dirty="0"/>
          </a:p>
          <a:p>
            <a:pPr marL="0" indent="0">
              <a:buNone/>
            </a:pPr>
            <a:r>
              <a:rPr lang="en-US" b="1" u="sng" dirty="0"/>
              <a:t>DIVIDENDS:</a:t>
            </a:r>
          </a:p>
          <a:p>
            <a:pPr marL="0" indent="0">
              <a:buNone/>
            </a:pPr>
            <a:r>
              <a:rPr lang="en-US" dirty="0"/>
              <a:t>A dividend is a distribution of a portion of a company's earnings, decided by the board of directors, paid to a class of its shareholders. Dividends can be issued as cash payments, as shares of stock, or other property.</a:t>
            </a:r>
            <a:br>
              <a:rPr lang="en-US" dirty="0"/>
            </a:br>
            <a:endParaRPr lang="en-IN" u="sng" dirty="0"/>
          </a:p>
          <a:p>
            <a:endParaRPr lang="en-IN" dirty="0"/>
          </a:p>
          <a:p>
            <a:endParaRPr lang="en-IN" dirty="0"/>
          </a:p>
        </p:txBody>
      </p:sp>
    </p:spTree>
    <p:extLst>
      <p:ext uri="{BB962C8B-B14F-4D97-AF65-F5344CB8AC3E}">
        <p14:creationId xmlns:p14="http://schemas.microsoft.com/office/powerpoint/2010/main" val="232284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normAutofit/>
          </a:bodyPr>
          <a:lstStyle/>
          <a:p>
            <a:pPr algn="ctr"/>
            <a:r>
              <a:rPr lang="en-IN" dirty="0"/>
              <a:t>Types of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normAutofit lnSpcReduction="10000"/>
          </a:bodyPr>
          <a:lstStyle/>
          <a:p>
            <a:r>
              <a:rPr lang="en-IN" b="1" u="sng" dirty="0"/>
              <a:t>EQUITY SHARES: </a:t>
            </a:r>
          </a:p>
          <a:p>
            <a:pPr marL="0" indent="0">
              <a:buNone/>
            </a:pPr>
            <a:r>
              <a:rPr lang="en-US" dirty="0"/>
              <a:t>Equity shares were earlier known as ordinary shares. The holders of these shares are the real owners of the company. They have a voting right in the meetings of holders of the company. They have a control over the working of the company. Equity shareholders are paid dividend after paying it to the preference shareholders.</a:t>
            </a:r>
            <a:endParaRPr lang="en-IN" b="1" u="sng" dirty="0"/>
          </a:p>
          <a:p>
            <a:endParaRPr lang="en-IN" dirty="0"/>
          </a:p>
          <a:p>
            <a:r>
              <a:rPr lang="en-IN" b="1" u="sng" dirty="0"/>
              <a:t>PREFERENCE SHARES:</a:t>
            </a:r>
          </a:p>
          <a:p>
            <a:pPr marL="0" indent="0">
              <a:buNone/>
            </a:pPr>
            <a:r>
              <a:rPr lang="en-US" dirty="0"/>
              <a:t>Preference shares, more commonly referred to as Preferred Stock, are shares of a company’s stock with dividends that are paid out to shareholders before Common Stock Dividends are issued. If the company enters bankruptcy, the shareholders with preferred stock are entitled to be paid from company assets first. Most preference shares have a fixed dividend. Preferred Stock Shareholders also typically do not hold any voting rights.</a:t>
            </a:r>
            <a:br>
              <a:rPr lang="en-US" dirty="0"/>
            </a:br>
            <a:endParaRPr lang="en-IN" b="1" u="sng" dirty="0"/>
          </a:p>
        </p:txBody>
      </p:sp>
    </p:spTree>
    <p:extLst>
      <p:ext uri="{BB962C8B-B14F-4D97-AF65-F5344CB8AC3E}">
        <p14:creationId xmlns:p14="http://schemas.microsoft.com/office/powerpoint/2010/main" val="300761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Features of Preference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lstStyle/>
          <a:p>
            <a:r>
              <a:rPr lang="en-IN" b="1" dirty="0"/>
              <a:t>Dividends</a:t>
            </a:r>
            <a:r>
              <a:rPr lang="en-IN" dirty="0"/>
              <a:t>:  T</a:t>
            </a:r>
            <a:r>
              <a:rPr lang="en-IN" dirty="0">
                <a:effectLst/>
              </a:rPr>
              <a:t>he dividend, it means profit; </a:t>
            </a:r>
            <a:r>
              <a:rPr lang="en-IN" dirty="0"/>
              <a:t>T</a:t>
            </a:r>
            <a:r>
              <a:rPr lang="en-IN" dirty="0">
                <a:effectLst/>
              </a:rPr>
              <a:t>he preference shareholder has fixed rate of profit which not affected by either lose or profit of company, the company as to give that percent of profit to that share holder.</a:t>
            </a:r>
          </a:p>
          <a:p>
            <a:pPr marL="0" indent="0">
              <a:buNone/>
            </a:pPr>
            <a:endParaRPr lang="en-IN" dirty="0">
              <a:effectLst/>
            </a:endParaRPr>
          </a:p>
          <a:p>
            <a:r>
              <a:rPr lang="en-IN" b="1" dirty="0"/>
              <a:t>Participating Preference Shares:  </a:t>
            </a:r>
            <a:r>
              <a:rPr lang="en-IN" dirty="0"/>
              <a:t>The preference shareholder is not an authorized person to participant in any activity or to make any interrupt in the management of that company he has only take the profit amount from the company.</a:t>
            </a:r>
          </a:p>
          <a:p>
            <a:endParaRPr lang="en-IN" b="1" dirty="0"/>
          </a:p>
          <a:p>
            <a:r>
              <a:rPr lang="en-IN" b="1" dirty="0"/>
              <a:t>Voting Rights:  </a:t>
            </a:r>
            <a:r>
              <a:rPr lang="en-IN" dirty="0"/>
              <a:t>Voting right is right to take participate in the election of board of directors, but the preference shareholder have not participated in these as they are not put vote to any of the members.</a:t>
            </a:r>
            <a:endParaRPr lang="en-IN" b="1" dirty="0"/>
          </a:p>
        </p:txBody>
      </p:sp>
    </p:spTree>
    <p:extLst>
      <p:ext uri="{BB962C8B-B14F-4D97-AF65-F5344CB8AC3E}">
        <p14:creationId xmlns:p14="http://schemas.microsoft.com/office/powerpoint/2010/main" val="228533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Features of Preference shares. (CONTD.)</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9"/>
            <a:ext cx="9905998" cy="3999722"/>
          </a:xfrm>
        </p:spPr>
        <p:txBody>
          <a:bodyPr>
            <a:normAutofit/>
          </a:bodyPr>
          <a:lstStyle/>
          <a:p>
            <a:r>
              <a:rPr lang="en-IN" b="1" dirty="0"/>
              <a:t>Preference liquidation: </a:t>
            </a:r>
            <a:r>
              <a:rPr lang="en-IN" dirty="0"/>
              <a:t>If the company is windup (bankrupt), at that time the company gives the profit to Preference Shareholders before Equity Shareholders. In case if the company has no money to give, then the company has to sell there assists then give the profit to these Shareholders. </a:t>
            </a:r>
          </a:p>
          <a:p>
            <a:pPr marL="0" indent="0">
              <a:buNone/>
            </a:pPr>
            <a:endParaRPr lang="en-IN" dirty="0"/>
          </a:p>
          <a:p>
            <a:r>
              <a:rPr lang="en-IN" b="1" dirty="0"/>
              <a:t>Redeemable or Callable Preference Shares:</a:t>
            </a:r>
            <a:r>
              <a:rPr lang="en-IN" dirty="0"/>
              <a:t> There are some Preference Shares which can be resold by the owner which are purchased by the same company. Those shares are called Redeemable or Callable Preference Shares and the process is called Buyback Process.</a:t>
            </a:r>
          </a:p>
          <a:p>
            <a:endParaRPr lang="en-IN" b="1" dirty="0"/>
          </a:p>
        </p:txBody>
      </p:sp>
    </p:spTree>
    <p:extLst>
      <p:ext uri="{BB962C8B-B14F-4D97-AF65-F5344CB8AC3E}">
        <p14:creationId xmlns:p14="http://schemas.microsoft.com/office/powerpoint/2010/main" val="196935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Types of Preference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525345"/>
          </a:xfrm>
        </p:spPr>
        <p:txBody>
          <a:bodyPr>
            <a:normAutofit/>
          </a:bodyPr>
          <a:lstStyle/>
          <a:p>
            <a:pPr fontAlgn="base"/>
            <a:r>
              <a:rPr lang="en-US" b="1" u="sng" cap="all" dirty="0"/>
              <a:t>PARTICIPATING AND NON-PARTICIPATING PREFERENCE SHARES.</a:t>
            </a:r>
          </a:p>
          <a:p>
            <a:pPr marL="0" indent="0" fontAlgn="base">
              <a:buNone/>
            </a:pPr>
            <a:r>
              <a:rPr lang="en-US" dirty="0"/>
              <a:t>Participating Preference Shares are a unique type of Preference Shares which has an additional benefit of participating in profits of the company apart from the fixed dividend. The distribution may depend on the terms and conditions mentioned in the agreement which may vary to some extent from case to case.</a:t>
            </a:r>
          </a:p>
          <a:p>
            <a:pPr marL="0" indent="0" fontAlgn="base">
              <a:buNone/>
            </a:pPr>
            <a:r>
              <a:rPr lang="en-US" dirty="0"/>
              <a:t>For Non-Participating Preference Shares, no such benefit is available for the Shareholders.</a:t>
            </a:r>
          </a:p>
          <a:p>
            <a:endParaRPr lang="en-IN" b="1" dirty="0"/>
          </a:p>
          <a:p>
            <a:pPr fontAlgn="base"/>
            <a:r>
              <a:rPr lang="en-US" b="1" u="sng" cap="all" dirty="0"/>
              <a:t>CUMULATIVE AND NON-CUMULATIVE PREFERENCE SHARES.</a:t>
            </a:r>
          </a:p>
          <a:p>
            <a:pPr marL="0" indent="0" fontAlgn="base">
              <a:buNone/>
            </a:pPr>
            <a:r>
              <a:rPr lang="en-US" dirty="0"/>
              <a:t>If the shares are Cumulative Preference Shares, the dividends are cumulated and therefore paid when the company makes the profit. A dividend of Cumulative Preference Shares will have to be paid as long as the company earns the profit in any year. </a:t>
            </a:r>
          </a:p>
          <a:p>
            <a:pPr marL="0" indent="0" fontAlgn="base">
              <a:buNone/>
            </a:pPr>
            <a:r>
              <a:rPr lang="en-US" dirty="0"/>
              <a:t>For Non-cumulative Preference Shares, a company can skip the dividend in the year, the company has incurred losses.</a:t>
            </a:r>
          </a:p>
          <a:p>
            <a:endParaRPr lang="en-IN" b="1" dirty="0"/>
          </a:p>
        </p:txBody>
      </p:sp>
    </p:spTree>
    <p:extLst>
      <p:ext uri="{BB962C8B-B14F-4D97-AF65-F5344CB8AC3E}">
        <p14:creationId xmlns:p14="http://schemas.microsoft.com/office/powerpoint/2010/main" val="32613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Types of Preference shares. (CONTD.)</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1141413" y="1791478"/>
            <a:ext cx="9905998" cy="4525345"/>
          </a:xfrm>
        </p:spPr>
        <p:txBody>
          <a:bodyPr>
            <a:normAutofit fontScale="92500" lnSpcReduction="10000"/>
          </a:bodyPr>
          <a:lstStyle/>
          <a:p>
            <a:pPr fontAlgn="base"/>
            <a:r>
              <a:rPr lang="en-US" b="1" u="sng" cap="all" dirty="0"/>
              <a:t>CONVERTIBLE AND NON-CONVERTIBLE PREFERENCE SHARES.</a:t>
            </a:r>
          </a:p>
          <a:p>
            <a:pPr marL="0" indent="0" fontAlgn="base">
              <a:buNone/>
            </a:pPr>
            <a:r>
              <a:rPr lang="en-US" dirty="0"/>
              <a:t>Convertible preference shares have a similar concept of convertible debentures. These shares possess an option or right whereby they can be converted into an ordinary Equity Share at some agreed terms and conditions. </a:t>
            </a:r>
          </a:p>
          <a:p>
            <a:pPr marL="0" indent="0" fontAlgn="base">
              <a:buNone/>
            </a:pPr>
            <a:r>
              <a:rPr lang="en-US" dirty="0"/>
              <a:t>Non-convertible simply does not have this option but has all other normal characteristics of a Preference Share.</a:t>
            </a:r>
          </a:p>
          <a:p>
            <a:pPr marL="0" indent="0" fontAlgn="base">
              <a:buNone/>
            </a:pPr>
            <a:endParaRPr lang="en-US" dirty="0"/>
          </a:p>
          <a:p>
            <a:pPr fontAlgn="base"/>
            <a:r>
              <a:rPr lang="en-US" b="1" u="sng" cap="all" dirty="0"/>
              <a:t>REDEEMABLE AND IRREDEEMABLE PREFERENCE SHARES.</a:t>
            </a:r>
          </a:p>
          <a:p>
            <a:pPr marL="0" indent="0" fontAlgn="base">
              <a:buNone/>
            </a:pPr>
            <a:r>
              <a:rPr lang="en-US" dirty="0"/>
              <a:t>Redeemable preference share are those shares which has a maturity date on which date the company will repay the capital amount to the preference shareholders and discontinue the dividend payment thereon. </a:t>
            </a:r>
          </a:p>
          <a:p>
            <a:pPr marL="0" indent="0" fontAlgn="base">
              <a:buNone/>
            </a:pPr>
            <a:r>
              <a:rPr lang="en-US" dirty="0"/>
              <a:t>Irredeemable preference shares does not have any maturity date which makes this instrument very similar to equity except that the dividend of these shares is fixed and they enjoy priority in payment of both dividend and capital over the equity shares. Since there is an absence of maturity, they are also known as </a:t>
            </a:r>
            <a:r>
              <a:rPr lang="en-US" u="sng" dirty="0"/>
              <a:t>Perpetual Preference Share Capital</a:t>
            </a:r>
            <a:r>
              <a:rPr lang="en-US" dirty="0"/>
              <a:t>.</a:t>
            </a:r>
          </a:p>
          <a:p>
            <a:pPr fontAlgn="base"/>
            <a:endParaRPr lang="en-US" dirty="0"/>
          </a:p>
          <a:p>
            <a:endParaRPr lang="en-IN" b="1" dirty="0"/>
          </a:p>
        </p:txBody>
      </p:sp>
    </p:spTree>
    <p:extLst>
      <p:ext uri="{BB962C8B-B14F-4D97-AF65-F5344CB8AC3E}">
        <p14:creationId xmlns:p14="http://schemas.microsoft.com/office/powerpoint/2010/main" val="290455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51-410B-4409-8371-A10F6C5C5C89}"/>
              </a:ext>
            </a:extLst>
          </p:cNvPr>
          <p:cNvSpPr>
            <a:spLocks noGrp="1"/>
          </p:cNvSpPr>
          <p:nvPr>
            <p:ph type="title"/>
          </p:nvPr>
        </p:nvSpPr>
        <p:spPr>
          <a:xfrm>
            <a:off x="1141413" y="609600"/>
            <a:ext cx="9905998" cy="827314"/>
          </a:xfrm>
        </p:spPr>
        <p:txBody>
          <a:bodyPr/>
          <a:lstStyle/>
          <a:p>
            <a:pPr algn="ctr"/>
            <a:r>
              <a:rPr lang="en-IN" dirty="0"/>
              <a:t>Advantages of Preference shares.</a:t>
            </a:r>
          </a:p>
        </p:txBody>
      </p:sp>
      <p:sp>
        <p:nvSpPr>
          <p:cNvPr id="3" name="Content Placeholder 2">
            <a:extLst>
              <a:ext uri="{FF2B5EF4-FFF2-40B4-BE49-F238E27FC236}">
                <a16:creationId xmlns:a16="http://schemas.microsoft.com/office/drawing/2014/main" id="{77A582DC-22BC-4740-B436-A7DD7A80277B}"/>
              </a:ext>
            </a:extLst>
          </p:cNvPr>
          <p:cNvSpPr>
            <a:spLocks noGrp="1"/>
          </p:cNvSpPr>
          <p:nvPr>
            <p:ph idx="1"/>
          </p:nvPr>
        </p:nvSpPr>
        <p:spPr>
          <a:xfrm>
            <a:off x="625151" y="1670180"/>
            <a:ext cx="10422260" cy="4945224"/>
          </a:xfrm>
        </p:spPr>
        <p:txBody>
          <a:bodyPr>
            <a:normAutofit/>
          </a:bodyPr>
          <a:lstStyle/>
          <a:p>
            <a:pPr marL="0" indent="0">
              <a:buNone/>
            </a:pPr>
            <a:r>
              <a:rPr lang="en-IN" sz="3000" b="1" u="sng" dirty="0"/>
              <a:t>Advantages for shareholders:</a:t>
            </a:r>
          </a:p>
          <a:p>
            <a:pPr marL="0" indent="0">
              <a:buNone/>
            </a:pPr>
            <a:endParaRPr lang="en-IN" dirty="0"/>
          </a:p>
          <a:p>
            <a:r>
              <a:rPr lang="en-IN" dirty="0"/>
              <a:t>Preference shares have a fixed dividend that must be paid before any dividends can be paid to common shareholders. While dividends are only paid if the company turns a profit, some types of preference shares (called cumulative shares) allow for the accumulation of unpaid dividends.</a:t>
            </a:r>
          </a:p>
          <a:p>
            <a:r>
              <a:rPr lang="en-IN" dirty="0"/>
              <a:t>In the event of bankruptcy and liquidation, Preference Shareholders have a higher claim on company assets than Equity Shareholders. The company guarantees a dividend each year, but if it fails to turn a profit and must shut down, Preference Shareholders are compensated for their investments sooner.</a:t>
            </a:r>
          </a:p>
          <a:p>
            <a:r>
              <a:rPr lang="en-IN" dirty="0"/>
              <a:t>Convertible shares allow the shareholder to trade in Preference Shares for a fixed number of Equity Shares. This can be a lucrative option if the value of Equity Shares begins to climb. </a:t>
            </a:r>
          </a:p>
          <a:p>
            <a:r>
              <a:rPr lang="en-IN" dirty="0"/>
              <a:t>Participating shares offer the shareholder the opportunity to enjoy additional dividends above the fixed rate if the company meets certain predetermined profit targets. </a:t>
            </a:r>
          </a:p>
        </p:txBody>
      </p:sp>
    </p:spTree>
    <p:extLst>
      <p:ext uri="{BB962C8B-B14F-4D97-AF65-F5344CB8AC3E}">
        <p14:creationId xmlns:p14="http://schemas.microsoft.com/office/powerpoint/2010/main" val="1939427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92</TotalTime>
  <Words>1373</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PREFERENCE SHARES</vt:lpstr>
      <vt:lpstr>INDEX.</vt:lpstr>
      <vt:lpstr>Introduction.</vt:lpstr>
      <vt:lpstr>Types of Shares.</vt:lpstr>
      <vt:lpstr>Features of Preference shares.</vt:lpstr>
      <vt:lpstr>Features of Preference shares. (CONTD.)</vt:lpstr>
      <vt:lpstr>Types of Preference shares.</vt:lpstr>
      <vt:lpstr>Types of Preference shares. (CONTD.)</vt:lpstr>
      <vt:lpstr>Advantages of Preference shares.</vt:lpstr>
      <vt:lpstr>Advantages of Preference shares. (CONTD.)</vt:lpstr>
      <vt:lpstr>Disadvantages of Preference shares.</vt:lpstr>
      <vt:lpstr>Disadvantages of Preference shares. (CONTD.)</vt:lpstr>
      <vt:lpstr>Voting Rights on Preference shares.</vt:lpstr>
      <vt:lpstr>Voting Rights on Preference shares. (CONTD.)</vt:lpstr>
      <vt:lpstr>Considerations for Buying Preference Shares.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PREFERENCE SHARES</dc:title>
  <dc:creator>Balasubramanian Ravishankar</dc:creator>
  <cp:lastModifiedBy>Balasubramanian Ravishankar</cp:lastModifiedBy>
  <cp:revision>18</cp:revision>
  <dcterms:created xsi:type="dcterms:W3CDTF">2018-09-16T16:48:22Z</dcterms:created>
  <dcterms:modified xsi:type="dcterms:W3CDTF">2018-09-16T18:21:14Z</dcterms:modified>
</cp:coreProperties>
</file>