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7" r:id="rId3"/>
    <p:sldId id="258" r:id="rId4"/>
    <p:sldId id="259" r:id="rId5"/>
    <p:sldId id="260" r:id="rId6"/>
    <p:sldId id="261" r:id="rId7"/>
    <p:sldId id="262" r:id="rId8"/>
    <p:sldId id="263" r:id="rId9"/>
    <p:sldId id="264" r:id="rId10"/>
    <p:sldId id="265"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7052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81052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921572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076989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06802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58451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9/26/2018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40423161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2616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54107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6854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9/26/2018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4121206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19883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6823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38359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9/26/2018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94750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0210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9/26/2018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64276263"/>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46789" y="541549"/>
            <a:ext cx="6622990" cy="1646302"/>
          </a:xfrm>
        </p:spPr>
        <p:txBody>
          <a:bodyPr/>
          <a:lstStyle/>
          <a:p>
            <a:r>
              <a:rPr lang="en-US" b="1" dirty="0" smtClean="0"/>
              <a:t>Long </a:t>
            </a:r>
            <a:r>
              <a:rPr lang="en-US" b="1" dirty="0"/>
              <a:t>T</a:t>
            </a:r>
            <a:r>
              <a:rPr lang="en-US" b="1" dirty="0" smtClean="0"/>
              <a:t>erm Loans &amp; Fixed Deposit</a:t>
            </a:r>
            <a:r>
              <a:rPr lang="en-US" dirty="0"/>
              <a:t> </a:t>
            </a:r>
          </a:p>
        </p:txBody>
      </p:sp>
      <p:sp>
        <p:nvSpPr>
          <p:cNvPr id="4" name="TextBox 3"/>
          <p:cNvSpPr txBox="1"/>
          <p:nvPr/>
        </p:nvSpPr>
        <p:spPr>
          <a:xfrm>
            <a:off x="940039" y="2726108"/>
            <a:ext cx="3059395" cy="3831818"/>
          </a:xfrm>
          <a:prstGeom prst="rect">
            <a:avLst/>
          </a:prstGeom>
          <a:noFill/>
        </p:spPr>
        <p:txBody>
          <a:bodyPr wrap="square" rtlCol="0">
            <a:spAutoFit/>
          </a:bodyPr>
          <a:lstStyle/>
          <a:p>
            <a:pPr>
              <a:lnSpc>
                <a:spcPct val="150000"/>
              </a:lnSpc>
            </a:pPr>
            <a:r>
              <a:rPr lang="en-US" b="1" spc="300" dirty="0" smtClean="0">
                <a:latin typeface="Times New Roman" panose="02020603050405020304" pitchFamily="18" charset="0"/>
                <a:cs typeface="Times New Roman" panose="02020603050405020304" pitchFamily="18" charset="0"/>
              </a:rPr>
              <a:t>SUBMITTED BY :</a:t>
            </a:r>
          </a:p>
          <a:p>
            <a:pPr>
              <a:lnSpc>
                <a:spcPct val="150000"/>
              </a:lnSpc>
            </a:pPr>
            <a:endParaRPr lang="en-US" spc="300" dirty="0">
              <a:latin typeface="Times New Roman" panose="02020603050405020304" pitchFamily="18" charset="0"/>
              <a:cs typeface="Times New Roman" panose="02020603050405020304" pitchFamily="18" charset="0"/>
            </a:endParaRPr>
          </a:p>
          <a:p>
            <a:pPr>
              <a:lnSpc>
                <a:spcPct val="150000"/>
              </a:lnSpc>
            </a:pPr>
            <a:r>
              <a:rPr lang="en-US" spc="300" dirty="0" smtClean="0">
                <a:latin typeface="Times New Roman" panose="02020603050405020304" pitchFamily="18" charset="0"/>
                <a:cs typeface="Times New Roman" panose="02020603050405020304" pitchFamily="18" charset="0"/>
              </a:rPr>
              <a:t>Nikhil Tiwari</a:t>
            </a:r>
          </a:p>
          <a:p>
            <a:pPr>
              <a:lnSpc>
                <a:spcPct val="150000"/>
              </a:lnSpc>
            </a:pPr>
            <a:r>
              <a:rPr lang="en-US" spc="300" dirty="0" err="1" smtClean="0">
                <a:latin typeface="Times New Roman" panose="02020603050405020304" pitchFamily="18" charset="0"/>
                <a:cs typeface="Times New Roman" panose="02020603050405020304" pitchFamily="18" charset="0"/>
              </a:rPr>
              <a:t>Naman</a:t>
            </a:r>
            <a:r>
              <a:rPr lang="en-US" spc="300" dirty="0" smtClean="0">
                <a:latin typeface="Times New Roman" panose="02020603050405020304" pitchFamily="18" charset="0"/>
                <a:cs typeface="Times New Roman" panose="02020603050405020304" pitchFamily="18" charset="0"/>
              </a:rPr>
              <a:t> </a:t>
            </a:r>
            <a:r>
              <a:rPr lang="en-US" spc="300" dirty="0" err="1" smtClean="0">
                <a:latin typeface="Times New Roman" panose="02020603050405020304" pitchFamily="18" charset="0"/>
                <a:cs typeface="Times New Roman" panose="02020603050405020304" pitchFamily="18" charset="0"/>
              </a:rPr>
              <a:t>Jakhetiya</a:t>
            </a:r>
            <a:endParaRPr lang="en-US" spc="300" dirty="0" smtClean="0">
              <a:latin typeface="Times New Roman" panose="02020603050405020304" pitchFamily="18" charset="0"/>
              <a:cs typeface="Times New Roman" panose="02020603050405020304" pitchFamily="18" charset="0"/>
            </a:endParaRPr>
          </a:p>
          <a:p>
            <a:pPr>
              <a:lnSpc>
                <a:spcPct val="150000"/>
              </a:lnSpc>
            </a:pPr>
            <a:r>
              <a:rPr lang="en-US" spc="300" dirty="0" err="1" smtClean="0">
                <a:latin typeface="Times New Roman" panose="02020603050405020304" pitchFamily="18" charset="0"/>
                <a:cs typeface="Times New Roman" panose="02020603050405020304" pitchFamily="18" charset="0"/>
              </a:rPr>
              <a:t>Shumbham</a:t>
            </a:r>
            <a:r>
              <a:rPr lang="en-US" spc="300" dirty="0" smtClean="0">
                <a:latin typeface="Times New Roman" panose="02020603050405020304" pitchFamily="18" charset="0"/>
                <a:cs typeface="Times New Roman" panose="02020603050405020304" pitchFamily="18" charset="0"/>
              </a:rPr>
              <a:t> Sharma</a:t>
            </a:r>
          </a:p>
          <a:p>
            <a:pPr>
              <a:lnSpc>
                <a:spcPct val="150000"/>
              </a:lnSpc>
            </a:pPr>
            <a:r>
              <a:rPr lang="en-US" spc="300" dirty="0" err="1" smtClean="0">
                <a:latin typeface="Times New Roman" panose="02020603050405020304" pitchFamily="18" charset="0"/>
                <a:cs typeface="Times New Roman" panose="02020603050405020304" pitchFamily="18" charset="0"/>
              </a:rPr>
              <a:t>Hemant</a:t>
            </a:r>
            <a:r>
              <a:rPr lang="en-US" spc="300" dirty="0" smtClean="0">
                <a:latin typeface="Times New Roman" panose="02020603050405020304" pitchFamily="18" charset="0"/>
                <a:cs typeface="Times New Roman" panose="02020603050405020304" pitchFamily="18" charset="0"/>
              </a:rPr>
              <a:t> </a:t>
            </a:r>
            <a:r>
              <a:rPr lang="en-US" spc="300" dirty="0" err="1">
                <a:latin typeface="Times New Roman" panose="02020603050405020304" pitchFamily="18" charset="0"/>
                <a:cs typeface="Times New Roman" panose="02020603050405020304" pitchFamily="18" charset="0"/>
              </a:rPr>
              <a:t>P</a:t>
            </a:r>
            <a:r>
              <a:rPr lang="en-US" spc="300" dirty="0" err="1" smtClean="0">
                <a:latin typeface="Times New Roman" panose="02020603050405020304" pitchFamily="18" charset="0"/>
                <a:cs typeface="Times New Roman" panose="02020603050405020304" pitchFamily="18" charset="0"/>
              </a:rPr>
              <a:t>atil</a:t>
            </a:r>
            <a:endParaRPr lang="en-US" spc="300" dirty="0" smtClean="0">
              <a:latin typeface="Times New Roman" panose="02020603050405020304" pitchFamily="18" charset="0"/>
              <a:cs typeface="Times New Roman" panose="02020603050405020304" pitchFamily="18" charset="0"/>
            </a:endParaRPr>
          </a:p>
          <a:p>
            <a:pPr>
              <a:lnSpc>
                <a:spcPct val="150000"/>
              </a:lnSpc>
            </a:pPr>
            <a:r>
              <a:rPr lang="en-US" spc="300" dirty="0" err="1" smtClean="0">
                <a:latin typeface="Times New Roman" panose="02020603050405020304" pitchFamily="18" charset="0"/>
                <a:cs typeface="Times New Roman" panose="02020603050405020304" pitchFamily="18" charset="0"/>
              </a:rPr>
              <a:t>Ayush</a:t>
            </a:r>
            <a:r>
              <a:rPr lang="en-US" spc="300" dirty="0" smtClean="0">
                <a:latin typeface="Times New Roman" panose="02020603050405020304" pitchFamily="18" charset="0"/>
                <a:cs typeface="Times New Roman" panose="02020603050405020304" pitchFamily="18" charset="0"/>
              </a:rPr>
              <a:t> </a:t>
            </a:r>
            <a:r>
              <a:rPr lang="en-US" spc="300" dirty="0" smtClean="0">
                <a:latin typeface="Times New Roman" panose="02020603050405020304" pitchFamily="18" charset="0"/>
                <a:cs typeface="Times New Roman" panose="02020603050405020304" pitchFamily="18" charset="0"/>
              </a:rPr>
              <a:t>Agarwal</a:t>
            </a:r>
          </a:p>
          <a:p>
            <a:pPr>
              <a:lnSpc>
                <a:spcPct val="150000"/>
              </a:lnSpc>
            </a:pPr>
            <a:r>
              <a:rPr lang="en-US" spc="300" dirty="0" err="1">
                <a:latin typeface="Times New Roman" panose="02020603050405020304" pitchFamily="18" charset="0"/>
                <a:cs typeface="Times New Roman" panose="02020603050405020304" pitchFamily="18" charset="0"/>
              </a:rPr>
              <a:t>Aman</a:t>
            </a:r>
            <a:r>
              <a:rPr lang="en-US" spc="300" dirty="0">
                <a:latin typeface="Times New Roman" panose="02020603050405020304" pitchFamily="18" charset="0"/>
                <a:cs typeface="Times New Roman" panose="02020603050405020304" pitchFamily="18" charset="0"/>
              </a:rPr>
              <a:t> </a:t>
            </a:r>
            <a:r>
              <a:rPr lang="en-US" spc="300" dirty="0" smtClean="0">
                <a:latin typeface="Times New Roman" panose="02020603050405020304" pitchFamily="18" charset="0"/>
                <a:cs typeface="Times New Roman" panose="02020603050405020304" pitchFamily="18" charset="0"/>
              </a:rPr>
              <a:t>Agarwal</a:t>
            </a:r>
            <a:endParaRPr lang="en-US" spc="300" dirty="0" smtClean="0">
              <a:latin typeface="Times New Roman" panose="02020603050405020304" pitchFamily="18" charset="0"/>
              <a:cs typeface="Times New Roman" panose="02020603050405020304" pitchFamily="18" charset="0"/>
            </a:endParaRPr>
          </a:p>
          <a:p>
            <a:pPr>
              <a:lnSpc>
                <a:spcPct val="150000"/>
              </a:lnSpc>
            </a:pPr>
            <a:r>
              <a:rPr lang="en-US" spc="300" dirty="0" err="1" smtClean="0">
                <a:latin typeface="Times New Roman" panose="02020603050405020304" pitchFamily="18" charset="0"/>
                <a:cs typeface="Times New Roman" panose="02020603050405020304" pitchFamily="18" charset="0"/>
              </a:rPr>
              <a:t>Arun</a:t>
            </a:r>
            <a:r>
              <a:rPr lang="en-US" spc="300" dirty="0" smtClean="0">
                <a:latin typeface="Times New Roman" panose="02020603050405020304" pitchFamily="18" charset="0"/>
                <a:cs typeface="Times New Roman" panose="02020603050405020304" pitchFamily="18" charset="0"/>
              </a:rPr>
              <a:t> </a:t>
            </a:r>
            <a:r>
              <a:rPr lang="en-US" spc="300" dirty="0" err="1" smtClean="0">
                <a:latin typeface="Times New Roman" panose="02020603050405020304" pitchFamily="18" charset="0"/>
                <a:cs typeface="Times New Roman" panose="02020603050405020304" pitchFamily="18" charset="0"/>
              </a:rPr>
              <a:t>Lachetta</a:t>
            </a:r>
            <a:endParaRPr lang="en-US" spc="300" dirty="0" smtClean="0">
              <a:latin typeface="Times New Roman" panose="02020603050405020304" pitchFamily="18" charset="0"/>
              <a:cs typeface="Times New Roman" panose="02020603050405020304" pitchFamily="18" charset="0"/>
            </a:endParaRPr>
          </a:p>
        </p:txBody>
      </p:sp>
      <p:sp>
        <p:nvSpPr>
          <p:cNvPr id="5" name="TextBox 4"/>
          <p:cNvSpPr txBox="1"/>
          <p:nvPr/>
        </p:nvSpPr>
        <p:spPr>
          <a:xfrm>
            <a:off x="6802451" y="3187581"/>
            <a:ext cx="3213219" cy="1338828"/>
          </a:xfrm>
          <a:prstGeom prst="rect">
            <a:avLst/>
          </a:prstGeom>
          <a:noFill/>
        </p:spPr>
        <p:txBody>
          <a:bodyPr wrap="square" rtlCol="0">
            <a:spAutoFit/>
          </a:bodyPr>
          <a:lstStyle/>
          <a:p>
            <a:pPr>
              <a:lnSpc>
                <a:spcPct val="150000"/>
              </a:lnSpc>
            </a:pPr>
            <a:r>
              <a:rPr lang="en-US" b="1" spc="300" dirty="0" smtClean="0">
                <a:latin typeface="Times New Roman" panose="02020603050405020304" pitchFamily="18" charset="0"/>
                <a:cs typeface="Times New Roman" panose="02020603050405020304" pitchFamily="18" charset="0"/>
              </a:rPr>
              <a:t>SUBMITTED TO :</a:t>
            </a:r>
          </a:p>
          <a:p>
            <a:pPr>
              <a:lnSpc>
                <a:spcPct val="150000"/>
              </a:lnSpc>
            </a:pPr>
            <a:endParaRPr lang="en-US" spc="300" dirty="0"/>
          </a:p>
          <a:p>
            <a:pPr>
              <a:lnSpc>
                <a:spcPct val="150000"/>
              </a:lnSpc>
            </a:pPr>
            <a:r>
              <a:rPr lang="en-US" spc="300" dirty="0" smtClean="0"/>
              <a:t>Dr. </a:t>
            </a:r>
            <a:r>
              <a:rPr lang="en-US" spc="300" dirty="0" err="1" smtClean="0"/>
              <a:t>Akansha</a:t>
            </a:r>
            <a:r>
              <a:rPr lang="en-US" spc="300" dirty="0" smtClean="0"/>
              <a:t> Shukla</a:t>
            </a:r>
          </a:p>
        </p:txBody>
      </p:sp>
    </p:spTree>
    <p:extLst>
      <p:ext uri="{BB962C8B-B14F-4D97-AF65-F5344CB8AC3E}">
        <p14:creationId xmlns:p14="http://schemas.microsoft.com/office/powerpoint/2010/main" val="16573146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4998"/>
          </a:xfrm>
        </p:spPr>
        <p:txBody>
          <a:bodyPr/>
          <a:lstStyle/>
          <a:p>
            <a:r>
              <a:rPr lang="en-US" dirty="0" smtClean="0"/>
              <a:t>TAXATION</a:t>
            </a:r>
            <a:endParaRPr lang="en-US" dirty="0"/>
          </a:p>
        </p:txBody>
      </p:sp>
      <p:sp>
        <p:nvSpPr>
          <p:cNvPr id="3" name="Content Placeholder 2"/>
          <p:cNvSpPr>
            <a:spLocks noGrp="1"/>
          </p:cNvSpPr>
          <p:nvPr>
            <p:ph sz="half" idx="1"/>
          </p:nvPr>
        </p:nvSpPr>
        <p:spPr>
          <a:xfrm>
            <a:off x="677334" y="1638994"/>
            <a:ext cx="10056184" cy="1650836"/>
          </a:xfrm>
        </p:spPr>
        <p:txBody>
          <a:bodyPr>
            <a:normAutofit/>
          </a:bodyPr>
          <a:lstStyle/>
          <a:p>
            <a:r>
              <a:rPr lang="en-US" sz="1600" dirty="0"/>
              <a:t>Fixed deposits also offer income tax and wealth tax benefits</a:t>
            </a:r>
            <a:r>
              <a:rPr lang="en-US" sz="1600" dirty="0" smtClean="0"/>
              <a:t>.</a:t>
            </a:r>
          </a:p>
          <a:p>
            <a:r>
              <a:rPr lang="en-US" sz="1600" dirty="0"/>
              <a:t>10 % TDS is deducted by the bank on FDs if interest paid to </a:t>
            </a:r>
            <a:r>
              <a:rPr lang="en-US" sz="1600" dirty="0" smtClean="0"/>
              <a:t>a customer </a:t>
            </a:r>
            <a:r>
              <a:rPr lang="en-US" sz="1600" dirty="0"/>
              <a:t>at any branch exceeds Rs.10000 in a financial year </a:t>
            </a:r>
            <a:r>
              <a:rPr lang="en-US" sz="1600" dirty="0" smtClean="0"/>
              <a:t>and thereafter </a:t>
            </a:r>
            <a:r>
              <a:rPr lang="en-US" sz="1600" dirty="0"/>
              <a:t>according to the deposit-holders applicable tax-bracket</a:t>
            </a:r>
            <a:r>
              <a:rPr lang="en-US" sz="1600" dirty="0" smtClean="0"/>
              <a:t>.</a:t>
            </a:r>
          </a:p>
          <a:p>
            <a:r>
              <a:rPr lang="en-US" sz="1600" dirty="0"/>
              <a:t>Bank issue form 16 A every quarter to the customer, as a </a:t>
            </a:r>
            <a:r>
              <a:rPr lang="en-US" sz="1600" dirty="0" smtClean="0"/>
              <a:t>receipt for </a:t>
            </a:r>
            <a:r>
              <a:rPr lang="en-US" sz="1600" dirty="0"/>
              <a:t>tax deducted at source.</a:t>
            </a:r>
          </a:p>
        </p:txBody>
      </p:sp>
      <p:sp>
        <p:nvSpPr>
          <p:cNvPr id="5" name="Title 1"/>
          <p:cNvSpPr txBox="1">
            <a:spLocks/>
          </p:cNvSpPr>
          <p:nvPr/>
        </p:nvSpPr>
        <p:spPr>
          <a:xfrm>
            <a:off x="677334" y="3604226"/>
            <a:ext cx="8596668" cy="71499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WITHDRAWAL</a:t>
            </a:r>
            <a:endParaRPr lang="en-US" dirty="0"/>
          </a:p>
        </p:txBody>
      </p:sp>
      <p:sp>
        <p:nvSpPr>
          <p:cNvPr id="6" name="Content Placeholder 2"/>
          <p:cNvSpPr>
            <a:spLocks noGrp="1"/>
          </p:cNvSpPr>
          <p:nvPr>
            <p:ph sz="half" idx="1"/>
          </p:nvPr>
        </p:nvSpPr>
        <p:spPr>
          <a:xfrm>
            <a:off x="677334" y="4787143"/>
            <a:ext cx="10056184" cy="1395886"/>
          </a:xfrm>
        </p:spPr>
        <p:txBody>
          <a:bodyPr>
            <a:normAutofit/>
          </a:bodyPr>
          <a:lstStyle/>
          <a:p>
            <a:r>
              <a:rPr lang="en-US" sz="1600" dirty="0"/>
              <a:t>Most of the banks charge premature </a:t>
            </a:r>
            <a:r>
              <a:rPr lang="en-US" sz="1600" dirty="0" smtClean="0"/>
              <a:t>withdrawal penalty </a:t>
            </a:r>
            <a:r>
              <a:rPr lang="en-US" sz="1600" dirty="0"/>
              <a:t>in the form of a 0. 5-1% lower </a:t>
            </a:r>
            <a:r>
              <a:rPr lang="en-US" sz="1600" dirty="0" smtClean="0"/>
              <a:t>interest on </a:t>
            </a:r>
            <a:r>
              <a:rPr lang="en-US" sz="1600" dirty="0"/>
              <a:t>customers looking to close their </a:t>
            </a:r>
            <a:r>
              <a:rPr lang="en-US" sz="1600" dirty="0" smtClean="0"/>
              <a:t>Fixed Deposit</a:t>
            </a:r>
          </a:p>
          <a:p>
            <a:r>
              <a:rPr lang="en-US" sz="1600" b="1" dirty="0"/>
              <a:t>Interest rates for premature withdrawals </a:t>
            </a:r>
            <a:r>
              <a:rPr lang="en-US" sz="1600" b="1" dirty="0" smtClean="0"/>
              <a:t>of FDs</a:t>
            </a:r>
            <a:r>
              <a:rPr lang="en-US" sz="1600" dirty="0"/>
              <a:t>= Interest rate applicable for actual period </a:t>
            </a:r>
            <a:r>
              <a:rPr lang="en-US" sz="1600" dirty="0" smtClean="0"/>
              <a:t>of FD </a:t>
            </a:r>
            <a:r>
              <a:rPr lang="en-US" sz="1600" dirty="0"/>
              <a:t>as per the prevalent at the time </a:t>
            </a:r>
            <a:r>
              <a:rPr lang="en-US" sz="1600" dirty="0" smtClean="0"/>
              <a:t>of investment </a:t>
            </a:r>
            <a:r>
              <a:rPr lang="en-US" sz="1600" dirty="0"/>
              <a:t>– 1%</a:t>
            </a:r>
          </a:p>
        </p:txBody>
      </p:sp>
    </p:spTree>
    <p:extLst>
      <p:ext uri="{BB962C8B-B14F-4D97-AF65-F5344CB8AC3E}">
        <p14:creationId xmlns:p14="http://schemas.microsoft.com/office/powerpoint/2010/main" val="1962976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8800" dirty="0" smtClean="0"/>
              <a:t>Thank You!!</a:t>
            </a:r>
            <a:endParaRPr lang="en-US" sz="8800"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11487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a:t>
            </a:r>
            <a:endParaRPr lang="en-US" dirty="0"/>
          </a:p>
        </p:txBody>
      </p:sp>
      <p:sp>
        <p:nvSpPr>
          <p:cNvPr id="3" name="Content Placeholder 2"/>
          <p:cNvSpPr>
            <a:spLocks noGrp="1"/>
          </p:cNvSpPr>
          <p:nvPr>
            <p:ph idx="1"/>
          </p:nvPr>
        </p:nvSpPr>
        <p:spPr>
          <a:xfrm>
            <a:off x="677334" y="1793120"/>
            <a:ext cx="8596668" cy="4120570"/>
          </a:xfrm>
        </p:spPr>
        <p:txBody>
          <a:bodyPr>
            <a:noAutofit/>
          </a:bodyPr>
          <a:lstStyle/>
          <a:p>
            <a:r>
              <a:rPr lang="en-US" sz="2000" dirty="0" smtClean="0"/>
              <a:t>Introduction to </a:t>
            </a:r>
            <a:r>
              <a:rPr lang="en-US" sz="2000" b="1" dirty="0" smtClean="0"/>
              <a:t>long term loans</a:t>
            </a:r>
          </a:p>
          <a:p>
            <a:pPr lvl="1"/>
            <a:r>
              <a:rPr lang="en-US" sz="1800" dirty="0" smtClean="0"/>
              <a:t>Features of long-term loans</a:t>
            </a:r>
          </a:p>
          <a:p>
            <a:pPr lvl="1"/>
            <a:r>
              <a:rPr lang="en-US" sz="1800" dirty="0" smtClean="0"/>
              <a:t>Examples of long-term loans</a:t>
            </a:r>
          </a:p>
          <a:p>
            <a:pPr lvl="1"/>
            <a:r>
              <a:rPr lang="en-US" sz="1800" dirty="0" smtClean="0"/>
              <a:t>Eligibility criteria for long-term loans</a:t>
            </a:r>
          </a:p>
          <a:p>
            <a:pPr lvl="1"/>
            <a:r>
              <a:rPr lang="en-US" sz="1800" dirty="0" smtClean="0"/>
              <a:t>Documents required for long-term loans</a:t>
            </a:r>
          </a:p>
          <a:p>
            <a:pPr lvl="1"/>
            <a:endParaRPr lang="en-US" sz="1800" b="1" dirty="0" smtClean="0"/>
          </a:p>
          <a:p>
            <a:r>
              <a:rPr lang="en-US" sz="2000" dirty="0" smtClean="0"/>
              <a:t>Introduction to </a:t>
            </a:r>
            <a:r>
              <a:rPr lang="en-US" sz="2000" b="1" dirty="0" smtClean="0"/>
              <a:t>fixed deposit</a:t>
            </a:r>
          </a:p>
          <a:p>
            <a:pPr lvl="1"/>
            <a:r>
              <a:rPr lang="en-US" sz="1800" dirty="0" smtClean="0"/>
              <a:t>Benefits &amp; drawbacks</a:t>
            </a:r>
          </a:p>
          <a:p>
            <a:pPr lvl="1"/>
            <a:r>
              <a:rPr lang="en-US" sz="1800" dirty="0" smtClean="0"/>
              <a:t>Taxation</a:t>
            </a:r>
            <a:endParaRPr lang="en-US" sz="1800" b="1" dirty="0" smtClean="0"/>
          </a:p>
          <a:p>
            <a:pPr lvl="1"/>
            <a:r>
              <a:rPr lang="en-US" sz="1800" dirty="0" smtClean="0"/>
              <a:t>Withdrawal</a:t>
            </a:r>
          </a:p>
        </p:txBody>
      </p:sp>
    </p:spTree>
    <p:extLst>
      <p:ext uri="{BB962C8B-B14F-4D97-AF65-F5344CB8AC3E}">
        <p14:creationId xmlns:p14="http://schemas.microsoft.com/office/powerpoint/2010/main" val="7563452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0277"/>
          </a:xfrm>
        </p:spPr>
        <p:txBody>
          <a:bodyPr/>
          <a:lstStyle/>
          <a:p>
            <a:r>
              <a:rPr lang="en-US" dirty="0" smtClean="0"/>
              <a:t>INTRODUCTION</a:t>
            </a:r>
            <a:endParaRPr lang="en-US" dirty="0"/>
          </a:p>
        </p:txBody>
      </p:sp>
      <p:sp>
        <p:nvSpPr>
          <p:cNvPr id="3" name="Content Placeholder 2"/>
          <p:cNvSpPr>
            <a:spLocks noGrp="1"/>
          </p:cNvSpPr>
          <p:nvPr>
            <p:ph idx="1"/>
          </p:nvPr>
        </p:nvSpPr>
        <p:spPr>
          <a:xfrm>
            <a:off x="745701" y="2710879"/>
            <a:ext cx="8596668" cy="3394177"/>
          </a:xfrm>
        </p:spPr>
        <p:txBody>
          <a:bodyPr>
            <a:normAutofit/>
          </a:bodyPr>
          <a:lstStyle/>
          <a:p>
            <a:r>
              <a:rPr lang="en-US" sz="1400" dirty="0"/>
              <a:t>A form of loan that is paid off over an extended period of time greater than 3 years is termed as a long-term loan. This time period can be anywhere between 3-30 years</a:t>
            </a:r>
            <a:r>
              <a:rPr lang="en-US" sz="1400" dirty="0" smtClean="0"/>
              <a:t>.</a:t>
            </a:r>
          </a:p>
          <a:p>
            <a:r>
              <a:rPr lang="en-US" sz="1400" dirty="0"/>
              <a:t>Long-term loans are the most popular form of credit in the financial industry. With the advent of technology and easy banking, home loans and auto loans have become a prevalent form of loan. These loans generally offer a hefty loan amount and are thus spread over a considerable period of repayment tenure</a:t>
            </a:r>
            <a:r>
              <a:rPr lang="en-US" sz="1400" dirty="0" smtClean="0"/>
              <a:t>.</a:t>
            </a:r>
          </a:p>
          <a:p>
            <a:r>
              <a:rPr lang="en-US" sz="1400" dirty="0"/>
              <a:t>Features of long-term loans can vary considerably depending upon the cause for which these loans are being taken</a:t>
            </a:r>
            <a:r>
              <a:rPr lang="en-US" sz="1400" dirty="0" smtClean="0"/>
              <a:t>.</a:t>
            </a:r>
          </a:p>
          <a:p>
            <a:r>
              <a:rPr lang="en-US" sz="1400" dirty="0" smtClean="0"/>
              <a:t>Markets providing </a:t>
            </a:r>
            <a:r>
              <a:rPr lang="en-US" sz="1400" dirty="0"/>
              <a:t>long term loans are government debt, mortgages, and bonds or debentures.</a:t>
            </a:r>
          </a:p>
          <a:p>
            <a:endParaRPr lang="en-US" sz="1400" dirty="0"/>
          </a:p>
        </p:txBody>
      </p:sp>
      <p:sp>
        <p:nvSpPr>
          <p:cNvPr id="5" name="TextBox 4"/>
          <p:cNvSpPr txBox="1"/>
          <p:nvPr/>
        </p:nvSpPr>
        <p:spPr>
          <a:xfrm>
            <a:off x="745701" y="1890323"/>
            <a:ext cx="8596667" cy="400110"/>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just"/>
            <a:r>
              <a:rPr lang="en-US" sz="2000" b="1" dirty="0" smtClean="0"/>
              <a:t>LONG TERM LOANS</a:t>
            </a:r>
            <a:endParaRPr lang="en-US" sz="2000" dirty="0"/>
          </a:p>
        </p:txBody>
      </p:sp>
    </p:spTree>
    <p:extLst>
      <p:ext uri="{BB962C8B-B14F-4D97-AF65-F5344CB8AC3E}">
        <p14:creationId xmlns:p14="http://schemas.microsoft.com/office/powerpoint/2010/main" val="27832910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6273"/>
          </a:xfrm>
        </p:spPr>
        <p:txBody>
          <a:bodyPr/>
          <a:lstStyle/>
          <a:p>
            <a:r>
              <a:rPr lang="en-US" dirty="0" smtClean="0"/>
              <a:t>FEATURES OF LONG-TERM LOANS</a:t>
            </a:r>
            <a:endParaRPr lang="en-US" b="1" dirty="0"/>
          </a:p>
        </p:txBody>
      </p:sp>
      <p:sp>
        <p:nvSpPr>
          <p:cNvPr id="3" name="Content Placeholder 2"/>
          <p:cNvSpPr>
            <a:spLocks noGrp="1"/>
          </p:cNvSpPr>
          <p:nvPr>
            <p:ph idx="1"/>
          </p:nvPr>
        </p:nvSpPr>
        <p:spPr>
          <a:xfrm>
            <a:off x="677334" y="1521152"/>
            <a:ext cx="10902217" cy="4965106"/>
          </a:xfrm>
        </p:spPr>
        <p:txBody>
          <a:bodyPr>
            <a:normAutofit fontScale="92500" lnSpcReduction="10000"/>
          </a:bodyPr>
          <a:lstStyle/>
          <a:p>
            <a:pPr lvl="0"/>
            <a:r>
              <a:rPr lang="en-US" b="1" dirty="0" smtClean="0"/>
              <a:t>HIGHER LOAN AMOUNTS</a:t>
            </a:r>
          </a:p>
          <a:p>
            <a:pPr marL="400050" lvl="1" indent="0">
              <a:buNone/>
            </a:pPr>
            <a:r>
              <a:rPr lang="en-US" sz="1400" dirty="0" smtClean="0"/>
              <a:t>Long-term </a:t>
            </a:r>
            <a:r>
              <a:rPr lang="en-US" sz="1400" dirty="0"/>
              <a:t>loans generally come with higher loan amounts. Hence, home loans, auto </a:t>
            </a:r>
            <a:r>
              <a:rPr lang="en-US" sz="1400" dirty="0" smtClean="0"/>
              <a:t>loans </a:t>
            </a:r>
            <a:r>
              <a:rPr lang="en-US" sz="1400" dirty="0"/>
              <a:t>etc. offer hefty loan amounts as compared to short-term loans like personal </a:t>
            </a:r>
            <a:r>
              <a:rPr lang="en-US" sz="1400" dirty="0" smtClean="0"/>
              <a:t>loans</a:t>
            </a:r>
            <a:r>
              <a:rPr lang="en-US" sz="1400" dirty="0"/>
              <a:t>. Since, these loans are mostly secured via collateral submission hence banks are </a:t>
            </a:r>
            <a:r>
              <a:rPr lang="en-US" sz="1400" dirty="0" smtClean="0"/>
              <a:t>not </a:t>
            </a:r>
            <a:r>
              <a:rPr lang="en-US" sz="1400" dirty="0"/>
              <a:t>apprehensive in lending heavy loan amounts to long-term loan applicants</a:t>
            </a:r>
            <a:r>
              <a:rPr lang="en-US" sz="1400" dirty="0" smtClean="0"/>
              <a:t>.</a:t>
            </a:r>
          </a:p>
          <a:p>
            <a:pPr lvl="0">
              <a:lnSpc>
                <a:spcPct val="160000"/>
              </a:lnSpc>
            </a:pPr>
            <a:r>
              <a:rPr lang="en-US" b="1" dirty="0" smtClean="0"/>
              <a:t>LOWER RATE OF INTEREST</a:t>
            </a:r>
          </a:p>
          <a:p>
            <a:pPr marL="400050" lvl="1" indent="0">
              <a:buNone/>
            </a:pPr>
            <a:r>
              <a:rPr lang="en-US" sz="1400" dirty="0" smtClean="0"/>
              <a:t>Since </a:t>
            </a:r>
            <a:r>
              <a:rPr lang="en-US" sz="1400" dirty="0"/>
              <a:t>the time period of loan repayment is higher for long-term loans, banks and other lending entities levy lower rate of interest on these loans. Hence car loans and home loans come at lower rates than personal finance</a:t>
            </a:r>
            <a:r>
              <a:rPr lang="en-US" sz="1400" dirty="0" smtClean="0"/>
              <a:t>.</a:t>
            </a:r>
            <a:endParaRPr lang="en-US" sz="1400" dirty="0"/>
          </a:p>
          <a:p>
            <a:pPr lvl="0">
              <a:lnSpc>
                <a:spcPct val="160000"/>
              </a:lnSpc>
            </a:pPr>
            <a:r>
              <a:rPr lang="en-US" b="1" dirty="0" smtClean="0"/>
              <a:t>COLLATERAL SUBMISSION</a:t>
            </a:r>
          </a:p>
          <a:p>
            <a:pPr marL="400050" lvl="1" indent="0">
              <a:buNone/>
            </a:pPr>
            <a:r>
              <a:rPr lang="en-US" sz="1400" dirty="0" smtClean="0"/>
              <a:t>Since </a:t>
            </a:r>
            <a:r>
              <a:rPr lang="en-US" sz="1400" dirty="0"/>
              <a:t>the loan amount involved in long-term loans is way higher than other types of loans, collaterals are almost always required to be submitted to the bank. This helps banks in recovering lost cash in case a borrower defaults to repay the loan</a:t>
            </a:r>
            <a:r>
              <a:rPr lang="en-US" sz="1400" dirty="0" smtClean="0"/>
              <a:t>.</a:t>
            </a:r>
            <a:endParaRPr lang="en-US" dirty="0"/>
          </a:p>
          <a:p>
            <a:pPr lvl="0">
              <a:lnSpc>
                <a:spcPct val="160000"/>
              </a:lnSpc>
            </a:pPr>
            <a:r>
              <a:rPr lang="en-US" b="1" dirty="0"/>
              <a:t>REPAYMENT IN INSTALLMENTS</a:t>
            </a:r>
            <a:endParaRPr lang="en-US" dirty="0"/>
          </a:p>
          <a:p>
            <a:pPr marL="400050" lvl="1" indent="0">
              <a:buNone/>
            </a:pPr>
            <a:r>
              <a:rPr lang="en-US" sz="1400" dirty="0" smtClean="0"/>
              <a:t>Repayment </a:t>
            </a:r>
            <a:r>
              <a:rPr lang="en-US" sz="1400" dirty="0"/>
              <a:t>of long-term loans generally happens in equated installments spread over a substantial period of time. These monthly installments are generally made up of two components, principal and interest.</a:t>
            </a:r>
          </a:p>
          <a:p>
            <a:pPr lvl="0">
              <a:lnSpc>
                <a:spcPct val="160000"/>
              </a:lnSpc>
            </a:pPr>
            <a:r>
              <a:rPr lang="en-US" b="1" dirty="0" smtClean="0"/>
              <a:t>TAX BENEFITS ON LONG-TERM LOANS</a:t>
            </a:r>
          </a:p>
          <a:p>
            <a:pPr marL="400050" lvl="1" indent="0">
              <a:buNone/>
            </a:pPr>
            <a:r>
              <a:rPr lang="en-US" sz="1400" b="1" dirty="0" smtClean="0"/>
              <a:t>	</a:t>
            </a:r>
            <a:r>
              <a:rPr lang="en-US" sz="1400" dirty="0" smtClean="0"/>
              <a:t>Tax </a:t>
            </a:r>
            <a:r>
              <a:rPr lang="en-US" sz="1400" dirty="0"/>
              <a:t>benefits are applicable on long-term loan repayment. However, this depends upon the type of loan. </a:t>
            </a:r>
            <a:endParaRPr lang="en-US" sz="1400" dirty="0" smtClean="0"/>
          </a:p>
          <a:p>
            <a:endParaRPr lang="en-US" dirty="0" smtClean="0"/>
          </a:p>
          <a:p>
            <a:endParaRPr lang="en-US" dirty="0"/>
          </a:p>
          <a:p>
            <a:pPr marL="0" lvl="0" indent="0">
              <a:buNone/>
            </a:pPr>
            <a:endParaRPr lang="en-US" dirty="0" smtClean="0"/>
          </a:p>
          <a:p>
            <a:endParaRPr lang="en-US" dirty="0"/>
          </a:p>
        </p:txBody>
      </p:sp>
    </p:spTree>
    <p:extLst>
      <p:ext uri="{BB962C8B-B14F-4D97-AF65-F5344CB8AC3E}">
        <p14:creationId xmlns:p14="http://schemas.microsoft.com/office/powerpoint/2010/main" val="42612785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47230"/>
            <a:ext cx="8596668" cy="766273"/>
          </a:xfrm>
        </p:spPr>
        <p:txBody>
          <a:bodyPr>
            <a:noAutofit/>
          </a:bodyPr>
          <a:lstStyle/>
          <a:p>
            <a:r>
              <a:rPr lang="en-US" dirty="0" smtClean="0"/>
              <a:t>EXAMPLES OF LONG-TERM LOANS</a:t>
            </a:r>
            <a:r>
              <a:rPr lang="en-US" b="1" dirty="0" smtClean="0"/>
              <a:t/>
            </a:r>
            <a:br>
              <a:rPr lang="en-US" b="1" dirty="0" smtClean="0"/>
            </a:br>
            <a:endParaRPr lang="en-US" dirty="0"/>
          </a:p>
        </p:txBody>
      </p:sp>
      <p:sp>
        <p:nvSpPr>
          <p:cNvPr id="3" name="Content Placeholder 2"/>
          <p:cNvSpPr>
            <a:spLocks noGrp="1"/>
          </p:cNvSpPr>
          <p:nvPr>
            <p:ph idx="1"/>
          </p:nvPr>
        </p:nvSpPr>
        <p:spPr>
          <a:xfrm>
            <a:off x="677334" y="1213503"/>
            <a:ext cx="10765485" cy="5486400"/>
          </a:xfrm>
        </p:spPr>
        <p:txBody>
          <a:bodyPr>
            <a:normAutofit fontScale="77500" lnSpcReduction="20000"/>
          </a:bodyPr>
          <a:lstStyle/>
          <a:p>
            <a:pPr marL="0" indent="0">
              <a:buNone/>
            </a:pPr>
            <a:r>
              <a:rPr lang="en-US" sz="1600" dirty="0"/>
              <a:t>Long-term loans is just a broad category of loans and is a wide umbrella which has numerous sub-categories of loans under it. Listed below are some of the most prominent examples of long-term loans</a:t>
            </a:r>
            <a:r>
              <a:rPr lang="en-US" sz="1600" dirty="0" smtClean="0"/>
              <a:t>.</a:t>
            </a:r>
          </a:p>
          <a:p>
            <a:pPr marL="0" indent="0">
              <a:buNone/>
            </a:pPr>
            <a:endParaRPr lang="en-US" sz="1600" dirty="0"/>
          </a:p>
          <a:p>
            <a:pPr lvl="0"/>
            <a:r>
              <a:rPr lang="en-US" b="1" dirty="0" smtClean="0"/>
              <a:t>EDUCATION LOANS</a:t>
            </a:r>
          </a:p>
          <a:p>
            <a:pPr marL="400050" lvl="1" indent="0">
              <a:buNone/>
            </a:pPr>
            <a:r>
              <a:rPr lang="en-US" dirty="0"/>
              <a:t>Education loans or student loans are generally granted for a long period of time especially for courses like engineering and medical. These loans offer a longer repayment tenure to applicants. These loans are taken for a period of more than 3 years and this can go up to a period of 30 years. Education loans can be taken by applicants who wish to go for higher studies in India as well as abroad. The loan amount limit and the rate of interest might differ according to the lending entity as well as according to the course for which loan is being sought</a:t>
            </a:r>
            <a:r>
              <a:rPr lang="en-US" dirty="0" smtClean="0"/>
              <a:t>.</a:t>
            </a:r>
          </a:p>
          <a:p>
            <a:pPr lvl="0">
              <a:lnSpc>
                <a:spcPct val="170000"/>
              </a:lnSpc>
            </a:pPr>
            <a:r>
              <a:rPr lang="en-US" b="1" dirty="0" smtClean="0"/>
              <a:t>HOME LOANS</a:t>
            </a:r>
            <a:endParaRPr lang="en-US" dirty="0" smtClean="0"/>
          </a:p>
          <a:p>
            <a:pPr marL="400050" lvl="1" indent="0">
              <a:buNone/>
            </a:pPr>
            <a:r>
              <a:rPr lang="en-US" dirty="0" smtClean="0"/>
              <a:t>Home </a:t>
            </a:r>
            <a:r>
              <a:rPr lang="en-US" dirty="0"/>
              <a:t>loans are one of the most suitable examples of long-term loans. The tenure for home loans goes much beyond 3 years and the loan amount is considerable. Collaterals require to be submitted to the bank and a guarantor also is required to sign the loan application. These loans offer pre-closure option to customers and depending upon the lending bank, this option may be charged or not charged. Home loans also give buyers the option of choosing between fixed and floating rate of interest</a:t>
            </a:r>
            <a:r>
              <a:rPr lang="en-US" dirty="0" smtClean="0"/>
              <a:t>.</a:t>
            </a:r>
          </a:p>
          <a:p>
            <a:pPr lvl="0">
              <a:lnSpc>
                <a:spcPct val="170000"/>
              </a:lnSpc>
            </a:pPr>
            <a:r>
              <a:rPr lang="en-US" b="1" dirty="0" smtClean="0"/>
              <a:t>CAR LOANS</a:t>
            </a:r>
            <a:endParaRPr lang="en-US" dirty="0" smtClean="0"/>
          </a:p>
          <a:p>
            <a:pPr marL="400050" lvl="1" indent="0">
              <a:buNone/>
            </a:pPr>
            <a:r>
              <a:rPr lang="en-US" dirty="0" smtClean="0"/>
              <a:t>Car </a:t>
            </a:r>
            <a:r>
              <a:rPr lang="en-US" dirty="0"/>
              <a:t>loans have slowly become the most necessary loan instrument in recent times. Since the time banks eased the process of obtaining credit for purchase of vehicles, taking car or auto loans have been on the rise. Cars are considered as luxurious items and as such rates offered on these loans are higher than those for home loans. However, stiff competition among lending entities have forced banks to lower the rate of interest for car loans. A typical car loan may have a long-term payment tenure of up to 7 years. Pre-payment of loan is available for car loans and is subject to a pre-closure fee in case of certain banks. On the other hand, some banks do not levy any penalty fee on pre-payment of car loan amount</a:t>
            </a:r>
            <a:r>
              <a:rPr lang="en-US" dirty="0" smtClean="0"/>
              <a:t>.</a:t>
            </a:r>
          </a:p>
          <a:p>
            <a:pPr lvl="0">
              <a:lnSpc>
                <a:spcPct val="170000"/>
              </a:lnSpc>
            </a:pPr>
            <a:r>
              <a:rPr lang="en-US" b="1" dirty="0" smtClean="0"/>
              <a:t>PERSONAL LOANS</a:t>
            </a:r>
            <a:endParaRPr lang="en-US" dirty="0" smtClean="0"/>
          </a:p>
          <a:p>
            <a:pPr marL="400050" lvl="1" indent="0">
              <a:buNone/>
            </a:pPr>
            <a:r>
              <a:rPr lang="en-US" dirty="0" smtClean="0"/>
              <a:t>Personal </a:t>
            </a:r>
            <a:r>
              <a:rPr lang="en-US" dirty="0"/>
              <a:t>loans that offer a repayment tenure of more than 3 years come under the category of long-term loans. However, even when these loans are longer in tenure, the rate of interest offered is not low because personal loans are mostly unsecured loans and as such borrower does not need to submit any collateral as security. Banks do not have any collateral to fall back on in case a borrower defaults to pay back his/her personal loan.</a:t>
            </a:r>
          </a:p>
          <a:p>
            <a:endParaRPr lang="en-US" dirty="0"/>
          </a:p>
          <a:p>
            <a:endParaRPr lang="en-US" dirty="0"/>
          </a:p>
          <a:p>
            <a:pPr lvl="0"/>
            <a:endParaRPr lang="en-US" dirty="0" smtClean="0"/>
          </a:p>
          <a:p>
            <a:endParaRPr lang="en-US" dirty="0"/>
          </a:p>
        </p:txBody>
      </p:sp>
    </p:spTree>
    <p:extLst>
      <p:ext uri="{BB962C8B-B14F-4D97-AF65-F5344CB8AC3E}">
        <p14:creationId xmlns:p14="http://schemas.microsoft.com/office/powerpoint/2010/main" val="29678940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77334" y="2160589"/>
            <a:ext cx="10030546" cy="3880773"/>
          </a:xfrm>
        </p:spPr>
        <p:txBody>
          <a:bodyPr/>
          <a:lstStyle/>
          <a:p>
            <a:pPr lvl="0">
              <a:lnSpc>
                <a:spcPct val="150000"/>
              </a:lnSpc>
            </a:pPr>
            <a:r>
              <a:rPr lang="en-US" sz="1400" b="1" dirty="0"/>
              <a:t>SMALL BUSINESS LOANS</a:t>
            </a:r>
            <a:endParaRPr lang="en-US" sz="1400" dirty="0"/>
          </a:p>
          <a:p>
            <a:pPr marL="400050" lvl="1" indent="0">
              <a:buNone/>
            </a:pPr>
            <a:r>
              <a:rPr lang="en-US" sz="1200" dirty="0"/>
              <a:t>Long-term loans can be availed by both individual customers as well as companies. For expansion of business or buying of heavy machinery, business houses may also require credit in the form of loans. These loans are known as small business loans. These loans can have a tenure greater than 3 years and can have loan repayment installments that last for a substantial number of years. All major public and private sector banks offer small business loans as part of their loan portfolio.</a:t>
            </a:r>
          </a:p>
          <a:p>
            <a:pPr lvl="0">
              <a:lnSpc>
                <a:spcPct val="150000"/>
              </a:lnSpc>
            </a:pPr>
            <a:r>
              <a:rPr lang="en-US" sz="1400" b="1" dirty="0"/>
              <a:t>LONG-TERM PAYDAY LOANS</a:t>
            </a:r>
            <a:endParaRPr lang="en-US" sz="1400" dirty="0"/>
          </a:p>
          <a:p>
            <a:pPr marL="400050" lvl="1" indent="0">
              <a:buNone/>
            </a:pPr>
            <a:r>
              <a:rPr lang="en-US" sz="1200" dirty="0"/>
              <a:t>Long-term payday loans are small loan amounts that are offered for a long repayment tenure. These loans require similar eligibility criteria and documents that are needed for other types of long-term loan. These loans are best suited for urgent financial needs of customers who wish to pay in small installments over a substantial repayment period.</a:t>
            </a:r>
          </a:p>
          <a:p>
            <a:endParaRPr lang="en-US" dirty="0"/>
          </a:p>
        </p:txBody>
      </p:sp>
    </p:spTree>
    <p:extLst>
      <p:ext uri="{BB962C8B-B14F-4D97-AF65-F5344CB8AC3E}">
        <p14:creationId xmlns:p14="http://schemas.microsoft.com/office/powerpoint/2010/main" val="23819190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284860"/>
            <a:ext cx="9816902" cy="884417"/>
          </a:xfrm>
        </p:spPr>
        <p:txBody>
          <a:bodyPr/>
          <a:lstStyle/>
          <a:p>
            <a:r>
              <a:rPr lang="en-US" dirty="0" smtClean="0"/>
              <a:t>ELIGIBILITY CRITERIA FOR LONG-TERM LOANS</a:t>
            </a:r>
            <a:endParaRPr lang="en-US" b="1" dirty="0"/>
          </a:p>
        </p:txBody>
      </p:sp>
      <p:sp>
        <p:nvSpPr>
          <p:cNvPr id="3" name="Content Placeholder 2"/>
          <p:cNvSpPr>
            <a:spLocks noGrp="1"/>
          </p:cNvSpPr>
          <p:nvPr>
            <p:ph idx="1"/>
          </p:nvPr>
        </p:nvSpPr>
        <p:spPr>
          <a:xfrm>
            <a:off x="677331" y="1185583"/>
            <a:ext cx="10081821" cy="1796115"/>
          </a:xfrm>
        </p:spPr>
        <p:txBody>
          <a:bodyPr>
            <a:normAutofit/>
          </a:bodyPr>
          <a:lstStyle/>
          <a:p>
            <a:pPr marL="0" indent="0">
              <a:buNone/>
            </a:pPr>
            <a:r>
              <a:rPr lang="en-US" sz="1200" dirty="0"/>
              <a:t>Long term loans offer huge loan amounts and as such have stringent eligibility guidelines. However, these criteria differ with different lending banks. Listed below are some of the most common criteria that apply to almost all long-term loans.</a:t>
            </a:r>
          </a:p>
          <a:p>
            <a:pPr lvl="0"/>
            <a:r>
              <a:rPr lang="en-US" sz="1200" dirty="0"/>
              <a:t>Applicant should be aged between 18-35 years of age</a:t>
            </a:r>
          </a:p>
          <a:p>
            <a:pPr lvl="0"/>
            <a:r>
              <a:rPr lang="en-US" sz="1200" dirty="0"/>
              <a:t>Applicant should be earning a regular income</a:t>
            </a:r>
          </a:p>
          <a:p>
            <a:pPr lvl="0"/>
            <a:r>
              <a:rPr lang="en-US" sz="1200" dirty="0"/>
              <a:t>Applicants should be a resident of India</a:t>
            </a:r>
          </a:p>
          <a:p>
            <a:pPr lvl="0"/>
            <a:r>
              <a:rPr lang="en-US" sz="1200" dirty="0"/>
              <a:t>A guarantor is required to sign the loan application</a:t>
            </a:r>
          </a:p>
          <a:p>
            <a:endParaRPr lang="en-US" sz="1200" dirty="0"/>
          </a:p>
        </p:txBody>
      </p:sp>
      <p:sp>
        <p:nvSpPr>
          <p:cNvPr id="4" name="Title 1"/>
          <p:cNvSpPr txBox="1">
            <a:spLocks/>
          </p:cNvSpPr>
          <p:nvPr/>
        </p:nvSpPr>
        <p:spPr>
          <a:xfrm>
            <a:off x="677332" y="3264813"/>
            <a:ext cx="9816902" cy="884417"/>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DOCUMENTS REQUIRED FOR LONG-TERM LOANS</a:t>
            </a:r>
            <a:endParaRPr lang="en-US" b="1" dirty="0"/>
          </a:p>
        </p:txBody>
      </p:sp>
      <p:sp>
        <p:nvSpPr>
          <p:cNvPr id="6" name="Content Placeholder 2"/>
          <p:cNvSpPr txBox="1">
            <a:spLocks/>
          </p:cNvSpPr>
          <p:nvPr/>
        </p:nvSpPr>
        <p:spPr>
          <a:xfrm>
            <a:off x="677330" y="4149229"/>
            <a:ext cx="10081821" cy="247376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1200" dirty="0"/>
              <a:t>Certain documents needs to be submitted to the lending bank for approval of any long term loan. The list of these documents differs according to the lending bank. Most banks require a copy of the following listed papers.</a:t>
            </a:r>
          </a:p>
          <a:p>
            <a:pPr lvl="0"/>
            <a:r>
              <a:rPr lang="en-US" sz="1200" dirty="0"/>
              <a:t>Proof of permanent address</a:t>
            </a:r>
          </a:p>
          <a:p>
            <a:pPr lvl="0"/>
            <a:r>
              <a:rPr lang="en-US" sz="1200" dirty="0"/>
              <a:t>Proof of identity, passport, voter ID, driving license etc.</a:t>
            </a:r>
          </a:p>
          <a:p>
            <a:pPr lvl="0"/>
            <a:r>
              <a:rPr lang="en-US" sz="1200" dirty="0"/>
              <a:t>Income proof of co-applicant/guarantor</a:t>
            </a:r>
          </a:p>
          <a:p>
            <a:pPr lvl="0"/>
            <a:r>
              <a:rPr lang="en-US" sz="1200" dirty="0"/>
              <a:t>Optional guarantor form, duly filled</a:t>
            </a:r>
          </a:p>
          <a:p>
            <a:pPr lvl="0"/>
            <a:r>
              <a:rPr lang="en-US" sz="1200" dirty="0"/>
              <a:t>Bank account statements if required by the </a:t>
            </a:r>
            <a:r>
              <a:rPr lang="en-US" sz="1200" dirty="0" smtClean="0"/>
              <a:t>bank</a:t>
            </a:r>
          </a:p>
          <a:p>
            <a:r>
              <a:rPr lang="en-US" sz="1200" dirty="0"/>
              <a:t>Salary slips of the applicant</a:t>
            </a:r>
          </a:p>
          <a:p>
            <a:pPr lvl="0"/>
            <a:endParaRPr lang="en-US" sz="1200" dirty="0"/>
          </a:p>
          <a:p>
            <a:endParaRPr lang="en-US" sz="1200" dirty="0"/>
          </a:p>
        </p:txBody>
      </p:sp>
    </p:spTree>
    <p:extLst>
      <p:ext uri="{BB962C8B-B14F-4D97-AF65-F5344CB8AC3E}">
        <p14:creationId xmlns:p14="http://schemas.microsoft.com/office/powerpoint/2010/main" val="12129005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863" y="3166218"/>
            <a:ext cx="10116004" cy="3226037"/>
          </a:xfrm>
        </p:spPr>
        <p:txBody>
          <a:bodyPr>
            <a:normAutofit/>
          </a:bodyPr>
          <a:lstStyle/>
          <a:p>
            <a:r>
              <a:rPr lang="en-US" sz="1600" dirty="0"/>
              <a:t>Fixed deposit (FD) is a financial instrument where a sum </a:t>
            </a:r>
            <a:r>
              <a:rPr lang="en-US" sz="1600" dirty="0" smtClean="0"/>
              <a:t>of money </a:t>
            </a:r>
            <a:r>
              <a:rPr lang="en-US" sz="1600" dirty="0"/>
              <a:t>given to a bank, financial institution or </a:t>
            </a:r>
            <a:r>
              <a:rPr lang="en-US" sz="1600" dirty="0" smtClean="0"/>
              <a:t>company whereby </a:t>
            </a:r>
            <a:r>
              <a:rPr lang="en-US" sz="1600" dirty="0"/>
              <a:t>the receiving entity pays interest at a </a:t>
            </a:r>
            <a:r>
              <a:rPr lang="en-US" sz="1600" dirty="0" smtClean="0"/>
              <a:t>specified percentage </a:t>
            </a:r>
            <a:r>
              <a:rPr lang="en-US" sz="1600" dirty="0"/>
              <a:t>for the time duration of the deposit</a:t>
            </a:r>
            <a:r>
              <a:rPr lang="en-US" sz="1600" dirty="0" smtClean="0"/>
              <a:t>.</a:t>
            </a:r>
          </a:p>
          <a:p>
            <a:r>
              <a:rPr lang="en-US" sz="1600" dirty="0" smtClean="0"/>
              <a:t>The </a:t>
            </a:r>
            <a:r>
              <a:rPr lang="en-US" sz="1600" dirty="0"/>
              <a:t>rate </a:t>
            </a:r>
            <a:r>
              <a:rPr lang="en-US" sz="1600" dirty="0" smtClean="0"/>
              <a:t>of  interest </a:t>
            </a:r>
            <a:r>
              <a:rPr lang="en-US" sz="1600" dirty="0"/>
              <a:t>paid for fixed deposit vary according to amount, </a:t>
            </a:r>
            <a:r>
              <a:rPr lang="en-US" sz="1600" dirty="0" smtClean="0"/>
              <a:t>period and </a:t>
            </a:r>
            <a:r>
              <a:rPr lang="en-US" sz="1600" dirty="0"/>
              <a:t>from bank to bank</a:t>
            </a:r>
            <a:r>
              <a:rPr lang="en-US" sz="1600" dirty="0" smtClean="0"/>
              <a:t>.</a:t>
            </a:r>
          </a:p>
          <a:p>
            <a:r>
              <a:rPr lang="en-US" sz="1600" dirty="0" smtClean="0"/>
              <a:t>At </a:t>
            </a:r>
            <a:r>
              <a:rPr lang="en-US" sz="1600" dirty="0"/>
              <a:t>the end of the time period of </a:t>
            </a:r>
            <a:r>
              <a:rPr lang="en-US" sz="1600" dirty="0" smtClean="0"/>
              <a:t>the deposit </a:t>
            </a:r>
            <a:r>
              <a:rPr lang="en-US" sz="1600" dirty="0"/>
              <a:t>the amount that is originally given is returned to </a:t>
            </a:r>
            <a:r>
              <a:rPr lang="en-US" sz="1600" dirty="0" smtClean="0"/>
              <a:t>the investor.</a:t>
            </a:r>
          </a:p>
          <a:p>
            <a:r>
              <a:rPr lang="en-US" sz="1600" dirty="0" smtClean="0"/>
              <a:t>FDs are provided </a:t>
            </a:r>
            <a:r>
              <a:rPr lang="en-US" sz="1600" dirty="0"/>
              <a:t>by banks or </a:t>
            </a:r>
            <a:r>
              <a:rPr lang="en-US" sz="1600" dirty="0" smtClean="0">
                <a:solidFill>
                  <a:schemeClr val="tx1"/>
                </a:solidFill>
              </a:rPr>
              <a:t>NBFCs</a:t>
            </a:r>
            <a:r>
              <a:rPr lang="en-US" sz="1600" dirty="0"/>
              <a:t> which provides investors a higher rate of </a:t>
            </a:r>
            <a:r>
              <a:rPr lang="en-US" sz="1600" dirty="0" smtClean="0"/>
              <a:t>interest</a:t>
            </a:r>
            <a:r>
              <a:rPr lang="en-US" sz="1600" dirty="0"/>
              <a:t> than a regular savings account, until the given maturity date</a:t>
            </a:r>
            <a:r>
              <a:rPr lang="en-US" sz="1600" dirty="0" smtClean="0"/>
              <a:t>.</a:t>
            </a:r>
          </a:p>
          <a:p>
            <a:r>
              <a:rPr lang="en-US" sz="1600" dirty="0"/>
              <a:t>It may or may not require the creation of a separate account</a:t>
            </a:r>
            <a:r>
              <a:rPr lang="en-US" sz="1600" dirty="0" smtClean="0"/>
              <a:t>.</a:t>
            </a:r>
          </a:p>
          <a:p>
            <a:r>
              <a:rPr lang="en-US" sz="1600" dirty="0"/>
              <a:t>They also offer income tax and wealth tax benefits</a:t>
            </a:r>
            <a:r>
              <a:rPr lang="en-US" sz="1600" dirty="0" smtClean="0"/>
              <a:t>.</a:t>
            </a:r>
          </a:p>
          <a:p>
            <a:r>
              <a:rPr lang="en-US" sz="1600" dirty="0" smtClean="0"/>
              <a:t>Limits </a:t>
            </a:r>
            <a:r>
              <a:rPr lang="en-US" sz="1600" dirty="0"/>
              <a:t>for </a:t>
            </a:r>
            <a:r>
              <a:rPr lang="en-US" sz="1600" dirty="0" smtClean="0"/>
              <a:t>FD varies between Rs.10000 to Rs.2500000.</a:t>
            </a:r>
            <a:endParaRPr lang="en-US" sz="1600" dirty="0"/>
          </a:p>
          <a:p>
            <a:endParaRPr lang="en-US" sz="1600" dirty="0"/>
          </a:p>
        </p:txBody>
      </p:sp>
      <p:sp>
        <p:nvSpPr>
          <p:cNvPr id="6" name="Title 5"/>
          <p:cNvSpPr txBox="1">
            <a:spLocks noGrp="1"/>
          </p:cNvSpPr>
          <p:nvPr>
            <p:ph type="title"/>
          </p:nvPr>
        </p:nvSpPr>
        <p:spPr>
          <a:xfrm>
            <a:off x="677334" y="2117992"/>
            <a:ext cx="8722511" cy="400110"/>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just"/>
            <a:r>
              <a:rPr lang="en-US" sz="2000" b="1" dirty="0" smtClean="0"/>
              <a:t>FIXED DEPOSIT</a:t>
            </a:r>
            <a:endParaRPr lang="en-US" sz="2000" dirty="0"/>
          </a:p>
        </p:txBody>
      </p:sp>
      <p:sp>
        <p:nvSpPr>
          <p:cNvPr id="4" name="Title 1"/>
          <p:cNvSpPr txBox="1">
            <a:spLocks/>
          </p:cNvSpPr>
          <p:nvPr/>
        </p:nvSpPr>
        <p:spPr>
          <a:xfrm>
            <a:off x="677334" y="609600"/>
            <a:ext cx="8596668" cy="86027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INTRODUCTION</a:t>
            </a:r>
            <a:endParaRPr lang="en-US" dirty="0"/>
          </a:p>
        </p:txBody>
      </p:sp>
    </p:spTree>
    <p:extLst>
      <p:ext uri="{BB962C8B-B14F-4D97-AF65-F5344CB8AC3E}">
        <p14:creationId xmlns:p14="http://schemas.microsoft.com/office/powerpoint/2010/main" val="16825682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6452"/>
          </a:xfrm>
        </p:spPr>
        <p:txBody>
          <a:bodyPr>
            <a:normAutofit/>
          </a:bodyPr>
          <a:lstStyle/>
          <a:p>
            <a:r>
              <a:rPr lang="en-US" dirty="0" smtClean="0"/>
              <a:t>BENEFITS &amp; DRAWBACKS</a:t>
            </a:r>
            <a:endParaRPr lang="en-US" dirty="0"/>
          </a:p>
        </p:txBody>
      </p:sp>
      <p:sp>
        <p:nvSpPr>
          <p:cNvPr id="3" name="Content Placeholder 2"/>
          <p:cNvSpPr>
            <a:spLocks noGrp="1"/>
          </p:cNvSpPr>
          <p:nvPr>
            <p:ph sz="half" idx="1"/>
          </p:nvPr>
        </p:nvSpPr>
        <p:spPr>
          <a:xfrm>
            <a:off x="677334" y="2512464"/>
            <a:ext cx="4184035" cy="4033614"/>
          </a:xfrm>
        </p:spPr>
        <p:txBody>
          <a:bodyPr>
            <a:normAutofit/>
          </a:bodyPr>
          <a:lstStyle/>
          <a:p>
            <a:r>
              <a:rPr lang="en-US" sz="1600" dirty="0"/>
              <a:t>Considerably </a:t>
            </a:r>
            <a:r>
              <a:rPr lang="en-US" sz="1600" dirty="0" smtClean="0"/>
              <a:t>more interest </a:t>
            </a:r>
            <a:r>
              <a:rPr lang="en-US" sz="1600" dirty="0"/>
              <a:t>than it </a:t>
            </a:r>
            <a:r>
              <a:rPr lang="en-US" sz="1600" dirty="0" smtClean="0"/>
              <a:t>is earned </a:t>
            </a:r>
            <a:r>
              <a:rPr lang="en-US" sz="1600" dirty="0"/>
              <a:t>on any </a:t>
            </a:r>
            <a:r>
              <a:rPr lang="en-US" sz="1600" dirty="0" smtClean="0"/>
              <a:t>other forms </a:t>
            </a:r>
            <a:r>
              <a:rPr lang="en-US" sz="1600" dirty="0"/>
              <a:t>of </a:t>
            </a:r>
            <a:r>
              <a:rPr lang="en-US" sz="1600" dirty="0" smtClean="0"/>
              <a:t>savings accounts.</a:t>
            </a:r>
          </a:p>
          <a:p>
            <a:r>
              <a:rPr lang="en-US" sz="1600" dirty="0"/>
              <a:t>Lower risk as compared to </a:t>
            </a:r>
            <a:r>
              <a:rPr lang="en-US" sz="1600" dirty="0" smtClean="0"/>
              <a:t>risk involved </a:t>
            </a:r>
            <a:r>
              <a:rPr lang="en-US" sz="1600" dirty="0"/>
              <a:t>in investing in </a:t>
            </a:r>
            <a:r>
              <a:rPr lang="en-US" sz="1600" dirty="0" smtClean="0"/>
              <a:t>stocks. When </a:t>
            </a:r>
            <a:r>
              <a:rPr lang="en-US" sz="1600" dirty="0"/>
              <a:t>you invest in </a:t>
            </a:r>
            <a:r>
              <a:rPr lang="en-US" sz="1600" dirty="0" smtClean="0"/>
              <a:t>stocks, there </a:t>
            </a:r>
            <a:r>
              <a:rPr lang="en-US" sz="1600" dirty="0"/>
              <a:t>is a chance of you </a:t>
            </a:r>
            <a:r>
              <a:rPr lang="en-US" sz="1600" dirty="0" smtClean="0"/>
              <a:t>losing the </a:t>
            </a:r>
            <a:r>
              <a:rPr lang="en-US" sz="1600" dirty="0"/>
              <a:t>initial value of the </a:t>
            </a:r>
            <a:r>
              <a:rPr lang="en-US" sz="1600" dirty="0" smtClean="0"/>
              <a:t>money you </a:t>
            </a:r>
            <a:r>
              <a:rPr lang="en-US" sz="1600" dirty="0"/>
              <a:t>invested. Fixed </a:t>
            </a:r>
            <a:r>
              <a:rPr lang="en-US" sz="1600" dirty="0" smtClean="0"/>
              <a:t>deposits involve </a:t>
            </a:r>
            <a:r>
              <a:rPr lang="en-US" sz="1600" dirty="0"/>
              <a:t>a very low risk of </a:t>
            </a:r>
            <a:r>
              <a:rPr lang="en-US" sz="1600" dirty="0" smtClean="0"/>
              <a:t>losing your </a:t>
            </a:r>
            <a:r>
              <a:rPr lang="en-US" sz="1600" dirty="0"/>
              <a:t>investment</a:t>
            </a:r>
            <a:r>
              <a:rPr lang="en-US" sz="1600" dirty="0" smtClean="0"/>
              <a:t>.</a:t>
            </a:r>
          </a:p>
          <a:p>
            <a:r>
              <a:rPr lang="en-US" sz="1600" dirty="0"/>
              <a:t>Flexibility in </a:t>
            </a:r>
            <a:r>
              <a:rPr lang="en-US" sz="1600" dirty="0" smtClean="0"/>
              <a:t>deciding the </a:t>
            </a:r>
            <a:r>
              <a:rPr lang="en-US" sz="1600" dirty="0"/>
              <a:t>amount, </a:t>
            </a:r>
            <a:r>
              <a:rPr lang="en-US" sz="1600" dirty="0" smtClean="0"/>
              <a:t>tenure, interest payment and </a:t>
            </a:r>
            <a:r>
              <a:rPr lang="en-US" sz="1600" dirty="0"/>
              <a:t>maturity of </a:t>
            </a:r>
            <a:r>
              <a:rPr lang="en-US" sz="1600" dirty="0" smtClean="0"/>
              <a:t>your deposit</a:t>
            </a:r>
            <a:endParaRPr lang="en-US" sz="1600" dirty="0"/>
          </a:p>
        </p:txBody>
      </p:sp>
      <p:sp>
        <p:nvSpPr>
          <p:cNvPr id="4" name="Content Placeholder 3"/>
          <p:cNvSpPr>
            <a:spLocks noGrp="1"/>
          </p:cNvSpPr>
          <p:nvPr>
            <p:ph sz="half" idx="2"/>
          </p:nvPr>
        </p:nvSpPr>
        <p:spPr>
          <a:xfrm>
            <a:off x="5209611" y="2512463"/>
            <a:ext cx="4184034" cy="4033615"/>
          </a:xfrm>
        </p:spPr>
        <p:txBody>
          <a:bodyPr>
            <a:normAutofit/>
          </a:bodyPr>
          <a:lstStyle/>
          <a:p>
            <a:r>
              <a:rPr lang="en-US" sz="1600" dirty="0"/>
              <a:t>The fixed interest </a:t>
            </a:r>
            <a:r>
              <a:rPr lang="en-US" sz="1600" dirty="0" smtClean="0"/>
              <a:t>rates which </a:t>
            </a:r>
            <a:r>
              <a:rPr lang="en-US" sz="1600" dirty="0"/>
              <a:t>are given on </a:t>
            </a:r>
            <a:r>
              <a:rPr lang="en-US" sz="1600" dirty="0" smtClean="0"/>
              <a:t>fixed deposits </a:t>
            </a:r>
            <a:r>
              <a:rPr lang="en-US" sz="1600" dirty="0"/>
              <a:t>do not give </a:t>
            </a:r>
            <a:r>
              <a:rPr lang="en-US" sz="1600" dirty="0" smtClean="0"/>
              <a:t>you any protection against inflation.</a:t>
            </a:r>
          </a:p>
          <a:p>
            <a:r>
              <a:rPr lang="en-US" sz="1600" dirty="0"/>
              <a:t>One of the biggest </a:t>
            </a:r>
            <a:r>
              <a:rPr lang="en-US" sz="1600" dirty="0" smtClean="0"/>
              <a:t>drawbacks of </a:t>
            </a:r>
            <a:r>
              <a:rPr lang="en-US" sz="1600" dirty="0"/>
              <a:t>having a huge part of </a:t>
            </a:r>
            <a:r>
              <a:rPr lang="en-US" sz="1600" dirty="0" smtClean="0"/>
              <a:t>your savings </a:t>
            </a:r>
            <a:r>
              <a:rPr lang="en-US" sz="1600" dirty="0"/>
              <a:t>in a fixed </a:t>
            </a:r>
            <a:r>
              <a:rPr lang="en-US" sz="1600" dirty="0" smtClean="0"/>
              <a:t>deposit account </a:t>
            </a:r>
            <a:r>
              <a:rPr lang="en-US" sz="1600" dirty="0"/>
              <a:t>is that you </a:t>
            </a:r>
            <a:r>
              <a:rPr lang="en-US" sz="1600" dirty="0" smtClean="0"/>
              <a:t>cannot withdraw </a:t>
            </a:r>
            <a:r>
              <a:rPr lang="en-US" sz="1600" dirty="0"/>
              <a:t>funds during </a:t>
            </a:r>
            <a:r>
              <a:rPr lang="en-US" sz="1600" dirty="0" smtClean="0"/>
              <a:t>the tenure</a:t>
            </a:r>
            <a:r>
              <a:rPr lang="en-US" sz="1600" dirty="0"/>
              <a:t>. There can only </a:t>
            </a:r>
            <a:r>
              <a:rPr lang="en-US" sz="1600" dirty="0" smtClean="0"/>
              <a:t>be drawback </a:t>
            </a:r>
            <a:r>
              <a:rPr lang="en-US" sz="1600" dirty="0"/>
              <a:t>which </a:t>
            </a:r>
            <a:r>
              <a:rPr lang="en-US" sz="1600" dirty="0" smtClean="0"/>
              <a:t>would require </a:t>
            </a:r>
            <a:r>
              <a:rPr lang="en-US" sz="1600" dirty="0"/>
              <a:t>to break the policy.</a:t>
            </a:r>
          </a:p>
        </p:txBody>
      </p:sp>
      <p:sp>
        <p:nvSpPr>
          <p:cNvPr id="5" name="TextBox 4"/>
          <p:cNvSpPr txBox="1"/>
          <p:nvPr/>
        </p:nvSpPr>
        <p:spPr>
          <a:xfrm>
            <a:off x="931492" y="1750408"/>
            <a:ext cx="3929877"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a:t>BENEFITS</a:t>
            </a:r>
          </a:p>
        </p:txBody>
      </p:sp>
      <p:sp>
        <p:nvSpPr>
          <p:cNvPr id="6" name="TextBox 5"/>
          <p:cNvSpPr txBox="1"/>
          <p:nvPr/>
        </p:nvSpPr>
        <p:spPr>
          <a:xfrm>
            <a:off x="5435124" y="1750408"/>
            <a:ext cx="3958521"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a:t>DRAWBACKS</a:t>
            </a:r>
          </a:p>
        </p:txBody>
      </p:sp>
    </p:spTree>
    <p:extLst>
      <p:ext uri="{BB962C8B-B14F-4D97-AF65-F5344CB8AC3E}">
        <p14:creationId xmlns:p14="http://schemas.microsoft.com/office/powerpoint/2010/main" val="367358596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158</TotalTime>
  <Words>1530</Words>
  <Application>Microsoft Office PowerPoint</Application>
  <PresentationFormat>Widescreen</PresentationFormat>
  <Paragraphs>99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Cambria</vt:lpstr>
      <vt:lpstr>Times New Roman</vt:lpstr>
      <vt:lpstr>Wingdings 3</vt:lpstr>
      <vt:lpstr>Facet</vt:lpstr>
      <vt:lpstr>Long Term Loans &amp; Fixed Deposit </vt:lpstr>
      <vt:lpstr>INDEX</vt:lpstr>
      <vt:lpstr>INTRODUCTION</vt:lpstr>
      <vt:lpstr>FEATURES OF LONG-TERM LOANS</vt:lpstr>
      <vt:lpstr>EXAMPLES OF LONG-TERM LOANS </vt:lpstr>
      <vt:lpstr>PowerPoint Presentation</vt:lpstr>
      <vt:lpstr>ELIGIBILITY CRITERIA FOR LONG-TERM LOANS</vt:lpstr>
      <vt:lpstr>FIXED DEPOSIT</vt:lpstr>
      <vt:lpstr>BENEFITS &amp; DRAWBACKS</vt:lpstr>
      <vt:lpstr>TAXATION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Long Term Loans &amp; Fixed Deposit</dc:title>
  <dc:creator>Nikhil Tiwari</dc:creator>
  <cp:lastModifiedBy>Nikhil Tiwari</cp:lastModifiedBy>
  <cp:revision>23</cp:revision>
  <dcterms:created xsi:type="dcterms:W3CDTF">2018-09-25T17:05:51Z</dcterms:created>
  <dcterms:modified xsi:type="dcterms:W3CDTF">2018-09-25T20:35:16Z</dcterms:modified>
</cp:coreProperties>
</file>