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6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7" r:id="rId12"/>
    <p:sldId id="268" r:id="rId13"/>
    <p:sldId id="284" r:id="rId14"/>
    <p:sldId id="285" r:id="rId15"/>
    <p:sldId id="264" r:id="rId16"/>
    <p:sldId id="286" r:id="rId17"/>
    <p:sldId id="273" r:id="rId18"/>
    <p:sldId id="287" r:id="rId19"/>
    <p:sldId id="279" r:id="rId20"/>
  </p:sldIdLst>
  <p:sldSz cx="9144000" cy="5143500" type="screen16x9"/>
  <p:notesSz cx="6858000" cy="9144000"/>
  <p:embeddedFontLst>
    <p:embeddedFont>
      <p:font typeface="Nirmala UI Semilight" panose="020B0402040204020203" pitchFamily="34" charset="0"/>
      <p:regular r:id="rId22"/>
    </p:embeddedFont>
    <p:embeddedFont>
      <p:font typeface="Agency FB" panose="020B0503020202020204" pitchFamily="34" charset="0"/>
      <p:regular r:id="rId23"/>
      <p:bold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Dosis" panose="020B0604020202020204" charset="0"/>
      <p:regular r:id="rId29"/>
      <p:bold r:id="rId30"/>
    </p:embeddedFont>
    <p:embeddedFont>
      <p:font typeface="Cambria Math" panose="02040503050406030204" pitchFamily="18" charset="0"/>
      <p:regular r:id="rId31"/>
    </p:embeddedFont>
    <p:embeddedFont>
      <p:font typeface="MV Boli" panose="0200050003020009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C296A-CE99-48E0-B583-A11FDB72F1FD}">
  <a:tblStyle styleId="{7DCC296A-CE99-48E0-B583-A11FDB72F1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25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24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818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17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Google Shape;97;p1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57200" rtl="0"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Google Shape;65;p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Google Shape;91;p1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580184" y="852054"/>
            <a:ext cx="5238600" cy="296012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PRESENTATION </a:t>
            </a:r>
            <a:br>
              <a:rPr lang="en" dirty="0" smtClean="0"/>
            </a:br>
            <a:r>
              <a:rPr lang="en" dirty="0"/>
              <a:t> </a:t>
            </a:r>
            <a:r>
              <a:rPr lang="en" dirty="0" smtClean="0"/>
              <a:t>           on</a:t>
            </a:r>
            <a:br>
              <a:rPr lang="en" dirty="0" smtClean="0"/>
            </a:br>
            <a:r>
              <a:rPr lang="en" b="1" spc="600" dirty="0" smtClean="0"/>
              <a:t>DEBENTURES</a:t>
            </a:r>
            <a:endParaRPr b="1" spc="600" dirty="0"/>
          </a:p>
        </p:txBody>
      </p:sp>
      <p:sp>
        <p:nvSpPr>
          <p:cNvPr id="2" name="TextBox 1"/>
          <p:cNvSpPr txBox="1"/>
          <p:nvPr/>
        </p:nvSpPr>
        <p:spPr>
          <a:xfrm>
            <a:off x="3338945" y="4149437"/>
            <a:ext cx="516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 smtClean="0">
                <a:solidFill>
                  <a:srgbClr val="FF0000"/>
                </a:solidFill>
              </a:rPr>
              <a:t>with </a:t>
            </a:r>
            <a:r>
              <a:rPr lang="en-IN" b="1" dirty="0" err="1" smtClean="0">
                <a:solidFill>
                  <a:srgbClr val="FF0000"/>
                </a:solidFill>
              </a:rPr>
              <a:t>sunny,amarjeet</a:t>
            </a:r>
            <a:r>
              <a:rPr lang="en-IN" b="1" dirty="0" smtClean="0">
                <a:solidFill>
                  <a:srgbClr val="FF0000"/>
                </a:solidFill>
              </a:rPr>
              <a:t> and 5 others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spc="600" dirty="0" smtClean="0">
                <a:latin typeface="Agency FB" panose="020B0503020202020204" pitchFamily="34" charset="0"/>
              </a:rPr>
              <a:t>M</a:t>
            </a:r>
            <a:r>
              <a:rPr lang="en" sz="3600" b="1" spc="600" dirty="0" smtClean="0">
                <a:latin typeface="Agency FB" panose="020B0503020202020204" pitchFamily="34" charset="0"/>
              </a:rPr>
              <a:t>ode of redemption</a:t>
            </a:r>
            <a:endParaRPr sz="3600" b="1" spc="600" dirty="0">
              <a:latin typeface="Agency FB" panose="020B0503020202020204" pitchFamily="34" charset="0"/>
            </a:endParaRPr>
          </a:p>
        </p:txBody>
      </p:sp>
      <p:sp>
        <p:nvSpPr>
          <p:cNvPr id="6" name="Left-Right-Up Arrow 5"/>
          <p:cNvSpPr/>
          <p:nvPr/>
        </p:nvSpPr>
        <p:spPr>
          <a:xfrm>
            <a:off x="2878931" y="1021950"/>
            <a:ext cx="3479005" cy="84292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21393" y="1499965"/>
            <a:ext cx="267181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Callable debentures</a:t>
            </a:r>
            <a:endParaRPr lang="en-IN" sz="1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80526" y="2041595"/>
            <a:ext cx="3817400" cy="2502696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sz="2400" b="1" u="sng" dirty="0" smtClean="0"/>
              <a:t>It gives the company an option to redeem the debentures as per their convenience</a:t>
            </a:r>
            <a:endParaRPr lang="en-IN" sz="24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6443661" y="1499965"/>
            <a:ext cx="251496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dirty="0" smtClean="0"/>
              <a:t>Puttable debentures</a:t>
            </a:r>
            <a:endParaRPr lang="en-IN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5011" y="1979250"/>
            <a:ext cx="3420775" cy="28421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option of asking for  redemption lies with the investors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Debenture holders can ask the company to redeem a puttable debenture prior to its maturity value.</a:t>
            </a:r>
            <a:endParaRPr lang="en-I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spc="600" dirty="0" smtClean="0"/>
              <a:t>S</a:t>
            </a:r>
            <a:r>
              <a:rPr lang="en" b="1" spc="600" dirty="0" smtClean="0"/>
              <a:t>imilarities between shares and debentures</a:t>
            </a:r>
            <a:endParaRPr b="1" spc="600" dirty="0"/>
          </a:p>
        </p:txBody>
      </p:sp>
      <p:sp>
        <p:nvSpPr>
          <p:cNvPr id="197" name="Google Shape;197;p24"/>
          <p:cNvSpPr/>
          <p:nvPr/>
        </p:nvSpPr>
        <p:spPr>
          <a:xfrm>
            <a:off x="3799925" y="1293791"/>
            <a:ext cx="2412300" cy="24123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 are source of raising money for the company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28498" y="1517580"/>
            <a:ext cx="2507672" cy="2631857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800" b="1" dirty="0" smtClean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800" b="1" dirty="0" smtClean="0">
                <a:solidFill>
                  <a:schemeClr val="accent6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oth are financial assets.</a:t>
            </a:r>
            <a:endParaRPr lang="en-US" sz="1800" b="1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417100" y="2569214"/>
            <a:ext cx="2412300" cy="24123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Both can be issued to the public.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Oval 1"/>
          <p:cNvSpPr/>
          <p:nvPr/>
        </p:nvSpPr>
        <p:spPr>
          <a:xfrm>
            <a:off x="1898072" y="2390162"/>
            <a:ext cx="2355273" cy="2369127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</a:rPr>
              <a:t>Both can be issued at discount</a:t>
            </a:r>
            <a:endParaRPr lang="en-IN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pc="600" dirty="0" smtClean="0"/>
              <a:t>D</a:t>
            </a:r>
            <a:r>
              <a:rPr lang="en" sz="2800" b="1" spc="600" dirty="0" smtClean="0"/>
              <a:t>ifferences between shares and debentures</a:t>
            </a:r>
            <a:endParaRPr sz="2800" b="1" spc="600" dirty="0"/>
          </a:p>
        </p:txBody>
      </p:sp>
      <p:graphicFrame>
        <p:nvGraphicFramePr>
          <p:cNvPr id="206" name="Google Shape;206;p25"/>
          <p:cNvGraphicFramePr/>
          <p:nvPr>
            <p:extLst>
              <p:ext uri="{D42A27DB-BD31-4B8C-83A1-F6EECF244321}">
                <p14:modId xmlns:p14="http://schemas.microsoft.com/office/powerpoint/2010/main" val="2590491750"/>
              </p:ext>
            </p:extLst>
          </p:nvPr>
        </p:nvGraphicFramePr>
        <p:xfrm>
          <a:off x="83127" y="1087582"/>
          <a:ext cx="8762999" cy="3770764"/>
        </p:xfrm>
        <a:graphic>
          <a:graphicData uri="http://schemas.openxmlformats.org/drawingml/2006/table">
            <a:tbl>
              <a:tblPr>
                <a:noFill/>
                <a:tableStyleId>{7DCC296A-CE99-48E0-B583-A11FDB72F1FD}</a:tableStyleId>
              </a:tblPr>
              <a:tblGrid>
                <a:gridCol w="340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24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sng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Basis for comparison</a:t>
                      </a:r>
                      <a:endParaRPr sz="1800" b="1" u="sng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u="sng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shares</a:t>
                      </a:r>
                      <a:endParaRPr sz="2800" b="1" u="sng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u="sng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debentures</a:t>
                      </a:r>
                      <a:endParaRPr sz="2400" b="1" u="sng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95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meaning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</a:t>
                      </a:r>
                      <a:r>
                        <a:rPr lang="en" sz="14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shares are the owned funds of the company.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</a:t>
                      </a:r>
                      <a:r>
                        <a:rPr lang="en" sz="14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debentures are the borrowed funds of the company.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787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it?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hares represent the capital of the company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ebentures represent the debts of the company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95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Holder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  <a:r>
                        <a:rPr lang="en-IN" sz="14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holder of shares is known as shareholder 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</a:t>
                      </a:r>
                      <a:r>
                        <a:rPr lang="en-US" sz="14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holder of shares is known as debenture holder </a:t>
                      </a:r>
                      <a:endParaRPr lang="en-US" sz="1400" b="1" dirty="0" smtClean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dirty="0" smtClean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39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 of return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Shareholders get the dividend</a:t>
                      </a:r>
                      <a:endParaRPr sz="16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 sz="16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ebenture holders get the interest.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06300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pc="600" dirty="0" smtClean="0"/>
              <a:t>D</a:t>
            </a:r>
            <a:r>
              <a:rPr lang="en" sz="2800" b="1" spc="600" dirty="0" smtClean="0"/>
              <a:t>ifferences between shares and debentures</a:t>
            </a:r>
            <a:endParaRPr sz="2800" b="1" spc="600" dirty="0"/>
          </a:p>
        </p:txBody>
      </p:sp>
      <p:graphicFrame>
        <p:nvGraphicFramePr>
          <p:cNvPr id="206" name="Google Shape;206;p25"/>
          <p:cNvGraphicFramePr/>
          <p:nvPr>
            <p:extLst>
              <p:ext uri="{D42A27DB-BD31-4B8C-83A1-F6EECF244321}">
                <p14:modId xmlns:p14="http://schemas.microsoft.com/office/powerpoint/2010/main" val="2261228877"/>
              </p:ext>
            </p:extLst>
          </p:nvPr>
        </p:nvGraphicFramePr>
        <p:xfrm>
          <a:off x="83127" y="1087582"/>
          <a:ext cx="8762999" cy="3463636"/>
        </p:xfrm>
        <a:graphic>
          <a:graphicData uri="http://schemas.openxmlformats.org/drawingml/2006/table">
            <a:tbl>
              <a:tblPr>
                <a:noFill/>
                <a:tableStyleId>{7DCC296A-CE99-48E0-B583-A11FDB72F1FD}</a:tableStyleId>
              </a:tblPr>
              <a:tblGrid>
                <a:gridCol w="340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0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sng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Basis for comparison</a:t>
                      </a:r>
                      <a:endParaRPr sz="1800" b="1" u="sng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u="sng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shares</a:t>
                      </a:r>
                      <a:endParaRPr sz="2800" b="1" u="sng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u="sng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debentures</a:t>
                      </a:r>
                      <a:endParaRPr sz="2400" b="1" u="sng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33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tatus of holders</a:t>
                      </a:r>
                      <a:r>
                        <a:rPr lang="en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Owners</a:t>
                      </a:r>
                      <a:r>
                        <a:rPr lang="en-IN" sz="14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creditors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60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Voting</a:t>
                      </a:r>
                      <a:r>
                        <a:rPr lang="en-IN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rights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holders of shares have voting rights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holder of Debentures do not have any voting rights. 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07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Shares can never be converted into</a:t>
                      </a:r>
                      <a:r>
                        <a:rPr lang="en-IN" sz="14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debentures.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Debentures can</a:t>
                      </a:r>
                      <a:r>
                        <a:rPr lang="en-US" sz="14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be converted into shares</a:t>
                      </a:r>
                      <a:endParaRPr lang="en-US" sz="1400" b="1" dirty="0" smtClean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1" dirty="0" smtClean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1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Security for payment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4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06300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7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spc="600" dirty="0" smtClean="0"/>
              <a:t>D</a:t>
            </a:r>
            <a:r>
              <a:rPr lang="en" sz="2800" b="1" spc="600" dirty="0" smtClean="0"/>
              <a:t>ifferences between shares and debentures</a:t>
            </a:r>
            <a:endParaRPr sz="2800" b="1" spc="600" dirty="0"/>
          </a:p>
        </p:txBody>
      </p:sp>
      <p:graphicFrame>
        <p:nvGraphicFramePr>
          <p:cNvPr id="206" name="Google Shape;206;p25"/>
          <p:cNvGraphicFramePr/>
          <p:nvPr>
            <p:extLst>
              <p:ext uri="{D42A27DB-BD31-4B8C-83A1-F6EECF244321}">
                <p14:modId xmlns:p14="http://schemas.microsoft.com/office/powerpoint/2010/main" val="1701012468"/>
              </p:ext>
            </p:extLst>
          </p:nvPr>
        </p:nvGraphicFramePr>
        <p:xfrm>
          <a:off x="83127" y="1087582"/>
          <a:ext cx="8762999" cy="3858481"/>
        </p:xfrm>
        <a:graphic>
          <a:graphicData uri="http://schemas.openxmlformats.org/drawingml/2006/table">
            <a:tbl>
              <a:tblPr>
                <a:noFill/>
                <a:tableStyleId>{7DCC296A-CE99-48E0-B583-A11FDB72F1FD}</a:tableStyleId>
              </a:tblPr>
              <a:tblGrid>
                <a:gridCol w="340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30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sng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Basis for comparison</a:t>
                      </a:r>
                      <a:endParaRPr sz="1800" b="1" u="sng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 u="sng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shares</a:t>
                      </a:r>
                      <a:endParaRPr sz="2800" b="1" u="sng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u="sng" dirty="0" smtClean="0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debentures</a:t>
                      </a:r>
                      <a:endParaRPr sz="2400" b="1" u="sng" dirty="0">
                        <a:solidFill>
                          <a:srgbClr val="FF8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Repayment in the event of winding up</a:t>
                      </a:r>
                      <a:r>
                        <a:rPr lang="en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Shares</a:t>
                      </a:r>
                      <a:r>
                        <a:rPr lang="en-IN" sz="12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are repaid after payment of all the liabilities.</a:t>
                      </a:r>
                      <a:endParaRPr sz="12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Debentures get priority over shares and so they are repaid</a:t>
                      </a:r>
                      <a:r>
                        <a:rPr lang="en-IN" sz="12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before shares.</a:t>
                      </a:r>
                      <a:endParaRPr sz="12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677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Trust</a:t>
                      </a:r>
                      <a:r>
                        <a:rPr lang="en-IN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deed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 trust deed is executed in case of shares.</a:t>
                      </a:r>
                      <a:endParaRPr sz="12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Trust deed is executed</a:t>
                      </a:r>
                      <a:endParaRPr sz="12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64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conversion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Shares can never be converted into</a:t>
                      </a:r>
                      <a:r>
                        <a:rPr lang="en-IN" sz="12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debentures.</a:t>
                      </a:r>
                      <a:endParaRPr sz="12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Debentures can</a:t>
                      </a:r>
                      <a:r>
                        <a:rPr lang="en-US" sz="12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be converted into shares</a:t>
                      </a:r>
                      <a:endParaRPr lang="en-US" sz="1200" b="1" dirty="0" smtClean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 smtClean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3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Allowed deduction</a:t>
                      </a: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Dividend is an appropriation of profit and so is not allowed as deduction</a:t>
                      </a:r>
                      <a:endParaRPr sz="12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</a:t>
                      </a:r>
                      <a:r>
                        <a:rPr lang="en" sz="1200" b="1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nterest is a business expense and so</a:t>
                      </a:r>
                      <a:r>
                        <a:rPr lang="en" sz="1200" b="1" baseline="0" dirty="0" smtClean="0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is allowed as deduction from profit.</a:t>
                      </a:r>
                      <a:endParaRPr lang="en" sz="1200" b="1" dirty="0" smtClean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906300"/>
                  </a:ext>
                </a:extLst>
              </a:tr>
              <a:tr h="4803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800" b="1" dirty="0" smtClean="0"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12077"/>
                  </a:ext>
                </a:extLst>
              </a:tr>
            </a:tbl>
          </a:graphicData>
        </a:graphic>
      </p:graphicFrame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7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spc="600" dirty="0" smtClean="0">
                <a:latin typeface="Agency FB" panose="020B0503020202020204" pitchFamily="34" charset="0"/>
              </a:rPr>
              <a:t>V</a:t>
            </a:r>
            <a:r>
              <a:rPr lang="en" sz="3200" b="1" spc="600" dirty="0" smtClean="0">
                <a:latin typeface="Agency FB" panose="020B0503020202020204" pitchFamily="34" charset="0"/>
              </a:rPr>
              <a:t>aluation of debentures</a:t>
            </a:r>
            <a:endParaRPr sz="3200" b="1" spc="600" dirty="0">
              <a:latin typeface="Agency FB" panose="020B0503020202020204" pitchFamily="34" charset="0"/>
            </a:endParaRPr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200891" y="1080592"/>
            <a:ext cx="8664143" cy="8382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b="1" dirty="0" smtClean="0"/>
              <a:t>A bond usually carries a fixed rate of </a:t>
            </a:r>
            <a:r>
              <a:rPr lang="en-IN" b="1" dirty="0"/>
              <a:t>interest, It is called as coupon payment</a:t>
            </a:r>
            <a:r>
              <a:rPr lang="en-IN" b="1" dirty="0" smtClean="0"/>
              <a:t>.</a:t>
            </a:r>
            <a:r>
              <a:rPr lang="en-IN" b="1" dirty="0"/>
              <a:t> And the interest rate is called as coupon </a:t>
            </a:r>
            <a:r>
              <a:rPr lang="en-IN" b="1" dirty="0" smtClean="0"/>
              <a:t>rate.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174;p21"/>
          <p:cNvSpPr txBox="1">
            <a:spLocks/>
          </p:cNvSpPr>
          <p:nvPr/>
        </p:nvSpPr>
        <p:spPr>
          <a:xfrm>
            <a:off x="200890" y="2057338"/>
            <a:ext cx="8664143" cy="83826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b="1" dirty="0" smtClean="0"/>
              <a:t>The value of a debenture is the present value of all the future interest payments plus the maturity value.</a:t>
            </a:r>
          </a:p>
          <a:p>
            <a:pPr marL="0" indent="0">
              <a:buFont typeface="Roboto"/>
              <a:buNone/>
            </a:pPr>
            <a:endParaRPr lang="en-US" b="1" dirty="0" smtClean="0"/>
          </a:p>
          <a:p>
            <a:pPr marL="0" indent="0">
              <a:buFont typeface="Roboto"/>
              <a:buNone/>
            </a:pPr>
            <a:endParaRPr lang="en-US" b="1" dirty="0" smtClean="0"/>
          </a:p>
          <a:p>
            <a:pPr marL="0" indent="0">
              <a:buFont typeface="Roboto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74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0889" y="3034085"/>
                <a:ext cx="8664143" cy="852115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IN" sz="1600" b="1" dirty="0" smtClean="0"/>
                  <a:t>debenture value  =interest1  + interest2  + ---------+  (interest +maturity value)</a:t>
                </a:r>
              </a:p>
              <a:p>
                <a:pPr marL="0" indent="0">
                  <a:buNone/>
                </a:pPr>
                <a:r>
                  <a:rPr lang="en-IN" sz="1600" b="1" dirty="0"/>
                  <a:t> </a:t>
                </a:r>
                <a:r>
                  <a:rPr lang="en-IN" sz="1600" b="1" dirty="0" smtClean="0"/>
                  <a:t>                                    (1+r)          (1+r)^2                                                 </a:t>
                </a:r>
                <a:r>
                  <a:rPr lang="en-IN" sz="1600" b="1" dirty="0"/>
                  <a:t>(1+r</a:t>
                </a:r>
                <a:r>
                  <a:rPr lang="en-IN" sz="1600" b="1" dirty="0" smtClean="0"/>
                  <a:t>)^n</a:t>
                </a:r>
                <a:endParaRPr lang="en-IN" sz="1600" b="1" dirty="0"/>
              </a:p>
              <a:p>
                <a:pPr marL="0" indent="0">
                  <a:buNone/>
                </a:pPr>
                <a:endParaRPr lang="en-IN" sz="1600" b="1" dirty="0"/>
              </a:p>
              <a:p>
                <a:pPr marL="0" indent="0">
                  <a:buNone/>
                </a:pPr>
                <a:endParaRPr lang="en-IN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baseline="-2500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/>
                      </m:sSup>
                    </m:oMath>
                  </m:oMathPara>
                </a14:m>
                <a:r>
                  <a:rPr lang="en-IN" baseline="-25000" dirty="0" smtClean="0"/>
                  <a:t/>
                </a:r>
                <a:br>
                  <a:rPr lang="en-IN" baseline="-25000" dirty="0" smtClean="0"/>
                </a:br>
                <a:r>
                  <a:rPr lang="en-IN" baseline="-25000" dirty="0" smtClean="0"/>
                  <a:t>                                           </a:t>
                </a:r>
                <a:endParaRPr baseline="-25000" dirty="0"/>
              </a:p>
            </p:txBody>
          </p:sp>
        </mc:Choice>
        <mc:Fallback xmlns="">
          <p:sp>
            <p:nvSpPr>
              <p:cNvPr id="11" name="Google Shape;174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889" y="3034085"/>
                <a:ext cx="8664143" cy="852115"/>
              </a:xfrm>
              <a:prstGeom prst="rect">
                <a:avLst/>
              </a:prstGeom>
              <a:blipFill>
                <a:blip r:embed="rId3"/>
                <a:stretch>
                  <a:fillRect l="-4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91146" y="3456709"/>
            <a:ext cx="10183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13363" y="3456709"/>
            <a:ext cx="10183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56909" y="3456709"/>
            <a:ext cx="22998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Google Shape;174;p21"/>
          <p:cNvSpPr txBox="1">
            <a:spLocks noGrp="1"/>
          </p:cNvSpPr>
          <p:nvPr>
            <p:ph type="body" idx="1"/>
          </p:nvPr>
        </p:nvSpPr>
        <p:spPr>
          <a:xfrm>
            <a:off x="200889" y="4010831"/>
            <a:ext cx="8664143" cy="8382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b="1" dirty="0" smtClean="0"/>
              <a:t>When the required rate of return is equal to the common rate, the bond value is equal to par value.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spc="600" dirty="0" smtClean="0">
                <a:latin typeface="Agency FB" panose="020B0503020202020204" pitchFamily="34" charset="0"/>
              </a:rPr>
              <a:t>V</a:t>
            </a:r>
            <a:r>
              <a:rPr lang="en" sz="3200" b="1" spc="600" dirty="0" smtClean="0">
                <a:latin typeface="Agency FB" panose="020B0503020202020204" pitchFamily="34" charset="0"/>
              </a:rPr>
              <a:t>aluation of debentures</a:t>
            </a:r>
            <a:endParaRPr sz="3200" b="1" spc="600" dirty="0">
              <a:latin typeface="Agency FB" panose="020B0503020202020204" pitchFamily="34" charset="0"/>
            </a:endParaRPr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200891" y="1246784"/>
            <a:ext cx="8664143" cy="14062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When the required rate of return is more than the coupon </a:t>
            </a:r>
            <a:r>
              <a:rPr lang="en-IN" sz="2400" b="1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rate,the</a:t>
            </a:r>
            <a:r>
              <a:rPr lang="en-IN" sz="2400" b="1" dirty="0" smtClean="0">
                <a:latin typeface="MV Boli" panose="02000500030200090000" pitchFamily="2" charset="0"/>
                <a:cs typeface="MV Boli" panose="02000500030200090000" pitchFamily="2" charset="0"/>
              </a:rPr>
              <a:t> debenture value will be less than its par value. The bond in this case will be sold at a discount</a:t>
            </a:r>
            <a:endParaRPr lang="en-IN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 sz="2400" b="1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174;p21"/>
          <p:cNvSpPr txBox="1">
            <a:spLocks/>
          </p:cNvSpPr>
          <p:nvPr/>
        </p:nvSpPr>
        <p:spPr>
          <a:xfrm>
            <a:off x="297450" y="2881557"/>
            <a:ext cx="8664143" cy="16903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2400" dirty="0" smtClean="0">
                <a:latin typeface="MV Boli" panose="02000500030200090000" pitchFamily="2" charset="0"/>
                <a:cs typeface="MV Boli" panose="02000500030200090000" pitchFamily="2" charset="0"/>
              </a:rPr>
              <a:t>When the required rate of return is less than the coupon rate, the bond value would be more than its par value, the bond value would be sold at a premium.</a:t>
            </a:r>
          </a:p>
          <a:p>
            <a:pPr marL="0" indent="0">
              <a:buFont typeface="Robo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60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M</a:t>
            </a:r>
            <a:r>
              <a:rPr lang="en" dirty="0" smtClean="0"/>
              <a:t>erits of debentures</a:t>
            </a: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1104900" y="1025175"/>
            <a:ext cx="5094576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200" b="1" u="sng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</a:t>
            </a:r>
            <a:r>
              <a:rPr lang="en" sz="3200" b="1" u="sng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or investors</a:t>
            </a:r>
            <a:endParaRPr sz="3200" b="1" u="sng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/>
              <a:t>1)</a:t>
            </a:r>
            <a:r>
              <a:rPr lang="en-IN" sz="2400" b="1" dirty="0" smtClean="0"/>
              <a:t>F</a:t>
            </a:r>
            <a:r>
              <a:rPr lang="en" sz="2400" b="1" dirty="0" smtClean="0"/>
              <a:t>ix and regular income.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 smtClean="0"/>
              <a:t>2)</a:t>
            </a:r>
            <a:r>
              <a:rPr lang="en-IN" sz="2400" b="1" dirty="0" smtClean="0"/>
              <a:t>S</a:t>
            </a:r>
            <a:r>
              <a:rPr lang="en" sz="2400" b="1" dirty="0" smtClean="0"/>
              <a:t>afer investment</a:t>
            </a:r>
            <a:endParaRPr lang="en" sz="2400" b="1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" name="Google Shape;254;p30"/>
          <p:cNvSpPr txBox="1">
            <a:spLocks/>
          </p:cNvSpPr>
          <p:nvPr/>
        </p:nvSpPr>
        <p:spPr>
          <a:xfrm>
            <a:off x="1042554" y="2597175"/>
            <a:ext cx="5094576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n-US" sz="3200" b="1" u="sng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For the company</a:t>
            </a:r>
          </a:p>
          <a:p>
            <a:pPr marL="0" indent="0">
              <a:buFont typeface="Roboto"/>
              <a:buNone/>
            </a:pPr>
            <a:r>
              <a:rPr lang="en-US" sz="2400" b="1" dirty="0" smtClean="0"/>
              <a:t>1)No participation in profit.</a:t>
            </a:r>
          </a:p>
          <a:p>
            <a:pPr marL="0" indent="0">
              <a:buFont typeface="Roboto"/>
              <a:buNone/>
            </a:pPr>
            <a:r>
              <a:rPr lang="en-US" sz="2400" b="1" dirty="0" smtClean="0"/>
              <a:t>2)No dilution of control</a:t>
            </a:r>
          </a:p>
          <a:p>
            <a:pPr marL="0" indent="0">
              <a:buFont typeface="Roboto"/>
              <a:buNone/>
            </a:pPr>
            <a:r>
              <a:rPr lang="en-US" sz="2400" b="1" dirty="0" smtClean="0"/>
              <a:t>3)Tax saving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deM</a:t>
            </a:r>
            <a:r>
              <a:rPr lang="en" dirty="0" smtClean="0"/>
              <a:t>erits of debentures</a:t>
            </a:r>
            <a:endParaRPr dirty="0"/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1042554" y="1302266"/>
            <a:ext cx="5094576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/>
              <a:t>1)</a:t>
            </a:r>
            <a:r>
              <a:rPr lang="en-IN" sz="2800" b="1" dirty="0" smtClean="0"/>
              <a:t>No voting rights.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b="1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/>
              <a:t>2)</a:t>
            </a:r>
            <a:r>
              <a:rPr lang="en-IN" sz="2800" b="1" dirty="0" smtClean="0"/>
              <a:t>P</a:t>
            </a:r>
            <a:r>
              <a:rPr lang="en" sz="2800" b="1" dirty="0" smtClean="0"/>
              <a:t>ermanent burden</a:t>
            </a:r>
            <a:endParaRPr lang="en" sz="2800" b="1"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Google Shape;254;p30"/>
          <p:cNvSpPr txBox="1">
            <a:spLocks/>
          </p:cNvSpPr>
          <p:nvPr/>
        </p:nvSpPr>
        <p:spPr>
          <a:xfrm>
            <a:off x="1042554" y="2798065"/>
            <a:ext cx="5094576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▸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000"/>
              <a:buFont typeface="Roboto"/>
              <a:buChar char="▹"/>
              <a:defRPr sz="2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endParaRPr lang="en-US" sz="2800" b="1" dirty="0" smtClean="0"/>
          </a:p>
          <a:p>
            <a:pPr marL="0" indent="0">
              <a:buFont typeface="Roboto"/>
              <a:buNone/>
            </a:pPr>
            <a:r>
              <a:rPr lang="en-US" sz="2800" b="1" dirty="0" smtClean="0"/>
              <a:t>3)Legal action on company</a:t>
            </a:r>
          </a:p>
        </p:txBody>
      </p:sp>
    </p:spTree>
    <p:extLst>
      <p:ext uri="{BB962C8B-B14F-4D97-AF65-F5344CB8AC3E}">
        <p14:creationId xmlns:p14="http://schemas.microsoft.com/office/powerpoint/2010/main" val="4285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  <a:endParaRPr sz="6000">
              <a:solidFill>
                <a:srgbClr val="FF8700"/>
              </a:solidFill>
            </a:endParaRPr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  <a:endParaRPr sz="2400" b="1">
              <a:solidFill>
                <a:srgbClr val="FFFFFF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Basic definition </a:t>
            </a:r>
            <a:endParaRPr dirty="0"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"/>
          </p:nvPr>
        </p:nvSpPr>
        <p:spPr>
          <a:xfrm>
            <a:off x="1101375" y="1349550"/>
            <a:ext cx="3481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highlight>
                  <a:srgbClr val="FF8700"/>
                </a:highlight>
              </a:rPr>
              <a:t>DEBENTURES</a:t>
            </a:r>
            <a:endParaRPr sz="1400" dirty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 smtClean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Debentures is nothing else but it is an acknowledgement of debts , that the company has taken from the public at large.</a:t>
            </a:r>
            <a:endParaRPr sz="2400" b="1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4809306" y="1349550"/>
            <a:ext cx="38772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 dirty="0" smtClean="0">
                <a:highlight>
                  <a:srgbClr val="FF8700"/>
                </a:highlight>
              </a:rPr>
              <a:t>ABOUT DEBENTURES 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u="sng" dirty="0" smtClean="0"/>
              <a:t>D</a:t>
            </a:r>
            <a:r>
              <a:rPr lang="en" sz="1600" u="sng" dirty="0" smtClean="0"/>
              <a:t>ebentures represent loan taken by the limited company from the general public at a fixed rate of interest.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u="sng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u="sng" dirty="0" smtClean="0"/>
              <a:t>D</a:t>
            </a:r>
            <a:r>
              <a:rPr lang="en" sz="1600" u="sng" dirty="0" smtClean="0"/>
              <a:t>ebentures is a certificate issued by a company under a common seal.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u="sng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u="sng" dirty="0" smtClean="0"/>
              <a:t>I</a:t>
            </a:r>
            <a:r>
              <a:rPr lang="en" sz="1600" u="sng" dirty="0" smtClean="0"/>
              <a:t>t is an acknowledgement of debts.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u="sng" dirty="0" smtClean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600" u="sng" dirty="0" smtClean="0"/>
              <a:t>D</a:t>
            </a:r>
            <a:r>
              <a:rPr lang="en" sz="1600" u="sng" dirty="0" smtClean="0"/>
              <a:t>ebenture holders become the creditors of the company</a:t>
            </a:r>
            <a:endParaRPr lang="en" sz="1600" u="sng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" sz="1400" b="1" dirty="0" smtClean="0">
              <a:highlight>
                <a:srgbClr val="FF8700"/>
              </a:highlight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highlight>
                <a:srgbClr val="FF8700"/>
              </a:highlight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spc="600" dirty="0" smtClean="0"/>
              <a:t>FEATURES OF DEBENTURES</a:t>
            </a:r>
            <a:endParaRPr b="1" spc="600" dirty="0"/>
          </a:p>
        </p:txBody>
      </p:sp>
      <p:sp>
        <p:nvSpPr>
          <p:cNvPr id="2" name="TextBox 1"/>
          <p:cNvSpPr txBox="1"/>
          <p:nvPr/>
        </p:nvSpPr>
        <p:spPr>
          <a:xfrm>
            <a:off x="166255" y="1801092"/>
            <a:ext cx="3747655" cy="28931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Debenture holders are the creditors of the company carrying a fixed rate of interest.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Debentures are redeemed after a fixed period of time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Debentures may either be secured or unsecured.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Interest payable on debentures is charge against profit and hence it is a tax deductible expenditure</a:t>
            </a:r>
            <a:r>
              <a:rPr lang="en-IN" b="1" dirty="0" smtClean="0"/>
              <a:t>.</a:t>
            </a:r>
            <a:endParaRPr lang="en-I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70764" y="1801092"/>
            <a:ext cx="3747655" cy="160043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5. Debenture holders do not enjoy voting rights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6.  Interest on debentures is payable even if there is loss.</a:t>
            </a:r>
          </a:p>
          <a:p>
            <a:pPr marL="342900" indent="-342900">
              <a:buFont typeface="+mj-lt"/>
              <a:buAutoNum type="arabicPeriod"/>
            </a:pP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7. Debentures can also be sold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190" idx="2"/>
            <a:endCxn id="2" idx="0"/>
          </p:cNvCxnSpPr>
          <p:nvPr/>
        </p:nvCxnSpPr>
        <p:spPr>
          <a:xfrm flipH="1">
            <a:off x="2040083" y="1025175"/>
            <a:ext cx="2427067" cy="775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90" idx="2"/>
            <a:endCxn id="5" idx="0"/>
          </p:cNvCxnSpPr>
          <p:nvPr/>
        </p:nvCxnSpPr>
        <p:spPr>
          <a:xfrm>
            <a:off x="4467150" y="1025175"/>
            <a:ext cx="2477442" cy="775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ctrTitle" idx="4294967295"/>
          </p:nvPr>
        </p:nvSpPr>
        <p:spPr>
          <a:xfrm>
            <a:off x="4970163" y="0"/>
            <a:ext cx="3550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 smtClean="0">
                <a:solidFill>
                  <a:srgbClr val="FF8700"/>
                </a:solidFill>
              </a:rPr>
              <a:t>Types</a:t>
            </a:r>
            <a:endParaRPr sz="6000" dirty="0">
              <a:solidFill>
                <a:srgbClr val="FF8700"/>
              </a:solidFill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4294967295"/>
          </p:nvPr>
        </p:nvSpPr>
        <p:spPr>
          <a:xfrm>
            <a:off x="4970163" y="1217411"/>
            <a:ext cx="38232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FFFFFF"/>
                </a:solidFill>
              </a:rPr>
              <a:t>On the basis of</a:t>
            </a:r>
          </a:p>
          <a:p>
            <a:pPr marL="342900" indent="-342900"/>
            <a:r>
              <a:rPr lang="en-IN" sz="2400" b="1" dirty="0" smtClean="0">
                <a:solidFill>
                  <a:srgbClr val="FFFFFF"/>
                </a:solidFill>
              </a:rPr>
              <a:t>Transferability</a:t>
            </a:r>
          </a:p>
          <a:p>
            <a:pPr marL="342900" indent="-342900"/>
            <a:r>
              <a:rPr lang="en-IN" sz="2400" b="1" dirty="0" err="1" smtClean="0">
                <a:solidFill>
                  <a:srgbClr val="FFFFFF"/>
                </a:solidFill>
              </a:rPr>
              <a:t>Redeemibility</a:t>
            </a:r>
            <a:endParaRPr lang="en-IN" sz="2400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IN" sz="2400" b="1" dirty="0" smtClean="0">
                <a:solidFill>
                  <a:srgbClr val="FFFFFF"/>
                </a:solidFill>
              </a:rPr>
              <a:t>Security</a:t>
            </a:r>
          </a:p>
          <a:p>
            <a:pPr marL="342900" indent="-342900"/>
            <a:r>
              <a:rPr lang="en-IN" sz="2400" b="1" dirty="0" smtClean="0">
                <a:solidFill>
                  <a:srgbClr val="FFFFFF"/>
                </a:solidFill>
              </a:rPr>
              <a:t>Convertibility</a:t>
            </a:r>
          </a:p>
          <a:p>
            <a:pPr marL="342900" indent="-342900"/>
            <a:r>
              <a:rPr lang="en-IN" sz="2400" b="1" dirty="0" smtClean="0">
                <a:solidFill>
                  <a:srgbClr val="FFFFFF"/>
                </a:solidFill>
              </a:rPr>
              <a:t>Priority</a:t>
            </a:r>
          </a:p>
          <a:p>
            <a:pPr marL="342900" indent="-342900"/>
            <a:r>
              <a:rPr lang="en-IN" sz="2400" b="1" dirty="0" smtClean="0">
                <a:solidFill>
                  <a:srgbClr val="FFFFFF"/>
                </a:solidFill>
              </a:rPr>
              <a:t>Mode of redemption</a:t>
            </a:r>
            <a:endParaRPr sz="24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03" y="365850"/>
            <a:ext cx="4219575" cy="3162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2102203" y="0"/>
            <a:ext cx="5220000" cy="6072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Transferability</a:t>
            </a:r>
            <a:endParaRPr sz="3600"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05419" y="668896"/>
            <a:ext cx="3345013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REGISTERED DEBENTURES</a:t>
            </a:r>
            <a:endParaRPr sz="2000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Left-Right-Up Arrow 1"/>
          <p:cNvSpPr/>
          <p:nvPr/>
        </p:nvSpPr>
        <p:spPr>
          <a:xfrm>
            <a:off x="3665643" y="493459"/>
            <a:ext cx="2093120" cy="56002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128;p16"/>
          <p:cNvSpPr txBox="1">
            <a:spLocks/>
          </p:cNvSpPr>
          <p:nvPr/>
        </p:nvSpPr>
        <p:spPr>
          <a:xfrm>
            <a:off x="5923243" y="731700"/>
            <a:ext cx="52200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Roboto"/>
              <a:buNone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2000" dirty="0" smtClean="0"/>
              <a:t>BEARER DEBENTURES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1647" y="1400596"/>
            <a:ext cx="4236244" cy="255454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Registered debentures are the one that are repayable to the debenture holders only.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These are not easily transferrable.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err="1" smtClean="0"/>
              <a:t>Name,address</a:t>
            </a:r>
            <a:r>
              <a:rPr lang="en-IN" sz="2000" dirty="0" smtClean="0"/>
              <a:t> and other details are registered with the issuing company.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86312" y="1400596"/>
            <a:ext cx="4143376" cy="22467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These are transferred by mere delivery from one person to another.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No record is maintained with the issuing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Also known as unregistered debentures.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2971575" y="0"/>
            <a:ext cx="7343100" cy="5643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Redeemibility</a:t>
            </a:r>
            <a:endParaRPr dirty="0"/>
          </a:p>
        </p:txBody>
      </p:sp>
      <p:sp>
        <p:nvSpPr>
          <p:cNvPr id="2" name="Left-Right-Up Arrow 1"/>
          <p:cNvSpPr/>
          <p:nvPr/>
        </p:nvSpPr>
        <p:spPr>
          <a:xfrm>
            <a:off x="2700338" y="564395"/>
            <a:ext cx="3479005" cy="84292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5725" y="971550"/>
            <a:ext cx="2421731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Redeemable debentures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43639" y="971549"/>
            <a:ext cx="255031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/>
              <a:t>I</a:t>
            </a:r>
            <a:r>
              <a:rPr lang="en-IN" sz="2800" dirty="0" smtClean="0"/>
              <a:t>rredeemable</a:t>
            </a:r>
            <a:r>
              <a:rPr lang="en-IN" sz="2000" dirty="0" smtClean="0"/>
              <a:t> debentures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5725" y="1971714"/>
            <a:ext cx="3486150" cy="230832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Carries a specific date of redemption</a:t>
            </a:r>
          </a:p>
          <a:p>
            <a:pPr marL="342900" indent="-342900">
              <a:buFont typeface="+mj-lt"/>
              <a:buAutoNum type="arabicPeriod"/>
            </a:pPr>
            <a:endParaRPr lang="en-IN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Company is legally bound to repay principal amount to debentures holders.</a:t>
            </a:r>
          </a:p>
          <a:p>
            <a:endParaRPr lang="en-I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5100638" y="1971714"/>
            <a:ext cx="3900487" cy="18158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solidFill>
                  <a:schemeClr val="accent3">
                    <a:lumMod val="75000"/>
                  </a:schemeClr>
                </a:solidFill>
              </a:rPr>
              <a:t>Also known as </a:t>
            </a:r>
            <a:r>
              <a:rPr lang="en-IN" sz="1600" b="1" dirty="0" err="1" smtClean="0">
                <a:solidFill>
                  <a:schemeClr val="accent3">
                    <a:lumMod val="75000"/>
                  </a:schemeClr>
                </a:solidFill>
              </a:rPr>
              <a:t>perpectual</a:t>
            </a:r>
            <a:r>
              <a:rPr lang="en-IN" sz="1600" b="1" dirty="0" smtClean="0">
                <a:solidFill>
                  <a:schemeClr val="accent3">
                    <a:lumMod val="75000"/>
                  </a:schemeClr>
                </a:solidFill>
              </a:rPr>
              <a:t> debentures.</a:t>
            </a: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solidFill>
                  <a:schemeClr val="accent3">
                    <a:lumMod val="75000"/>
                  </a:schemeClr>
                </a:solidFill>
              </a:rPr>
              <a:t>These are issued for lifetime of the company</a:t>
            </a:r>
          </a:p>
          <a:p>
            <a:pPr marL="342900" indent="-342900">
              <a:buFont typeface="+mj-lt"/>
              <a:buAutoNum type="arabicPeriod"/>
            </a:pP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solidFill>
                  <a:schemeClr val="accent3">
                    <a:lumMod val="75000"/>
                  </a:schemeClr>
                </a:solidFill>
              </a:rPr>
              <a:t>No date of redemption.</a:t>
            </a:r>
            <a:endParaRPr lang="en-IN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pc="600" dirty="0" smtClean="0"/>
              <a:t>security</a:t>
            </a:r>
            <a:endParaRPr sz="4800" b="1" spc="600"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154780" y="4060976"/>
            <a:ext cx="3625200" cy="394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 smtClean="0"/>
              <a:t>Also known as mortgaged debentures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 smtClean="0"/>
              <a:t>These debentures are secured by charge on some asset by the issuing company</a:t>
            </a:r>
          </a:p>
          <a:p>
            <a:pPr lvl="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sz="2000"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Left-Right-Up Arrow 1"/>
          <p:cNvSpPr/>
          <p:nvPr/>
        </p:nvSpPr>
        <p:spPr>
          <a:xfrm>
            <a:off x="2917500" y="1025175"/>
            <a:ext cx="3164681" cy="596456"/>
          </a:xfrm>
          <a:prstGeom prst="leftRigh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-92869" y="1199370"/>
            <a:ext cx="294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Agency FB" panose="020B0503020202020204" pitchFamily="34" charset="0"/>
              </a:rPr>
              <a:t>Secured debentures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2181" y="1169737"/>
            <a:ext cx="308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 smtClean="0">
                <a:latin typeface="Agency FB" panose="020B0503020202020204" pitchFamily="34" charset="0"/>
              </a:rPr>
              <a:t>unSecured</a:t>
            </a:r>
            <a:r>
              <a:rPr lang="en-IN" sz="2800" b="1" dirty="0" smtClean="0">
                <a:latin typeface="Agency FB" panose="020B0503020202020204" pitchFamily="34" charset="0"/>
              </a:rPr>
              <a:t> debentures</a:t>
            </a:r>
            <a:endParaRPr lang="en-IN" sz="2800" b="1" dirty="0">
              <a:latin typeface="Agency FB" panose="020B0503020202020204" pitchFamily="34" charset="0"/>
            </a:endParaRPr>
          </a:p>
        </p:txBody>
      </p:sp>
      <p:sp>
        <p:nvSpPr>
          <p:cNvPr id="9" name="Google Shape;183;p22"/>
          <p:cNvSpPr txBox="1">
            <a:spLocks/>
          </p:cNvSpPr>
          <p:nvPr/>
        </p:nvSpPr>
        <p:spPr>
          <a:xfrm>
            <a:off x="5057774" y="4349108"/>
            <a:ext cx="3625200" cy="39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700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None/>
            </a:pPr>
            <a:endParaRPr lang="en-US" sz="2000" dirty="0" smtClean="0"/>
          </a:p>
          <a:p>
            <a:pPr indent="-457200">
              <a:buFont typeface="+mj-lt"/>
              <a:buAutoNum type="arabicPeriod"/>
            </a:pPr>
            <a:r>
              <a:rPr lang="en-US" sz="2000" dirty="0" smtClean="0"/>
              <a:t>Do not require any asset as mortgage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 smtClean="0"/>
              <a:t>Bought on the credibility and reputation of the issuing company</a:t>
            </a:r>
          </a:p>
          <a:p>
            <a:pPr indent="-457200">
              <a:buFont typeface="+mj-lt"/>
              <a:buAutoNum type="arabicPeriod"/>
            </a:pPr>
            <a:r>
              <a:rPr lang="en-US" sz="2000" dirty="0" smtClean="0"/>
              <a:t>Prohibited in </a:t>
            </a:r>
            <a:r>
              <a:rPr lang="en-US" sz="2000" dirty="0" err="1" smtClean="0"/>
              <a:t>india</a:t>
            </a:r>
            <a:r>
              <a:rPr lang="en-US" sz="2000" dirty="0" smtClean="0"/>
              <a:t> after amendment in company act 2000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spc="600" dirty="0" smtClean="0"/>
              <a:t>convertibility</a:t>
            </a:r>
            <a:endParaRPr sz="3600" b="1" spc="600" dirty="0"/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Left-Right-Up Arrow 4"/>
          <p:cNvSpPr/>
          <p:nvPr/>
        </p:nvSpPr>
        <p:spPr>
          <a:xfrm>
            <a:off x="2628901" y="885400"/>
            <a:ext cx="3479005" cy="84292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-49856" y="1306862"/>
            <a:ext cx="3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Convertible debentures</a:t>
            </a:r>
            <a:endParaRPr lang="en-IN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29324" y="1306862"/>
            <a:ext cx="332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/>
              <a:t>Non-Convertible debentures</a:t>
            </a:r>
            <a:endParaRPr lang="en-IN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0044" y="1907381"/>
            <a:ext cx="3650456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u="sng" dirty="0" smtClean="0"/>
              <a:t>Debenture holders have an option of converting debentures into equity shares.</a:t>
            </a:r>
          </a:p>
          <a:p>
            <a:pPr marL="342900" indent="-342900">
              <a:buFont typeface="+mj-lt"/>
              <a:buAutoNum type="arabicPeriod"/>
            </a:pPr>
            <a:endParaRPr lang="en-IN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en-IN" sz="1800" b="1" u="sng" dirty="0" smtClean="0"/>
              <a:t>The rate of conversion, and the period after which conversion will take effect are declared in terms and conditions at time of issue.</a:t>
            </a:r>
            <a:endParaRPr lang="en-IN" sz="1800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664868" y="1957881"/>
            <a:ext cx="4314826" cy="25853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u="sng" dirty="0" smtClean="0"/>
              <a:t>These are simple debentures </a:t>
            </a:r>
          </a:p>
          <a:p>
            <a:pPr marL="342900" indent="-342900">
              <a:buFont typeface="+mj-lt"/>
              <a:buAutoNum type="arabicPeriod"/>
            </a:pPr>
            <a:endParaRPr lang="en-IN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en-IN" sz="1800" b="1" u="sng" dirty="0" smtClean="0"/>
              <a:t>Can not be converted into equity shares.</a:t>
            </a:r>
          </a:p>
          <a:p>
            <a:pPr marL="342900" indent="-342900">
              <a:buFont typeface="+mj-lt"/>
              <a:buAutoNum type="arabicPeriod"/>
            </a:pPr>
            <a:endParaRPr lang="en-IN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en-IN" sz="1800" b="1" u="sng" dirty="0" smtClean="0"/>
              <a:t>These debentures always remain in the state of debt throughout the lifetime of company or till redemption.</a:t>
            </a:r>
            <a:endParaRPr lang="en-IN" sz="18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ctrTitle" idx="4294967295"/>
          </p:nvPr>
        </p:nvSpPr>
        <p:spPr>
          <a:xfrm>
            <a:off x="440526" y="1213065"/>
            <a:ext cx="2442850" cy="1159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rgbClr val="FF8700"/>
                </a:solidFill>
              </a:rPr>
              <a:t>P</a:t>
            </a:r>
            <a:r>
              <a:rPr lang="en" sz="3600" dirty="0" smtClean="0">
                <a:solidFill>
                  <a:srgbClr val="FF8700"/>
                </a:solidFill>
              </a:rPr>
              <a:t>referred debentures</a:t>
            </a:r>
            <a:endParaRPr sz="3600" dirty="0">
              <a:solidFill>
                <a:srgbClr val="FF8700"/>
              </a:solidFill>
            </a:endParaRPr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759209" y="507618"/>
            <a:ext cx="1645833" cy="1645812"/>
            <a:chOff x="6643075" y="3664250"/>
            <a:chExt cx="407950" cy="407975"/>
          </a:xfrm>
        </p:grpSpPr>
        <p:sp>
          <p:nvSpPr>
            <p:cNvPr id="149" name="Google Shape;149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52" name="Google Shape;152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7" name="Google Shape;182;p22"/>
          <p:cNvSpPr txBox="1">
            <a:spLocks/>
          </p:cNvSpPr>
          <p:nvPr/>
        </p:nvSpPr>
        <p:spPr>
          <a:xfrm>
            <a:off x="1104900" y="276075"/>
            <a:ext cx="6724500" cy="749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800" b="1" spc="600" dirty="0" smtClean="0"/>
              <a:t>priority</a:t>
            </a:r>
            <a:endParaRPr lang="en-IN" sz="4800" b="1" spc="600" dirty="0"/>
          </a:p>
        </p:txBody>
      </p:sp>
      <p:sp>
        <p:nvSpPr>
          <p:cNvPr id="18" name="Google Shape;146;p19"/>
          <p:cNvSpPr txBox="1">
            <a:spLocks/>
          </p:cNvSpPr>
          <p:nvPr/>
        </p:nvSpPr>
        <p:spPr>
          <a:xfrm>
            <a:off x="6097062" y="1254141"/>
            <a:ext cx="2442850" cy="11598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-IN" sz="3600" dirty="0" smtClean="0">
                <a:solidFill>
                  <a:srgbClr val="FF8700"/>
                </a:solidFill>
              </a:rPr>
              <a:t>Ordinary debentures</a:t>
            </a:r>
            <a:endParaRPr lang="en-IN" sz="3600" dirty="0">
              <a:solidFill>
                <a:srgbClr val="FF8700"/>
              </a:solidFill>
            </a:endParaRPr>
          </a:p>
        </p:txBody>
      </p:sp>
      <p:sp>
        <p:nvSpPr>
          <p:cNvPr id="19" name="Left-Right-Up Arrow 18"/>
          <p:cNvSpPr/>
          <p:nvPr/>
        </p:nvSpPr>
        <p:spPr>
          <a:xfrm>
            <a:off x="2917500" y="1025175"/>
            <a:ext cx="3164681" cy="596456"/>
          </a:xfrm>
          <a:prstGeom prst="leftRightUp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20809" y="2478881"/>
            <a:ext cx="3650456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u="sng" dirty="0" smtClean="0"/>
              <a:t>These debentures will be given the topmost priority when it comes to redemption</a:t>
            </a:r>
          </a:p>
          <a:p>
            <a:pPr marL="342900" indent="-342900">
              <a:buFont typeface="+mj-lt"/>
              <a:buAutoNum type="arabicPeriod"/>
            </a:pPr>
            <a:endParaRPr lang="en-IN" sz="1800" b="1" u="sng" dirty="0"/>
          </a:p>
          <a:p>
            <a:pPr marL="342900" indent="-342900">
              <a:buFont typeface="+mj-lt"/>
              <a:buAutoNum type="arabicPeriod"/>
            </a:pPr>
            <a:r>
              <a:rPr lang="en-IN" sz="1800" b="1" u="sng" dirty="0" smtClean="0"/>
              <a:t>At the time of wind up or liquidation of a company preferred shares are redeemed first.</a:t>
            </a:r>
            <a:endParaRPr lang="en-IN" sz="1800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5295216" y="2882347"/>
            <a:ext cx="3650456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u="sng" dirty="0" smtClean="0"/>
              <a:t>These debentures are given lowermost priority and these are redeemed only after the redemption of preferred debentures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1034</Words>
  <Application>Microsoft Office PowerPoint</Application>
  <PresentationFormat>On-screen Show (16:9)</PresentationFormat>
  <Paragraphs>189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Nirmala UI Semilight</vt:lpstr>
      <vt:lpstr>Wingdings</vt:lpstr>
      <vt:lpstr>Agency FB</vt:lpstr>
      <vt:lpstr>Roboto</vt:lpstr>
      <vt:lpstr>Dosis</vt:lpstr>
      <vt:lpstr>Cambria Math</vt:lpstr>
      <vt:lpstr>MV Boli</vt:lpstr>
      <vt:lpstr>Arial</vt:lpstr>
      <vt:lpstr>William template</vt:lpstr>
      <vt:lpstr>PRESENTATION              on DEBENTURES</vt:lpstr>
      <vt:lpstr>Basic definition </vt:lpstr>
      <vt:lpstr>FEATURES OF DEBENTURES</vt:lpstr>
      <vt:lpstr>Types</vt:lpstr>
      <vt:lpstr> Transferability</vt:lpstr>
      <vt:lpstr>PowerPoint Presentation</vt:lpstr>
      <vt:lpstr>security</vt:lpstr>
      <vt:lpstr>convertibility</vt:lpstr>
      <vt:lpstr>Preferred debentures</vt:lpstr>
      <vt:lpstr>Mode of redemption</vt:lpstr>
      <vt:lpstr>Similarities between shares and debentures</vt:lpstr>
      <vt:lpstr>Differences between shares and debentures</vt:lpstr>
      <vt:lpstr>Differences between shares and debentures</vt:lpstr>
      <vt:lpstr>Differences between shares and debentures</vt:lpstr>
      <vt:lpstr>Valuation of debentures</vt:lpstr>
      <vt:lpstr>Valuation of debentures</vt:lpstr>
      <vt:lpstr>Merits of debentures</vt:lpstr>
      <vt:lpstr>deMerits of debentures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            on DEBENTURES</dc:title>
  <cp:lastModifiedBy>sudhanshu ranjan</cp:lastModifiedBy>
  <cp:revision>32</cp:revision>
  <dcterms:modified xsi:type="dcterms:W3CDTF">2018-08-22T19:13:21Z</dcterms:modified>
</cp:coreProperties>
</file>