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4"/>
  </p:notesMasterIdLst>
  <p:sldIdLst>
    <p:sldId id="260" r:id="rId5"/>
    <p:sldId id="262" r:id="rId6"/>
    <p:sldId id="257" r:id="rId7"/>
    <p:sldId id="264" r:id="rId8"/>
    <p:sldId id="278" r:id="rId9"/>
    <p:sldId id="261" r:id="rId10"/>
    <p:sldId id="265" r:id="rId11"/>
    <p:sldId id="266" r:id="rId12"/>
    <p:sldId id="267" r:id="rId13"/>
    <p:sldId id="279" r:id="rId14"/>
    <p:sldId id="269" r:id="rId15"/>
    <p:sldId id="270" r:id="rId16"/>
    <p:sldId id="271" r:id="rId17"/>
    <p:sldId id="275" r:id="rId18"/>
    <p:sldId id="276" r:id="rId19"/>
    <p:sldId id="277"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9/1/2024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9/1/2024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9/1/2024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1501312"/>
          </a:xfrm>
        </p:spPr>
        <p:txBody>
          <a:bodyPr>
            <a:normAutofit/>
          </a:bodyPr>
          <a:lstStyle/>
          <a:p>
            <a:pPr algn="l"/>
            <a:r>
              <a:rPr lang="en-US" sz="3800" b="1" dirty="0">
                <a:solidFill>
                  <a:srgbClr val="92D050"/>
                </a:solidFill>
              </a:rPr>
              <a:t>Enhancing Motorcycle Safety with Smart Helmet Technology </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3241964" y="2978727"/>
            <a:ext cx="5605172" cy="3463637"/>
          </a:xfrm>
        </p:spPr>
        <p:txBody>
          <a:bodyPr>
            <a:normAutofit fontScale="92500" lnSpcReduction="20000"/>
          </a:bodyPr>
          <a:lstStyle/>
          <a:p>
            <a:pPr algn="l"/>
            <a:r>
              <a:rPr lang="en-IN" dirty="0">
                <a:solidFill>
                  <a:srgbClr val="00B0F0"/>
                </a:solidFill>
              </a:rPr>
              <a:t>TEAM MEMBERS:</a:t>
            </a:r>
          </a:p>
          <a:p>
            <a:pPr algn="l"/>
            <a:r>
              <a:rPr lang="en-IN" dirty="0"/>
              <a:t> </a:t>
            </a:r>
            <a:r>
              <a:rPr lang="en-IN" b="1" dirty="0"/>
              <a:t>(102103209) SIDDHANT JAIN (</a:t>
            </a:r>
            <a:r>
              <a:rPr lang="en-IN" b="1"/>
              <a:t>Group Leader)</a:t>
            </a:r>
            <a:endParaRPr lang="en-IN" b="1" dirty="0"/>
          </a:p>
          <a:p>
            <a:pPr algn="l"/>
            <a:r>
              <a:rPr lang="en-IN" b="1" dirty="0"/>
              <a:t>(102103232) AMANPREET SINGH </a:t>
            </a:r>
          </a:p>
          <a:p>
            <a:pPr algn="l"/>
            <a:r>
              <a:rPr lang="en-IN" b="1" dirty="0"/>
              <a:t>(102103359) SAKSHAM MUTNEJA </a:t>
            </a:r>
          </a:p>
          <a:p>
            <a:pPr algn="l"/>
            <a:r>
              <a:rPr lang="en-IN" b="1" dirty="0"/>
              <a:t>(102103364) SAMARTH THAKUR </a:t>
            </a:r>
          </a:p>
          <a:p>
            <a:pPr algn="l"/>
            <a:r>
              <a:rPr lang="en-IN" b="1" dirty="0"/>
              <a:t>(102283026) SHIVAM GUPTA </a:t>
            </a:r>
          </a:p>
          <a:p>
            <a:pPr algn="l"/>
            <a:r>
              <a:rPr lang="en-IN" b="1" dirty="0"/>
              <a:t>CPG No. 195</a:t>
            </a:r>
          </a:p>
          <a:p>
            <a:pPr algn="l"/>
            <a:endParaRPr lang="en-IN" b="1" dirty="0"/>
          </a:p>
          <a:p>
            <a:pPr algn="l"/>
            <a:r>
              <a:rPr lang="en-IN" dirty="0">
                <a:solidFill>
                  <a:srgbClr val="00B0F0"/>
                </a:solidFill>
              </a:rPr>
              <a:t>(MENTOR) - </a:t>
            </a:r>
            <a:r>
              <a:rPr lang="en-IN" dirty="0" err="1">
                <a:solidFill>
                  <a:srgbClr val="00B0F0"/>
                </a:solidFill>
              </a:rPr>
              <a:t>Dr.</a:t>
            </a:r>
            <a:r>
              <a:rPr lang="en-IN" dirty="0">
                <a:solidFill>
                  <a:srgbClr val="00B0F0"/>
                </a:solidFill>
              </a:rPr>
              <a:t> Shivani Sharma </a:t>
            </a:r>
            <a:endParaRPr lang="en-US" dirty="0">
              <a:solidFill>
                <a:srgbClr val="00B0F0"/>
              </a:solidFill>
            </a:endParaRP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Cost Analysis</a:t>
            </a:r>
            <a:endParaRPr lang="en-US" b="1" dirty="0">
              <a:solidFill>
                <a:srgbClr val="92D050"/>
              </a:solidFill>
            </a:endParaRPr>
          </a:p>
        </p:txBody>
      </p:sp>
      <p:sp>
        <p:nvSpPr>
          <p:cNvPr id="4" name="Content Placeholder 3">
            <a:extLst>
              <a:ext uri="{FF2B5EF4-FFF2-40B4-BE49-F238E27FC236}">
                <a16:creationId xmlns:a16="http://schemas.microsoft.com/office/drawing/2014/main" id="{B12DB1CB-297E-4A9B-E062-F0053FAC2323}"/>
              </a:ext>
            </a:extLst>
          </p:cNvPr>
          <p:cNvSpPr>
            <a:spLocks noGrp="1"/>
          </p:cNvSpPr>
          <p:nvPr>
            <p:ph idx="1"/>
          </p:nvPr>
        </p:nvSpPr>
        <p:spPr>
          <a:xfrm>
            <a:off x="650878" y="1393249"/>
            <a:ext cx="9417045" cy="4397952"/>
          </a:xfrm>
        </p:spPr>
        <p:txBody>
          <a:bodyPr>
            <a:normAutofit lnSpcReduction="10000"/>
          </a:bodyPr>
          <a:lstStyle/>
          <a:p>
            <a:r>
              <a:rPr lang="en-US" dirty="0"/>
              <a:t>The invoice details a comprehensive purchase of various electronic components and modules, totaling ₹2,255.00. It includes key items like a 16x2 Blue LCD Display with I2C, FT232 USB to TTL converter, and an ESP32 WROOM MCU Module with a camera, which are integral to embedded systems projects. The list also comprises multiple sensor modules, such as the MQ3 gas sensor, NEO-6M GPS module, and ultrasonic and IR sensors, along with essential accessories like jumper cables and a mini USB cable. Each item is taxed at an 18% IGST rate, with the individual prices and tax amounts meticulously listed, contributing to the overall cost. This detailed invoice highlights the investment in a range of components likely intended for a sophisticated electronics project, providing transparency and clarity in the expenditure breakdown.</a:t>
            </a:r>
            <a:endParaRPr lang="en-IN" dirty="0"/>
          </a:p>
        </p:txBody>
      </p:sp>
    </p:spTree>
    <p:extLst>
      <p:ext uri="{BB962C8B-B14F-4D97-AF65-F5344CB8AC3E}">
        <p14:creationId xmlns:p14="http://schemas.microsoft.com/office/powerpoint/2010/main" val="20443884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Cost Analysis</a:t>
            </a:r>
            <a:endParaRPr lang="en-US" b="1" dirty="0">
              <a:solidFill>
                <a:srgbClr val="92D050"/>
              </a:solidFill>
            </a:endParaRPr>
          </a:p>
        </p:txBody>
      </p:sp>
      <p:pic>
        <p:nvPicPr>
          <p:cNvPr id="7" name="Content Placeholder 6">
            <a:extLst>
              <a:ext uri="{FF2B5EF4-FFF2-40B4-BE49-F238E27FC236}">
                <a16:creationId xmlns:a16="http://schemas.microsoft.com/office/drawing/2014/main" id="{55AD9D13-9709-B38A-90F6-6BE26F88FB60}"/>
              </a:ext>
            </a:extLst>
          </p:cNvPr>
          <p:cNvPicPr>
            <a:picLocks noGrp="1" noChangeAspect="1"/>
          </p:cNvPicPr>
          <p:nvPr>
            <p:ph idx="1"/>
          </p:nvPr>
        </p:nvPicPr>
        <p:blipFill>
          <a:blip r:embed="rId2"/>
          <a:stretch>
            <a:fillRect/>
          </a:stretch>
        </p:blipFill>
        <p:spPr>
          <a:xfrm>
            <a:off x="432013" y="1307523"/>
            <a:ext cx="9257376" cy="4982441"/>
          </a:xfrm>
        </p:spPr>
      </p:pic>
    </p:spTree>
    <p:extLst>
      <p:ext uri="{BB962C8B-B14F-4D97-AF65-F5344CB8AC3E}">
        <p14:creationId xmlns:p14="http://schemas.microsoft.com/office/powerpoint/2010/main" val="404746828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Cost Analysis</a:t>
            </a:r>
            <a:endParaRPr lang="en-US" b="1" dirty="0">
              <a:solidFill>
                <a:srgbClr val="92D050"/>
              </a:solidFill>
            </a:endParaRPr>
          </a:p>
        </p:txBody>
      </p:sp>
      <p:pic>
        <p:nvPicPr>
          <p:cNvPr id="6" name="Content Placeholder 5">
            <a:extLst>
              <a:ext uri="{FF2B5EF4-FFF2-40B4-BE49-F238E27FC236}">
                <a16:creationId xmlns:a16="http://schemas.microsoft.com/office/drawing/2014/main" id="{5DA1CA30-5EC2-27DC-E3CE-A394CDF77A19}"/>
              </a:ext>
            </a:extLst>
          </p:cNvPr>
          <p:cNvPicPr>
            <a:picLocks noGrp="1" noChangeAspect="1"/>
          </p:cNvPicPr>
          <p:nvPr>
            <p:ph idx="1"/>
          </p:nvPr>
        </p:nvPicPr>
        <p:blipFill>
          <a:blip r:embed="rId2"/>
          <a:stretch>
            <a:fillRect/>
          </a:stretch>
        </p:blipFill>
        <p:spPr>
          <a:xfrm>
            <a:off x="542837" y="1262417"/>
            <a:ext cx="8633256" cy="5027547"/>
          </a:xfrm>
        </p:spPr>
      </p:pic>
    </p:spTree>
    <p:extLst>
      <p:ext uri="{BB962C8B-B14F-4D97-AF65-F5344CB8AC3E}">
        <p14:creationId xmlns:p14="http://schemas.microsoft.com/office/powerpoint/2010/main" val="401424045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Current progress</a:t>
            </a:r>
            <a:endParaRPr lang="en-US" b="1" dirty="0">
              <a:solidFill>
                <a:srgbClr val="92D050"/>
              </a:solidFill>
            </a:endParaRPr>
          </a:p>
        </p:txBody>
      </p:sp>
      <p:sp>
        <p:nvSpPr>
          <p:cNvPr id="4" name="Content Placeholder 3">
            <a:extLst>
              <a:ext uri="{FF2B5EF4-FFF2-40B4-BE49-F238E27FC236}">
                <a16:creationId xmlns:a16="http://schemas.microsoft.com/office/drawing/2014/main" id="{06C01327-351C-4252-B8A9-19614687BB74}"/>
              </a:ext>
            </a:extLst>
          </p:cNvPr>
          <p:cNvSpPr>
            <a:spLocks noGrp="1"/>
          </p:cNvSpPr>
          <p:nvPr>
            <p:ph idx="1"/>
          </p:nvPr>
        </p:nvSpPr>
        <p:spPr>
          <a:xfrm>
            <a:off x="1484310" y="1288473"/>
            <a:ext cx="10018713" cy="4502727"/>
          </a:xfrm>
        </p:spPr>
        <p:txBody>
          <a:bodyPr/>
          <a:lstStyle/>
          <a:p>
            <a:r>
              <a:rPr lang="en-US" dirty="0"/>
              <a:t>Testing completed of individual components</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664E0113-90A8-A4FC-1B22-280EE79F0B31}"/>
              </a:ext>
            </a:extLst>
          </p:cNvPr>
          <p:cNvPicPr>
            <a:picLocks noChangeAspect="1"/>
          </p:cNvPicPr>
          <p:nvPr/>
        </p:nvPicPr>
        <p:blipFill>
          <a:blip r:embed="rId2"/>
          <a:stretch>
            <a:fillRect/>
          </a:stretch>
        </p:blipFill>
        <p:spPr>
          <a:xfrm>
            <a:off x="1094003" y="1856510"/>
            <a:ext cx="3523746" cy="4698328"/>
          </a:xfrm>
          <a:prstGeom prst="rect">
            <a:avLst/>
          </a:prstGeom>
        </p:spPr>
      </p:pic>
      <p:pic>
        <p:nvPicPr>
          <p:cNvPr id="9" name="Picture 8">
            <a:extLst>
              <a:ext uri="{FF2B5EF4-FFF2-40B4-BE49-F238E27FC236}">
                <a16:creationId xmlns:a16="http://schemas.microsoft.com/office/drawing/2014/main" id="{197140E5-87C8-CB5C-DAE9-7EB76E811227}"/>
              </a:ext>
            </a:extLst>
          </p:cNvPr>
          <p:cNvPicPr>
            <a:picLocks noChangeAspect="1"/>
          </p:cNvPicPr>
          <p:nvPr/>
        </p:nvPicPr>
        <p:blipFill>
          <a:blip r:embed="rId3"/>
          <a:stretch>
            <a:fillRect/>
          </a:stretch>
        </p:blipFill>
        <p:spPr>
          <a:xfrm>
            <a:off x="4979553" y="1908465"/>
            <a:ext cx="5953990" cy="4465492"/>
          </a:xfrm>
          <a:prstGeom prst="rect">
            <a:avLst/>
          </a:prstGeom>
        </p:spPr>
      </p:pic>
    </p:spTree>
    <p:extLst>
      <p:ext uri="{BB962C8B-B14F-4D97-AF65-F5344CB8AC3E}">
        <p14:creationId xmlns:p14="http://schemas.microsoft.com/office/powerpoint/2010/main" val="423262042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Current progress</a:t>
            </a:r>
            <a:endParaRPr lang="en-US" b="1" dirty="0">
              <a:solidFill>
                <a:srgbClr val="92D050"/>
              </a:solidFill>
            </a:endParaRPr>
          </a:p>
        </p:txBody>
      </p:sp>
      <p:sp>
        <p:nvSpPr>
          <p:cNvPr id="4" name="Content Placeholder 3">
            <a:extLst>
              <a:ext uri="{FF2B5EF4-FFF2-40B4-BE49-F238E27FC236}">
                <a16:creationId xmlns:a16="http://schemas.microsoft.com/office/drawing/2014/main" id="{06C01327-351C-4252-B8A9-19614687BB74}"/>
              </a:ext>
            </a:extLst>
          </p:cNvPr>
          <p:cNvSpPr>
            <a:spLocks noGrp="1"/>
          </p:cNvSpPr>
          <p:nvPr>
            <p:ph idx="1"/>
          </p:nvPr>
        </p:nvSpPr>
        <p:spPr>
          <a:xfrm>
            <a:off x="1484310" y="1288473"/>
            <a:ext cx="10018713" cy="4502727"/>
          </a:xfrm>
        </p:spPr>
        <p:txBody>
          <a:bodyPr/>
          <a:lstStyle/>
          <a:p>
            <a:r>
              <a:rPr lang="en-US" dirty="0"/>
              <a:t>Testing completed of individual components</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C2A2C2DA-9591-DE16-885C-077E446EDB08}"/>
              </a:ext>
            </a:extLst>
          </p:cNvPr>
          <p:cNvPicPr>
            <a:picLocks noChangeAspect="1"/>
          </p:cNvPicPr>
          <p:nvPr/>
        </p:nvPicPr>
        <p:blipFill>
          <a:blip r:embed="rId2"/>
          <a:stretch>
            <a:fillRect/>
          </a:stretch>
        </p:blipFill>
        <p:spPr>
          <a:xfrm>
            <a:off x="611910" y="1918855"/>
            <a:ext cx="5874327" cy="4405745"/>
          </a:xfrm>
          <a:prstGeom prst="rect">
            <a:avLst/>
          </a:prstGeom>
        </p:spPr>
      </p:pic>
      <p:pic>
        <p:nvPicPr>
          <p:cNvPr id="8" name="Picture 7">
            <a:extLst>
              <a:ext uri="{FF2B5EF4-FFF2-40B4-BE49-F238E27FC236}">
                <a16:creationId xmlns:a16="http://schemas.microsoft.com/office/drawing/2014/main" id="{45BD27AF-1DD8-F88F-0077-B6BAC429400E}"/>
              </a:ext>
            </a:extLst>
          </p:cNvPr>
          <p:cNvPicPr>
            <a:picLocks noChangeAspect="1"/>
          </p:cNvPicPr>
          <p:nvPr/>
        </p:nvPicPr>
        <p:blipFill>
          <a:blip r:embed="rId3"/>
          <a:stretch>
            <a:fillRect/>
          </a:stretch>
        </p:blipFill>
        <p:spPr>
          <a:xfrm>
            <a:off x="6837489" y="1830245"/>
            <a:ext cx="3582374" cy="4776498"/>
          </a:xfrm>
          <a:prstGeom prst="rect">
            <a:avLst/>
          </a:prstGeom>
        </p:spPr>
      </p:pic>
    </p:spTree>
    <p:extLst>
      <p:ext uri="{BB962C8B-B14F-4D97-AF65-F5344CB8AC3E}">
        <p14:creationId xmlns:p14="http://schemas.microsoft.com/office/powerpoint/2010/main" val="68398345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Current progress</a:t>
            </a:r>
            <a:endParaRPr lang="en-US" b="1" dirty="0">
              <a:solidFill>
                <a:srgbClr val="92D050"/>
              </a:solidFill>
            </a:endParaRPr>
          </a:p>
        </p:txBody>
      </p:sp>
      <p:sp>
        <p:nvSpPr>
          <p:cNvPr id="4" name="Content Placeholder 3">
            <a:extLst>
              <a:ext uri="{FF2B5EF4-FFF2-40B4-BE49-F238E27FC236}">
                <a16:creationId xmlns:a16="http://schemas.microsoft.com/office/drawing/2014/main" id="{06C01327-351C-4252-B8A9-19614687BB74}"/>
              </a:ext>
            </a:extLst>
          </p:cNvPr>
          <p:cNvSpPr>
            <a:spLocks noGrp="1"/>
          </p:cNvSpPr>
          <p:nvPr>
            <p:ph idx="1"/>
          </p:nvPr>
        </p:nvSpPr>
        <p:spPr>
          <a:xfrm>
            <a:off x="1484310" y="1288473"/>
            <a:ext cx="10018713" cy="4502727"/>
          </a:xfrm>
        </p:spPr>
        <p:txBody>
          <a:bodyPr/>
          <a:lstStyle/>
          <a:p>
            <a:r>
              <a:rPr lang="en-US" dirty="0"/>
              <a:t>Testing completed of individual components</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6" name="Picture 5">
            <a:extLst>
              <a:ext uri="{FF2B5EF4-FFF2-40B4-BE49-F238E27FC236}">
                <a16:creationId xmlns:a16="http://schemas.microsoft.com/office/drawing/2014/main" id="{4A8C493E-9E63-B9DA-D2EF-F41C22CF1687}"/>
              </a:ext>
            </a:extLst>
          </p:cNvPr>
          <p:cNvPicPr>
            <a:picLocks noChangeAspect="1"/>
          </p:cNvPicPr>
          <p:nvPr/>
        </p:nvPicPr>
        <p:blipFill>
          <a:blip r:embed="rId2"/>
          <a:stretch>
            <a:fillRect/>
          </a:stretch>
        </p:blipFill>
        <p:spPr>
          <a:xfrm>
            <a:off x="440510" y="1919213"/>
            <a:ext cx="5302349" cy="3976762"/>
          </a:xfrm>
          <a:prstGeom prst="rect">
            <a:avLst/>
          </a:prstGeom>
        </p:spPr>
      </p:pic>
      <p:pic>
        <p:nvPicPr>
          <p:cNvPr id="9" name="Picture 8">
            <a:extLst>
              <a:ext uri="{FF2B5EF4-FFF2-40B4-BE49-F238E27FC236}">
                <a16:creationId xmlns:a16="http://schemas.microsoft.com/office/drawing/2014/main" id="{423D5B04-FD21-E17E-1EF5-C240AC992FE7}"/>
              </a:ext>
            </a:extLst>
          </p:cNvPr>
          <p:cNvPicPr>
            <a:picLocks noChangeAspect="1"/>
          </p:cNvPicPr>
          <p:nvPr/>
        </p:nvPicPr>
        <p:blipFill>
          <a:blip r:embed="rId3"/>
          <a:stretch>
            <a:fillRect/>
          </a:stretch>
        </p:blipFill>
        <p:spPr>
          <a:xfrm>
            <a:off x="6115410" y="1905614"/>
            <a:ext cx="5483223" cy="4112417"/>
          </a:xfrm>
          <a:prstGeom prst="rect">
            <a:avLst/>
          </a:prstGeom>
        </p:spPr>
      </p:pic>
    </p:spTree>
    <p:extLst>
      <p:ext uri="{BB962C8B-B14F-4D97-AF65-F5344CB8AC3E}">
        <p14:creationId xmlns:p14="http://schemas.microsoft.com/office/powerpoint/2010/main" val="15899627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Current progress</a:t>
            </a:r>
            <a:endParaRPr lang="en-US" b="1" dirty="0">
              <a:solidFill>
                <a:srgbClr val="92D050"/>
              </a:solidFill>
            </a:endParaRPr>
          </a:p>
        </p:txBody>
      </p:sp>
      <p:sp>
        <p:nvSpPr>
          <p:cNvPr id="4" name="Content Placeholder 3">
            <a:extLst>
              <a:ext uri="{FF2B5EF4-FFF2-40B4-BE49-F238E27FC236}">
                <a16:creationId xmlns:a16="http://schemas.microsoft.com/office/drawing/2014/main" id="{06C01327-351C-4252-B8A9-19614687BB74}"/>
              </a:ext>
            </a:extLst>
          </p:cNvPr>
          <p:cNvSpPr>
            <a:spLocks noGrp="1"/>
          </p:cNvSpPr>
          <p:nvPr>
            <p:ph idx="1"/>
          </p:nvPr>
        </p:nvSpPr>
        <p:spPr>
          <a:xfrm>
            <a:off x="1484310" y="1288473"/>
            <a:ext cx="10018713" cy="4502727"/>
          </a:xfrm>
        </p:spPr>
        <p:txBody>
          <a:bodyPr/>
          <a:lstStyle/>
          <a:p>
            <a:r>
              <a:rPr lang="en-US" dirty="0"/>
              <a:t>Testing completed of individual components</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B3737F08-08F1-69D8-3157-D0E47BDB2874}"/>
              </a:ext>
            </a:extLst>
          </p:cNvPr>
          <p:cNvPicPr>
            <a:picLocks noChangeAspect="1"/>
          </p:cNvPicPr>
          <p:nvPr/>
        </p:nvPicPr>
        <p:blipFill>
          <a:blip r:embed="rId2"/>
          <a:stretch>
            <a:fillRect/>
          </a:stretch>
        </p:blipFill>
        <p:spPr>
          <a:xfrm>
            <a:off x="1120487" y="1914310"/>
            <a:ext cx="5172362" cy="3879272"/>
          </a:xfrm>
          <a:prstGeom prst="rect">
            <a:avLst/>
          </a:prstGeom>
        </p:spPr>
      </p:pic>
      <p:pic>
        <p:nvPicPr>
          <p:cNvPr id="8" name="Picture 7">
            <a:extLst>
              <a:ext uri="{FF2B5EF4-FFF2-40B4-BE49-F238E27FC236}">
                <a16:creationId xmlns:a16="http://schemas.microsoft.com/office/drawing/2014/main" id="{879460C7-BA73-4A7B-8710-200DD8EB848C}"/>
              </a:ext>
            </a:extLst>
          </p:cNvPr>
          <p:cNvPicPr>
            <a:picLocks noChangeAspect="1"/>
          </p:cNvPicPr>
          <p:nvPr/>
        </p:nvPicPr>
        <p:blipFill>
          <a:blip r:embed="rId3"/>
          <a:stretch>
            <a:fillRect/>
          </a:stretch>
        </p:blipFill>
        <p:spPr>
          <a:xfrm>
            <a:off x="7126100" y="1766454"/>
            <a:ext cx="2198080" cy="4759037"/>
          </a:xfrm>
          <a:prstGeom prst="rect">
            <a:avLst/>
          </a:prstGeom>
        </p:spPr>
      </p:pic>
    </p:spTree>
    <p:extLst>
      <p:ext uri="{BB962C8B-B14F-4D97-AF65-F5344CB8AC3E}">
        <p14:creationId xmlns:p14="http://schemas.microsoft.com/office/powerpoint/2010/main" val="27440312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Individual Contributions</a:t>
            </a:r>
            <a:endParaRPr lang="en-US" b="1" dirty="0">
              <a:solidFill>
                <a:srgbClr val="92D050"/>
              </a:solidFill>
            </a:endParaRPr>
          </a:p>
        </p:txBody>
      </p:sp>
      <p:sp>
        <p:nvSpPr>
          <p:cNvPr id="4" name="Content Placeholder 3">
            <a:extLst>
              <a:ext uri="{FF2B5EF4-FFF2-40B4-BE49-F238E27FC236}">
                <a16:creationId xmlns:a16="http://schemas.microsoft.com/office/drawing/2014/main" id="{06C01327-351C-4252-B8A9-19614687BB74}"/>
              </a:ext>
            </a:extLst>
          </p:cNvPr>
          <p:cNvSpPr>
            <a:spLocks noGrp="1"/>
          </p:cNvSpPr>
          <p:nvPr>
            <p:ph idx="1"/>
          </p:nvPr>
        </p:nvSpPr>
        <p:spPr/>
        <p:txBody>
          <a:bodyPr/>
          <a:lstStyle/>
          <a:p>
            <a:r>
              <a:rPr lang="en-IN" b="1" dirty="0"/>
              <a:t>SIDDHANT JAIN - Hardware</a:t>
            </a:r>
          </a:p>
          <a:p>
            <a:r>
              <a:rPr lang="en-IN" b="1" dirty="0"/>
              <a:t>AMANPREET SINGH - Hardware</a:t>
            </a:r>
          </a:p>
          <a:p>
            <a:r>
              <a:rPr lang="en-IN" b="1" dirty="0"/>
              <a:t>SAKSHAM MUTNEJA - Testing</a:t>
            </a:r>
          </a:p>
          <a:p>
            <a:r>
              <a:rPr lang="en-IN" b="1" dirty="0"/>
              <a:t>SAMARTH THAKUR - Technical Report</a:t>
            </a:r>
          </a:p>
          <a:p>
            <a:r>
              <a:rPr lang="en-IN" b="1" dirty="0"/>
              <a:t> SHIVAM GUPTA – Technical Report and Team Management</a:t>
            </a:r>
          </a:p>
          <a:p>
            <a:endParaRPr lang="en-IN" dirty="0"/>
          </a:p>
        </p:txBody>
      </p:sp>
    </p:spTree>
    <p:extLst>
      <p:ext uri="{BB962C8B-B14F-4D97-AF65-F5344CB8AC3E}">
        <p14:creationId xmlns:p14="http://schemas.microsoft.com/office/powerpoint/2010/main" val="17767233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831273"/>
          </a:xfrm>
        </p:spPr>
        <p:txBody>
          <a:bodyPr>
            <a:normAutofit/>
          </a:bodyPr>
          <a:lstStyle/>
          <a:p>
            <a:pPr algn="l"/>
            <a:r>
              <a:rPr lang="en-IN" b="1" dirty="0">
                <a:solidFill>
                  <a:srgbClr val="92D050"/>
                </a:solidFill>
              </a:rPr>
              <a:t>Future Work Plan</a:t>
            </a:r>
            <a:endParaRPr lang="en-US" b="1" dirty="0">
              <a:solidFill>
                <a:srgbClr val="92D050"/>
              </a:solidFill>
            </a:endParaRPr>
          </a:p>
        </p:txBody>
      </p:sp>
      <p:sp>
        <p:nvSpPr>
          <p:cNvPr id="4" name="Content Placeholder 3">
            <a:extLst>
              <a:ext uri="{FF2B5EF4-FFF2-40B4-BE49-F238E27FC236}">
                <a16:creationId xmlns:a16="http://schemas.microsoft.com/office/drawing/2014/main" id="{06C01327-351C-4252-B8A9-19614687BB74}"/>
              </a:ext>
            </a:extLst>
          </p:cNvPr>
          <p:cNvSpPr>
            <a:spLocks noGrp="1"/>
          </p:cNvSpPr>
          <p:nvPr>
            <p:ph idx="1"/>
          </p:nvPr>
        </p:nvSpPr>
        <p:spPr>
          <a:xfrm>
            <a:off x="650878" y="1268557"/>
            <a:ext cx="9855195" cy="5256934"/>
          </a:xfrm>
        </p:spPr>
        <p:txBody>
          <a:bodyPr>
            <a:normAutofit/>
          </a:bodyPr>
          <a:lstStyle/>
          <a:p>
            <a:r>
              <a:rPr lang="en-US" sz="1800" b="1" dirty="0">
                <a:solidFill>
                  <a:srgbClr val="00B0F0"/>
                </a:solidFill>
              </a:rPr>
              <a:t>Design and Develop Smart Helmet Prototype: </a:t>
            </a:r>
            <a:r>
              <a:rPr lang="en-US" sz="1800" dirty="0"/>
              <a:t>Design the physical structure of the smart helmet prototype to accommodate necessary sensors, communication modules, and </a:t>
            </a:r>
            <a:r>
              <a:rPr lang="en-US" sz="1800" dirty="0" err="1"/>
              <a:t>and</a:t>
            </a:r>
            <a:r>
              <a:rPr lang="en-US" sz="1800" dirty="0"/>
              <a:t> control components.</a:t>
            </a:r>
          </a:p>
          <a:p>
            <a:r>
              <a:rPr lang="en-US" sz="1800" dirty="0"/>
              <a:t> </a:t>
            </a:r>
            <a:r>
              <a:rPr lang="en-US" sz="1800" b="1" dirty="0">
                <a:solidFill>
                  <a:srgbClr val="00B0F0"/>
                </a:solidFill>
              </a:rPr>
              <a:t>Implement Sensor Integration and Control System: </a:t>
            </a:r>
            <a:r>
              <a:rPr lang="en-US" sz="1800" dirty="0"/>
              <a:t>Interface and integrate sensors (alcohol, IR, ultrasonic, accelerometer) with the Raspberry Pi microcontroller board. </a:t>
            </a:r>
          </a:p>
          <a:p>
            <a:r>
              <a:rPr lang="en-US" sz="1800" b="1" dirty="0">
                <a:solidFill>
                  <a:srgbClr val="00B0F0"/>
                </a:solidFill>
              </a:rPr>
              <a:t>Enhance Safety and Preventive Measures: </a:t>
            </a:r>
          </a:p>
          <a:p>
            <a:pPr lvl="1"/>
            <a:r>
              <a:rPr lang="en-US" sz="1800" dirty="0"/>
              <a:t>Implement algorithms to detect alcohol levels in the rider's breath using the alcohol sensor and disable bike ignition if intoxication is detected. </a:t>
            </a:r>
            <a:endParaRPr lang="en-US" sz="1800" b="1" dirty="0">
              <a:solidFill>
                <a:srgbClr val="00B0F0"/>
              </a:solidFill>
            </a:endParaRPr>
          </a:p>
          <a:p>
            <a:pPr lvl="1"/>
            <a:r>
              <a:rPr lang="en-US" sz="1800" dirty="0"/>
              <a:t>Develop logic to verify helmet usage through the IR sensor before allowing the bike to start, and provide audio and visual warnings if the helmet is not detected. </a:t>
            </a:r>
          </a:p>
          <a:p>
            <a:pPr lvl="1"/>
            <a:r>
              <a:rPr lang="en-US" sz="1800" dirty="0"/>
              <a:t>Integrate ultrasonic sensors to monitor distances from the front vehicle and trigger warnings/alerts if unsafe distances are detected, encouraging safe riding practices. </a:t>
            </a:r>
          </a:p>
          <a:p>
            <a:r>
              <a:rPr lang="en-US" sz="1800" b="1" dirty="0">
                <a:solidFill>
                  <a:srgbClr val="00B0F0"/>
                </a:solidFill>
              </a:rPr>
              <a:t>Enable Emergency Communication and Data Collection: </a:t>
            </a:r>
          </a:p>
          <a:p>
            <a:pPr lvl="1"/>
            <a:r>
              <a:rPr lang="en-US" sz="1800" dirty="0"/>
              <a:t>Integrate GPS and GSM modules to enable automatic SMS alerts with the rider's location to predefined emergency contacts in case of accidents or emergencies.</a:t>
            </a:r>
            <a:endParaRPr lang="en-IN" sz="1800" dirty="0"/>
          </a:p>
        </p:txBody>
      </p:sp>
    </p:spTree>
    <p:extLst>
      <p:ext uri="{BB962C8B-B14F-4D97-AF65-F5344CB8AC3E}">
        <p14:creationId xmlns:p14="http://schemas.microsoft.com/office/powerpoint/2010/main" val="219393774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2410690"/>
            <a:ext cx="9151045" cy="1579419"/>
          </a:xfrm>
        </p:spPr>
        <p:txBody>
          <a:bodyPr>
            <a:normAutofit/>
          </a:bodyPr>
          <a:lstStyle/>
          <a:p>
            <a:r>
              <a:rPr lang="en-IN" sz="8000" b="1" dirty="0">
                <a:solidFill>
                  <a:srgbClr val="00B0F0"/>
                </a:solidFill>
              </a:rPr>
              <a:t>THANK YOU</a:t>
            </a:r>
            <a:endParaRPr lang="en-US" sz="8000" b="1" dirty="0">
              <a:solidFill>
                <a:srgbClr val="00B0F0"/>
              </a:solidFill>
            </a:endParaRPr>
          </a:p>
        </p:txBody>
      </p:sp>
    </p:spTree>
    <p:extLst>
      <p:ext uri="{BB962C8B-B14F-4D97-AF65-F5344CB8AC3E}">
        <p14:creationId xmlns:p14="http://schemas.microsoft.com/office/powerpoint/2010/main" val="10890633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1"/>
            <a:ext cx="8837005" cy="990600"/>
          </a:xfrm>
        </p:spPr>
        <p:txBody>
          <a:bodyPr>
            <a:normAutofit fontScale="90000"/>
          </a:bodyPr>
          <a:lstStyle/>
          <a:p>
            <a:pPr algn="l"/>
            <a:r>
              <a:rPr lang="en-IN" b="1" dirty="0">
                <a:solidFill>
                  <a:srgbClr val="92D050"/>
                </a:solidFill>
              </a:rPr>
              <a:t>PROBLEM STATEMENT and OBJECTIVES</a:t>
            </a:r>
            <a:endParaRPr lang="en-US" b="1" dirty="0">
              <a:solidFill>
                <a:srgbClr val="92D050"/>
              </a:solidFill>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89" y="1781177"/>
            <a:ext cx="8370281" cy="4391022"/>
          </a:xfrm>
        </p:spPr>
        <p:txBody>
          <a:bodyPr anchor="t">
            <a:noAutofit/>
          </a:bodyPr>
          <a:lstStyle/>
          <a:p>
            <a:r>
              <a:rPr lang="en-US" sz="1800" dirty="0"/>
              <a:t>The project aims to develop a smart helmet system for motorcycle riders, integrating various sensors and modules to enhance safety and convenience. Key objectives include detecting alcohol consumption, ensuring helmet usage, monitoring distances from the front vehicle, detecting accidents, and providing emergency communication capabilities.</a:t>
            </a:r>
          </a:p>
          <a:p>
            <a:endParaRPr lang="en-US" sz="1800" dirty="0"/>
          </a:p>
          <a:p>
            <a:r>
              <a:rPr lang="en-US" sz="1800" b="1" dirty="0">
                <a:solidFill>
                  <a:srgbClr val="00B0F0"/>
                </a:solidFill>
              </a:rPr>
              <a:t>Objectives:</a:t>
            </a:r>
          </a:p>
          <a:p>
            <a:r>
              <a:rPr lang="en-US" sz="1800" dirty="0"/>
              <a:t>Design and Develop Smart Helmet Prototype </a:t>
            </a:r>
          </a:p>
          <a:p>
            <a:r>
              <a:rPr lang="en-US" sz="1800" dirty="0"/>
              <a:t>Implement Sensor Integration and Control System </a:t>
            </a:r>
          </a:p>
          <a:p>
            <a:r>
              <a:rPr lang="en-US" sz="1800" dirty="0"/>
              <a:t>Enhance Safety and Preventive Measures </a:t>
            </a:r>
          </a:p>
          <a:p>
            <a:r>
              <a:rPr lang="en-US" sz="1800" dirty="0"/>
              <a:t>Enable Emergency Communication and Data Collection </a:t>
            </a:r>
          </a:p>
          <a:p>
            <a:r>
              <a:rPr lang="en-US" sz="1800" dirty="0"/>
              <a:t>Validate System Performance and User Feedback </a:t>
            </a:r>
            <a:endParaRPr lang="en-US" sz="1800" b="1" dirty="0">
              <a:solidFill>
                <a:srgbClr val="00B0F0"/>
              </a:solidFill>
            </a:endParaRPr>
          </a:p>
        </p:txBody>
      </p:sp>
    </p:spTree>
    <p:extLst>
      <p:ext uri="{BB962C8B-B14F-4D97-AF65-F5344CB8AC3E}">
        <p14:creationId xmlns:p14="http://schemas.microsoft.com/office/powerpoint/2010/main" val="19325683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263236"/>
            <a:ext cx="7411825" cy="969819"/>
          </a:xfrm>
        </p:spPr>
        <p:txBody>
          <a:bodyPr>
            <a:normAutofit/>
          </a:bodyPr>
          <a:lstStyle/>
          <a:p>
            <a:pPr algn="l"/>
            <a:r>
              <a:rPr lang="en-IN" b="1" dirty="0">
                <a:solidFill>
                  <a:srgbClr val="92D050"/>
                </a:solidFill>
              </a:rPr>
              <a:t>PROJECT OVERVIEW</a:t>
            </a:r>
            <a:endParaRPr lang="en-US" b="1" dirty="0">
              <a:solidFill>
                <a:srgbClr val="92D050"/>
              </a:solidFill>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1337830"/>
            <a:ext cx="9705228" cy="5381625"/>
          </a:xfrm>
        </p:spPr>
        <p:txBody>
          <a:bodyPr anchor="t">
            <a:noAutofit/>
          </a:bodyPr>
          <a:lstStyle/>
          <a:p>
            <a:r>
              <a:rPr lang="en-US" sz="1800" b="1" dirty="0">
                <a:solidFill>
                  <a:srgbClr val="00B0F0"/>
                </a:solidFill>
              </a:rPr>
              <a:t>Alcohol Detection: </a:t>
            </a:r>
            <a:r>
              <a:rPr lang="en-US" sz="1800" dirty="0"/>
              <a:t>Utilize an alcohol sensor to detect intoxication levels in the rider's breath. Prevent bike ignition if alcohol is detected. </a:t>
            </a:r>
          </a:p>
          <a:p>
            <a:r>
              <a:rPr lang="en-US" sz="1800" b="1" dirty="0">
                <a:solidFill>
                  <a:srgbClr val="00B0F0"/>
                </a:solidFill>
              </a:rPr>
              <a:t>Helmet Detection: </a:t>
            </a:r>
            <a:r>
              <a:rPr lang="en-US" sz="1800" dirty="0"/>
              <a:t>Implement an IR sensor to verify helmet usage before allowing the bike to start.</a:t>
            </a:r>
          </a:p>
          <a:p>
            <a:r>
              <a:rPr lang="en-US" sz="1800" dirty="0"/>
              <a:t> </a:t>
            </a:r>
            <a:r>
              <a:rPr lang="en-US" sz="1800" b="1" dirty="0">
                <a:solidFill>
                  <a:srgbClr val="00B0F0"/>
                </a:solidFill>
              </a:rPr>
              <a:t>Distance Monitoring</a:t>
            </a:r>
            <a:r>
              <a:rPr lang="en-US" sz="1800" dirty="0"/>
              <a:t>: Incorporate an ultrasonic sensor to warn riders of unsafe distances from the front vehicle, reducing collision risks. </a:t>
            </a:r>
          </a:p>
          <a:p>
            <a:r>
              <a:rPr lang="en-US" sz="1800" b="1" dirty="0">
                <a:solidFill>
                  <a:srgbClr val="00B0F0"/>
                </a:solidFill>
              </a:rPr>
              <a:t>Accident Detection</a:t>
            </a:r>
            <a:r>
              <a:rPr lang="en-US" sz="1800" dirty="0"/>
              <a:t>: Integrate an accelerometer to detect sudden impacts or falls, triggering emergency procedures. </a:t>
            </a:r>
          </a:p>
          <a:p>
            <a:r>
              <a:rPr lang="en-US" sz="1800" b="1" dirty="0">
                <a:solidFill>
                  <a:srgbClr val="00B0F0"/>
                </a:solidFill>
              </a:rPr>
              <a:t>Emergency Communication: </a:t>
            </a:r>
            <a:r>
              <a:rPr lang="en-US" sz="1800" dirty="0"/>
              <a:t>Utilize GPS and GSM modules to send SMS alerts with the rider's location to predefined contacts during emergencies. </a:t>
            </a:r>
          </a:p>
          <a:p>
            <a:r>
              <a:rPr lang="en-US" sz="1800" b="1" dirty="0">
                <a:solidFill>
                  <a:srgbClr val="00B0F0"/>
                </a:solidFill>
              </a:rPr>
              <a:t>Video Recording: </a:t>
            </a:r>
            <a:r>
              <a:rPr lang="en-US" sz="1800" dirty="0"/>
              <a:t>Include a camera module to record ride footage for analysis or evidence in case of accidents or violations. </a:t>
            </a:r>
          </a:p>
          <a:p>
            <a:r>
              <a:rPr lang="en-US" sz="1800" b="1" dirty="0">
                <a:solidFill>
                  <a:srgbClr val="00B0F0"/>
                </a:solidFill>
              </a:rPr>
              <a:t>Display and Audio Alerts: </a:t>
            </a:r>
            <a:r>
              <a:rPr lang="en-US" sz="1800" dirty="0"/>
              <a:t>Provide real-time information and warnings to the rider via an LCD display, alarm, speaker, and mic. </a:t>
            </a:r>
          </a:p>
          <a:p>
            <a:r>
              <a:rPr lang="en-US" sz="1800" b="1" dirty="0">
                <a:solidFill>
                  <a:srgbClr val="00B0F0"/>
                </a:solidFill>
              </a:rPr>
              <a:t>Raspberry Pi Control: </a:t>
            </a:r>
            <a:r>
              <a:rPr lang="en-US" sz="1800" dirty="0"/>
              <a:t>Employ Raspberry Pi to manage sensor data, system operations, and communication. </a:t>
            </a:r>
          </a:p>
          <a:p>
            <a:endParaRPr lang="en-US" sz="1800" dirty="0"/>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1"/>
            <a:ext cx="7411825" cy="990600"/>
          </a:xfrm>
        </p:spPr>
        <p:txBody>
          <a:bodyPr>
            <a:normAutofit/>
          </a:bodyPr>
          <a:lstStyle/>
          <a:p>
            <a:pPr algn="l"/>
            <a:r>
              <a:rPr lang="en-IN" b="1" dirty="0">
                <a:solidFill>
                  <a:srgbClr val="92D050"/>
                </a:solidFill>
              </a:rPr>
              <a:t>UML Diagrams</a:t>
            </a:r>
            <a:endParaRPr lang="en-US" b="1" dirty="0">
              <a:solidFill>
                <a:srgbClr val="92D050"/>
              </a:solidFill>
            </a:endParaRPr>
          </a:p>
        </p:txBody>
      </p:sp>
      <p:pic>
        <p:nvPicPr>
          <p:cNvPr id="7" name="Content Placeholder 6">
            <a:extLst>
              <a:ext uri="{FF2B5EF4-FFF2-40B4-BE49-F238E27FC236}">
                <a16:creationId xmlns:a16="http://schemas.microsoft.com/office/drawing/2014/main" id="{C0030556-4B45-9F0F-50EA-40231149432F}"/>
              </a:ext>
            </a:extLst>
          </p:cNvPr>
          <p:cNvPicPr>
            <a:picLocks noGrp="1" noChangeAspect="1"/>
          </p:cNvPicPr>
          <p:nvPr>
            <p:ph idx="1"/>
          </p:nvPr>
        </p:nvPicPr>
        <p:blipFill>
          <a:blip r:embed="rId2"/>
          <a:stretch>
            <a:fillRect/>
          </a:stretch>
        </p:blipFill>
        <p:spPr>
          <a:xfrm>
            <a:off x="1828977" y="1676401"/>
            <a:ext cx="4576762" cy="4887051"/>
          </a:xfrm>
        </p:spPr>
      </p:pic>
    </p:spTree>
    <p:extLst>
      <p:ext uri="{BB962C8B-B14F-4D97-AF65-F5344CB8AC3E}">
        <p14:creationId xmlns:p14="http://schemas.microsoft.com/office/powerpoint/2010/main" val="237871895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1"/>
            <a:ext cx="7411825" cy="990600"/>
          </a:xfrm>
        </p:spPr>
        <p:txBody>
          <a:bodyPr>
            <a:normAutofit/>
          </a:bodyPr>
          <a:lstStyle/>
          <a:p>
            <a:pPr algn="l"/>
            <a:r>
              <a:rPr lang="en-IN" b="1" dirty="0">
                <a:solidFill>
                  <a:srgbClr val="92D050"/>
                </a:solidFill>
              </a:rPr>
              <a:t>UML Diagrams</a:t>
            </a:r>
            <a:endParaRPr lang="en-US" b="1" dirty="0">
              <a:solidFill>
                <a:srgbClr val="92D050"/>
              </a:solidFill>
            </a:endParaRPr>
          </a:p>
        </p:txBody>
      </p:sp>
      <p:pic>
        <p:nvPicPr>
          <p:cNvPr id="1026" name="Picture 2">
            <a:extLst>
              <a:ext uri="{FF2B5EF4-FFF2-40B4-BE49-F238E27FC236}">
                <a16:creationId xmlns:a16="http://schemas.microsoft.com/office/drawing/2014/main" id="{58D73683-9BB1-D1D9-1854-E85E41B0EE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6943" y="1695450"/>
            <a:ext cx="6038229" cy="489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786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1"/>
            <a:ext cx="7411825" cy="990600"/>
          </a:xfrm>
        </p:spPr>
        <p:txBody>
          <a:bodyPr>
            <a:normAutofit/>
          </a:bodyPr>
          <a:lstStyle/>
          <a:p>
            <a:pPr algn="l"/>
            <a:r>
              <a:rPr lang="en-IN" b="1" dirty="0">
                <a:solidFill>
                  <a:srgbClr val="92D050"/>
                </a:solidFill>
              </a:rPr>
              <a:t>UML Diagrams</a:t>
            </a:r>
            <a:endParaRPr lang="en-US" b="1" dirty="0">
              <a:solidFill>
                <a:srgbClr val="92D050"/>
              </a:solidFill>
            </a:endParaRPr>
          </a:p>
        </p:txBody>
      </p:sp>
      <p:pic>
        <p:nvPicPr>
          <p:cNvPr id="5" name="Content Placeholder 4">
            <a:extLst>
              <a:ext uri="{FF2B5EF4-FFF2-40B4-BE49-F238E27FC236}">
                <a16:creationId xmlns:a16="http://schemas.microsoft.com/office/drawing/2014/main" id="{0E49C60A-CF19-E030-7004-994D214A5D93}"/>
              </a:ext>
            </a:extLst>
          </p:cNvPr>
          <p:cNvPicPr>
            <a:picLocks noGrp="1" noChangeAspect="1"/>
          </p:cNvPicPr>
          <p:nvPr>
            <p:ph idx="1"/>
          </p:nvPr>
        </p:nvPicPr>
        <p:blipFill>
          <a:blip r:embed="rId2"/>
          <a:stretch>
            <a:fillRect/>
          </a:stretch>
        </p:blipFill>
        <p:spPr>
          <a:xfrm>
            <a:off x="589932" y="2102612"/>
            <a:ext cx="7824786" cy="4329177"/>
          </a:xfrm>
        </p:spPr>
      </p:pic>
    </p:spTree>
    <p:extLst>
      <p:ext uri="{BB962C8B-B14F-4D97-AF65-F5344CB8AC3E}">
        <p14:creationId xmlns:p14="http://schemas.microsoft.com/office/powerpoint/2010/main" val="60674071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1"/>
            <a:ext cx="7411825" cy="990600"/>
          </a:xfrm>
        </p:spPr>
        <p:txBody>
          <a:bodyPr>
            <a:normAutofit/>
          </a:bodyPr>
          <a:lstStyle/>
          <a:p>
            <a:pPr algn="l"/>
            <a:r>
              <a:rPr lang="en-IN" b="1" dirty="0">
                <a:solidFill>
                  <a:srgbClr val="92D050"/>
                </a:solidFill>
              </a:rPr>
              <a:t>UML Diagrams</a:t>
            </a:r>
            <a:endParaRPr lang="en-US" b="1" dirty="0">
              <a:solidFill>
                <a:srgbClr val="92D050"/>
              </a:solidFill>
            </a:endParaRPr>
          </a:p>
        </p:txBody>
      </p:sp>
      <p:pic>
        <p:nvPicPr>
          <p:cNvPr id="7" name="Content Placeholder 6">
            <a:extLst>
              <a:ext uri="{FF2B5EF4-FFF2-40B4-BE49-F238E27FC236}">
                <a16:creationId xmlns:a16="http://schemas.microsoft.com/office/drawing/2014/main" id="{A4061E38-7D8F-78AD-86AE-61C5DE970611}"/>
              </a:ext>
            </a:extLst>
          </p:cNvPr>
          <p:cNvPicPr>
            <a:picLocks noGrp="1" noChangeAspect="1"/>
          </p:cNvPicPr>
          <p:nvPr>
            <p:ph idx="1"/>
          </p:nvPr>
        </p:nvPicPr>
        <p:blipFill>
          <a:blip r:embed="rId2"/>
          <a:stretch>
            <a:fillRect/>
          </a:stretch>
        </p:blipFill>
        <p:spPr>
          <a:xfrm>
            <a:off x="580041" y="1646815"/>
            <a:ext cx="7616218" cy="4779495"/>
          </a:xfrm>
        </p:spPr>
      </p:pic>
    </p:spTree>
    <p:extLst>
      <p:ext uri="{BB962C8B-B14F-4D97-AF65-F5344CB8AC3E}">
        <p14:creationId xmlns:p14="http://schemas.microsoft.com/office/powerpoint/2010/main" val="38833280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LITERATURE SURVEY</a:t>
            </a:r>
            <a:endParaRPr lang="en-US" b="1" dirty="0">
              <a:solidFill>
                <a:srgbClr val="92D050"/>
              </a:solidFill>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1524000"/>
            <a:ext cx="7824184" cy="4890655"/>
          </a:xfrm>
        </p:spPr>
        <p:txBody>
          <a:bodyPr anchor="t">
            <a:noAutofit/>
          </a:bodyPr>
          <a:lstStyle/>
          <a:p>
            <a:r>
              <a:rPr lang="en-IN" sz="1800" b="1" dirty="0">
                <a:solidFill>
                  <a:srgbClr val="00B0F0"/>
                </a:solidFill>
              </a:rPr>
              <a:t>Shravya K., </a:t>
            </a:r>
            <a:r>
              <a:rPr lang="en-IN" sz="1800" b="1" dirty="0" err="1">
                <a:solidFill>
                  <a:srgbClr val="00B0F0"/>
                </a:solidFill>
              </a:rPr>
              <a:t>Mandapati</a:t>
            </a:r>
            <a:r>
              <a:rPr lang="en-IN" sz="1800" b="1" dirty="0">
                <a:solidFill>
                  <a:srgbClr val="00B0F0"/>
                </a:solidFill>
              </a:rPr>
              <a:t> Y., Keerthi D., Harika K., and Senapati R. </a:t>
            </a:r>
          </a:p>
          <a:p>
            <a:pPr lvl="1"/>
            <a:r>
              <a:rPr lang="en-IN" sz="1600" dirty="0"/>
              <a:t>Smart helmet for safe driving</a:t>
            </a:r>
          </a:p>
          <a:p>
            <a:r>
              <a:rPr lang="en-IN" sz="1800" b="1" dirty="0" err="1">
                <a:solidFill>
                  <a:srgbClr val="00B0F0"/>
                </a:solidFill>
              </a:rPr>
              <a:t>Budhathoki</a:t>
            </a:r>
            <a:r>
              <a:rPr lang="en-IN" sz="1800" b="1" dirty="0">
                <a:solidFill>
                  <a:srgbClr val="00B0F0"/>
                </a:solidFill>
              </a:rPr>
              <a:t> S., </a:t>
            </a:r>
            <a:r>
              <a:rPr lang="en-IN" sz="1800" b="1" dirty="0" err="1">
                <a:solidFill>
                  <a:srgbClr val="00B0F0"/>
                </a:solidFill>
              </a:rPr>
              <a:t>Nyaupane</a:t>
            </a:r>
            <a:r>
              <a:rPr lang="en-IN" sz="1800" b="1" dirty="0">
                <a:solidFill>
                  <a:srgbClr val="00B0F0"/>
                </a:solidFill>
              </a:rPr>
              <a:t> S., Chai S., Nath S. </a:t>
            </a:r>
          </a:p>
          <a:p>
            <a:pPr lvl="1"/>
            <a:r>
              <a:rPr lang="en-IN" sz="1600" dirty="0"/>
              <a:t>Design of Smart Helmet using Microcontroller</a:t>
            </a:r>
          </a:p>
          <a:p>
            <a:r>
              <a:rPr lang="en-IN" sz="1800" b="1" dirty="0" err="1">
                <a:solidFill>
                  <a:srgbClr val="00B0F0"/>
                </a:solidFill>
              </a:rPr>
              <a:t>Sireesha</a:t>
            </a:r>
            <a:r>
              <a:rPr lang="en-IN" sz="1800" b="1" dirty="0">
                <a:solidFill>
                  <a:srgbClr val="00B0F0"/>
                </a:solidFill>
              </a:rPr>
              <a:t> G., Jahnavi K., Anusha N., </a:t>
            </a:r>
            <a:r>
              <a:rPr lang="en-IN" sz="1800" b="1" dirty="0" err="1">
                <a:solidFill>
                  <a:srgbClr val="00B0F0"/>
                </a:solidFill>
              </a:rPr>
              <a:t>Baburay</a:t>
            </a:r>
            <a:r>
              <a:rPr lang="en-IN" sz="1800" b="1" dirty="0">
                <a:solidFill>
                  <a:srgbClr val="00B0F0"/>
                </a:solidFill>
              </a:rPr>
              <a:t> A. </a:t>
            </a:r>
          </a:p>
          <a:p>
            <a:pPr lvl="1"/>
            <a:r>
              <a:rPr lang="en-IN" sz="1600" dirty="0"/>
              <a:t>Smart Helmet using IoT </a:t>
            </a:r>
          </a:p>
          <a:p>
            <a:r>
              <a:rPr lang="en-IN" sz="1800" b="1" dirty="0" err="1">
                <a:solidFill>
                  <a:srgbClr val="00B0F0"/>
                </a:solidFill>
              </a:rPr>
              <a:t>Sekar</a:t>
            </a:r>
            <a:r>
              <a:rPr lang="en-IN" sz="1800" b="1" dirty="0">
                <a:solidFill>
                  <a:srgbClr val="00B0F0"/>
                </a:solidFill>
              </a:rPr>
              <a:t> S., </a:t>
            </a:r>
            <a:r>
              <a:rPr lang="en-IN" sz="1800" b="1" dirty="0" err="1">
                <a:solidFill>
                  <a:srgbClr val="00B0F0"/>
                </a:solidFill>
              </a:rPr>
              <a:t>Jaivenkatesh</a:t>
            </a:r>
            <a:r>
              <a:rPr lang="en-IN" sz="1800" b="1" dirty="0">
                <a:solidFill>
                  <a:srgbClr val="00B0F0"/>
                </a:solidFill>
              </a:rPr>
              <a:t> L., Kumar S., Kumar D., </a:t>
            </a:r>
            <a:r>
              <a:rPr lang="en-IN" sz="1800" b="1" dirty="0" err="1">
                <a:solidFill>
                  <a:srgbClr val="00B0F0"/>
                </a:solidFill>
              </a:rPr>
              <a:t>Jeevanantham</a:t>
            </a:r>
            <a:r>
              <a:rPr lang="en-IN" sz="1800" b="1" dirty="0">
                <a:solidFill>
                  <a:srgbClr val="00B0F0"/>
                </a:solidFill>
              </a:rPr>
              <a:t> N. T </a:t>
            </a:r>
          </a:p>
          <a:p>
            <a:pPr lvl="1"/>
            <a:r>
              <a:rPr lang="en-IN" sz="1600" dirty="0"/>
              <a:t>IoT BASED SMART HELMET</a:t>
            </a:r>
          </a:p>
          <a:p>
            <a:r>
              <a:rPr lang="en-US" sz="1800" b="1" dirty="0" err="1">
                <a:solidFill>
                  <a:srgbClr val="00B0F0"/>
                </a:solidFill>
              </a:rPr>
              <a:t>Deekshitha</a:t>
            </a:r>
            <a:r>
              <a:rPr lang="en-US" sz="1800" b="1" dirty="0">
                <a:solidFill>
                  <a:srgbClr val="00B0F0"/>
                </a:solidFill>
              </a:rPr>
              <a:t> K J, </a:t>
            </a:r>
            <a:r>
              <a:rPr lang="en-US" sz="1800" b="1" dirty="0" err="1">
                <a:solidFill>
                  <a:srgbClr val="00B0F0"/>
                </a:solidFill>
              </a:rPr>
              <a:t>Pushpalatha</a:t>
            </a:r>
            <a:r>
              <a:rPr lang="en-US" sz="1800" b="1" dirty="0">
                <a:solidFill>
                  <a:srgbClr val="00B0F0"/>
                </a:solidFill>
              </a:rPr>
              <a:t> S </a:t>
            </a:r>
          </a:p>
          <a:p>
            <a:pPr lvl="1"/>
            <a:r>
              <a:rPr lang="en-US" sz="1600" dirty="0"/>
              <a:t>IMPLEMENTATION OF SMART HELMET</a:t>
            </a:r>
          </a:p>
          <a:p>
            <a:r>
              <a:rPr lang="en-IN" sz="1800" b="1" dirty="0" err="1">
                <a:solidFill>
                  <a:srgbClr val="00B0F0"/>
                </a:solidFill>
              </a:rPr>
              <a:t>Balgude</a:t>
            </a:r>
            <a:r>
              <a:rPr lang="en-IN" sz="1800" b="1" dirty="0">
                <a:solidFill>
                  <a:srgbClr val="00B0F0"/>
                </a:solidFill>
              </a:rPr>
              <a:t> P., </a:t>
            </a:r>
            <a:r>
              <a:rPr lang="en-IN" sz="1800" b="1" dirty="0" err="1">
                <a:solidFill>
                  <a:srgbClr val="00B0F0"/>
                </a:solidFill>
              </a:rPr>
              <a:t>Bhoite</a:t>
            </a:r>
            <a:r>
              <a:rPr lang="en-IN" sz="1800" b="1" dirty="0">
                <a:solidFill>
                  <a:srgbClr val="00B0F0"/>
                </a:solidFill>
              </a:rPr>
              <a:t> R., </a:t>
            </a:r>
            <a:r>
              <a:rPr lang="en-IN" sz="1800" b="1" dirty="0" err="1">
                <a:solidFill>
                  <a:srgbClr val="00B0F0"/>
                </a:solidFill>
              </a:rPr>
              <a:t>Baral</a:t>
            </a:r>
            <a:r>
              <a:rPr lang="en-IN" sz="1800" b="1" dirty="0">
                <a:solidFill>
                  <a:srgbClr val="00B0F0"/>
                </a:solidFill>
              </a:rPr>
              <a:t> S., Borate4 S. </a:t>
            </a:r>
          </a:p>
          <a:p>
            <a:pPr lvl="1"/>
            <a:r>
              <a:rPr lang="en-IN" sz="1600" dirty="0"/>
              <a:t>Smart Helmet using IoT</a:t>
            </a:r>
            <a:endParaRPr lang="en-US" sz="1600" dirty="0"/>
          </a:p>
        </p:txBody>
      </p:sp>
    </p:spTree>
    <p:extLst>
      <p:ext uri="{BB962C8B-B14F-4D97-AF65-F5344CB8AC3E}">
        <p14:creationId xmlns:p14="http://schemas.microsoft.com/office/powerpoint/2010/main" val="23899009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332509"/>
            <a:ext cx="7411825" cy="955964"/>
          </a:xfrm>
        </p:spPr>
        <p:txBody>
          <a:bodyPr>
            <a:normAutofit/>
          </a:bodyPr>
          <a:lstStyle/>
          <a:p>
            <a:pPr algn="l"/>
            <a:r>
              <a:rPr lang="en-IN" b="1" dirty="0">
                <a:solidFill>
                  <a:srgbClr val="92D050"/>
                </a:solidFill>
              </a:rPr>
              <a:t>Components/Platforms used</a:t>
            </a:r>
            <a:endParaRPr lang="en-US" b="1" dirty="0">
              <a:solidFill>
                <a:srgbClr val="92D050"/>
              </a:solidFill>
            </a:endParaRP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1307523"/>
            <a:ext cx="7824184" cy="5217967"/>
          </a:xfrm>
        </p:spPr>
        <p:txBody>
          <a:bodyPr anchor="t">
            <a:noAutofit/>
          </a:bodyPr>
          <a:lstStyle/>
          <a:p>
            <a:r>
              <a:rPr lang="en-IN" sz="1800" b="1" dirty="0"/>
              <a:t>ESP32 Cam</a:t>
            </a:r>
          </a:p>
          <a:p>
            <a:r>
              <a:rPr lang="en-IN" sz="1800" b="1" dirty="0"/>
              <a:t>ESP32 38 Pins</a:t>
            </a:r>
          </a:p>
          <a:p>
            <a:r>
              <a:rPr lang="en-IN" sz="1800" b="1" dirty="0"/>
              <a:t>Ultrasonic Sensor</a:t>
            </a:r>
          </a:p>
          <a:p>
            <a:r>
              <a:rPr lang="en-IN" sz="1800" b="1" dirty="0"/>
              <a:t>IR sensor</a:t>
            </a:r>
          </a:p>
          <a:p>
            <a:r>
              <a:rPr lang="en-IN" sz="1800" b="1" dirty="0"/>
              <a:t>GSM Module SIM900 A</a:t>
            </a:r>
          </a:p>
          <a:p>
            <a:r>
              <a:rPr lang="en-IN" sz="1800" b="1" dirty="0"/>
              <a:t>GPS Tracker</a:t>
            </a:r>
          </a:p>
          <a:p>
            <a:r>
              <a:rPr lang="en-IN" sz="1800" b="1" dirty="0"/>
              <a:t>ADXL 345</a:t>
            </a:r>
          </a:p>
          <a:p>
            <a:r>
              <a:rPr lang="en-IN" sz="1800" b="1" dirty="0"/>
              <a:t>MQ3 Alcohol Sensor</a:t>
            </a:r>
          </a:p>
          <a:p>
            <a:r>
              <a:rPr lang="en-IN" sz="1800" b="1" dirty="0"/>
              <a:t>LCD Display I2C4</a:t>
            </a:r>
          </a:p>
          <a:p>
            <a:r>
              <a:rPr lang="en-IN" sz="1800" b="1" dirty="0"/>
              <a:t>Jumper Wires</a:t>
            </a:r>
          </a:p>
          <a:p>
            <a:r>
              <a:rPr lang="en-IN" sz="1800" b="1" dirty="0"/>
              <a:t>Breadboard</a:t>
            </a:r>
          </a:p>
          <a:p>
            <a:r>
              <a:rPr lang="en-IN" sz="1800" b="1" dirty="0"/>
              <a:t>SD Card</a:t>
            </a:r>
          </a:p>
          <a:p>
            <a:r>
              <a:rPr lang="en-IN" sz="1800" b="1" dirty="0"/>
              <a:t>Arduino IDE</a:t>
            </a:r>
          </a:p>
          <a:p>
            <a:endParaRPr lang="en-US" sz="1600" dirty="0"/>
          </a:p>
        </p:txBody>
      </p:sp>
    </p:spTree>
    <p:extLst>
      <p:ext uri="{BB962C8B-B14F-4D97-AF65-F5344CB8AC3E}">
        <p14:creationId xmlns:p14="http://schemas.microsoft.com/office/powerpoint/2010/main" val="3337939271"/>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154</TotalTime>
  <Words>842</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Corbel</vt:lpstr>
      <vt:lpstr>Parallax</vt:lpstr>
      <vt:lpstr>Enhancing Motorcycle Safety with Smart Helmet Technology </vt:lpstr>
      <vt:lpstr>PROBLEM STATEMENT and OBJECTIVES</vt:lpstr>
      <vt:lpstr>PROJECT OVERVIEW</vt:lpstr>
      <vt:lpstr>UML Diagrams</vt:lpstr>
      <vt:lpstr>UML Diagrams</vt:lpstr>
      <vt:lpstr>UML Diagrams</vt:lpstr>
      <vt:lpstr>UML Diagrams</vt:lpstr>
      <vt:lpstr>LITERATURE SURVEY</vt:lpstr>
      <vt:lpstr>Components/Platforms used</vt:lpstr>
      <vt:lpstr>Cost Analysis</vt:lpstr>
      <vt:lpstr>Cost Analysis</vt:lpstr>
      <vt:lpstr>Cost Analysis</vt:lpstr>
      <vt:lpstr>Current progress</vt:lpstr>
      <vt:lpstr>Current progress</vt:lpstr>
      <vt:lpstr>Current progress</vt:lpstr>
      <vt:lpstr>Current progress</vt:lpstr>
      <vt:lpstr>Individual Contributions</vt:lpstr>
      <vt:lpstr>Future Work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Siddhant Jain</dc:creator>
  <cp:lastModifiedBy>Siddhant Jain</cp:lastModifiedBy>
  <cp:revision>10</cp:revision>
  <dcterms:created xsi:type="dcterms:W3CDTF">2024-08-23T19:21:27Z</dcterms:created>
  <dcterms:modified xsi:type="dcterms:W3CDTF">2024-09-01T10:21:57Z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