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4"/>
  </p:notesMasterIdLst>
  <p:sldIdLst>
    <p:sldId id="256" r:id="rId2"/>
    <p:sldId id="264" r:id="rId3"/>
    <p:sldId id="265" r:id="rId4"/>
    <p:sldId id="257" r:id="rId5"/>
    <p:sldId id="258" r:id="rId6"/>
    <p:sldId id="266" r:id="rId7"/>
    <p:sldId id="268" r:id="rId8"/>
    <p:sldId id="267" r:id="rId9"/>
    <p:sldId id="259" r:id="rId10"/>
    <p:sldId id="269" r:id="rId11"/>
    <p:sldId id="263" r:id="rId12"/>
    <p:sldId id="261"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30647-4B2C-41C8-BEF1-225EC42224F3}">
  <a:tblStyle styleId="{C9830647-4B2C-41C8-BEF1-225EC42224F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246476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838200" y="514350"/>
            <a:ext cx="7010400" cy="1676400"/>
          </a:xfrm>
          <a:prstGeom prst="rect">
            <a:avLst/>
          </a:prstGeom>
        </p:spPr>
        <p:txBody>
          <a:bodyPr spcFirstLastPara="1" wrap="square" lIns="0" tIns="0" rIns="0" bIns="0" anchor="t" anchorCtr="0">
            <a:noAutofit/>
          </a:bodyPr>
          <a:lstStyle/>
          <a:p>
            <a:r>
              <a:rPr lang="en-US" sz="3800" b="1" dirty="0">
                <a:solidFill>
                  <a:srgbClr val="FF0000"/>
                </a:solidFill>
              </a:rPr>
              <a:t>Prediction of heart diseases using  classification</a:t>
            </a:r>
            <a:br>
              <a:rPr lang="en-IN" sz="3500" dirty="0">
                <a:solidFill>
                  <a:srgbClr val="FF0000"/>
                </a:solidFill>
              </a:rPr>
            </a:br>
            <a:br>
              <a:rPr lang="en" dirty="0"/>
            </a:br>
            <a:br>
              <a:rPr lang="en" sz="1600" dirty="0"/>
            </a:br>
            <a:r>
              <a:rPr lang="en" sz="1600" dirty="0"/>
              <a:t>  		                                       </a:t>
            </a:r>
            <a:br>
              <a:rPr lang="en" sz="1600" dirty="0"/>
            </a:br>
            <a:r>
              <a:rPr lang="en" sz="1600" dirty="0"/>
              <a:t>				</a:t>
            </a:r>
            <a:br>
              <a:rPr lang="en" sz="1600" dirty="0"/>
            </a:br>
            <a:r>
              <a:rPr lang="en" sz="1600" dirty="0"/>
              <a:t>				 Mentor - Dr Tanupriya Chowdhury</a:t>
            </a:r>
            <a:br>
              <a:rPr lang="en" sz="1600" dirty="0"/>
            </a:br>
            <a:r>
              <a:rPr lang="en" sz="1600" dirty="0"/>
              <a:t> 				 Prepared by - Rahul Jain</a:t>
            </a:r>
            <a:br>
              <a:rPr lang="en" sz="1600" dirty="0"/>
            </a:br>
            <a:r>
              <a:rPr lang="en" sz="1600" dirty="0"/>
              <a:t>					        Shweta Rawat</a:t>
            </a:r>
            <a:br>
              <a:rPr lang="en" sz="1600" dirty="0"/>
            </a:br>
            <a:r>
              <a:rPr lang="en" sz="1600" dirty="0"/>
              <a:t>                                                                                          Adarsh Mundra                    </a:t>
            </a:r>
            <a:br>
              <a:rPr lang="en" sz="1600" dirty="0"/>
            </a:br>
            <a:r>
              <a:rPr lang="en" sz="1600" dirty="0"/>
              <a:t>	</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2672-3EDA-4AD5-A877-9E5F4E9893CC}"/>
              </a:ext>
            </a:extLst>
          </p:cNvPr>
          <p:cNvSpPr>
            <a:spLocks noGrp="1"/>
          </p:cNvSpPr>
          <p:nvPr>
            <p:ph type="ctrTitle"/>
          </p:nvPr>
        </p:nvSpPr>
        <p:spPr>
          <a:xfrm>
            <a:off x="1034300" y="57151"/>
            <a:ext cx="7075500" cy="457200"/>
          </a:xfrm>
        </p:spPr>
        <p:txBody>
          <a:bodyPr/>
          <a:lstStyle/>
          <a:p>
            <a:r>
              <a:rPr lang="en-IN" sz="3000" dirty="0">
                <a:solidFill>
                  <a:schemeClr val="accent1"/>
                </a:solidFill>
                <a:latin typeface="+mj-lt"/>
              </a:rPr>
              <a:t>			Output</a:t>
            </a:r>
          </a:p>
        </p:txBody>
      </p:sp>
      <p:pic>
        <p:nvPicPr>
          <p:cNvPr id="4" name="Picture 3">
            <a:extLst>
              <a:ext uri="{FF2B5EF4-FFF2-40B4-BE49-F238E27FC236}">
                <a16:creationId xmlns:a16="http://schemas.microsoft.com/office/drawing/2014/main" id="{37E22AC9-6CDE-4B26-A490-0365D96E54B3}"/>
              </a:ext>
            </a:extLst>
          </p:cNvPr>
          <p:cNvPicPr>
            <a:picLocks noChangeAspect="1"/>
          </p:cNvPicPr>
          <p:nvPr/>
        </p:nvPicPr>
        <p:blipFill>
          <a:blip r:embed="rId2"/>
          <a:stretch>
            <a:fillRect/>
          </a:stretch>
        </p:blipFill>
        <p:spPr>
          <a:xfrm>
            <a:off x="369206" y="514350"/>
            <a:ext cx="8405588" cy="4480769"/>
          </a:xfrm>
          <a:prstGeom prst="rect">
            <a:avLst/>
          </a:prstGeom>
        </p:spPr>
      </p:pic>
    </p:spTree>
    <p:extLst>
      <p:ext uri="{BB962C8B-B14F-4D97-AF65-F5344CB8AC3E}">
        <p14:creationId xmlns:p14="http://schemas.microsoft.com/office/powerpoint/2010/main" val="273480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33400" y="1428750"/>
            <a:ext cx="7543800" cy="784800"/>
          </a:xfrm>
        </p:spPr>
        <p:txBody>
          <a:bodyPr/>
          <a:lstStyle/>
          <a:p>
            <a:pPr lvl="0"/>
            <a:r>
              <a:rPr lang="en-GB" sz="1400" dirty="0">
                <a:solidFill>
                  <a:schemeClr val="bg2"/>
                </a:solidFill>
              </a:rPr>
              <a:t>1.     </a:t>
            </a:r>
            <a:r>
              <a:rPr lang="en-US" sz="1400" dirty="0">
                <a:solidFill>
                  <a:schemeClr val="tx1"/>
                </a:solidFill>
              </a:rPr>
              <a:t>C. Ordonez, “Association  rule  discovery  with  the  train  and  test approach  for  heart  disease  prediction,”  IEEE  transactions  on Information  technology  in biomedicine:  a publication  of  the IEEE Engineering in Medicine and Biology Society, vol. 10, no. 2,pp.334–43,Apr.2006.</a:t>
            </a:r>
            <a:endParaRPr lang="en-IN" sz="1400" dirty="0"/>
          </a:p>
          <a:p>
            <a:endParaRPr lang="en-US" sz="1400" dirty="0">
              <a:solidFill>
                <a:schemeClr val="bg2"/>
              </a:solidFill>
            </a:endParaRPr>
          </a:p>
          <a:p>
            <a:r>
              <a:rPr lang="en-US" sz="1400" dirty="0">
                <a:solidFill>
                  <a:schemeClr val="bg2"/>
                </a:solidFill>
              </a:rPr>
              <a:t>2.     </a:t>
            </a:r>
            <a:r>
              <a:rPr lang="en-US" sz="1400" dirty="0" err="1">
                <a:solidFill>
                  <a:schemeClr val="tx1"/>
                </a:solidFill>
              </a:rPr>
              <a:t>Klosgen</a:t>
            </a:r>
            <a:r>
              <a:rPr lang="en-US" sz="1400" dirty="0">
                <a:solidFill>
                  <a:schemeClr val="tx1"/>
                </a:solidFill>
              </a:rPr>
              <a:t> W and </a:t>
            </a:r>
            <a:r>
              <a:rPr lang="en-US" sz="1400" dirty="0" err="1">
                <a:solidFill>
                  <a:schemeClr val="tx1"/>
                </a:solidFill>
              </a:rPr>
              <a:t>Zytkow</a:t>
            </a:r>
            <a:r>
              <a:rPr lang="en-US" sz="1400" dirty="0">
                <a:solidFill>
                  <a:schemeClr val="tx1"/>
                </a:solidFill>
              </a:rPr>
              <a:t> J M (eds.), Handbook of data mining and knowledge discovery, OUP, Oxford, 2002</a:t>
            </a:r>
          </a:p>
          <a:p>
            <a:endParaRPr lang="en-US" sz="1400" dirty="0">
              <a:solidFill>
                <a:schemeClr val="bg2"/>
              </a:solidFill>
            </a:endParaRPr>
          </a:p>
          <a:p>
            <a:r>
              <a:rPr lang="en-US" sz="1400" dirty="0">
                <a:solidFill>
                  <a:schemeClr val="bg2"/>
                </a:solidFill>
              </a:rPr>
              <a:t>3.     </a:t>
            </a:r>
            <a:r>
              <a:rPr lang="en-US" sz="1400" dirty="0">
                <a:solidFill>
                  <a:schemeClr val="tx1"/>
                </a:solidFill>
              </a:rPr>
              <a:t>Vikas  </a:t>
            </a:r>
            <a:r>
              <a:rPr lang="en-US" sz="1400" dirty="0" err="1">
                <a:solidFill>
                  <a:schemeClr val="tx1"/>
                </a:solidFill>
              </a:rPr>
              <a:t>Chaurasia</a:t>
            </a:r>
            <a:r>
              <a:rPr lang="en-US" sz="1400" dirty="0">
                <a:solidFill>
                  <a:schemeClr val="tx1"/>
                </a:solidFill>
              </a:rPr>
              <a:t>, and  Saurabh  Pal,  Data  Mining Approach  to Detect  Heart  Dieses,  International  Journal  of  Advanced Computer Science and Information Technology, Vol. 2,  No. 4, pp. 56- 66, 2013.</a:t>
            </a:r>
            <a:endParaRPr lang="en-IN" sz="1400" dirty="0">
              <a:solidFill>
                <a:schemeClr val="tx1"/>
              </a:solidFill>
            </a:endParaRPr>
          </a:p>
          <a:p>
            <a:r>
              <a:rPr lang="en-US" sz="1400" dirty="0">
                <a:solidFill>
                  <a:schemeClr val="bg2"/>
                </a:solidFill>
              </a:rPr>
              <a:t> </a:t>
            </a:r>
            <a:endParaRPr lang="en-GB" sz="1400" dirty="0">
              <a:solidFill>
                <a:schemeClr val="bg2"/>
              </a:solidFill>
            </a:endParaRPr>
          </a:p>
        </p:txBody>
      </p:sp>
      <p:sp>
        <p:nvSpPr>
          <p:cNvPr id="7" name="TextBox 6"/>
          <p:cNvSpPr txBox="1"/>
          <p:nvPr/>
        </p:nvSpPr>
        <p:spPr>
          <a:xfrm>
            <a:off x="2362200" y="438150"/>
            <a:ext cx="3886200" cy="646331"/>
          </a:xfrm>
          <a:prstGeom prst="rect">
            <a:avLst/>
          </a:prstGeom>
          <a:noFill/>
        </p:spPr>
        <p:txBody>
          <a:bodyPr wrap="square" rtlCol="0">
            <a:spAutoFit/>
          </a:bodyPr>
          <a:lstStyle/>
          <a:p>
            <a:r>
              <a:rPr lang="en-US" sz="3600" dirty="0">
                <a:solidFill>
                  <a:srgbClr val="FF0000"/>
                </a:solidFill>
              </a:rPr>
              <a:t>	References</a:t>
            </a:r>
            <a:endParaRPr lang="en-GB" sz="3600" dirty="0">
              <a:solidFill>
                <a:srgbClr val="FF0000"/>
              </a:solidFill>
            </a:endParaRPr>
          </a:p>
        </p:txBody>
      </p:sp>
    </p:spTree>
    <p:extLst>
      <p:ext uri="{BB962C8B-B14F-4D97-AF65-F5344CB8AC3E}">
        <p14:creationId xmlns:p14="http://schemas.microsoft.com/office/powerpoint/2010/main" val="140153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905000" y="1475700"/>
            <a:ext cx="5334000" cy="867450"/>
          </a:xfrm>
          <a:prstGeom prst="rect">
            <a:avLst/>
          </a:prstGeom>
        </p:spPr>
        <p:txBody>
          <a:bodyPr spcFirstLastPara="1" wrap="square" lIns="0" tIns="0" rIns="0" bIns="0" anchor="t" anchorCtr="0">
            <a:noAutofit/>
          </a:bodyPr>
          <a:lstStyle/>
          <a:p>
            <a:pPr marL="76200" indent="0">
              <a:buNone/>
            </a:pPr>
            <a:r>
              <a:rPr lang="en-US" sz="5400" b="1" dirty="0">
                <a:solidFill>
                  <a:schemeClr val="accent1"/>
                </a:solidFill>
              </a:rPr>
              <a:t>   Thank you</a:t>
            </a:r>
          </a:p>
          <a:p>
            <a:pPr marL="76200" lvl="0" indent="0" algn="l" rtl="0">
              <a:spcBef>
                <a:spcPts val="600"/>
              </a:spcBef>
              <a:spcAft>
                <a:spcPts val="0"/>
              </a:spcAft>
              <a:buSzPts val="2400"/>
              <a:buNone/>
            </a:pPr>
            <a:endParaRPr sz="5400" b="1" dirty="0">
              <a:solidFill>
                <a:schemeClr val="accent1"/>
              </a:solidFill>
            </a:endParaRPr>
          </a:p>
        </p:txBody>
      </p:sp>
      <p:sp>
        <p:nvSpPr>
          <p:cNvPr id="126" name="Google Shape;12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61950"/>
            <a:ext cx="6342900" cy="762000"/>
          </a:xfrm>
        </p:spPr>
        <p:txBody>
          <a:bodyPr/>
          <a:lstStyle/>
          <a:p>
            <a:r>
              <a:rPr lang="en-US" sz="4400" dirty="0"/>
              <a:t>    </a:t>
            </a:r>
            <a:r>
              <a:rPr lang="en-US" sz="4400" dirty="0">
                <a:solidFill>
                  <a:srgbClr val="FF0000"/>
                </a:solidFill>
              </a:rPr>
              <a:t>An Introduction</a:t>
            </a:r>
            <a:endParaRPr lang="en-GB" sz="4400" dirty="0">
              <a:solidFill>
                <a:srgbClr val="FF0000"/>
              </a:solidFill>
            </a:endParaRPr>
          </a:p>
        </p:txBody>
      </p:sp>
      <p:sp>
        <p:nvSpPr>
          <p:cNvPr id="4" name="TextBox 3"/>
          <p:cNvSpPr txBox="1"/>
          <p:nvPr/>
        </p:nvSpPr>
        <p:spPr>
          <a:xfrm>
            <a:off x="1447800" y="1733550"/>
            <a:ext cx="6858000" cy="1200329"/>
          </a:xfrm>
          <a:prstGeom prst="rect">
            <a:avLst/>
          </a:prstGeom>
          <a:noFill/>
        </p:spPr>
        <p:txBody>
          <a:bodyPr wrap="square" rtlCol="0">
            <a:spAutoFit/>
          </a:bodyPr>
          <a:lstStyle/>
          <a:p>
            <a:r>
              <a:rPr lang="en-US" sz="1800" dirty="0"/>
              <a:t>Classification is a classic data mining technique based on machine learning. Basically, classification is used to classify each item in a set of data into one of a predefined set of classes or groups.</a:t>
            </a:r>
            <a:endParaRPr lang="en-GB" sz="1800" dirty="0"/>
          </a:p>
        </p:txBody>
      </p:sp>
      <p:sp>
        <p:nvSpPr>
          <p:cNvPr id="5" name="TextBox 4"/>
          <p:cNvSpPr txBox="1"/>
          <p:nvPr/>
        </p:nvSpPr>
        <p:spPr>
          <a:xfrm>
            <a:off x="1447800" y="2724150"/>
            <a:ext cx="6248400" cy="1200329"/>
          </a:xfrm>
          <a:prstGeom prst="rect">
            <a:avLst/>
          </a:prstGeom>
          <a:noFill/>
        </p:spPr>
        <p:txBody>
          <a:bodyPr wrap="square" rtlCol="0">
            <a:spAutoFit/>
          </a:bodyPr>
          <a:lstStyle/>
          <a:p>
            <a:endParaRPr lang="en-US" sz="1800" dirty="0"/>
          </a:p>
          <a:p>
            <a:r>
              <a:rPr lang="en-US" sz="1800" dirty="0"/>
              <a:t>Classification method makes use of mathematical techniques such as decision trees, KNN, neural network, and statistics.</a:t>
            </a:r>
          </a:p>
        </p:txBody>
      </p:sp>
    </p:spTree>
    <p:extLst>
      <p:ext uri="{BB962C8B-B14F-4D97-AF65-F5344CB8AC3E}">
        <p14:creationId xmlns:p14="http://schemas.microsoft.com/office/powerpoint/2010/main" val="90311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72200" y="551889"/>
            <a:ext cx="2209800" cy="3785652"/>
          </a:xfrm>
          <a:prstGeom prst="rect">
            <a:avLst/>
          </a:prstGeom>
          <a:noFill/>
        </p:spPr>
        <p:txBody>
          <a:bodyPr wrap="square" rtlCol="0">
            <a:spAutoFit/>
          </a:bodyPr>
          <a:lstStyle/>
          <a:p>
            <a:endParaRPr lang="en-US" sz="2000" dirty="0"/>
          </a:p>
          <a:p>
            <a:endParaRPr lang="en-US" sz="2000" dirty="0"/>
          </a:p>
          <a:p>
            <a:r>
              <a:rPr lang="en-US" sz="2000" dirty="0"/>
              <a:t>Classification is all about plotting the data points and finding out the line that best fits the data so that for a new input variable we can predict the output for that.</a:t>
            </a:r>
            <a:endParaRPr lang="en-GB" sz="2000" dirty="0"/>
          </a:p>
        </p:txBody>
      </p:sp>
      <p:pic>
        <p:nvPicPr>
          <p:cNvPr id="1032" name="Picture 8" descr="Image result for knn diagram">
            <a:extLst>
              <a:ext uri="{FF2B5EF4-FFF2-40B4-BE49-F238E27FC236}">
                <a16:creationId xmlns:a16="http://schemas.microsoft.com/office/drawing/2014/main" id="{75C95ACA-41EC-4864-8897-005B14DD41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66376"/>
            <a:ext cx="4419600" cy="355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67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381000" y="4552950"/>
            <a:ext cx="7620000" cy="381000"/>
          </a:xfrm>
          <a:prstGeom prst="rect">
            <a:avLst/>
          </a:prstGeom>
        </p:spPr>
        <p:txBody>
          <a:bodyPr spcFirstLastPara="1" wrap="square" lIns="0" tIns="0" rIns="0" bIns="0" anchor="b" anchorCtr="0">
            <a:noAutofit/>
          </a:bodyPr>
          <a:lstStyle/>
          <a:p>
            <a:pPr lvl="0"/>
            <a:br>
              <a:rPr lang="en-GB" sz="1800" dirty="0"/>
            </a:br>
            <a:br>
              <a:rPr lang="en-GB" sz="1800" dirty="0"/>
            </a:br>
            <a:br>
              <a:rPr lang="en-GB" sz="1800" dirty="0"/>
            </a:br>
            <a:br>
              <a:rPr lang="en-GB" sz="1800" dirty="0"/>
            </a:br>
            <a:endParaRPr sz="1800" dirty="0"/>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TextBox 4"/>
          <p:cNvSpPr txBox="1"/>
          <p:nvPr/>
        </p:nvSpPr>
        <p:spPr>
          <a:xfrm>
            <a:off x="457200" y="1276350"/>
            <a:ext cx="5410200" cy="2554545"/>
          </a:xfrm>
          <a:prstGeom prst="rect">
            <a:avLst/>
          </a:prstGeom>
          <a:noFill/>
        </p:spPr>
        <p:txBody>
          <a:bodyPr wrap="square" rtlCol="0">
            <a:spAutoFit/>
          </a:bodyPr>
          <a:lstStyle/>
          <a:p>
            <a:r>
              <a:rPr lang="en-US" sz="2000" dirty="0">
                <a:solidFill>
                  <a:schemeClr val="tx1"/>
                </a:solidFill>
              </a:rPr>
              <a:t>We are in the era of “Information age” where terabytes of data are produced and stored everyday because of fast growth in “Information Technology”.</a:t>
            </a:r>
          </a:p>
          <a:p>
            <a:endParaRPr lang="en-US" sz="2000" dirty="0">
              <a:solidFill>
                <a:schemeClr val="tx1"/>
              </a:solidFill>
            </a:endParaRPr>
          </a:p>
          <a:p>
            <a:r>
              <a:rPr lang="en-US" sz="2000" dirty="0">
                <a:solidFill>
                  <a:schemeClr val="tx1"/>
                </a:solidFill>
              </a:rPr>
              <a:t> Huge amount of data is being generated by hospitals such as heart paining results, x-ray, chest pain results, blood pressure etc.</a:t>
            </a:r>
            <a:endParaRPr lang="en-GB" sz="2000" dirty="0">
              <a:solidFill>
                <a:schemeClr val="tx1"/>
              </a:solidFill>
            </a:endParaRPr>
          </a:p>
        </p:txBody>
      </p:sp>
      <p:pic>
        <p:nvPicPr>
          <p:cNvPr id="1026" name="Picture 2" descr="C:\Users\UPES\Pictures\Saved Pictures\qu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024" y="1409934"/>
            <a:ext cx="1762125"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90800" y="209550"/>
            <a:ext cx="3429000" cy="707886"/>
          </a:xfrm>
          <a:prstGeom prst="rect">
            <a:avLst/>
          </a:prstGeom>
          <a:noFill/>
        </p:spPr>
        <p:txBody>
          <a:bodyPr wrap="square" rtlCol="0">
            <a:spAutoFit/>
          </a:bodyPr>
          <a:lstStyle/>
          <a:p>
            <a:r>
              <a:rPr lang="en-US" sz="3600" dirty="0"/>
              <a:t>    </a:t>
            </a:r>
            <a:r>
              <a:rPr lang="en-US" sz="4000" dirty="0">
                <a:solidFill>
                  <a:srgbClr val="FF0000"/>
                </a:solidFill>
              </a:rPr>
              <a:t>Motivation</a:t>
            </a:r>
            <a:endParaRPr lang="en-GB" sz="4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 name="TextBox 2"/>
          <p:cNvSpPr txBox="1"/>
          <p:nvPr/>
        </p:nvSpPr>
        <p:spPr>
          <a:xfrm>
            <a:off x="609600" y="1276350"/>
            <a:ext cx="8077200" cy="1569660"/>
          </a:xfrm>
          <a:prstGeom prst="rect">
            <a:avLst/>
          </a:prstGeom>
          <a:noFill/>
        </p:spPr>
        <p:txBody>
          <a:bodyPr wrap="square" rtlCol="0">
            <a:spAutoFit/>
          </a:bodyPr>
          <a:lstStyle/>
          <a:p>
            <a:r>
              <a:rPr lang="en-US" sz="2400" dirty="0"/>
              <a:t>The motivation of this project is to predict heart diseases using data mining techniques like KNN, Naive Bayes etc. and visualizing the results using one of the famous analysis tool ‘MS Excel’..</a:t>
            </a:r>
            <a:endParaRPr lang="en-GB" sz="2400" dirty="0"/>
          </a:p>
        </p:txBody>
      </p:sp>
      <p:sp>
        <p:nvSpPr>
          <p:cNvPr id="2" name="Rectangle 1">
            <a:extLst>
              <a:ext uri="{FF2B5EF4-FFF2-40B4-BE49-F238E27FC236}">
                <a16:creationId xmlns:a16="http://schemas.microsoft.com/office/drawing/2014/main" id="{F753B7AA-6452-420F-BCF8-265857DA34D4}"/>
              </a:ext>
            </a:extLst>
          </p:cNvPr>
          <p:cNvSpPr/>
          <p:nvPr/>
        </p:nvSpPr>
        <p:spPr>
          <a:xfrm>
            <a:off x="3200400" y="285750"/>
            <a:ext cx="2362200" cy="630942"/>
          </a:xfrm>
          <a:prstGeom prst="rect">
            <a:avLst/>
          </a:prstGeom>
        </p:spPr>
        <p:txBody>
          <a:bodyPr wrap="square">
            <a:spAutoFit/>
          </a:bodyPr>
          <a:lstStyle/>
          <a:p>
            <a:r>
              <a:rPr lang="en-US" sz="3500" dirty="0">
                <a:solidFill>
                  <a:srgbClr val="FF0000"/>
                </a:solidFill>
                <a:latin typeface="+mj-lt"/>
                <a:cs typeface="Times New Roman" panose="02020603050405020304" pitchFamily="18" charset="0"/>
              </a:rPr>
              <a:t>Motivation</a:t>
            </a:r>
            <a:endParaRPr lang="en-IN" sz="3500" dirty="0">
              <a:latin typeface="+mj-lt"/>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TextBox 2"/>
          <p:cNvSpPr txBox="1"/>
          <p:nvPr/>
        </p:nvSpPr>
        <p:spPr>
          <a:xfrm>
            <a:off x="1295400" y="441158"/>
            <a:ext cx="6676292" cy="523220"/>
          </a:xfrm>
          <a:prstGeom prst="rect">
            <a:avLst/>
          </a:prstGeom>
          <a:noFill/>
        </p:spPr>
        <p:txBody>
          <a:bodyPr wrap="square" rtlCol="0">
            <a:spAutoFit/>
          </a:bodyPr>
          <a:lstStyle/>
          <a:p>
            <a:r>
              <a:rPr lang="en-US" sz="2800" dirty="0">
                <a:solidFill>
                  <a:srgbClr val="FF0000"/>
                </a:solidFill>
              </a:rPr>
              <a:t>Proposed method (an overview)</a:t>
            </a:r>
            <a:endParaRPr lang="en-GB" sz="2800" dirty="0">
              <a:solidFill>
                <a:srgbClr val="FF0000"/>
              </a:solidFill>
            </a:endParaRPr>
          </a:p>
        </p:txBody>
      </p:sp>
      <p:sp>
        <p:nvSpPr>
          <p:cNvPr id="5" name="TextBox 4"/>
          <p:cNvSpPr txBox="1"/>
          <p:nvPr/>
        </p:nvSpPr>
        <p:spPr>
          <a:xfrm>
            <a:off x="1186960" y="1131277"/>
            <a:ext cx="7271240" cy="3477875"/>
          </a:xfrm>
          <a:prstGeom prst="rect">
            <a:avLst/>
          </a:prstGeom>
          <a:noFill/>
        </p:spPr>
        <p:txBody>
          <a:bodyPr wrap="square" rtlCol="0">
            <a:spAutoFit/>
          </a:bodyPr>
          <a:lstStyle/>
          <a:p>
            <a:r>
              <a:rPr lang="en-GB" sz="2000" dirty="0"/>
              <a:t>Getting a good dataset is the completion of 70% of your work.</a:t>
            </a:r>
            <a:r>
              <a:rPr lang="en-US" dirty="0"/>
              <a:t> </a:t>
            </a:r>
            <a:r>
              <a:rPr lang="en-US" sz="2000" dirty="0"/>
              <a:t>The work starts from gathering a good dataset and loading it in our work space followed by data preprocessing. Below are the steps or modules to be followed in the work.</a:t>
            </a:r>
            <a:endParaRPr lang="en-IN" sz="2000" dirty="0"/>
          </a:p>
          <a:p>
            <a:endParaRPr lang="en-GB" sz="2000" dirty="0"/>
          </a:p>
          <a:p>
            <a:pPr marL="457200" indent="-457200">
              <a:buAutoNum type="arabicPeriod"/>
            </a:pPr>
            <a:r>
              <a:rPr lang="en-US" sz="2000" dirty="0"/>
              <a:t>Load the Dataset</a:t>
            </a:r>
          </a:p>
          <a:p>
            <a:r>
              <a:rPr lang="en-US" sz="2000" dirty="0"/>
              <a:t>2.   Data Preprocessing</a:t>
            </a:r>
          </a:p>
          <a:p>
            <a:pPr marL="457200" indent="-457200">
              <a:buAutoNum type="arabicPeriod" startAt="3"/>
            </a:pPr>
            <a:r>
              <a:rPr lang="en-US" sz="2000" dirty="0"/>
              <a:t>Splitting the data into train and test sets</a:t>
            </a:r>
          </a:p>
          <a:p>
            <a:pPr marL="457200" indent="-457200">
              <a:buAutoNum type="arabicPeriod" startAt="3"/>
            </a:pPr>
            <a:r>
              <a:rPr lang="en-US" sz="2000" dirty="0"/>
              <a:t>Build the Classifier</a:t>
            </a:r>
          </a:p>
          <a:p>
            <a:pPr marL="457200" indent="-457200">
              <a:buAutoNum type="arabicPeriod" startAt="3"/>
            </a:pPr>
            <a:r>
              <a:rPr lang="en-US" sz="2000" dirty="0"/>
              <a:t>Prediction and visualization</a:t>
            </a:r>
          </a:p>
          <a:p>
            <a:pPr marL="457200" indent="-457200">
              <a:buAutoNum type="arabicPeriod"/>
            </a:pPr>
            <a:endParaRPr lang="en-GB" sz="2000" dirty="0"/>
          </a:p>
        </p:txBody>
      </p:sp>
    </p:spTree>
    <p:extLst>
      <p:ext uri="{BB962C8B-B14F-4D97-AF65-F5344CB8AC3E}">
        <p14:creationId xmlns:p14="http://schemas.microsoft.com/office/powerpoint/2010/main" val="337750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F217-0EA2-40DC-B2C8-EE9FDE23BAB3}"/>
              </a:ext>
            </a:extLst>
          </p:cNvPr>
          <p:cNvSpPr>
            <a:spLocks noGrp="1"/>
          </p:cNvSpPr>
          <p:nvPr>
            <p:ph type="ctrTitle"/>
          </p:nvPr>
        </p:nvSpPr>
        <p:spPr>
          <a:xfrm>
            <a:off x="1034300" y="438151"/>
            <a:ext cx="7075500" cy="914399"/>
          </a:xfrm>
        </p:spPr>
        <p:txBody>
          <a:bodyPr/>
          <a:lstStyle/>
          <a:p>
            <a:r>
              <a:rPr lang="en-IN" sz="3800" dirty="0">
                <a:latin typeface="+mj-lt"/>
              </a:rPr>
              <a:t>		     </a:t>
            </a:r>
            <a:r>
              <a:rPr lang="en-IN" sz="3800" dirty="0">
                <a:solidFill>
                  <a:schemeClr val="accent1"/>
                </a:solidFill>
                <a:latin typeface="+mj-lt"/>
              </a:rPr>
              <a:t>Algorithm</a:t>
            </a:r>
          </a:p>
        </p:txBody>
      </p:sp>
      <p:sp>
        <p:nvSpPr>
          <p:cNvPr id="3" name="Rectangle 2">
            <a:extLst>
              <a:ext uri="{FF2B5EF4-FFF2-40B4-BE49-F238E27FC236}">
                <a16:creationId xmlns:a16="http://schemas.microsoft.com/office/drawing/2014/main" id="{8FFB3D72-7CBD-4499-ADCB-644BB3E7954B}"/>
              </a:ext>
            </a:extLst>
          </p:cNvPr>
          <p:cNvSpPr/>
          <p:nvPr/>
        </p:nvSpPr>
        <p:spPr>
          <a:xfrm>
            <a:off x="1219200" y="1352550"/>
            <a:ext cx="4572000" cy="3026470"/>
          </a:xfrm>
          <a:prstGeom prst="rect">
            <a:avLst/>
          </a:prstGeom>
        </p:spPr>
        <p:txBody>
          <a:bodyPr>
            <a:spAutoFit/>
          </a:bodyPr>
          <a:lstStyle/>
          <a:p>
            <a:pPr algn="just">
              <a:spcAft>
                <a:spcPts val="1415"/>
              </a:spcAft>
            </a:pPr>
            <a:r>
              <a:rPr lang="en-US" sz="1600" dirty="0">
                <a:solidFill>
                  <a:srgbClr val="222222"/>
                </a:solidFill>
                <a:latin typeface="+mj-lt"/>
                <a:ea typeface="Times New Roman" panose="02020603050405020304" pitchFamily="18" charset="0"/>
              </a:rPr>
              <a:t>Let number of training data samples = n</a:t>
            </a:r>
            <a:endParaRPr lang="en-IN" sz="1600" dirty="0">
              <a:solidFill>
                <a:srgbClr val="00000A"/>
              </a:solidFill>
              <a:latin typeface="+mj-lt"/>
              <a:ea typeface="Times New Roman" panose="02020603050405020304" pitchFamily="18" charset="0"/>
            </a:endParaRPr>
          </a:p>
          <a:p>
            <a:pPr algn="just">
              <a:spcAft>
                <a:spcPts val="1415"/>
              </a:spcAft>
            </a:pPr>
            <a:r>
              <a:rPr lang="en-US" sz="1600" dirty="0">
                <a:solidFill>
                  <a:srgbClr val="222222"/>
                </a:solidFill>
                <a:latin typeface="+mj-lt"/>
                <a:ea typeface="Times New Roman" panose="02020603050405020304" pitchFamily="18" charset="0"/>
              </a:rPr>
              <a:t>new observation = m</a:t>
            </a:r>
            <a:endParaRPr lang="en-IN" sz="1600" dirty="0">
              <a:solidFill>
                <a:srgbClr val="00000A"/>
              </a:solidFill>
              <a:latin typeface="+mj-lt"/>
              <a:ea typeface="Times New Roman" panose="02020603050405020304" pitchFamily="18" charset="0"/>
            </a:endParaRPr>
          </a:p>
          <a:p>
            <a:pPr algn="just"/>
            <a:r>
              <a:rPr lang="en-US" sz="1600" dirty="0">
                <a:solidFill>
                  <a:srgbClr val="00000A"/>
                </a:solidFill>
                <a:latin typeface="+mj-lt"/>
                <a:ea typeface="Times New Roman" panose="02020603050405020304" pitchFamily="18" charset="0"/>
              </a:rPr>
              <a:t>1. Data points are stored in </a:t>
            </a:r>
            <a:r>
              <a:rPr lang="en-US" sz="1600" dirty="0" err="1">
                <a:solidFill>
                  <a:srgbClr val="00000A"/>
                </a:solidFill>
                <a:latin typeface="+mj-lt"/>
                <a:ea typeface="Times New Roman" panose="02020603050405020304" pitchFamily="18" charset="0"/>
              </a:rPr>
              <a:t>arr</a:t>
            </a:r>
            <a:r>
              <a:rPr lang="en-US" sz="1600" dirty="0">
                <a:solidFill>
                  <a:srgbClr val="00000A"/>
                </a:solidFill>
                <a:latin typeface="+mj-lt"/>
                <a:ea typeface="Times New Roman" panose="02020603050405020304" pitchFamily="18" charset="0"/>
              </a:rPr>
              <a:t>[]</a:t>
            </a:r>
            <a:endParaRPr lang="en-IN" sz="1600" dirty="0">
              <a:solidFill>
                <a:srgbClr val="00000A"/>
              </a:solidFill>
              <a:latin typeface="+mj-lt"/>
              <a:ea typeface="Times New Roman" panose="02020603050405020304" pitchFamily="18" charset="0"/>
            </a:endParaRPr>
          </a:p>
          <a:p>
            <a:r>
              <a:rPr lang="en-US" sz="1600" dirty="0">
                <a:solidFill>
                  <a:srgbClr val="00000A"/>
                </a:solidFill>
                <a:latin typeface="+mj-lt"/>
                <a:ea typeface="Times New Roman" panose="02020603050405020304" pitchFamily="18" charset="0"/>
              </a:rPr>
              <a:t>2. for </a:t>
            </a:r>
            <a:r>
              <a:rPr lang="en-US" sz="1600" dirty="0" err="1">
                <a:solidFill>
                  <a:srgbClr val="00000A"/>
                </a:solidFill>
                <a:latin typeface="+mj-lt"/>
                <a:ea typeface="Times New Roman" panose="02020603050405020304" pitchFamily="18" charset="0"/>
              </a:rPr>
              <a:t>i</a:t>
            </a:r>
            <a:r>
              <a:rPr lang="en-US" sz="1600" dirty="0">
                <a:solidFill>
                  <a:srgbClr val="00000A"/>
                </a:solidFill>
                <a:latin typeface="+mj-lt"/>
                <a:ea typeface="Times New Roman" panose="02020603050405020304" pitchFamily="18" charset="0"/>
              </a:rPr>
              <a:t>= 0 to n calculate </a:t>
            </a:r>
            <a:r>
              <a:rPr lang="en-US" sz="1600" dirty="0" err="1">
                <a:solidFill>
                  <a:srgbClr val="00000A"/>
                </a:solidFill>
                <a:latin typeface="+mj-lt"/>
                <a:ea typeface="Times New Roman" panose="02020603050405020304" pitchFamily="18" charset="0"/>
              </a:rPr>
              <a:t>euclidean</a:t>
            </a:r>
            <a:r>
              <a:rPr lang="en-US" sz="1600" dirty="0">
                <a:solidFill>
                  <a:srgbClr val="00000A"/>
                </a:solidFill>
                <a:latin typeface="+mj-lt"/>
                <a:ea typeface="Times New Roman" panose="02020603050405020304" pitchFamily="18" charset="0"/>
              </a:rPr>
              <a:t> distance between m and other data points</a:t>
            </a:r>
            <a:endParaRPr lang="en-IN" sz="1600" dirty="0">
              <a:solidFill>
                <a:srgbClr val="00000A"/>
              </a:solidFill>
              <a:latin typeface="+mj-lt"/>
              <a:ea typeface="Times New Roman" panose="02020603050405020304" pitchFamily="18" charset="0"/>
            </a:endParaRPr>
          </a:p>
          <a:p>
            <a:pPr marL="448945">
              <a:spcAft>
                <a:spcPts val="1415"/>
              </a:spcAft>
            </a:pPr>
            <a:r>
              <a:rPr lang="en-US" sz="1600" dirty="0">
                <a:solidFill>
                  <a:srgbClr val="00000A"/>
                </a:solidFill>
                <a:latin typeface="+mj-lt"/>
                <a:ea typeface="Times New Roman" panose="02020603050405020304" pitchFamily="18" charset="0"/>
              </a:rPr>
              <a:t> </a:t>
            </a:r>
            <a:r>
              <a:rPr lang="en-US" sz="1600" dirty="0">
                <a:solidFill>
                  <a:srgbClr val="00000A"/>
                </a:solidFill>
                <a:latin typeface="+mj-lt"/>
                <a:ea typeface="Nimbus Mono L"/>
                <a:cs typeface="Liberation Mono"/>
              </a:rPr>
              <a:t>sqrt((</a:t>
            </a:r>
            <a:r>
              <a:rPr lang="en-US" sz="1600" dirty="0" err="1">
                <a:solidFill>
                  <a:srgbClr val="00000A"/>
                </a:solidFill>
                <a:latin typeface="+mj-lt"/>
                <a:ea typeface="Nimbus Mono L"/>
                <a:cs typeface="Liberation Mono"/>
              </a:rPr>
              <a:t>arr</a:t>
            </a:r>
            <a:r>
              <a:rPr lang="en-US" sz="1600" dirty="0">
                <a:solidFill>
                  <a:srgbClr val="00000A"/>
                </a:solidFill>
                <a:latin typeface="+mj-lt"/>
                <a:ea typeface="Nimbus Mono L"/>
                <a:cs typeface="Liberation Mono"/>
              </a:rPr>
              <a:t>[</a:t>
            </a:r>
            <a:r>
              <a:rPr lang="en-US" sz="1600" dirty="0" err="1">
                <a:solidFill>
                  <a:srgbClr val="00000A"/>
                </a:solidFill>
                <a:latin typeface="+mj-lt"/>
                <a:ea typeface="Nimbus Mono L"/>
                <a:cs typeface="Liberation Mono"/>
              </a:rPr>
              <a:t>i</a:t>
            </a:r>
            <a:r>
              <a:rPr lang="en-US" sz="1600" dirty="0">
                <a:solidFill>
                  <a:srgbClr val="00000A"/>
                </a:solidFill>
                <a:latin typeface="+mj-lt"/>
                <a:ea typeface="Nimbus Mono L"/>
                <a:cs typeface="Liberation Mono"/>
              </a:rPr>
              <a:t>].x -</a:t>
            </a:r>
            <a:r>
              <a:rPr lang="en-US" sz="1600" dirty="0" err="1">
                <a:solidFill>
                  <a:srgbClr val="00000A"/>
                </a:solidFill>
                <a:latin typeface="+mj-lt"/>
                <a:ea typeface="Nimbus Mono L"/>
                <a:cs typeface="Liberation Mono"/>
              </a:rPr>
              <a:t>m.x</a:t>
            </a:r>
            <a:r>
              <a:rPr lang="en-US" sz="1600" dirty="0">
                <a:solidFill>
                  <a:srgbClr val="00000A"/>
                </a:solidFill>
                <a:latin typeface="+mj-lt"/>
                <a:ea typeface="Nimbus Mono L"/>
                <a:cs typeface="Liberation Mono"/>
              </a:rPr>
              <a:t>)*(</a:t>
            </a:r>
            <a:r>
              <a:rPr lang="en-US" sz="1600" dirty="0" err="1">
                <a:solidFill>
                  <a:srgbClr val="00000A"/>
                </a:solidFill>
                <a:latin typeface="+mj-lt"/>
                <a:ea typeface="Nimbus Mono L"/>
                <a:cs typeface="Liberation Mono"/>
              </a:rPr>
              <a:t>arr</a:t>
            </a:r>
            <a:r>
              <a:rPr lang="en-US" sz="1600" dirty="0">
                <a:solidFill>
                  <a:srgbClr val="00000A"/>
                </a:solidFill>
                <a:latin typeface="+mj-lt"/>
                <a:ea typeface="Nimbus Mono L"/>
                <a:cs typeface="Liberation Mono"/>
              </a:rPr>
              <a:t>[</a:t>
            </a:r>
            <a:r>
              <a:rPr lang="en-US" sz="1600" dirty="0" err="1">
                <a:solidFill>
                  <a:srgbClr val="00000A"/>
                </a:solidFill>
                <a:latin typeface="+mj-lt"/>
                <a:ea typeface="Nimbus Mono L"/>
                <a:cs typeface="Liberation Mono"/>
              </a:rPr>
              <a:t>i</a:t>
            </a:r>
            <a:r>
              <a:rPr lang="en-US" sz="1600" dirty="0">
                <a:solidFill>
                  <a:srgbClr val="00000A"/>
                </a:solidFill>
                <a:latin typeface="+mj-lt"/>
                <a:ea typeface="Nimbus Mono L"/>
                <a:cs typeface="Liberation Mono"/>
              </a:rPr>
              <a:t>].x - </a:t>
            </a:r>
            <a:r>
              <a:rPr lang="en-US" sz="1600" dirty="0" err="1">
                <a:solidFill>
                  <a:srgbClr val="00000A"/>
                </a:solidFill>
                <a:latin typeface="+mj-lt"/>
                <a:ea typeface="Nimbus Mono L"/>
                <a:cs typeface="Liberation Mono"/>
              </a:rPr>
              <a:t>m.x</a:t>
            </a:r>
            <a:r>
              <a:rPr lang="en-US" sz="1600" dirty="0">
                <a:solidFill>
                  <a:srgbClr val="00000A"/>
                </a:solidFill>
                <a:latin typeface="+mj-lt"/>
                <a:ea typeface="Nimbus Mono L"/>
                <a:cs typeface="Liberation Mono"/>
              </a:rPr>
              <a:t>) + (</a:t>
            </a:r>
            <a:r>
              <a:rPr lang="en-US" sz="1600" dirty="0" err="1">
                <a:solidFill>
                  <a:srgbClr val="00000A"/>
                </a:solidFill>
                <a:latin typeface="+mj-lt"/>
                <a:ea typeface="Nimbus Mono L"/>
                <a:cs typeface="Liberation Mono"/>
              </a:rPr>
              <a:t>arr</a:t>
            </a:r>
            <a:r>
              <a:rPr lang="en-US" sz="1600" dirty="0">
                <a:solidFill>
                  <a:srgbClr val="00000A"/>
                </a:solidFill>
                <a:latin typeface="+mj-lt"/>
                <a:ea typeface="Nimbus Mono L"/>
                <a:cs typeface="Liberation Mono"/>
              </a:rPr>
              <a:t>[</a:t>
            </a:r>
            <a:r>
              <a:rPr lang="en-US" sz="1600" dirty="0" err="1">
                <a:solidFill>
                  <a:srgbClr val="00000A"/>
                </a:solidFill>
                <a:latin typeface="+mj-lt"/>
                <a:ea typeface="Nimbus Mono L"/>
                <a:cs typeface="Liberation Mono"/>
              </a:rPr>
              <a:t>i</a:t>
            </a:r>
            <a:r>
              <a:rPr lang="en-US" sz="1600" dirty="0">
                <a:solidFill>
                  <a:srgbClr val="00000A"/>
                </a:solidFill>
                <a:latin typeface="+mj-lt"/>
                <a:ea typeface="Nimbus Mono L"/>
                <a:cs typeface="Liberation Mono"/>
              </a:rPr>
              <a:t>].y - </a:t>
            </a:r>
            <a:r>
              <a:rPr lang="en-US" sz="1600" dirty="0" err="1">
                <a:solidFill>
                  <a:srgbClr val="00000A"/>
                </a:solidFill>
                <a:latin typeface="+mj-lt"/>
                <a:ea typeface="Nimbus Mono L"/>
                <a:cs typeface="Liberation Mono"/>
              </a:rPr>
              <a:t>p.y</a:t>
            </a:r>
            <a:r>
              <a:rPr lang="en-US" sz="1600" dirty="0">
                <a:solidFill>
                  <a:srgbClr val="00000A"/>
                </a:solidFill>
                <a:latin typeface="+mj-lt"/>
                <a:ea typeface="Nimbus Mono L"/>
                <a:cs typeface="Liberation Mono"/>
              </a:rPr>
              <a:t>) * (</a:t>
            </a:r>
            <a:r>
              <a:rPr lang="en-US" sz="1600" dirty="0" err="1">
                <a:solidFill>
                  <a:srgbClr val="00000A"/>
                </a:solidFill>
                <a:latin typeface="+mj-lt"/>
                <a:ea typeface="Nimbus Mono L"/>
                <a:cs typeface="Liberation Mono"/>
              </a:rPr>
              <a:t>arr</a:t>
            </a:r>
            <a:r>
              <a:rPr lang="en-US" sz="1600" dirty="0">
                <a:solidFill>
                  <a:srgbClr val="00000A"/>
                </a:solidFill>
                <a:latin typeface="+mj-lt"/>
                <a:ea typeface="Nimbus Mono L"/>
                <a:cs typeface="Liberation Mono"/>
              </a:rPr>
              <a:t>[</a:t>
            </a:r>
            <a:r>
              <a:rPr lang="en-US" sz="1600" dirty="0" err="1">
                <a:solidFill>
                  <a:srgbClr val="00000A"/>
                </a:solidFill>
                <a:latin typeface="+mj-lt"/>
                <a:ea typeface="Nimbus Mono L"/>
                <a:cs typeface="Liberation Mono"/>
              </a:rPr>
              <a:t>i</a:t>
            </a:r>
            <a:r>
              <a:rPr lang="en-US" sz="1600" dirty="0">
                <a:solidFill>
                  <a:srgbClr val="00000A"/>
                </a:solidFill>
                <a:latin typeface="+mj-lt"/>
                <a:ea typeface="Nimbus Mono L"/>
                <a:cs typeface="Liberation Mono"/>
              </a:rPr>
              <a:t>].y - </a:t>
            </a:r>
            <a:r>
              <a:rPr lang="en-US" sz="1600" dirty="0" err="1">
                <a:solidFill>
                  <a:srgbClr val="00000A"/>
                </a:solidFill>
                <a:latin typeface="+mj-lt"/>
                <a:ea typeface="Nimbus Mono L"/>
                <a:cs typeface="Liberation Mono"/>
              </a:rPr>
              <a:t>m.y</a:t>
            </a:r>
            <a:r>
              <a:rPr lang="en-US" sz="1600" dirty="0">
                <a:solidFill>
                  <a:srgbClr val="00000A"/>
                </a:solidFill>
                <a:latin typeface="+mj-lt"/>
                <a:ea typeface="Nimbus Mono L"/>
                <a:cs typeface="Liberation Mono"/>
              </a:rPr>
              <a:t>)); </a:t>
            </a:r>
            <a:endParaRPr lang="en-IN" sz="1600" dirty="0">
              <a:solidFill>
                <a:srgbClr val="00000A"/>
              </a:solidFill>
              <a:latin typeface="+mj-lt"/>
              <a:ea typeface="Times New Roman" panose="02020603050405020304" pitchFamily="18" charset="0"/>
            </a:endParaRPr>
          </a:p>
          <a:p>
            <a:pPr>
              <a:spcAft>
                <a:spcPts val="1415"/>
              </a:spcAft>
            </a:pPr>
            <a:r>
              <a:rPr lang="en-US" sz="1600" dirty="0">
                <a:solidFill>
                  <a:srgbClr val="00000A"/>
                </a:solidFill>
                <a:latin typeface="+mj-lt"/>
                <a:ea typeface="Times New Roman" panose="02020603050405020304" pitchFamily="18" charset="0"/>
              </a:rPr>
              <a:t>3. Make set A of K smallest distances obtained. </a:t>
            </a:r>
            <a:endParaRPr lang="en-IN" sz="1600" dirty="0">
              <a:solidFill>
                <a:srgbClr val="00000A"/>
              </a:solidFill>
              <a:latin typeface="+mj-lt"/>
              <a:ea typeface="Times New Roman" panose="02020603050405020304" pitchFamily="18" charset="0"/>
            </a:endParaRPr>
          </a:p>
          <a:p>
            <a:pPr>
              <a:spcAft>
                <a:spcPts val="1415"/>
              </a:spcAft>
            </a:pPr>
            <a:r>
              <a:rPr lang="en-US" sz="1600" dirty="0">
                <a:solidFill>
                  <a:srgbClr val="00000A"/>
                </a:solidFill>
                <a:latin typeface="+mj-lt"/>
                <a:ea typeface="Times New Roman" panose="02020603050405020304" pitchFamily="18" charset="0"/>
              </a:rPr>
              <a:t>4. Return the majority label among A.</a:t>
            </a:r>
            <a:r>
              <a:rPr lang="en-IN" sz="1600" dirty="0">
                <a:solidFill>
                  <a:srgbClr val="222222"/>
                </a:solidFill>
                <a:latin typeface="+mj-lt"/>
                <a:ea typeface="Times New Roman" panose="02020603050405020304" pitchFamily="18" charset="0"/>
              </a:rPr>
              <a:t>       </a:t>
            </a:r>
            <a:endParaRPr lang="en-IN" sz="1600" dirty="0">
              <a:solidFill>
                <a:srgbClr val="00000A"/>
              </a:solidFill>
              <a:latin typeface="+mj-lt"/>
              <a:ea typeface="Times New Roman" panose="02020603050405020304" pitchFamily="18" charset="0"/>
            </a:endParaRPr>
          </a:p>
        </p:txBody>
      </p:sp>
    </p:spTree>
    <p:extLst>
      <p:ext uri="{BB962C8B-B14F-4D97-AF65-F5344CB8AC3E}">
        <p14:creationId xmlns:p14="http://schemas.microsoft.com/office/powerpoint/2010/main" val="1938854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TextBox 2"/>
          <p:cNvSpPr txBox="1"/>
          <p:nvPr/>
        </p:nvSpPr>
        <p:spPr>
          <a:xfrm>
            <a:off x="2819400" y="285750"/>
            <a:ext cx="5562600" cy="584775"/>
          </a:xfrm>
          <a:prstGeom prst="rect">
            <a:avLst/>
          </a:prstGeom>
          <a:noFill/>
        </p:spPr>
        <p:txBody>
          <a:bodyPr wrap="square" rtlCol="0">
            <a:spAutoFit/>
          </a:bodyPr>
          <a:lstStyle/>
          <a:p>
            <a:r>
              <a:rPr lang="en-US" sz="3200" dirty="0">
                <a:solidFill>
                  <a:srgbClr val="FF0000"/>
                </a:solidFill>
              </a:rPr>
              <a:t>Plan of work</a:t>
            </a:r>
            <a:endParaRPr lang="en-GB" sz="3200" dirty="0">
              <a:solidFill>
                <a:srgbClr val="FF0000"/>
              </a:solidFill>
            </a:endParaRPr>
          </a:p>
        </p:txBody>
      </p:sp>
      <p:pic>
        <p:nvPicPr>
          <p:cNvPr id="5" name="Picture 4">
            <a:extLst>
              <a:ext uri="{FF2B5EF4-FFF2-40B4-BE49-F238E27FC236}">
                <a16:creationId xmlns:a16="http://schemas.microsoft.com/office/drawing/2014/main" id="{B64A97E2-20A7-4F25-91F8-4C4A38B5326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90600" y="971550"/>
            <a:ext cx="7086600" cy="3352800"/>
          </a:xfrm>
          <a:prstGeom prst="rect">
            <a:avLst/>
          </a:prstGeom>
          <a:noFill/>
          <a:ln>
            <a:noFill/>
          </a:ln>
        </p:spPr>
      </p:pic>
    </p:spTree>
    <p:extLst>
      <p:ext uri="{BB962C8B-B14F-4D97-AF65-F5344CB8AC3E}">
        <p14:creationId xmlns:p14="http://schemas.microsoft.com/office/powerpoint/2010/main" val="1880409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3" name="TextBox 2"/>
          <p:cNvSpPr txBox="1"/>
          <p:nvPr/>
        </p:nvSpPr>
        <p:spPr>
          <a:xfrm>
            <a:off x="2362200" y="514350"/>
            <a:ext cx="3886200" cy="646331"/>
          </a:xfrm>
          <a:prstGeom prst="rect">
            <a:avLst/>
          </a:prstGeom>
          <a:noFill/>
        </p:spPr>
        <p:txBody>
          <a:bodyPr wrap="square" rtlCol="0">
            <a:spAutoFit/>
          </a:bodyPr>
          <a:lstStyle/>
          <a:p>
            <a:r>
              <a:rPr lang="en-US" sz="3600" dirty="0">
                <a:solidFill>
                  <a:srgbClr val="FF0000"/>
                </a:solidFill>
              </a:rPr>
              <a:t>Objective</a:t>
            </a:r>
            <a:endParaRPr lang="en-GB" sz="3600" dirty="0">
              <a:solidFill>
                <a:srgbClr val="FF0000"/>
              </a:solidFill>
            </a:endParaRPr>
          </a:p>
        </p:txBody>
      </p:sp>
      <p:pic>
        <p:nvPicPr>
          <p:cNvPr id="4098" name="Picture 2" descr="C:\Users\UPES\Pictures\Saved Pictures\a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813149"/>
            <a:ext cx="3429000" cy="1447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2000" y="1352549"/>
            <a:ext cx="5943600" cy="3170099"/>
          </a:xfrm>
          <a:prstGeom prst="rect">
            <a:avLst/>
          </a:prstGeom>
          <a:noFill/>
        </p:spPr>
        <p:txBody>
          <a:bodyPr wrap="square" rtlCol="0">
            <a:spAutoFit/>
          </a:bodyPr>
          <a:lstStyle/>
          <a:p>
            <a:r>
              <a:rPr lang="en-US" sz="1800" dirty="0"/>
              <a:t>Our objective being  effectively using  the important data that is generated from the hospitals to find patterns using a well known Data mining algorithm known as KNN . Heart disease is no doubt has the largest proportions of deaths in the world and researchers are continuously working in this field to find a way out to solve this problem. We discovered some new methods to load the data sets, pre process the data  and build the classifier in C language and also tried to minimize the time complexity of our code. </a:t>
            </a:r>
            <a:endParaRPr lang="en-IN" sz="1800" dirty="0"/>
          </a:p>
          <a:p>
            <a:endParaRPr lang="en-GB" sz="2000" dirty="0"/>
          </a:p>
        </p:txBody>
      </p:sp>
    </p:spTree>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601</Words>
  <Application>Microsoft Office PowerPoint</Application>
  <PresentationFormat>On-screen Show (16:9)</PresentationFormat>
  <Paragraphs>48</Paragraphs>
  <Slides>12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Lato Black</vt:lpstr>
      <vt:lpstr>Lato Light</vt:lpstr>
      <vt:lpstr>Silvia template</vt:lpstr>
      <vt:lpstr>Prediction of heart diseases using  classification                                                         Mentor - Dr Tanupriya Chowdhury       Prepared by - Rahul Jain              Shweta Rawat                                                                                           Adarsh Mundra                      </vt:lpstr>
      <vt:lpstr>    An Introduction</vt:lpstr>
      <vt:lpstr>PowerPoint Presentation</vt:lpstr>
      <vt:lpstr>    </vt:lpstr>
      <vt:lpstr>PowerPoint Presentation</vt:lpstr>
      <vt:lpstr>PowerPoint Presentation</vt:lpstr>
      <vt:lpstr>       Algorithm</vt:lpstr>
      <vt:lpstr>PowerPoint Presentation</vt:lpstr>
      <vt:lpstr>PowerPoint Presentation</vt:lpstr>
      <vt:lpstr>   Output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Shweta Rawat</dc:creator>
  <cp:lastModifiedBy>rahul jain</cp:lastModifiedBy>
  <cp:revision>54</cp:revision>
  <dcterms:modified xsi:type="dcterms:W3CDTF">2019-10-09T18:50:26Z</dcterms:modified>
</cp:coreProperties>
</file>