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70" r:id="rId14"/>
    <p:sldId id="268" r:id="rId15"/>
    <p:sldId id="269"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771292"/>
          </a:xfrm>
        </p:spPr>
        <p:txBody>
          <a:bodyPr/>
          <a:lstStyle/>
          <a:p>
            <a:r>
              <a:rPr lang="en-US" sz="2000"/>
              <a:t>Light Fidelity (</a:t>
            </a:r>
            <a:r>
              <a:rPr lang="en-US" sz="2000" b="1"/>
              <a:t>Li-Fi</a:t>
            </a:r>
            <a:r>
              <a:rPr lang="en-US" sz="2000"/>
              <a:t>) in data communication</a:t>
            </a:r>
            <a:endParaRPr lang="en-US" sz="2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1585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08473"/>
            <a:ext cx="9404723" cy="528589"/>
          </a:xfrm>
        </p:spPr>
        <p:txBody>
          <a:bodyPr/>
          <a:lstStyle/>
          <a:p>
            <a:r>
              <a:rPr lang="en-US" dirty="0" smtClean="0"/>
              <a:t>continued</a:t>
            </a:r>
            <a:endParaRPr lang="en-US" dirty="0"/>
          </a:p>
        </p:txBody>
      </p:sp>
      <p:sp>
        <p:nvSpPr>
          <p:cNvPr id="3" name="Content Placeholder 2"/>
          <p:cNvSpPr>
            <a:spLocks noGrp="1"/>
          </p:cNvSpPr>
          <p:nvPr>
            <p:ph idx="1"/>
          </p:nvPr>
        </p:nvSpPr>
        <p:spPr>
          <a:xfrm>
            <a:off x="1203673" y="1528810"/>
            <a:ext cx="8946541" cy="4195481"/>
          </a:xfrm>
        </p:spPr>
        <p:txBody>
          <a:bodyPr>
            <a:normAutofit/>
          </a:bodyPr>
          <a:lstStyle/>
          <a:p>
            <a:r>
              <a:rPr lang="en-US" sz="1800" dirty="0">
                <a:latin typeface="Times New Roman" panose="02020603050405020304" pitchFamily="18" charset="0"/>
                <a:cs typeface="Times New Roman" panose="02020603050405020304" pitchFamily="18" charset="0"/>
              </a:rPr>
              <a:t>Title : Design and Implementation of a Vehicle to Vehicle Communication System Using Li-Fi Technology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Author </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Noof</a:t>
            </a:r>
            <a:r>
              <a:rPr lang="en-US" sz="1800" dirty="0">
                <a:latin typeface="Times New Roman" panose="02020603050405020304" pitchFamily="18" charset="0"/>
                <a:cs typeface="Times New Roman" panose="02020603050405020304" pitchFamily="18" charset="0"/>
              </a:rPr>
              <a:t> Al </a:t>
            </a:r>
            <a:r>
              <a:rPr lang="en-US" sz="1800" dirty="0" err="1">
                <a:latin typeface="Times New Roman" panose="02020603050405020304" pitchFamily="18" charset="0"/>
                <a:cs typeface="Times New Roman" panose="02020603050405020304" pitchFamily="18" charset="0"/>
              </a:rPr>
              <a:t>Abdulsalam</a:t>
            </a:r>
            <a:r>
              <a:rPr lang="en-US" sz="1800" dirty="0">
                <a:latin typeface="Times New Roman" panose="02020603050405020304" pitchFamily="18" charset="0"/>
                <a:cs typeface="Times New Roman" panose="02020603050405020304" pitchFamily="18" charset="0"/>
              </a:rPr>
              <a:t>, Raya Al </a:t>
            </a:r>
            <a:r>
              <a:rPr lang="en-US" sz="1800" dirty="0" err="1">
                <a:latin typeface="Times New Roman" panose="02020603050405020304" pitchFamily="18" charset="0"/>
                <a:cs typeface="Times New Roman" panose="02020603050405020304" pitchFamily="18" charset="0"/>
              </a:rPr>
              <a:t>Hajri</a:t>
            </a:r>
            <a:r>
              <a:rPr lang="en-US" sz="1800" dirty="0">
                <a:latin typeface="Times New Roman" panose="02020603050405020304" pitchFamily="18" charset="0"/>
                <a:cs typeface="Times New Roman" panose="02020603050405020304" pitchFamily="18" charset="0"/>
              </a:rPr>
              <a:t>, Zahra Al </a:t>
            </a:r>
            <a:r>
              <a:rPr lang="en-US" sz="1800" dirty="0" err="1">
                <a:latin typeface="Times New Roman" panose="02020603050405020304" pitchFamily="18" charset="0"/>
                <a:cs typeface="Times New Roman" panose="02020603050405020304" pitchFamily="18" charset="0"/>
              </a:rPr>
              <a:t>Abri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Zainab</a:t>
            </a:r>
            <a:r>
              <a:rPr lang="en-US" sz="1800" dirty="0">
                <a:latin typeface="Times New Roman" panose="02020603050405020304" pitchFamily="18" charset="0"/>
                <a:cs typeface="Times New Roman" panose="02020603050405020304" pitchFamily="18" charset="0"/>
              </a:rPr>
              <a:t> Al </a:t>
            </a:r>
            <a:r>
              <a:rPr lang="en-US" sz="1800" dirty="0" err="1">
                <a:latin typeface="Times New Roman" panose="02020603050405020304" pitchFamily="18" charset="0"/>
                <a:cs typeface="Times New Roman" panose="02020603050405020304" pitchFamily="18" charset="0"/>
              </a:rPr>
              <a:t>Lawati</a:t>
            </a:r>
            <a:r>
              <a:rPr lang="en-US" sz="1800" dirty="0">
                <a:latin typeface="Times New Roman" panose="02020603050405020304" pitchFamily="18" charset="0"/>
                <a:cs typeface="Times New Roman" panose="02020603050405020304" pitchFamily="18" charset="0"/>
              </a:rPr>
              <a:t>, and Mohammed M. </a:t>
            </a:r>
            <a:r>
              <a:rPr lang="en-US" sz="1800" dirty="0" smtClean="0">
                <a:latin typeface="Times New Roman" panose="02020603050405020304" pitchFamily="18" charset="0"/>
                <a:cs typeface="Times New Roman" panose="02020603050405020304" pitchFamily="18" charset="0"/>
              </a:rPr>
              <a:t>Bait-</a:t>
            </a:r>
            <a:r>
              <a:rPr lang="en-US" sz="1800" dirty="0" err="1" smtClean="0">
                <a:latin typeface="Times New Roman" panose="02020603050405020304" pitchFamily="18" charset="0"/>
                <a:cs typeface="Times New Roman" panose="02020603050405020304" pitchFamily="18" charset="0"/>
              </a:rPr>
              <a:t>Suwailam</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Working principle : This proposed system has 2 scenarios. First scenario- </a:t>
            </a:r>
            <a:r>
              <a:rPr lang="en-US" sz="1800" dirty="0">
                <a:latin typeface="Times New Roman" panose="02020603050405020304" pitchFamily="18" charset="0"/>
                <a:cs typeface="Times New Roman" panose="02020603050405020304" pitchFamily="18" charset="0"/>
              </a:rPr>
              <a:t>when vehicle 1 is braking, the speed meter in the vehicle will be sensing that the current speed is lower than the previous speed. Thus, a message will be sent through the transmitter which is placed in the rear lights to vehicle 2. The message will be received by vehicle 2 using the photodiode which is placed at the front of vehicle 2. A notice of (Slow DOWN) will be displayed in vehicle 2 using an </a:t>
            </a:r>
            <a:r>
              <a:rPr lang="en-US" sz="1800" dirty="0" smtClean="0">
                <a:latin typeface="Times New Roman" panose="02020603050405020304" pitchFamily="18" charset="0"/>
                <a:cs typeface="Times New Roman" panose="02020603050405020304" pitchFamily="18" charset="0"/>
              </a:rPr>
              <a:t>LCD</a:t>
            </a:r>
            <a:r>
              <a:rPr lang="en-US" sz="1800" i="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Second scenario- </a:t>
            </a:r>
            <a:r>
              <a:rPr lang="en-US" sz="1800" dirty="0">
                <a:latin typeface="Times New Roman" panose="02020603050405020304" pitchFamily="18" charset="0"/>
                <a:cs typeface="Times New Roman" panose="02020603050405020304" pitchFamily="18" charset="0"/>
              </a:rPr>
              <a:t>when vehicle 1 is in T- junction, it will keep sending its speed-information to vehicle 2 using the LED at the headlights. The speed-information will be received by the photodiode in vehicle 2 and compared to vehicle 2 speed’s. If vehicle 2 is about to cross the junction while vehicle 1 is moving with a high speed, the driver will be alerted to check the other vehicle which is around in the area</a:t>
            </a:r>
            <a:r>
              <a:rPr lang="en-US" sz="1800" dirty="0"/>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13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9404723" cy="506287"/>
          </a:xfrm>
        </p:spPr>
        <p:txBody>
          <a:bodyPr/>
          <a:lstStyle/>
          <a:p>
            <a:r>
              <a:rPr lang="en-US" dirty="0" smtClean="0"/>
              <a:t>continued</a:t>
            </a:r>
            <a:endParaRPr lang="en-US" dirty="0"/>
          </a:p>
        </p:txBody>
      </p:sp>
      <p:sp>
        <p:nvSpPr>
          <p:cNvPr id="3" name="Content Placeholder 2"/>
          <p:cNvSpPr>
            <a:spLocks noGrp="1"/>
          </p:cNvSpPr>
          <p:nvPr>
            <p:ph idx="1"/>
          </p:nvPr>
        </p:nvSpPr>
        <p:spPr>
          <a:xfrm>
            <a:off x="1332402" y="1350391"/>
            <a:ext cx="8946541" cy="4195481"/>
          </a:xfrm>
        </p:spPr>
        <p:txBody>
          <a:bodyPr>
            <a:normAutofit fontScale="55000" lnSpcReduction="20000"/>
          </a:bodyPr>
          <a:lstStyle/>
          <a:p>
            <a:r>
              <a:rPr lang="en-US" sz="2900" dirty="0">
                <a:latin typeface="Times New Roman" panose="02020603050405020304" pitchFamily="18" charset="0"/>
                <a:cs typeface="Times New Roman" panose="02020603050405020304" pitchFamily="18" charset="0"/>
              </a:rPr>
              <a:t>Title : Vehicle to Vehicle Communication Using RF and IR </a:t>
            </a:r>
            <a:r>
              <a:rPr lang="en-US" sz="2900" dirty="0" smtClean="0">
                <a:latin typeface="Times New Roman" panose="02020603050405020304" pitchFamily="18" charset="0"/>
                <a:cs typeface="Times New Roman" panose="02020603050405020304" pitchFamily="18" charset="0"/>
              </a:rPr>
              <a:t>Technology</a:t>
            </a:r>
          </a:p>
          <a:p>
            <a:r>
              <a:rPr lang="en-US" sz="2900" dirty="0">
                <a:latin typeface="Times New Roman" panose="02020603050405020304" pitchFamily="18" charset="0"/>
                <a:cs typeface="Times New Roman" panose="02020603050405020304" pitchFamily="18" charset="0"/>
              </a:rPr>
              <a:t>Author :</a:t>
            </a:r>
            <a:r>
              <a:rPr lang="en-US" sz="2900" dirty="0" err="1">
                <a:latin typeface="Times New Roman" panose="02020603050405020304" pitchFamily="18" charset="0"/>
                <a:cs typeface="Times New Roman" panose="02020603050405020304" pitchFamily="18" charset="0"/>
              </a:rPr>
              <a:t>Eftekhar</a:t>
            </a:r>
            <a:r>
              <a:rPr lang="en-US" sz="2900" dirty="0">
                <a:latin typeface="Times New Roman" panose="02020603050405020304" pitchFamily="18" charset="0"/>
                <a:cs typeface="Times New Roman" panose="02020603050405020304" pitchFamily="18" charset="0"/>
              </a:rPr>
              <a:t> Hossain, </a:t>
            </a:r>
            <a:r>
              <a:rPr lang="en-US" sz="2900" dirty="0" err="1">
                <a:latin typeface="Times New Roman" panose="02020603050405020304" pitchFamily="18" charset="0"/>
                <a:cs typeface="Times New Roman" panose="02020603050405020304" pitchFamily="18" charset="0"/>
              </a:rPr>
              <a:t>Nursadul</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Mamun</a:t>
            </a:r>
            <a:r>
              <a:rPr lang="en-US" sz="2900" dirty="0">
                <a:latin typeface="Times New Roman" panose="02020603050405020304" pitchFamily="18" charset="0"/>
                <a:cs typeface="Times New Roman" panose="02020603050405020304" pitchFamily="18" charset="0"/>
              </a:rPr>
              <a:t> , Md. </a:t>
            </a:r>
            <a:r>
              <a:rPr lang="en-US" sz="2900" dirty="0" err="1">
                <a:latin typeface="Times New Roman" panose="02020603050405020304" pitchFamily="18" charset="0"/>
                <a:cs typeface="Times New Roman" panose="02020603050405020304" pitchFamily="18" charset="0"/>
              </a:rPr>
              <a:t>Fahim</a:t>
            </a:r>
            <a:r>
              <a:rPr lang="en-US" sz="2900" dirty="0">
                <a:latin typeface="Times New Roman" panose="02020603050405020304" pitchFamily="18" charset="0"/>
                <a:cs typeface="Times New Roman" panose="02020603050405020304" pitchFamily="18" charset="0"/>
              </a:rPr>
              <a:t> Faisal </a:t>
            </a:r>
            <a:endParaRPr lang="en-US" sz="29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Working Principle : </a:t>
            </a:r>
            <a:r>
              <a:rPr lang="en-US" sz="2200" dirty="0"/>
              <a:t>Both radio Frequency and infrared ray </a:t>
            </a:r>
            <a:r>
              <a:rPr lang="en-US" sz="2200" dirty="0" smtClean="0"/>
              <a:t>communication technique </a:t>
            </a:r>
            <a:r>
              <a:rPr lang="en-US" sz="2200" dirty="0"/>
              <a:t>has been used in this </a:t>
            </a:r>
            <a:endParaRPr lang="en-US" sz="2200" dirty="0" smtClean="0"/>
          </a:p>
          <a:p>
            <a:pPr marL="0" indent="0">
              <a:buNone/>
            </a:pPr>
            <a:r>
              <a:rPr lang="en-US" sz="2200" dirty="0" smtClean="0"/>
              <a:t>System</a:t>
            </a:r>
            <a:r>
              <a:rPr lang="en-US" sz="2200" dirty="0"/>
              <a:t>. RF transmitter </a:t>
            </a:r>
            <a:r>
              <a:rPr lang="en-US" sz="2200" dirty="0" smtClean="0"/>
              <a:t>and IR </a:t>
            </a:r>
            <a:r>
              <a:rPr lang="en-US" sz="2200" dirty="0"/>
              <a:t>transmitter are placed in front </a:t>
            </a:r>
            <a:r>
              <a:rPr lang="en-US" sz="2200" dirty="0" smtClean="0"/>
              <a:t>of </a:t>
            </a:r>
            <a:r>
              <a:rPr lang="en-US" sz="2200" dirty="0"/>
              <a:t>the driver and </a:t>
            </a:r>
            <a:r>
              <a:rPr lang="en-US" sz="2200" dirty="0" smtClean="0"/>
              <a:t>both</a:t>
            </a:r>
          </a:p>
          <a:p>
            <a:pPr marL="0" indent="0">
              <a:buNone/>
            </a:pPr>
            <a:r>
              <a:rPr lang="en-US" sz="2200" dirty="0" smtClean="0"/>
              <a:t>receivers </a:t>
            </a:r>
            <a:r>
              <a:rPr lang="en-US" sz="2200" dirty="0"/>
              <a:t>are placed behind the vehicle. Receivers are</a:t>
            </a:r>
          </a:p>
          <a:p>
            <a:pPr marL="0" indent="0">
              <a:buNone/>
            </a:pPr>
            <a:r>
              <a:rPr lang="en-US" sz="2200" dirty="0"/>
              <a:t>attached with a PIC microcontroller which takes transmitted</a:t>
            </a:r>
          </a:p>
          <a:p>
            <a:pPr marL="0" indent="0">
              <a:buNone/>
            </a:pPr>
            <a:r>
              <a:rPr lang="en-US" sz="2200" dirty="0"/>
              <a:t>signal that sends by the transmitters and read the signal to</a:t>
            </a:r>
          </a:p>
          <a:p>
            <a:pPr marL="0" indent="0">
              <a:buNone/>
            </a:pPr>
            <a:r>
              <a:rPr lang="en-US" sz="2200" dirty="0"/>
              <a:t>reproduce the messages. A LCD is used to show the</a:t>
            </a:r>
          </a:p>
          <a:p>
            <a:pPr marL="0" indent="0">
              <a:buNone/>
            </a:pPr>
            <a:r>
              <a:rPr lang="en-US" sz="2200" dirty="0"/>
              <a:t>receiving messages and a buzzer is also used to draw the</a:t>
            </a:r>
          </a:p>
          <a:p>
            <a:pPr marL="0" indent="0">
              <a:buNone/>
            </a:pPr>
            <a:r>
              <a:rPr lang="en-US" sz="2200" dirty="0"/>
              <a:t>attention of driver. The circuit uses a RF transmitter and</a:t>
            </a:r>
          </a:p>
          <a:p>
            <a:pPr marL="0" indent="0">
              <a:buNone/>
            </a:pPr>
            <a:r>
              <a:rPr lang="en-US" sz="2200" dirty="0"/>
              <a:t>receiver to send and receive messages to the left and right</a:t>
            </a:r>
          </a:p>
          <a:p>
            <a:pPr marL="0" indent="0">
              <a:buNone/>
            </a:pPr>
            <a:r>
              <a:rPr lang="en-US" sz="2200" dirty="0"/>
              <a:t>side vehicle and uses a TSOP1738 IR receiver module at the</a:t>
            </a:r>
          </a:p>
          <a:p>
            <a:pPr marL="0" indent="0">
              <a:buNone/>
            </a:pPr>
            <a:r>
              <a:rPr lang="en-US" sz="2200" dirty="0"/>
              <a:t>back side of the vehicle to receive the 38 kHz frequency IR</a:t>
            </a:r>
          </a:p>
          <a:p>
            <a:pPr marL="0" indent="0">
              <a:buNone/>
            </a:pPr>
            <a:r>
              <a:rPr lang="en-US" sz="2200" dirty="0"/>
              <a:t>pulses from the IR transmitter which send message to the</a:t>
            </a:r>
          </a:p>
          <a:p>
            <a:pPr marL="0" indent="0">
              <a:buNone/>
            </a:pPr>
            <a:r>
              <a:rPr lang="en-US" sz="2200" dirty="0"/>
              <a:t>front side vehicle.</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73265" y="2564782"/>
            <a:ext cx="2880848" cy="2698596"/>
          </a:xfrm>
          <a:prstGeom prst="rect">
            <a:avLst/>
          </a:prstGeom>
        </p:spPr>
      </p:pic>
    </p:spTree>
    <p:extLst>
      <p:ext uri="{BB962C8B-B14F-4D97-AF65-F5344CB8AC3E}">
        <p14:creationId xmlns:p14="http://schemas.microsoft.com/office/powerpoint/2010/main" val="12030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63869"/>
            <a:ext cx="9404723" cy="606648"/>
          </a:xfrm>
        </p:spPr>
        <p:txBody>
          <a:bodyPr/>
          <a:lstStyle/>
          <a:p>
            <a:r>
              <a:rPr lang="en-US" sz="3200" dirty="0" smtClean="0">
                <a:latin typeface="Times New Roman" panose="02020603050405020304" pitchFamily="18" charset="0"/>
                <a:cs typeface="Times New Roman" panose="02020603050405020304" pitchFamily="18" charset="0"/>
              </a:rPr>
              <a:t>Literature survey on Load balancing using Li-Fi</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360450"/>
            <a:ext cx="8946541" cy="4887950"/>
          </a:xfrm>
        </p:spPr>
        <p:txBody>
          <a:bodyPr/>
          <a:lstStyle/>
          <a:p>
            <a:r>
              <a:rPr lang="en-US" sz="1800" dirty="0">
                <a:latin typeface="Times New Roman" panose="02020603050405020304" pitchFamily="18" charset="0"/>
                <a:cs typeface="Times New Roman" panose="02020603050405020304" pitchFamily="18" charset="0"/>
              </a:rPr>
              <a:t>Title : </a:t>
            </a:r>
            <a:r>
              <a:rPr lang="en-US" sz="1800" dirty="0" smtClean="0">
                <a:latin typeface="Times New Roman" panose="02020603050405020304" pitchFamily="18" charset="0"/>
                <a:cs typeface="Times New Roman" panose="02020603050405020304" pitchFamily="18" charset="0"/>
              </a:rPr>
              <a:t>Optimization </a:t>
            </a:r>
            <a:r>
              <a:rPr lang="en-US" sz="1800" dirty="0">
                <a:latin typeface="Times New Roman" panose="02020603050405020304" pitchFamily="18" charset="0"/>
                <a:cs typeface="Times New Roman" panose="02020603050405020304" pitchFamily="18" charset="0"/>
              </a:rPr>
              <a:t>of Load Balancing in Hybrid LiFi/RF </a:t>
            </a:r>
            <a:r>
              <a:rPr lang="en-US" sz="1800" dirty="0" smtClean="0">
                <a:latin typeface="Times New Roman" panose="02020603050405020304" pitchFamily="18" charset="0"/>
                <a:cs typeface="Times New Roman" panose="02020603050405020304" pitchFamily="18" charset="0"/>
              </a:rPr>
              <a:t>Networks</a:t>
            </a:r>
          </a:p>
          <a:p>
            <a:r>
              <a:rPr lang="en-US" sz="1800" dirty="0">
                <a:latin typeface="Times New Roman" panose="02020603050405020304" pitchFamily="18" charset="0"/>
                <a:cs typeface="Times New Roman" panose="02020603050405020304" pitchFamily="18" charset="0"/>
              </a:rPr>
              <a:t>Author : </a:t>
            </a:r>
            <a:r>
              <a:rPr lang="en-US" sz="1800" dirty="0" err="1">
                <a:latin typeface="Times New Roman" panose="02020603050405020304" pitchFamily="18" charset="0"/>
                <a:cs typeface="Times New Roman" panose="02020603050405020304" pitchFamily="18" charset="0"/>
              </a:rPr>
              <a:t>Yunlu</a:t>
            </a:r>
            <a:r>
              <a:rPr lang="en-US" sz="1800" dirty="0">
                <a:latin typeface="Times New Roman" panose="02020603050405020304" pitchFamily="18" charset="0"/>
                <a:cs typeface="Times New Roman" panose="02020603050405020304" pitchFamily="18" charset="0"/>
              </a:rPr>
              <a:t> Wang, </a:t>
            </a:r>
            <a:r>
              <a:rPr lang="en-US" sz="1800" dirty="0" err="1">
                <a:latin typeface="Times New Roman" panose="02020603050405020304" pitchFamily="18" charset="0"/>
                <a:cs typeface="Times New Roman" panose="02020603050405020304" pitchFamily="18" charset="0"/>
              </a:rPr>
              <a:t>Dushyantha</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Basnayaka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Xiping</a:t>
            </a:r>
            <a:r>
              <a:rPr lang="en-US" sz="1800" dirty="0">
                <a:latin typeface="Times New Roman" panose="02020603050405020304" pitchFamily="18" charset="0"/>
                <a:cs typeface="Times New Roman" panose="02020603050405020304" pitchFamily="18" charset="0"/>
              </a:rPr>
              <a:t> Wu and Harald Haas</a:t>
            </a:r>
          </a:p>
          <a:p>
            <a:r>
              <a:rPr lang="en-US" sz="1800" dirty="0" smtClean="0">
                <a:latin typeface="Times New Roman" panose="02020603050405020304" pitchFamily="18" charset="0"/>
                <a:cs typeface="Times New Roman" panose="02020603050405020304" pitchFamily="18" charset="0"/>
              </a:rPr>
              <a:t>Working principle </a:t>
            </a:r>
            <a:r>
              <a:rPr lang="en-US" sz="1800" dirty="0">
                <a:latin typeface="Times New Roman" panose="02020603050405020304" pitchFamily="18" charset="0"/>
                <a:cs typeface="Times New Roman" panose="02020603050405020304" pitchFamily="18" charset="0"/>
              </a:rPr>
              <a:t>:   In order to guarantee a quality of service (</a:t>
            </a:r>
            <a:r>
              <a:rPr lang="en-US" sz="1800" dirty="0" err="1">
                <a:latin typeface="Times New Roman" panose="02020603050405020304" pitchFamily="18" charset="0"/>
                <a:cs typeface="Times New Roman" panose="02020603050405020304" pitchFamily="18" charset="0"/>
              </a:rPr>
              <a:t>QoS</a:t>
            </a:r>
            <a:r>
              <a:rPr lang="en-US" sz="1800" dirty="0">
                <a:latin typeface="Times New Roman" panose="02020603050405020304" pitchFamily="18" charset="0"/>
                <a:cs typeface="Times New Roman" panose="02020603050405020304" pitchFamily="18" charset="0"/>
              </a:rPr>
              <a:t>) for all users in the network, a RF network is considered as an additional wireless networking layer. With regard to moving users, the hybrid LiFi/RF system dynamically allocates either a LiFi AP or a RF AP to users based on their channel state information (CSI). In this study, a dynamic load balancing scheme is proposed, which takes the handover overhead into account in order to improve the overall system throughput. Joint </a:t>
            </a:r>
            <a:r>
              <a:rPr lang="en-US" sz="1800" dirty="0" smtClean="0">
                <a:latin typeface="Times New Roman" panose="02020603050405020304" pitchFamily="18" charset="0"/>
                <a:cs typeface="Times New Roman" panose="02020603050405020304" pitchFamily="18" charset="0"/>
              </a:rPr>
              <a:t>optimization </a:t>
            </a:r>
            <a:r>
              <a:rPr lang="en-US" sz="1800" dirty="0">
                <a:latin typeface="Times New Roman" panose="02020603050405020304" pitchFamily="18" charset="0"/>
                <a:cs typeface="Times New Roman" panose="02020603050405020304" pitchFamily="18" charset="0"/>
              </a:rPr>
              <a:t>algorithm (JOA) and separate </a:t>
            </a:r>
            <a:r>
              <a:rPr lang="en-US" sz="1800" dirty="0" smtClean="0">
                <a:latin typeface="Times New Roman" panose="02020603050405020304" pitchFamily="18" charset="0"/>
                <a:cs typeface="Times New Roman" panose="02020603050405020304" pitchFamily="18" charset="0"/>
              </a:rPr>
              <a:t>optimization </a:t>
            </a:r>
            <a:r>
              <a:rPr lang="en-US" sz="1800" dirty="0">
                <a:latin typeface="Times New Roman" panose="02020603050405020304" pitchFamily="18" charset="0"/>
                <a:cs typeface="Times New Roman" panose="02020603050405020304" pitchFamily="18" charset="0"/>
              </a:rPr>
              <a:t>algorithm (SOA), which jointly and separately </a:t>
            </a:r>
            <a:r>
              <a:rPr lang="en-US" sz="1800" dirty="0" smtClean="0">
                <a:latin typeface="Times New Roman" panose="02020603050405020304" pitchFamily="18" charset="0"/>
                <a:cs typeface="Times New Roman" panose="02020603050405020304" pitchFamily="18" charset="0"/>
              </a:rPr>
              <a:t>optimize </a:t>
            </a:r>
            <a:r>
              <a:rPr lang="en-US" sz="1800" dirty="0">
                <a:latin typeface="Times New Roman" panose="02020603050405020304" pitchFamily="18" charset="0"/>
                <a:cs typeface="Times New Roman" panose="02020603050405020304" pitchFamily="18" charset="0"/>
              </a:rPr>
              <a:t>the access point assignment and resource allocation respectively are proposed. </a:t>
            </a:r>
          </a:p>
          <a:p>
            <a:endParaRPr lang="en-US" dirty="0"/>
          </a:p>
        </p:txBody>
      </p:sp>
    </p:spTree>
    <p:extLst>
      <p:ext uri="{BB962C8B-B14F-4D97-AF65-F5344CB8AC3E}">
        <p14:creationId xmlns:p14="http://schemas.microsoft.com/office/powerpoint/2010/main" val="3718067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30415"/>
            <a:ext cx="9404723" cy="506287"/>
          </a:xfrm>
        </p:spPr>
        <p:txBody>
          <a:bodyPr/>
          <a:lstStyle/>
          <a:p>
            <a:r>
              <a:rPr lang="en-US" dirty="0" smtClean="0"/>
              <a:t>Comparative study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1941002"/>
              </p:ext>
            </p:extLst>
          </p:nvPr>
        </p:nvGraphicFramePr>
        <p:xfrm>
          <a:off x="1181370" y="1170878"/>
          <a:ext cx="10449352" cy="4975050"/>
        </p:xfrm>
        <a:graphic>
          <a:graphicData uri="http://schemas.openxmlformats.org/drawingml/2006/table">
            <a:tbl>
              <a:tblPr firstRow="1" bandRow="1">
                <a:tableStyleId>{5C22544A-7EE6-4342-B048-85BDC9FD1C3A}</a:tableStyleId>
              </a:tblPr>
              <a:tblGrid>
                <a:gridCol w="1451627"/>
                <a:gridCol w="1451627"/>
                <a:gridCol w="1451627"/>
                <a:gridCol w="1451627"/>
                <a:gridCol w="2234181"/>
                <a:gridCol w="2408663"/>
              </a:tblGrid>
              <a:tr h="464010">
                <a:tc gridSpan="3">
                  <a:txBody>
                    <a:bodyPr/>
                    <a:lstStyle/>
                    <a:p>
                      <a:r>
                        <a:rPr lang="en-US" dirty="0" smtClean="0">
                          <a:latin typeface="Times New Roman" panose="02020603050405020304" pitchFamily="18" charset="0"/>
                          <a:cs typeface="Times New Roman" panose="02020603050405020304" pitchFamily="18" charset="0"/>
                        </a:rPr>
                        <a:t>Vehicle</a:t>
                      </a:r>
                      <a:r>
                        <a:rPr lang="en-US" baseline="0" dirty="0" smtClean="0">
                          <a:latin typeface="Times New Roman" panose="02020603050405020304" pitchFamily="18" charset="0"/>
                          <a:cs typeface="Times New Roman" panose="02020603050405020304" pitchFamily="18" charset="0"/>
                        </a:rPr>
                        <a:t> to vehicle communication</a:t>
                      </a:r>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sz="14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gridSpan="2">
                  <a:txBody>
                    <a:bodyPr/>
                    <a:lstStyle/>
                    <a:p>
                      <a:r>
                        <a:rPr lang="en-US" dirty="0" smtClean="0"/>
                        <a:t>Medical application</a:t>
                      </a:r>
                      <a:endParaRPr lang="en-US" dirty="0"/>
                    </a:p>
                  </a:txBody>
                  <a:tcPr/>
                </a:tc>
                <a:tc hMerge="1">
                  <a:txBody>
                    <a:bodyPr/>
                    <a:lstStyle/>
                    <a:p>
                      <a:endParaRPr lang="en-US" dirty="0"/>
                    </a:p>
                  </a:txBody>
                  <a:tcPr/>
                </a:tc>
                <a:tc>
                  <a:txBody>
                    <a:bodyPr/>
                    <a:lstStyle/>
                    <a:p>
                      <a:r>
                        <a:rPr lang="en-US" dirty="0" smtClean="0"/>
                        <a:t>Load Balancing</a:t>
                      </a:r>
                      <a:endParaRPr lang="en-US" dirty="0"/>
                    </a:p>
                  </a:txBody>
                  <a:tcPr/>
                </a:tc>
              </a:tr>
              <a:tr h="4640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Using GSM</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Using DSRC</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Using RFID</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dirty="0" smtClean="0">
                          <a:latin typeface="Times New Roman" panose="02020603050405020304" pitchFamily="18" charset="0"/>
                          <a:cs typeface="Times New Roman" panose="02020603050405020304" pitchFamily="18" charset="0"/>
                        </a:rPr>
                        <a:t>For Infants</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Navigation with AI Engine </a:t>
                      </a:r>
                      <a:endParaRPr lang="en-US" sz="1400" dirty="0"/>
                    </a:p>
                  </a:txBody>
                  <a:tcPr/>
                </a:tc>
                <a:tc>
                  <a:txBody>
                    <a:bodyPr/>
                    <a:lstStyle/>
                    <a:p>
                      <a:endParaRPr lang="en-US" dirty="0"/>
                    </a:p>
                  </a:txBody>
                  <a:tcPr/>
                </a:tc>
              </a:tr>
              <a:tr h="2870205">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Infrastructure needed to built in these</a:t>
                      </a:r>
                      <a:r>
                        <a:rPr lang="en-US" sz="1400" baseline="0" dirty="0" smtClean="0">
                          <a:latin typeface="Times New Roman" panose="02020603050405020304" pitchFamily="18" charset="0"/>
                          <a:cs typeface="Times New Roman" panose="02020603050405020304" pitchFamily="18" charset="0"/>
                        </a:rPr>
                        <a:t> communication systems is relatively high when compared to other protocols and also it requires high bandwidth.</a:t>
                      </a:r>
                      <a:endParaRPr lang="en-US" sz="1400" dirty="0" smtClean="0">
                        <a:latin typeface="Times New Roman" panose="02020603050405020304" pitchFamily="18" charset="0"/>
                        <a:cs typeface="Times New Roman" panose="02020603050405020304" pitchFamily="18" charset="0"/>
                      </a:endParaRPr>
                    </a:p>
                    <a:p>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bg1">
                              <a:lumMod val="95000"/>
                              <a:lumOff val="5000"/>
                            </a:schemeClr>
                          </a:solidFill>
                          <a:latin typeface="Times New Roman" panose="02020603050405020304" pitchFamily="18" charset="0"/>
                          <a:cs typeface="Times New Roman" panose="02020603050405020304" pitchFamily="18" charset="0"/>
                        </a:rPr>
                        <a:t>5.9 GHz DSRC - These radio frequency (RF) based communication system has some limitations i.e., interference, congested spectrum and security. These limitations can be overcome by using Visible Light Communication (VLC). It provides high bandwidth, security, interference immunity, and high data rate.</a:t>
                      </a:r>
                    </a:p>
                    <a:p>
                      <a:endParaRPr lang="en-US" sz="1200" dirty="0">
                        <a:solidFill>
                          <a:schemeClr val="bg1">
                            <a:lumMod val="95000"/>
                            <a:lumOff val="5000"/>
                          </a:schemeClr>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main disadvantage of RFID is low security offered when the messages are prone to unauthorized access.</a:t>
                      </a:r>
                    </a:p>
                    <a:p>
                      <a:r>
                        <a:rPr lang="en-US" sz="1400" dirty="0" smtClean="0">
                          <a:latin typeface="Times New Roman" panose="02020603050405020304" pitchFamily="18" charset="0"/>
                          <a:cs typeface="Times New Roman" panose="02020603050405020304" pitchFamily="18" charset="0"/>
                        </a:rPr>
                        <a:t>Where as li-fi provides better security</a:t>
                      </a:r>
                      <a:r>
                        <a:rPr lang="en-US" sz="1400" baseline="0" dirty="0" smtClean="0">
                          <a:latin typeface="Times New Roman" panose="02020603050405020304" pitchFamily="18" charset="0"/>
                          <a:cs typeface="Times New Roman" panose="02020603050405020304" pitchFamily="18" charset="0"/>
                        </a:rPr>
                        <a:t> as compared to RFID.</a:t>
                      </a:r>
                      <a:r>
                        <a:rPr lang="en-US" sz="1400" dirty="0" smtClean="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MAX30100 used for the monitoring of Heartbeat and Oxygen Level of the infant. The</a:t>
                      </a:r>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system comprises of wearable sensors and wearable microcontrollers for physical flexibility of the infants</a:t>
                      </a:r>
                      <a:r>
                        <a:rPr lang="en-US" sz="1600" dirty="0" smtClean="0">
                          <a:latin typeface="Times New Roman" panose="02020603050405020304" pitchFamily="18" charset="0"/>
                          <a:cs typeface="Times New Roman" panose="02020603050405020304" pitchFamily="18" charset="0"/>
                        </a:rPr>
                        <a:t>.</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location information is collected using Li-Fi, and then the user is guided through the location information data and the AI engine</a:t>
                      </a:r>
                      <a:r>
                        <a:rPr lang="en-US" sz="1400" dirty="0" smtClean="0"/>
                        <a:t>. </a:t>
                      </a:r>
                      <a:r>
                        <a:rPr lang="en-US" sz="1400" dirty="0" smtClean="0">
                          <a:latin typeface="Times New Roman" panose="02020603050405020304" pitchFamily="18" charset="0"/>
                          <a:cs typeface="Times New Roman" panose="02020603050405020304" pitchFamily="18" charset="0"/>
                        </a:rPr>
                        <a:t>The system uses J-NERD as AI Engine and J-NERL as entity link model of J-NERD shows the process of guiding the user to the waiting time and route. When the user tells the LC device what user's symptoms are, the LC Device sends the information to the Central Server</a:t>
                      </a:r>
                      <a:r>
                        <a:rPr lang="en-US" sz="1400" dirty="0" smtClean="0"/>
                        <a:t>.</a:t>
                      </a:r>
                      <a:endParaRPr lang="en-US" sz="1400" dirty="0" smtClean="0">
                        <a:latin typeface="Times New Roman" panose="02020603050405020304" pitchFamily="18" charset="0"/>
                        <a:cs typeface="Times New Roman" panose="02020603050405020304" pitchFamily="18" charset="0"/>
                      </a:endParaRPr>
                    </a:p>
                    <a:p>
                      <a:endParaRPr lang="en-US" dirty="0"/>
                    </a:p>
                  </a:txBody>
                  <a:tcPr/>
                </a:tc>
                <a:tc>
                  <a:txBody>
                    <a:bodyPr/>
                    <a:lstStyle/>
                    <a:p>
                      <a:pPr algn="just"/>
                      <a:r>
                        <a:rPr lang="en-US" sz="1200" dirty="0" smtClean="0">
                          <a:latin typeface="Times New Roman" panose="02020603050405020304" pitchFamily="18" charset="0"/>
                          <a:cs typeface="Times New Roman" panose="02020603050405020304" pitchFamily="18" charset="0"/>
                        </a:rPr>
                        <a:t>In order to guarantee a quality of service (</a:t>
                      </a:r>
                      <a:r>
                        <a:rPr lang="en-US" sz="1200" dirty="0" err="1" smtClean="0">
                          <a:latin typeface="Times New Roman" panose="02020603050405020304" pitchFamily="18" charset="0"/>
                          <a:cs typeface="Times New Roman" panose="02020603050405020304" pitchFamily="18" charset="0"/>
                        </a:rPr>
                        <a:t>QoS</a:t>
                      </a:r>
                      <a:r>
                        <a:rPr lang="en-US" sz="1200" dirty="0" smtClean="0">
                          <a:latin typeface="Times New Roman" panose="02020603050405020304" pitchFamily="18" charset="0"/>
                          <a:cs typeface="Times New Roman" panose="02020603050405020304" pitchFamily="18" charset="0"/>
                        </a:rPr>
                        <a:t>) for all users in the network, a RF network is considered as an additional wireless networking layer. With regard to moving users, the hybrid LiFi/RF system dynamically allocates either a LiFi AP or a RF AP to users based on their channel state information (CSI). The proposed</a:t>
                      </a:r>
                      <a:r>
                        <a:rPr lang="en-US" sz="1200" baseline="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takes the handover overhead into account in order to improve the overall system throughput. Joint optimization algorithm (JOA) and separate optimization algorithm (SOA), which jointly and separately optimize the access point assignment and resource allocation respectively are proposed. </a:t>
                      </a:r>
                      <a:endParaRPr lang="en-US" sz="2800" dirty="0"/>
                    </a:p>
                  </a:txBody>
                  <a:tcPr/>
                </a:tc>
              </a:tr>
            </a:tbl>
          </a:graphicData>
        </a:graphic>
      </p:graphicFrame>
    </p:spTree>
    <p:extLst>
      <p:ext uri="{BB962C8B-B14F-4D97-AF65-F5344CB8AC3E}">
        <p14:creationId xmlns:p14="http://schemas.microsoft.com/office/powerpoint/2010/main" val="410994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19625"/>
            <a:ext cx="9404723" cy="550892"/>
          </a:xfrm>
        </p:spPr>
        <p:txBody>
          <a:bodyPr/>
          <a:lstStyle/>
          <a:p>
            <a:r>
              <a:rPr lang="en-US" dirty="0"/>
              <a:t>ADVANTAGES OF LIFI</a:t>
            </a:r>
          </a:p>
        </p:txBody>
      </p:sp>
      <p:sp>
        <p:nvSpPr>
          <p:cNvPr id="3" name="Content Placeholder 2"/>
          <p:cNvSpPr>
            <a:spLocks noGrp="1"/>
          </p:cNvSpPr>
          <p:nvPr>
            <p:ph idx="1"/>
          </p:nvPr>
        </p:nvSpPr>
        <p:spPr/>
        <p:txBody>
          <a:bodyPr/>
          <a:lstStyle/>
          <a:p>
            <a:pPr lvl="0"/>
            <a:r>
              <a:rPr lang="en-US" dirty="0">
                <a:latin typeface="Times New Roman" pitchFamily="18" charset="0"/>
                <a:cs typeface="Times New Roman" pitchFamily="18" charset="0"/>
              </a:rPr>
              <a:t>Li-Fi can solve problems related to the insufficiency of radio frequency bandwidth because this technology uses Visible light spectrum that has still not been greatly utilized.</a:t>
            </a:r>
          </a:p>
          <a:p>
            <a:r>
              <a:rPr lang="en-US" dirty="0">
                <a:latin typeface="Times New Roman" pitchFamily="18" charset="0"/>
                <a:cs typeface="Times New Roman" pitchFamily="18" charset="0"/>
              </a:rPr>
              <a:t>High data transmission rates of up to 10Gbps can be achieved.</a:t>
            </a:r>
          </a:p>
          <a:p>
            <a:pPr lvl="0"/>
            <a:r>
              <a:rPr lang="en-US" dirty="0">
                <a:latin typeface="Times New Roman" pitchFamily="18" charset="0"/>
                <a:cs typeface="Times New Roman" pitchFamily="18" charset="0"/>
              </a:rPr>
              <a:t>Since light cannot penetrate walls, it provides privacy and security that Wi-Fi cannot.</a:t>
            </a:r>
          </a:p>
          <a:p>
            <a:r>
              <a:rPr lang="en-US" dirty="0">
                <a:latin typeface="Times New Roman" pitchFamily="18" charset="0"/>
                <a:cs typeface="Times New Roman" pitchFamily="18" charset="0"/>
              </a:rPr>
              <a:t>Li-Fi has low implementation and maintenance costs.</a:t>
            </a:r>
          </a:p>
          <a:p>
            <a:pPr lvl="0"/>
            <a:r>
              <a:rPr lang="en-US" dirty="0">
                <a:latin typeface="Times New Roman" pitchFamily="18" charset="0"/>
                <a:cs typeface="Times New Roman" pitchFamily="18" charset="0"/>
              </a:rPr>
              <a:t>Li-Fi has its advantages in electromagnetic sensitive areas such as aircraft cabins, hospitals, nuclear power plants without causing electromagnetic interference.</a:t>
            </a:r>
          </a:p>
          <a:p>
            <a:pPr lvl="0"/>
            <a:r>
              <a:rPr lang="en-US" dirty="0">
                <a:latin typeface="Times New Roman" pitchFamily="18" charset="0"/>
                <a:cs typeface="Times New Roman" pitchFamily="18" charset="0"/>
              </a:rPr>
              <a:t>Transmission of data is faster and easy.</a:t>
            </a:r>
          </a:p>
          <a:p>
            <a:pPr marL="0" indent="0">
              <a:buNone/>
            </a:pPr>
            <a:endParaRPr lang="en-US" dirty="0"/>
          </a:p>
        </p:txBody>
      </p:sp>
    </p:spTree>
    <p:extLst>
      <p:ext uri="{BB962C8B-B14F-4D97-AF65-F5344CB8AC3E}">
        <p14:creationId xmlns:p14="http://schemas.microsoft.com/office/powerpoint/2010/main" val="143229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97323"/>
            <a:ext cx="9404723" cy="651253"/>
          </a:xfrm>
        </p:spPr>
        <p:txBody>
          <a:bodyPr/>
          <a:lstStyle/>
          <a:p>
            <a:r>
              <a:rPr lang="en-US" dirty="0" smtClean="0"/>
              <a:t>Limitations of Li-Fi</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Internet cannot be used without a light source. This could limit the locations and situations in which Li-Fi could be used.</a:t>
            </a:r>
          </a:p>
          <a:p>
            <a:r>
              <a:rPr lang="en-US" dirty="0">
                <a:latin typeface="Times New Roman" panose="02020603050405020304" pitchFamily="18" charset="0"/>
                <a:cs typeface="Times New Roman" panose="02020603050405020304" pitchFamily="18" charset="0"/>
              </a:rPr>
              <a:t>Because it uses visible light, and light cannot penetrate walls, the signal's range is limited by physical barriers.</a:t>
            </a:r>
          </a:p>
          <a:p>
            <a:r>
              <a:rPr lang="en-US" dirty="0">
                <a:latin typeface="Times New Roman" panose="02020603050405020304" pitchFamily="18" charset="0"/>
                <a:cs typeface="Times New Roman" panose="02020603050405020304" pitchFamily="18" charset="0"/>
              </a:rPr>
              <a:t>Other sources of light may interfere with the signal. One of the biggest potential drawbacks is the interception of signals outdoors. Sunlight will interfere the signals, resulting in interrupted Internet.</a:t>
            </a:r>
          </a:p>
          <a:p>
            <a:r>
              <a:rPr lang="en-US" dirty="0">
                <a:latin typeface="Times New Roman" panose="02020603050405020304" pitchFamily="18" charset="0"/>
                <a:cs typeface="Times New Roman" panose="02020603050405020304" pitchFamily="18" charset="0"/>
              </a:rPr>
              <a:t>A whole new infrastructure for Li-Fi would need to be constructed.</a:t>
            </a:r>
          </a:p>
          <a:p>
            <a:r>
              <a:rPr lang="en-US" dirty="0">
                <a:latin typeface="Times New Roman" panose="02020603050405020304" pitchFamily="18" charset="0"/>
                <a:cs typeface="Times New Roman" panose="02020603050405020304" pitchFamily="18" charset="0"/>
              </a:rPr>
              <a:t>High installation cost of the VLC systems. </a:t>
            </a:r>
          </a:p>
          <a:p>
            <a:pPr marL="0" indent="0">
              <a:buNone/>
            </a:pPr>
            <a:endParaRPr lang="en-US" dirty="0"/>
          </a:p>
        </p:txBody>
      </p:sp>
    </p:spTree>
    <p:extLst>
      <p:ext uri="{BB962C8B-B14F-4D97-AF65-F5344CB8AC3E}">
        <p14:creationId xmlns:p14="http://schemas.microsoft.com/office/powerpoint/2010/main" val="1642146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97323"/>
            <a:ext cx="9404723" cy="651253"/>
          </a:xfrm>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Li-Fi technology is an advance approach on design, having the best design of internet by largely reducing the size of device which transfers data implementation by means of light bulbs.</a:t>
            </a:r>
          </a:p>
          <a:p>
            <a:r>
              <a:rPr lang="en-US" dirty="0" smtClean="0">
                <a:latin typeface="Times New Roman" panose="02020603050405020304" pitchFamily="18" charset="0"/>
                <a:cs typeface="Times New Roman" panose="02020603050405020304" pitchFamily="18" charset="0"/>
              </a:rPr>
              <a:t>The LED’s can provide feasible access.</a:t>
            </a:r>
          </a:p>
          <a:p>
            <a:r>
              <a:rPr lang="en-US" dirty="0" smtClean="0">
                <a:latin typeface="Times New Roman" panose="02020603050405020304" pitchFamily="18" charset="0"/>
                <a:cs typeface="Times New Roman" panose="02020603050405020304" pitchFamily="18" charset="0"/>
              </a:rPr>
              <a:t>Applications compared to any other networks in various fields which cannot be connected by on use networks.</a:t>
            </a:r>
          </a:p>
          <a:p>
            <a:r>
              <a:rPr lang="en-US" dirty="0" smtClean="0">
                <a:latin typeface="Times New Roman" panose="02020603050405020304" pitchFamily="18" charset="0"/>
                <a:cs typeface="Times New Roman" panose="02020603050405020304" pitchFamily="18" charset="0"/>
              </a:rPr>
              <a:t>Li-Fi has provided a step forward development in the world of growing hunger communication.</a:t>
            </a:r>
          </a:p>
          <a:p>
            <a:r>
              <a:rPr lang="en-US" dirty="0" smtClean="0">
                <a:latin typeface="Times New Roman" panose="02020603050405020304" pitchFamily="18" charset="0"/>
                <a:cs typeface="Times New Roman" panose="02020603050405020304" pitchFamily="18" charset="0"/>
              </a:rPr>
              <a:t>This technology is safe to all biodiversity including humans and progressing towards a greener, cheaper and brighter future </a:t>
            </a:r>
            <a:r>
              <a:rPr lang="en-US" smtClean="0">
                <a:latin typeface="Times New Roman" panose="02020603050405020304" pitchFamily="18" charset="0"/>
                <a:cs typeface="Times New Roman" panose="02020603050405020304" pitchFamily="18" charset="0"/>
              </a:rPr>
              <a:t>of technologies.</a:t>
            </a:r>
            <a:endParaRPr lang="en-US" dirty="0"/>
          </a:p>
        </p:txBody>
      </p:sp>
    </p:spTree>
    <p:extLst>
      <p:ext uri="{BB962C8B-B14F-4D97-AF65-F5344CB8AC3E}">
        <p14:creationId xmlns:p14="http://schemas.microsoft.com/office/powerpoint/2010/main" val="56906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1433" y="2631687"/>
            <a:ext cx="8825658" cy="2509494"/>
          </a:xfrm>
        </p:spPr>
        <p:txBody>
          <a:bodyPr/>
          <a:lstStyle/>
          <a:p>
            <a:pPr algn="just"/>
            <a:r>
              <a:rPr lang="en-US" sz="1600" dirty="0">
                <a:latin typeface="Times New Roman" panose="02020603050405020304" pitchFamily="18" charset="0"/>
                <a:cs typeface="Times New Roman" panose="02020603050405020304" pitchFamily="18" charset="0"/>
              </a:rPr>
              <a:t>Nowadays, the increase in traffic leads to an increase in accidents. Moreover, </a:t>
            </a:r>
            <a:r>
              <a:rPr lang="en-US" sz="1600" dirty="0" smtClean="0">
                <a:latin typeface="Times New Roman" panose="02020603050405020304" pitchFamily="18" charset="0"/>
                <a:cs typeface="Times New Roman" panose="02020603050405020304" pitchFamily="18" charset="0"/>
              </a:rPr>
              <a:t>the accidents </a:t>
            </a:r>
            <a:r>
              <a:rPr lang="en-US" sz="1600" dirty="0">
                <a:latin typeface="Times New Roman" panose="02020603050405020304" pitchFamily="18" charset="0"/>
                <a:cs typeface="Times New Roman" panose="02020603050405020304" pitchFamily="18" charset="0"/>
              </a:rPr>
              <a:t>take place as the following vehicle doesn’t understand the behavior of another </a:t>
            </a:r>
            <a:r>
              <a:rPr lang="en-US" sz="1600" dirty="0" smtClean="0">
                <a:latin typeface="Times New Roman" panose="02020603050405020304" pitchFamily="18" charset="0"/>
                <a:cs typeface="Times New Roman" panose="02020603050405020304" pitchFamily="18" charset="0"/>
              </a:rPr>
              <a:t>vehicle due </a:t>
            </a:r>
            <a:r>
              <a:rPr lang="en-US" sz="1600" dirty="0">
                <a:latin typeface="Times New Roman" panose="02020603050405020304" pitchFamily="18" charset="0"/>
                <a:cs typeface="Times New Roman" panose="02020603050405020304" pitchFamily="18" charset="0"/>
              </a:rPr>
              <a:t>to which the driver fails to act accordingly. But, these accidents can be avoided if the </a:t>
            </a:r>
            <a:r>
              <a:rPr lang="en-US" sz="1600" dirty="0" smtClean="0">
                <a:latin typeface="Times New Roman" panose="02020603050405020304" pitchFamily="18" charset="0"/>
                <a:cs typeface="Times New Roman" panose="02020603050405020304" pitchFamily="18" charset="0"/>
              </a:rPr>
              <a:t>vehicle traveling </a:t>
            </a:r>
            <a:r>
              <a:rPr lang="en-US" sz="1600" dirty="0">
                <a:latin typeface="Times New Roman" panose="02020603050405020304" pitchFamily="18" charset="0"/>
                <a:cs typeface="Times New Roman" panose="02020603050405020304" pitchFamily="18" charset="0"/>
              </a:rPr>
              <a:t>ahead can be able to communicate its actions properly to the following vehicle. </a:t>
            </a:r>
            <a:r>
              <a:rPr lang="en-US" sz="1600" dirty="0" smtClean="0">
                <a:latin typeface="Times New Roman" panose="02020603050405020304" pitchFamily="18" charset="0"/>
                <a:cs typeface="Times New Roman" panose="02020603050405020304" pitchFamily="18" charset="0"/>
              </a:rPr>
              <a:t>This paper </a:t>
            </a:r>
            <a:r>
              <a:rPr lang="en-US" sz="1600" dirty="0">
                <a:latin typeface="Times New Roman" panose="02020603050405020304" pitchFamily="18" charset="0"/>
                <a:cs typeface="Times New Roman" panose="02020603050405020304" pitchFamily="18" charset="0"/>
              </a:rPr>
              <a:t>focuses on one of the applications of Li-Fi i.e. vehicle to vehicle communication. It is </a:t>
            </a:r>
            <a:r>
              <a:rPr lang="en-US" sz="1600" dirty="0" smtClean="0">
                <a:latin typeface="Times New Roman" panose="02020603050405020304" pitchFamily="18" charset="0"/>
                <a:cs typeface="Times New Roman" panose="02020603050405020304" pitchFamily="18" charset="0"/>
              </a:rPr>
              <a:t>the wireless </a:t>
            </a:r>
            <a:r>
              <a:rPr lang="en-US" sz="1600" dirty="0">
                <a:latin typeface="Times New Roman" panose="02020603050405020304" pitchFamily="18" charset="0"/>
                <a:cs typeface="Times New Roman" panose="02020603050405020304" pitchFamily="18" charset="0"/>
              </a:rPr>
              <a:t>transfer of data from one vehicle to another using Li-Fi </a:t>
            </a:r>
            <a:r>
              <a:rPr lang="en-US" sz="1600" dirty="0" smtClean="0">
                <a:latin typeface="Times New Roman" panose="02020603050405020304" pitchFamily="18" charset="0"/>
                <a:cs typeface="Times New Roman" panose="02020603050405020304" pitchFamily="18" charset="0"/>
              </a:rPr>
              <a:t> technology</a:t>
            </a:r>
            <a:r>
              <a:rPr lang="en-US" sz="1600" dirty="0">
                <a:latin typeface="Times New Roman" panose="02020603050405020304" pitchFamily="18" charset="0"/>
                <a:cs typeface="Times New Roman" panose="02020603050405020304" pitchFamily="18" charset="0"/>
              </a:rPr>
              <a:t>. The goal of </a:t>
            </a:r>
            <a:r>
              <a:rPr lang="en-US" sz="1600" dirty="0" smtClean="0">
                <a:latin typeface="Times New Roman" panose="02020603050405020304" pitchFamily="18" charset="0"/>
                <a:cs typeface="Times New Roman" panose="02020603050405020304" pitchFamily="18" charset="0"/>
              </a:rPr>
              <a:t>this type </a:t>
            </a:r>
            <a:r>
              <a:rPr lang="en-US" sz="1600" dirty="0">
                <a:latin typeface="Times New Roman" panose="02020603050405020304" pitchFamily="18" charset="0"/>
                <a:cs typeface="Times New Roman" panose="02020603050405020304" pitchFamily="18" charset="0"/>
              </a:rPr>
              <a:t>of communication is to prevent road accidents by allowing vehicles to send the position </a:t>
            </a:r>
            <a:r>
              <a:rPr lang="en-US" sz="1600" dirty="0" smtClean="0">
                <a:latin typeface="Times New Roman" panose="02020603050405020304" pitchFamily="18" charset="0"/>
                <a:cs typeface="Times New Roman" panose="02020603050405020304" pitchFamily="18" charset="0"/>
              </a:rPr>
              <a:t>and speed </a:t>
            </a:r>
            <a:r>
              <a:rPr lang="en-US" sz="1600" dirty="0">
                <a:latin typeface="Times New Roman" panose="02020603050405020304" pitchFamily="18" charset="0"/>
                <a:cs typeface="Times New Roman" panose="02020603050405020304" pitchFamily="18" charset="0"/>
              </a:rPr>
              <a:t>data to one another. The received data can be used for </a:t>
            </a:r>
            <a:r>
              <a:rPr lang="en-US" sz="1600" dirty="0" smtClean="0">
                <a:latin typeface="Times New Roman" panose="02020603050405020304" pitchFamily="18" charset="0"/>
                <a:cs typeface="Times New Roman" panose="02020603050405020304" pitchFamily="18" charset="0"/>
              </a:rPr>
              <a:t>further development </a:t>
            </a:r>
            <a:r>
              <a:rPr lang="en-US" sz="1600" dirty="0">
                <a:latin typeface="Times New Roman" panose="02020603050405020304" pitchFamily="18" charset="0"/>
                <a:cs typeface="Times New Roman" panose="02020603050405020304" pitchFamily="18" charset="0"/>
              </a:rPr>
              <a:t>in </a:t>
            </a:r>
            <a:r>
              <a:rPr lang="en-US" sz="1600" dirty="0" smtClean="0">
                <a:latin typeface="Times New Roman" panose="02020603050405020304" pitchFamily="18" charset="0"/>
                <a:cs typeface="Times New Roman" panose="02020603050405020304" pitchFamily="18" charset="0"/>
              </a:rPr>
              <a:t>vehicle control </a:t>
            </a:r>
            <a:r>
              <a:rPr lang="en-US" sz="1600" dirty="0">
                <a:latin typeface="Times New Roman" panose="02020603050405020304" pitchFamily="18" charset="0"/>
                <a:cs typeface="Times New Roman" panose="02020603050405020304" pitchFamily="18" charset="0"/>
              </a:rPr>
              <a:t>and can avoid accidents </a:t>
            </a:r>
            <a:r>
              <a:rPr lang="en-US" sz="1600" dirty="0" smtClean="0">
                <a:latin typeface="Times New Roman" panose="02020603050405020304" pitchFamily="18" charset="0"/>
                <a:cs typeface="Times New Roman" panose="02020603050405020304" pitchFamily="18" charset="0"/>
              </a:rPr>
              <a:t>by controlling </a:t>
            </a:r>
            <a:r>
              <a:rPr lang="en-US" sz="1600" dirty="0">
                <a:latin typeface="Times New Roman" panose="02020603050405020304" pitchFamily="18" charset="0"/>
                <a:cs typeface="Times New Roman" panose="02020603050405020304" pitchFamily="18" charset="0"/>
              </a:rPr>
              <a:t>the speed of the vehicle. Li-Fi uses rapid pulses </a:t>
            </a:r>
            <a:r>
              <a:rPr lang="en-US" sz="1600" dirty="0" smtClean="0">
                <a:latin typeface="Times New Roman" panose="02020603050405020304" pitchFamily="18" charset="0"/>
                <a:cs typeface="Times New Roman" panose="02020603050405020304" pitchFamily="18" charset="0"/>
              </a:rPr>
              <a:t>of light </a:t>
            </a:r>
            <a:r>
              <a:rPr lang="en-US" sz="1600" dirty="0">
                <a:latin typeface="Times New Roman" panose="02020603050405020304" pitchFamily="18" charset="0"/>
                <a:cs typeface="Times New Roman" panose="02020603050405020304" pitchFamily="18" charset="0"/>
              </a:rPr>
              <a:t>to transmit the information wirelessly that cannot be detected by </a:t>
            </a:r>
            <a:r>
              <a:rPr lang="en-US" sz="1600" dirty="0" smtClean="0">
                <a:latin typeface="Times New Roman" panose="02020603050405020304" pitchFamily="18" charset="0"/>
                <a:cs typeface="Times New Roman" panose="02020603050405020304" pitchFamily="18" charset="0"/>
              </a:rPr>
              <a:t>a human </a:t>
            </a:r>
            <a:r>
              <a:rPr lang="en-US" sz="1600" dirty="0">
                <a:latin typeface="Times New Roman" panose="02020603050405020304" pitchFamily="18" charset="0"/>
                <a:cs typeface="Times New Roman" panose="02020603050405020304" pitchFamily="18" charset="0"/>
              </a:rPr>
              <a:t>eye.</a:t>
            </a:r>
          </a:p>
        </p:txBody>
      </p:sp>
      <p:sp>
        <p:nvSpPr>
          <p:cNvPr id="5" name="Title 1"/>
          <p:cNvSpPr txBox="1">
            <a:spLocks/>
          </p:cNvSpPr>
          <p:nvPr/>
        </p:nvSpPr>
        <p:spPr>
          <a:xfrm>
            <a:off x="1266866" y="1077187"/>
            <a:ext cx="9404723" cy="695858"/>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200" dirty="0" smtClean="0"/>
              <a:t>Abstract</a:t>
            </a:r>
            <a:endParaRPr lang="en-US" sz="4200" dirty="0"/>
          </a:p>
        </p:txBody>
      </p:sp>
    </p:spTree>
    <p:extLst>
      <p:ext uri="{BB962C8B-B14F-4D97-AF65-F5344CB8AC3E}">
        <p14:creationId xmlns:p14="http://schemas.microsoft.com/office/powerpoint/2010/main" val="258270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19265"/>
            <a:ext cx="9404723" cy="695858"/>
          </a:xfrm>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a:xfrm>
            <a:off x="1103312" y="1115123"/>
            <a:ext cx="8946541" cy="4977160"/>
          </a:xfrm>
        </p:spPr>
        <p:txBody>
          <a:bodyPr/>
          <a:lstStyle/>
          <a:p>
            <a:pPr marL="0" indent="0">
              <a:buNone/>
            </a:pPr>
            <a:r>
              <a:rPr lang="en-US" b="1" dirty="0" smtClean="0"/>
              <a:t> What </a:t>
            </a:r>
            <a:r>
              <a:rPr lang="en-US" b="1" dirty="0"/>
              <a:t>is Li-Fi</a:t>
            </a:r>
            <a:r>
              <a:rPr lang="en-US" b="1" dirty="0" smtClean="0"/>
              <a:t>?</a:t>
            </a:r>
          </a:p>
          <a:p>
            <a:pPr marL="0" indent="0">
              <a:buNone/>
            </a:pPr>
            <a:r>
              <a:rPr lang="en-US" sz="1600" dirty="0">
                <a:latin typeface="Times New Roman" panose="02020603050405020304" pitchFamily="18" charset="0"/>
                <a:cs typeface="Times New Roman" panose="02020603050405020304" pitchFamily="18" charset="0"/>
              </a:rPr>
              <a:t>Li-Fi stands for Light Fidelity and is a Visible Light Communications (VLC) system which uses light to send wireless data embedded in its beam</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A Li-Fi enabled device converts the beam of light into an electrical signal. The signal is then converted back into data</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The term was coined by German physicist Harald Haas during a TED Talk in 2011. He envisioned the idea of using </a:t>
            </a:r>
            <a:r>
              <a:rPr lang="en-US" sz="1600" dirty="0" smtClean="0">
                <a:latin typeface="Times New Roman" panose="02020603050405020304" pitchFamily="18" charset="0"/>
                <a:cs typeface="Times New Roman" panose="02020603050405020304" pitchFamily="18" charset="0"/>
              </a:rPr>
              <a:t>light bulbs </a:t>
            </a:r>
            <a:r>
              <a:rPr lang="en-US" sz="1600" dirty="0">
                <a:latin typeface="Times New Roman" panose="02020603050405020304" pitchFamily="18" charset="0"/>
                <a:cs typeface="Times New Roman" panose="02020603050405020304" pitchFamily="18" charset="0"/>
              </a:rPr>
              <a:t>as wireless routers</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LiFi bulbs are outfitted with a chip that modulates the light imperceptibly for optical data transmission. LiFi data is transmitted by the household LED bulbs and received by photoreceptors. </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3575824" y="4159406"/>
            <a:ext cx="4724400" cy="2077844"/>
          </a:xfrm>
          <a:prstGeom prst="rect">
            <a:avLst/>
          </a:prstGeom>
        </p:spPr>
      </p:pic>
    </p:spTree>
    <p:extLst>
      <p:ext uri="{BB962C8B-B14F-4D97-AF65-F5344CB8AC3E}">
        <p14:creationId xmlns:p14="http://schemas.microsoft.com/office/powerpoint/2010/main" val="852744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648" y="452718"/>
            <a:ext cx="9404723" cy="584345"/>
          </a:xfrm>
        </p:spPr>
        <p:txBody>
          <a:bodyPr/>
          <a:lstStyle/>
          <a:p>
            <a:r>
              <a:rPr lang="en-US" dirty="0" smtClean="0"/>
              <a:t>Architecture of Li-Fi system</a:t>
            </a:r>
            <a:endParaRPr lang="en-US" dirty="0"/>
          </a:p>
        </p:txBody>
      </p:sp>
      <p:sp>
        <p:nvSpPr>
          <p:cNvPr id="3" name="Content Placeholder 2"/>
          <p:cNvSpPr>
            <a:spLocks noGrp="1"/>
          </p:cNvSpPr>
          <p:nvPr>
            <p:ph idx="1"/>
          </p:nvPr>
        </p:nvSpPr>
        <p:spPr>
          <a:xfrm>
            <a:off x="1103312" y="1260088"/>
            <a:ext cx="8946541" cy="4988311"/>
          </a:xfrm>
        </p:spPr>
        <p:txBody>
          <a:bodyPr>
            <a:normAutofit lnSpcReduction="10000"/>
          </a:bodyPr>
          <a:lstStyle/>
          <a:p>
            <a:r>
              <a:rPr lang="en-US" dirty="0"/>
              <a:t> </a:t>
            </a:r>
            <a:r>
              <a:rPr lang="en-US" sz="1600" dirty="0">
                <a:latin typeface="Times New Roman" panose="02020603050405020304" pitchFamily="18" charset="0"/>
                <a:cs typeface="Times New Roman" panose="02020603050405020304" pitchFamily="18" charset="0"/>
              </a:rPr>
              <a:t>Li-Fi which can be the future of data communication appears to be a fast and cheap optical version of Wi-Fi. It uses visible light of electromagnetic </a:t>
            </a:r>
            <a:r>
              <a:rPr lang="en-US" sz="1600" dirty="0" smtClean="0">
                <a:latin typeface="Times New Roman" panose="02020603050405020304" pitchFamily="18" charset="0"/>
                <a:cs typeface="Times New Roman" panose="02020603050405020304" pitchFamily="18" charset="0"/>
              </a:rPr>
              <a:t>spectrum </a:t>
            </a:r>
            <a:r>
              <a:rPr lang="en-US" sz="1600" dirty="0">
                <a:latin typeface="Times New Roman" panose="02020603050405020304" pitchFamily="18" charset="0"/>
                <a:cs typeface="Times New Roman" panose="02020603050405020304" pitchFamily="18" charset="0"/>
              </a:rPr>
              <a:t>between 400 THz and 800 THz as optical carrier for data transmission and </a:t>
            </a:r>
            <a:r>
              <a:rPr lang="en-US" sz="1600" dirty="0" smtClean="0">
                <a:latin typeface="Times New Roman" panose="02020603050405020304" pitchFamily="18" charset="0"/>
                <a:cs typeface="Times New Roman" panose="02020603050405020304" pitchFamily="18" charset="0"/>
              </a:rPr>
              <a:t>illumination.</a:t>
            </a:r>
          </a:p>
          <a:p>
            <a:r>
              <a:rPr lang="en-US" sz="1600" dirty="0">
                <a:latin typeface="Times New Roman" panose="02020603050405020304" pitchFamily="18" charset="0"/>
                <a:cs typeface="Times New Roman" panose="02020603050405020304" pitchFamily="18" charset="0"/>
              </a:rPr>
              <a:t>The main components of a basic Li-Fi </a:t>
            </a:r>
            <a:r>
              <a:rPr lang="en-US" sz="1600" dirty="0" smtClean="0">
                <a:latin typeface="Times New Roman" panose="02020603050405020304" pitchFamily="18" charset="0"/>
                <a:cs typeface="Times New Roman" panose="02020603050405020304" pitchFamily="18" charset="0"/>
              </a:rPr>
              <a:t>system are :</a:t>
            </a:r>
          </a:p>
          <a:p>
            <a:pPr marL="0" indent="0">
              <a:buNone/>
            </a:pPr>
            <a:r>
              <a:rPr lang="en-US" sz="1600" dirty="0">
                <a:latin typeface="Times New Roman" panose="02020603050405020304" pitchFamily="18" charset="0"/>
                <a:cs typeface="Times New Roman" panose="02020603050405020304" pitchFamily="18" charset="0"/>
              </a:rPr>
              <a:t>a) A high brightness white LED which acts as transmission source.</a:t>
            </a:r>
          </a:p>
          <a:p>
            <a:pPr marL="0" indent="0">
              <a:buNone/>
            </a:pPr>
            <a:r>
              <a:rPr lang="en-US" sz="1600" dirty="0">
                <a:latin typeface="Times New Roman" panose="02020603050405020304" pitchFamily="18" charset="0"/>
                <a:cs typeface="Times New Roman" panose="02020603050405020304" pitchFamily="18" charset="0"/>
              </a:rPr>
              <a:t>b) A silicon photodiode with good response to visible light as the receiving element</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b="1" dirty="0" smtClean="0"/>
              <a:t> </a:t>
            </a:r>
            <a:r>
              <a:rPr lang="en-US" b="1" dirty="0" smtClean="0"/>
              <a:t>Working</a:t>
            </a:r>
            <a:endParaRPr lang="en-US" b="1" dirty="0"/>
          </a:p>
          <a:p>
            <a:pPr marL="0" indent="0" algn="just">
              <a:spcBef>
                <a:spcPts val="600"/>
              </a:spcBef>
              <a:buNone/>
            </a:pPr>
            <a:r>
              <a:rPr lang="en-US" sz="1600" dirty="0">
                <a:latin typeface="Times New Roman" panose="02020603050405020304" pitchFamily="18" charset="0"/>
                <a:cs typeface="Times New Roman" panose="02020603050405020304" pitchFamily="18" charset="0"/>
              </a:rPr>
              <a:t>LED light bulbs can be dipped and dimmed, </a:t>
            </a:r>
            <a:endParaRPr lang="en-US" sz="1600" dirty="0" smtClean="0">
              <a:latin typeface="Times New Roman" panose="02020603050405020304" pitchFamily="18" charset="0"/>
              <a:cs typeface="Times New Roman" panose="02020603050405020304" pitchFamily="18" charset="0"/>
            </a:endParaRPr>
          </a:p>
          <a:p>
            <a:pPr marL="0" indent="0" algn="just">
              <a:spcBef>
                <a:spcPts val="600"/>
              </a:spcBef>
              <a:buNone/>
            </a:pPr>
            <a:r>
              <a:rPr lang="en-US" sz="1600" dirty="0" smtClean="0">
                <a:latin typeface="Times New Roman" panose="02020603050405020304" pitchFamily="18" charset="0"/>
                <a:cs typeface="Times New Roman" panose="02020603050405020304" pitchFamily="18" charset="0"/>
              </a:rPr>
              <a:t>up </a:t>
            </a:r>
            <a:r>
              <a:rPr lang="en-US" sz="1600" dirty="0">
                <a:latin typeface="Times New Roman" panose="02020603050405020304" pitchFamily="18" charset="0"/>
                <a:cs typeface="Times New Roman" panose="02020603050405020304" pitchFamily="18" charset="0"/>
              </a:rPr>
              <a:t>and down at extremely high speeds, </a:t>
            </a:r>
            <a:endParaRPr lang="en-US" sz="1600" dirty="0" smtClean="0">
              <a:latin typeface="Times New Roman" panose="02020603050405020304" pitchFamily="18" charset="0"/>
              <a:cs typeface="Times New Roman" panose="02020603050405020304" pitchFamily="18" charset="0"/>
            </a:endParaRPr>
          </a:p>
          <a:p>
            <a:pPr marL="0" indent="0" algn="just">
              <a:spcBef>
                <a:spcPts val="600"/>
              </a:spcBef>
              <a:buNone/>
            </a:pPr>
            <a:r>
              <a:rPr lang="en-US" sz="1600" dirty="0" smtClean="0">
                <a:latin typeface="Times New Roman" panose="02020603050405020304" pitchFamily="18" charset="0"/>
                <a:cs typeface="Times New Roman" panose="02020603050405020304" pitchFamily="18" charset="0"/>
              </a:rPr>
              <a:t>without </a:t>
            </a:r>
            <a:r>
              <a:rPr lang="en-US" sz="1600" dirty="0">
                <a:latin typeface="Times New Roman" panose="02020603050405020304" pitchFamily="18" charset="0"/>
                <a:cs typeface="Times New Roman" panose="02020603050405020304" pitchFamily="18" charset="0"/>
              </a:rPr>
              <a:t>being visible to the human eye. </a:t>
            </a:r>
            <a:endParaRPr lang="en-US" sz="1600" dirty="0" smtClean="0">
              <a:latin typeface="Times New Roman" panose="02020603050405020304" pitchFamily="18" charset="0"/>
              <a:cs typeface="Times New Roman" panose="02020603050405020304" pitchFamily="18" charset="0"/>
            </a:endParaRPr>
          </a:p>
          <a:p>
            <a:pPr marL="0" indent="0" algn="just">
              <a:spcBef>
                <a:spcPts val="600"/>
              </a:spcBef>
              <a:buNone/>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tiny changes/pulses in the rapid dimming </a:t>
            </a:r>
            <a:endParaRPr lang="en-US" sz="1600" dirty="0" smtClean="0">
              <a:latin typeface="Times New Roman" panose="02020603050405020304" pitchFamily="18" charset="0"/>
              <a:cs typeface="Times New Roman" panose="02020603050405020304" pitchFamily="18" charset="0"/>
            </a:endParaRPr>
          </a:p>
          <a:p>
            <a:pPr marL="0" indent="0" algn="just">
              <a:spcBef>
                <a:spcPts val="600"/>
              </a:spcBef>
              <a:buNone/>
            </a:pPr>
            <a:r>
              <a:rPr lang="en-US" sz="1600" dirty="0" smtClean="0">
                <a:latin typeface="Times New Roman" panose="02020603050405020304" pitchFamily="18" charset="0"/>
                <a:cs typeface="Times New Roman" panose="02020603050405020304" pitchFamily="18" charset="0"/>
              </a:rPr>
              <a:t>of </a:t>
            </a:r>
            <a:r>
              <a:rPr lang="en-US" sz="1600" dirty="0">
                <a:latin typeface="Times New Roman" panose="02020603050405020304" pitchFamily="18" charset="0"/>
                <a:cs typeface="Times New Roman" panose="02020603050405020304" pitchFamily="18" charset="0"/>
              </a:rPr>
              <a:t>LED bulbs is then converted by the ‘receiver’ </a:t>
            </a:r>
            <a:endParaRPr lang="en-US" sz="1600" dirty="0" smtClean="0">
              <a:latin typeface="Times New Roman" panose="02020603050405020304" pitchFamily="18" charset="0"/>
              <a:cs typeface="Times New Roman" panose="02020603050405020304" pitchFamily="18" charset="0"/>
            </a:endParaRPr>
          </a:p>
          <a:p>
            <a:pPr marL="0" indent="0" algn="just">
              <a:spcBef>
                <a:spcPts val="600"/>
              </a:spcBef>
              <a:buNone/>
            </a:pPr>
            <a:r>
              <a:rPr lang="en-US" sz="1600" dirty="0" smtClean="0">
                <a:latin typeface="Times New Roman" panose="02020603050405020304" pitchFamily="18" charset="0"/>
                <a:cs typeface="Times New Roman" panose="02020603050405020304" pitchFamily="18" charset="0"/>
              </a:rPr>
              <a:t>into </a:t>
            </a:r>
            <a:r>
              <a:rPr lang="en-US" sz="1600" dirty="0">
                <a:latin typeface="Times New Roman" panose="02020603050405020304" pitchFamily="18" charset="0"/>
                <a:cs typeface="Times New Roman" panose="02020603050405020304" pitchFamily="18" charset="0"/>
              </a:rPr>
              <a:t>electrical signal. The signal is then converted </a:t>
            </a:r>
            <a:endParaRPr lang="en-US" sz="1600" dirty="0" smtClean="0">
              <a:latin typeface="Times New Roman" panose="02020603050405020304" pitchFamily="18" charset="0"/>
              <a:cs typeface="Times New Roman" panose="02020603050405020304" pitchFamily="18" charset="0"/>
            </a:endParaRPr>
          </a:p>
          <a:p>
            <a:pPr marL="0" indent="0" algn="just">
              <a:spcBef>
                <a:spcPts val="600"/>
              </a:spcBef>
              <a:buNone/>
            </a:pPr>
            <a:r>
              <a:rPr lang="en-US" sz="1600" dirty="0" smtClean="0">
                <a:latin typeface="Times New Roman" panose="02020603050405020304" pitchFamily="18" charset="0"/>
                <a:cs typeface="Times New Roman" panose="02020603050405020304" pitchFamily="18" charset="0"/>
              </a:rPr>
              <a:t>back </a:t>
            </a:r>
            <a:r>
              <a:rPr lang="en-US" sz="1600" dirty="0">
                <a:latin typeface="Times New Roman" panose="02020603050405020304" pitchFamily="18" charset="0"/>
                <a:cs typeface="Times New Roman" panose="02020603050405020304" pitchFamily="18" charset="0"/>
              </a:rPr>
              <a:t>into a binary data stream that we would </a:t>
            </a:r>
            <a:endParaRPr lang="en-US" sz="1600" dirty="0" smtClean="0">
              <a:latin typeface="Times New Roman" panose="02020603050405020304" pitchFamily="18" charset="0"/>
              <a:cs typeface="Times New Roman" panose="02020603050405020304" pitchFamily="18" charset="0"/>
            </a:endParaRPr>
          </a:p>
          <a:p>
            <a:pPr marL="0" indent="0" algn="just">
              <a:spcBef>
                <a:spcPts val="600"/>
              </a:spcBef>
              <a:buNone/>
            </a:pPr>
            <a:r>
              <a:rPr lang="en-US" sz="1600" dirty="0" smtClean="0">
                <a:latin typeface="Times New Roman" panose="02020603050405020304" pitchFamily="18" charset="0"/>
                <a:cs typeface="Times New Roman" panose="02020603050405020304" pitchFamily="18" charset="0"/>
              </a:rPr>
              <a:t>recognize </a:t>
            </a:r>
            <a:r>
              <a:rPr lang="en-US" sz="1600" dirty="0">
                <a:latin typeface="Times New Roman" panose="02020603050405020304" pitchFamily="18" charset="0"/>
                <a:cs typeface="Times New Roman" panose="02020603050405020304" pitchFamily="18" charset="0"/>
              </a:rPr>
              <a:t>as web, video and audio applications </a:t>
            </a:r>
            <a:endParaRPr lang="en-US" sz="1600" dirty="0" smtClean="0">
              <a:latin typeface="Times New Roman" panose="02020603050405020304" pitchFamily="18" charset="0"/>
              <a:cs typeface="Times New Roman" panose="02020603050405020304" pitchFamily="18" charset="0"/>
            </a:endParaRPr>
          </a:p>
          <a:p>
            <a:pPr marL="0" indent="0" algn="just">
              <a:spcBef>
                <a:spcPts val="600"/>
              </a:spcBef>
              <a:buNone/>
            </a:pPr>
            <a:r>
              <a:rPr lang="en-US" sz="1600" dirty="0" smtClean="0">
                <a:latin typeface="Times New Roman" panose="02020603050405020304" pitchFamily="18" charset="0"/>
                <a:cs typeface="Times New Roman" panose="02020603050405020304" pitchFamily="18" charset="0"/>
              </a:rPr>
              <a:t>that </a:t>
            </a:r>
            <a:r>
              <a:rPr lang="en-US" sz="1600" dirty="0">
                <a:latin typeface="Times New Roman" panose="02020603050405020304" pitchFamily="18" charset="0"/>
                <a:cs typeface="Times New Roman" panose="02020603050405020304" pitchFamily="18" charset="0"/>
              </a:rPr>
              <a:t>run on internet enabled devices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274527" y="3211550"/>
            <a:ext cx="4775326" cy="2865865"/>
          </a:xfrm>
          <a:prstGeom prst="rect">
            <a:avLst/>
          </a:prstGeom>
        </p:spPr>
      </p:pic>
    </p:spTree>
    <p:extLst>
      <p:ext uri="{BB962C8B-B14F-4D97-AF65-F5344CB8AC3E}">
        <p14:creationId xmlns:p14="http://schemas.microsoft.com/office/powerpoint/2010/main" val="244459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63870"/>
            <a:ext cx="9404723" cy="606648"/>
          </a:xfrm>
        </p:spPr>
        <p:txBody>
          <a:bodyPr/>
          <a:lstStyle/>
          <a:p>
            <a:r>
              <a:rPr lang="en-US" dirty="0" smtClean="0"/>
              <a:t>Areas of applications</a:t>
            </a:r>
            <a:endParaRPr lang="en-US" dirty="0"/>
          </a:p>
        </p:txBody>
      </p:sp>
      <p:sp>
        <p:nvSpPr>
          <p:cNvPr id="3" name="Content Placeholder 2"/>
          <p:cNvSpPr>
            <a:spLocks noGrp="1"/>
          </p:cNvSpPr>
          <p:nvPr>
            <p:ph idx="1"/>
          </p:nvPr>
        </p:nvSpPr>
        <p:spPr>
          <a:xfrm>
            <a:off x="1103312" y="1316937"/>
            <a:ext cx="8946541" cy="4195481"/>
          </a:xfrm>
        </p:spPr>
        <p:txBody>
          <a:bodyPr/>
          <a:lstStyle/>
          <a:p>
            <a:r>
              <a:rPr lang="en-US" sz="1600" b="1" dirty="0" smtClean="0">
                <a:latin typeface="Times New Roman" panose="02020603050405020304" pitchFamily="18" charset="0"/>
                <a:cs typeface="Times New Roman" panose="02020603050405020304" pitchFamily="18" charset="0"/>
              </a:rPr>
              <a:t>Military-</a:t>
            </a:r>
            <a:r>
              <a:rPr lang="en-US" sz="1600" dirty="0">
                <a:latin typeface="Times New Roman" panose="02020603050405020304" pitchFamily="18" charset="0"/>
                <a:cs typeface="Times New Roman" panose="02020603050405020304" pitchFamily="18" charset="0"/>
              </a:rPr>
              <a:t>Li-Fi coverage can be limited to a small lit area such as a tent. Thus it can limit access to sensitive information under specific light and in areas where mobile phones can’t be used such as ammunition dumps</a:t>
            </a:r>
            <a:r>
              <a:rPr lang="en-US" sz="1600" dirty="0" smtClean="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Underwater </a:t>
            </a:r>
            <a:r>
              <a:rPr lang="en-US" sz="1600" b="1" dirty="0" smtClean="0">
                <a:latin typeface="Times New Roman" panose="02020603050405020304" pitchFamily="18" charset="0"/>
                <a:cs typeface="Times New Roman" panose="02020603050405020304" pitchFamily="18" charset="0"/>
              </a:rPr>
              <a:t>Communication-</a:t>
            </a:r>
            <a:r>
              <a:rPr lang="en-US" sz="1600" dirty="0">
                <a:latin typeface="Times New Roman" panose="02020603050405020304" pitchFamily="18" charset="0"/>
                <a:cs typeface="Times New Roman" panose="02020603050405020304" pitchFamily="18" charset="0"/>
              </a:rPr>
              <a:t>Light can travel through water unlike Wi-Fi’s radio signals that will be swallowed up by the water.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way underwater vehicles communicate with one another</a:t>
            </a:r>
            <a:r>
              <a:rPr lang="en-US" sz="1600" dirty="0" smtClean="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Traffic </a:t>
            </a:r>
            <a:r>
              <a:rPr lang="en-US" sz="1600" b="1" dirty="0" smtClean="0">
                <a:latin typeface="Times New Roman" panose="02020603050405020304" pitchFamily="18" charset="0"/>
                <a:cs typeface="Times New Roman" panose="02020603050405020304" pitchFamily="18" charset="0"/>
              </a:rPr>
              <a:t>Lights-</a:t>
            </a:r>
            <a:r>
              <a:rPr lang="en-US" sz="1600" dirty="0">
                <a:latin typeface="Times New Roman" panose="02020603050405020304" pitchFamily="18" charset="0"/>
                <a:cs typeface="Times New Roman" panose="02020603050405020304" pitchFamily="18" charset="0"/>
              </a:rPr>
              <a:t>The LED bulbs in traffic lights could provide drivers with weather conditions and traffic updates while they wait at a traffic light</a:t>
            </a:r>
            <a:r>
              <a:rPr lang="en-US" sz="1600" dirty="0" smtClean="0">
                <a:latin typeface="Times New Roman" panose="02020603050405020304" pitchFamily="18" charset="0"/>
                <a:cs typeface="Times New Roman" panose="02020603050405020304" pitchFamily="18" charset="0"/>
              </a:rPr>
              <a:t>.</a:t>
            </a:r>
          </a:p>
          <a:p>
            <a:r>
              <a:rPr lang="en-US" sz="1600" b="1" dirty="0" smtClean="0">
                <a:latin typeface="Times New Roman" panose="02020603050405020304" pitchFamily="18" charset="0"/>
                <a:cs typeface="Times New Roman" panose="02020603050405020304" pitchFamily="18" charset="0"/>
              </a:rPr>
              <a:t>Security-</a:t>
            </a:r>
            <a:r>
              <a:rPr lang="en-US" sz="1600" dirty="0">
                <a:latin typeface="Times New Roman" panose="02020603050405020304" pitchFamily="18" charset="0"/>
                <a:cs typeface="Times New Roman" panose="02020603050405020304" pitchFamily="18" charset="0"/>
              </a:rPr>
              <a:t>Li-Fi has a shorter range than Wi-Fi and because of this, is more secure than Wi-Fi. This is because the shorter the range, the less chance of malicious interceptions within the data stream. This could be very useful in industries that handle large counts of sensitive data, for example healthcare.</a:t>
            </a:r>
          </a:p>
          <a:p>
            <a:r>
              <a:rPr lang="en-US" sz="1600" b="1" dirty="0">
                <a:latin typeface="Times New Roman" panose="02020603050405020304" pitchFamily="18" charset="0"/>
                <a:cs typeface="Times New Roman" panose="02020603050405020304" pitchFamily="18" charset="0"/>
              </a:rPr>
              <a:t>Li-Fi Enabled Street </a:t>
            </a:r>
            <a:r>
              <a:rPr lang="en-US" sz="1600" b="1" dirty="0" smtClean="0">
                <a:latin typeface="Times New Roman" panose="02020603050405020304" pitchFamily="18" charset="0"/>
                <a:cs typeface="Times New Roman" panose="02020603050405020304" pitchFamily="18" charset="0"/>
              </a:rPr>
              <a:t>Lights-</a:t>
            </a:r>
            <a:r>
              <a:rPr lang="en-US" sz="1600" dirty="0" smtClean="0">
                <a:latin typeface="Times New Roman" panose="02020603050405020304" pitchFamily="18" charset="0"/>
                <a:cs typeface="Times New Roman" panose="02020603050405020304" pitchFamily="18" charset="0"/>
              </a:rPr>
              <a:t>Cities </a:t>
            </a:r>
            <a:r>
              <a:rPr lang="en-US" sz="1600" dirty="0">
                <a:latin typeface="Times New Roman" panose="02020603050405020304" pitchFamily="18" charset="0"/>
                <a:cs typeface="Times New Roman" panose="02020603050405020304" pitchFamily="18" charset="0"/>
              </a:rPr>
              <a:t>could definitely benefit from Li-Fi enabled street lights to provide internet access to mobile phones. This public internet access could make walking home at night safer and also help with tourism by providing an outlet for local information.</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b="1" dirty="0"/>
          </a:p>
          <a:p>
            <a:endParaRPr lang="en-US"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524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19625"/>
            <a:ext cx="9404723" cy="595497"/>
          </a:xfrm>
        </p:spPr>
        <p:txBody>
          <a:bodyPr/>
          <a:lstStyle/>
          <a:p>
            <a:r>
              <a:rPr lang="en-US" dirty="0" smtClean="0"/>
              <a:t>Future of Li-Fi</a:t>
            </a:r>
            <a:endParaRPr lang="en-US" dirty="0"/>
          </a:p>
        </p:txBody>
      </p:sp>
      <p:sp>
        <p:nvSpPr>
          <p:cNvPr id="3" name="Content Placeholder 2"/>
          <p:cNvSpPr>
            <a:spLocks noGrp="1"/>
          </p:cNvSpPr>
          <p:nvPr>
            <p:ph idx="1"/>
          </p:nvPr>
        </p:nvSpPr>
        <p:spPr>
          <a:xfrm>
            <a:off x="1103312" y="1417298"/>
            <a:ext cx="8946541" cy="4195481"/>
          </a:xfrm>
        </p:spPr>
        <p:txBody>
          <a:bodyPr>
            <a:normAutofit/>
          </a:bodyPr>
          <a:lstStyle/>
          <a:p>
            <a:r>
              <a:rPr lang="en-US" sz="1600" dirty="0">
                <a:latin typeface="Times New Roman" panose="02020603050405020304" pitchFamily="18" charset="0"/>
                <a:cs typeface="Times New Roman" panose="02020603050405020304" pitchFamily="18" charset="0"/>
              </a:rPr>
              <a:t>“In two years time, you will see Li-Fi on the market on many levels,” says Deepak Solanki of , an Estonian company which is testing the technology in its offices</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Right now, Li-Fi is meant as a complimentary device to be used along with Wi-Fi, but in the future, Li-Fi will be the dominant internet connection device around. Li-Fi will become more secure than Wi-Fi. </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startup known as </a:t>
            </a:r>
            <a:r>
              <a:rPr lang="en-US" sz="1600" b="1" dirty="0">
                <a:latin typeface="Times New Roman" panose="02020603050405020304" pitchFamily="18" charset="0"/>
                <a:cs typeface="Times New Roman" panose="02020603050405020304" pitchFamily="18" charset="0"/>
              </a:rPr>
              <a:t>Velmenni</a:t>
            </a:r>
            <a:r>
              <a:rPr lang="en-US" sz="1600" dirty="0">
                <a:latin typeface="Times New Roman" panose="02020603050405020304" pitchFamily="18" charset="0"/>
                <a:cs typeface="Times New Roman" panose="02020603050405020304" pitchFamily="18" charset="0"/>
              </a:rPr>
              <a:t> is at the forefront of this technological revolution in India. There is certainty of development of future applications of the Li-Fi which can be extended to different </a:t>
            </a:r>
            <a:r>
              <a:rPr lang="en-US" sz="1600" dirty="0" smtClean="0">
                <a:latin typeface="Times New Roman" panose="02020603050405020304" pitchFamily="18" charset="0"/>
                <a:cs typeface="Times New Roman" panose="02020603050405020304" pitchFamily="18" charset="0"/>
              </a:rPr>
              <a:t>platforms.</a:t>
            </a:r>
          </a:p>
          <a:p>
            <a:r>
              <a:rPr lang="en-US" sz="1600" dirty="0">
                <a:latin typeface="Times New Roman" panose="02020603050405020304" pitchFamily="18" charset="0"/>
                <a:cs typeface="Times New Roman" panose="02020603050405020304" pitchFamily="18" charset="0"/>
              </a:rPr>
              <a:t>Lights will not only find a place on your study desks and your offices but also in a form of excellent wireless communication</a:t>
            </a:r>
            <a:r>
              <a:rPr lang="en-US" sz="1600" dirty="0"/>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67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9404723" cy="584345"/>
          </a:xfrm>
        </p:spPr>
        <p:txBody>
          <a:bodyPr/>
          <a:lstStyle/>
          <a:p>
            <a:r>
              <a:rPr lang="en-US" sz="3200" dirty="0" smtClean="0"/>
              <a:t>Literature Survey in medical application</a:t>
            </a:r>
            <a:endParaRPr lang="en-US" sz="3200" dirty="0"/>
          </a:p>
        </p:txBody>
      </p:sp>
      <p:sp>
        <p:nvSpPr>
          <p:cNvPr id="3" name="Content Placeholder 2"/>
          <p:cNvSpPr>
            <a:spLocks noGrp="1"/>
          </p:cNvSpPr>
          <p:nvPr>
            <p:ph idx="1"/>
          </p:nvPr>
        </p:nvSpPr>
        <p:spPr>
          <a:xfrm>
            <a:off x="1203673" y="1774138"/>
            <a:ext cx="8946541" cy="4195481"/>
          </a:xfrm>
        </p:spPr>
        <p:txBody>
          <a:bodyPr>
            <a:normAutofit/>
          </a:bodyPr>
          <a:lstStyle/>
          <a:p>
            <a:r>
              <a:rPr lang="en-US" sz="1800" dirty="0" smtClean="0">
                <a:latin typeface="Times New Roman" panose="02020603050405020304" pitchFamily="18" charset="0"/>
                <a:cs typeface="Times New Roman" panose="02020603050405020304" pitchFamily="18" charset="0"/>
              </a:rPr>
              <a:t>Title : li-fi based health monitoring system for infants</a:t>
            </a:r>
          </a:p>
          <a:p>
            <a:r>
              <a:rPr lang="en-US" sz="1800" dirty="0">
                <a:latin typeface="Times New Roman" panose="02020603050405020304" pitchFamily="18" charset="0"/>
                <a:cs typeface="Times New Roman" panose="02020603050405020304" pitchFamily="18" charset="0"/>
              </a:rPr>
              <a:t>Author : </a:t>
            </a:r>
            <a:r>
              <a:rPr lang="en-US" sz="1800" dirty="0" err="1">
                <a:latin typeface="Times New Roman" panose="02020603050405020304" pitchFamily="18" charset="0"/>
                <a:cs typeface="Times New Roman" panose="02020603050405020304" pitchFamily="18" charset="0"/>
              </a:rPr>
              <a:t>Hasnain</a:t>
            </a:r>
            <a:r>
              <a:rPr lang="en-US" sz="1800" dirty="0">
                <a:latin typeface="Times New Roman" panose="02020603050405020304" pitchFamily="18" charset="0"/>
                <a:cs typeface="Times New Roman" panose="02020603050405020304" pitchFamily="18" charset="0"/>
              </a:rPr>
              <a:t> Ali, M. </a:t>
            </a:r>
            <a:r>
              <a:rPr lang="en-US" sz="1800" dirty="0" err="1">
                <a:latin typeface="Times New Roman" panose="02020603050405020304" pitchFamily="18" charset="0"/>
                <a:cs typeface="Times New Roman" panose="02020603050405020304" pitchFamily="18" charset="0"/>
              </a:rPr>
              <a:t>Ibtehaj</a:t>
            </a:r>
            <a:r>
              <a:rPr lang="en-US" sz="1800" dirty="0">
                <a:latin typeface="Times New Roman" panose="02020603050405020304" pitchFamily="18" charset="0"/>
                <a:cs typeface="Times New Roman" panose="02020603050405020304" pitchFamily="18" charset="0"/>
              </a:rPr>
              <a:t> Ahmad, </a:t>
            </a:r>
            <a:r>
              <a:rPr lang="en-US" sz="1800" dirty="0" err="1">
                <a:latin typeface="Times New Roman" panose="02020603050405020304" pitchFamily="18" charset="0"/>
                <a:cs typeface="Times New Roman" panose="02020603050405020304" pitchFamily="18" charset="0"/>
              </a:rPr>
              <a:t>Anoshah</a:t>
            </a:r>
            <a:r>
              <a:rPr lang="en-US" sz="1800" dirty="0">
                <a:latin typeface="Times New Roman" panose="02020603050405020304" pitchFamily="18" charset="0"/>
                <a:cs typeface="Times New Roman" panose="02020603050405020304" pitchFamily="18" charset="0"/>
              </a:rPr>
              <a:t> Malik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Working principle </a:t>
            </a:r>
            <a:r>
              <a:rPr lang="en-US" sz="1800" dirty="0" smtClean="0"/>
              <a:t>: </a:t>
            </a:r>
            <a:r>
              <a:rPr lang="en-US" sz="1800" dirty="0" smtClean="0">
                <a:latin typeface="Times New Roman" panose="02020603050405020304" pitchFamily="18" charset="0"/>
                <a:cs typeface="Times New Roman" panose="02020603050405020304" pitchFamily="18" charset="0"/>
              </a:rPr>
              <a:t>This system is proposed for </a:t>
            </a:r>
            <a:r>
              <a:rPr lang="en-US" sz="1800" dirty="0">
                <a:latin typeface="Times New Roman" panose="02020603050405020304" pitchFamily="18" charset="0"/>
                <a:cs typeface="Times New Roman" panose="02020603050405020304" pitchFamily="18" charset="0"/>
              </a:rPr>
              <a:t>the infants to </a:t>
            </a:r>
            <a:r>
              <a:rPr lang="en-US" sz="1800" dirty="0" smtClean="0">
                <a:latin typeface="Times New Roman" panose="02020603050405020304" pitchFamily="18" charset="0"/>
                <a:cs typeface="Times New Roman" panose="02020603050405020304" pitchFamily="18" charset="0"/>
              </a:rPr>
              <a:t>monitor health </a:t>
            </a:r>
            <a:r>
              <a:rPr lang="en-US" sz="1800" dirty="0">
                <a:latin typeface="Times New Roman" panose="02020603050405020304" pitchFamily="18" charset="0"/>
                <a:cs typeface="Times New Roman" panose="02020603050405020304" pitchFamily="18" charset="0"/>
              </a:rPr>
              <a:t>parameters like Heartbeat and Oxygen </a:t>
            </a:r>
            <a:r>
              <a:rPr lang="en-US" sz="1800" dirty="0" smtClean="0">
                <a:latin typeface="Times New Roman" panose="02020603050405020304" pitchFamily="18" charset="0"/>
                <a:cs typeface="Times New Roman" panose="02020603050405020304" pitchFamily="18" charset="0"/>
              </a:rPr>
              <a:t>Level. MAX30100 </a:t>
            </a:r>
            <a:r>
              <a:rPr lang="en-US" sz="1800" dirty="0">
                <a:latin typeface="Times New Roman" panose="02020603050405020304" pitchFamily="18" charset="0"/>
                <a:cs typeface="Times New Roman" panose="02020603050405020304" pitchFamily="18" charset="0"/>
              </a:rPr>
              <a:t>used for the monitoring of Heartbeat </a:t>
            </a:r>
            <a:r>
              <a:rPr lang="en-US" sz="1800" dirty="0" smtClean="0">
                <a:latin typeface="Times New Roman" panose="02020603050405020304" pitchFamily="18" charset="0"/>
                <a:cs typeface="Times New Roman" panose="02020603050405020304" pitchFamily="18" charset="0"/>
              </a:rPr>
              <a:t>and Oxygen </a:t>
            </a:r>
            <a:r>
              <a:rPr lang="en-US" sz="1800" dirty="0">
                <a:latin typeface="Times New Roman" panose="02020603050405020304" pitchFamily="18" charset="0"/>
                <a:cs typeface="Times New Roman" panose="02020603050405020304" pitchFamily="18" charset="0"/>
              </a:rPr>
              <a:t>Level of the </a:t>
            </a:r>
            <a:r>
              <a:rPr lang="en-US" sz="1800" dirty="0" smtClean="0">
                <a:latin typeface="Times New Roman" panose="02020603050405020304" pitchFamily="18" charset="0"/>
                <a:cs typeface="Times New Roman" panose="02020603050405020304" pitchFamily="18" charset="0"/>
              </a:rPr>
              <a:t>infant. Here they </a:t>
            </a:r>
            <a:r>
              <a:rPr lang="en-US" sz="1800" dirty="0">
                <a:latin typeface="Times New Roman" panose="02020603050405020304" pitchFamily="18" charset="0"/>
                <a:cs typeface="Times New Roman" panose="02020603050405020304" pitchFamily="18" charset="0"/>
              </a:rPr>
              <a:t>propose a compact system that can be installed </a:t>
            </a:r>
            <a:r>
              <a:rPr lang="en-US" sz="1800" dirty="0" smtClean="0">
                <a:latin typeface="Times New Roman" panose="02020603050405020304" pitchFamily="18" charset="0"/>
                <a:cs typeface="Times New Roman" panose="02020603050405020304" pitchFamily="18" charset="0"/>
              </a:rPr>
              <a:t>in the </a:t>
            </a:r>
            <a:r>
              <a:rPr lang="en-US" sz="1800" dirty="0">
                <a:latin typeface="Times New Roman" panose="02020603050405020304" pitchFamily="18" charset="0"/>
                <a:cs typeface="Times New Roman" panose="02020603050405020304" pitchFamily="18" charset="0"/>
              </a:rPr>
              <a:t>infant’s bag. </a:t>
            </a:r>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system comprises of </a:t>
            </a:r>
            <a:r>
              <a:rPr lang="en-US" sz="1800" dirty="0" smtClean="0">
                <a:latin typeface="Times New Roman" panose="02020603050405020304" pitchFamily="18" charset="0"/>
                <a:cs typeface="Times New Roman" panose="02020603050405020304" pitchFamily="18" charset="0"/>
              </a:rPr>
              <a:t>wearable sensors </a:t>
            </a:r>
            <a:r>
              <a:rPr lang="en-US" sz="1800" dirty="0">
                <a:latin typeface="Times New Roman" panose="02020603050405020304" pitchFamily="18" charset="0"/>
                <a:cs typeface="Times New Roman" panose="02020603050405020304" pitchFamily="18" charset="0"/>
              </a:rPr>
              <a:t>and wearable microcontrollers for </a:t>
            </a:r>
            <a:r>
              <a:rPr lang="en-US" sz="1800" dirty="0" smtClean="0">
                <a:latin typeface="Times New Roman" panose="02020603050405020304" pitchFamily="18" charset="0"/>
                <a:cs typeface="Times New Roman" panose="02020603050405020304" pitchFamily="18" charset="0"/>
              </a:rPr>
              <a:t>physical flexibility </a:t>
            </a:r>
            <a:r>
              <a:rPr lang="en-US" sz="1800" dirty="0">
                <a:latin typeface="Times New Roman" panose="02020603050405020304" pitchFamily="18" charset="0"/>
                <a:cs typeface="Times New Roman" panose="02020603050405020304" pitchFamily="18" charset="0"/>
              </a:rPr>
              <a:t>of the infants.</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848371" y="3780740"/>
            <a:ext cx="4859315" cy="2597758"/>
          </a:xfrm>
          <a:prstGeom prst="rect">
            <a:avLst/>
          </a:prstGeom>
        </p:spPr>
      </p:pic>
    </p:spTree>
    <p:extLst>
      <p:ext uri="{BB962C8B-B14F-4D97-AF65-F5344CB8AC3E}">
        <p14:creationId xmlns:p14="http://schemas.microsoft.com/office/powerpoint/2010/main" val="78403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08113"/>
            <a:ext cx="9404723" cy="673555"/>
          </a:xfrm>
        </p:spPr>
        <p:txBody>
          <a:bodyPr/>
          <a:lstStyle/>
          <a:p>
            <a:r>
              <a:rPr lang="en-US" dirty="0" smtClean="0"/>
              <a:t>continued</a:t>
            </a:r>
            <a:endParaRPr lang="en-US" dirty="0"/>
          </a:p>
        </p:txBody>
      </p:sp>
      <p:sp>
        <p:nvSpPr>
          <p:cNvPr id="3" name="Content Placeholder 2"/>
          <p:cNvSpPr>
            <a:spLocks noGrp="1"/>
          </p:cNvSpPr>
          <p:nvPr>
            <p:ph idx="1"/>
          </p:nvPr>
        </p:nvSpPr>
        <p:spPr>
          <a:xfrm>
            <a:off x="1203673" y="1629171"/>
            <a:ext cx="8946541" cy="4195481"/>
          </a:xfrm>
        </p:spPr>
        <p:txBody>
          <a:bodyPr>
            <a:normAutofit/>
          </a:bodyPr>
          <a:lstStyle/>
          <a:p>
            <a:r>
              <a:rPr lang="en-US" sz="1800" dirty="0" smtClean="0">
                <a:latin typeface="Times New Roman" panose="02020603050405020304" pitchFamily="18" charset="0"/>
                <a:cs typeface="Times New Roman" panose="02020603050405020304" pitchFamily="18" charset="0"/>
              </a:rPr>
              <a:t>Title : </a:t>
            </a:r>
            <a:r>
              <a:rPr lang="en-US" sz="1800" dirty="0">
                <a:latin typeface="Times New Roman" panose="02020603050405020304" pitchFamily="18" charset="0"/>
                <a:cs typeface="Times New Roman" panose="02020603050405020304" pitchFamily="18" charset="0"/>
              </a:rPr>
              <a:t>Smart navigation with AI </a:t>
            </a:r>
            <a:r>
              <a:rPr lang="en-US" sz="1800" dirty="0" smtClean="0">
                <a:latin typeface="Times New Roman" panose="02020603050405020304" pitchFamily="18" charset="0"/>
                <a:cs typeface="Times New Roman" panose="02020603050405020304" pitchFamily="18" charset="0"/>
              </a:rPr>
              <a:t>Engine </a:t>
            </a:r>
            <a:r>
              <a:rPr lang="en-US" sz="1800" dirty="0">
                <a:latin typeface="Times New Roman" panose="02020603050405020304" pitchFamily="18" charset="0"/>
                <a:cs typeface="Times New Roman" panose="02020603050405020304" pitchFamily="18" charset="0"/>
              </a:rPr>
              <a:t>for Li-Fi </a:t>
            </a:r>
            <a:r>
              <a:rPr lang="en-US" sz="1800" dirty="0" smtClean="0">
                <a:latin typeface="Times New Roman" panose="02020603050405020304" pitchFamily="18" charset="0"/>
                <a:cs typeface="Times New Roman" panose="02020603050405020304" pitchFamily="18" charset="0"/>
              </a:rPr>
              <a:t>based Medical </a:t>
            </a:r>
            <a:r>
              <a:rPr lang="en-US" sz="1800" dirty="0">
                <a:latin typeface="Times New Roman" panose="02020603050405020304" pitchFamily="18" charset="0"/>
                <a:cs typeface="Times New Roman" panose="02020603050405020304" pitchFamily="18" charset="0"/>
              </a:rPr>
              <a:t>Indoor </a:t>
            </a:r>
            <a:r>
              <a:rPr lang="en-US" sz="1800" dirty="0" smtClean="0">
                <a:latin typeface="Times New Roman" panose="02020603050405020304" pitchFamily="18" charset="0"/>
                <a:cs typeface="Times New Roman" panose="02020603050405020304" pitchFamily="18" charset="0"/>
              </a:rPr>
              <a:t>Environment</a:t>
            </a:r>
          </a:p>
          <a:p>
            <a:r>
              <a:rPr lang="en-US" sz="1800" dirty="0" smtClean="0">
                <a:latin typeface="Times New Roman" panose="02020603050405020304" pitchFamily="18" charset="0"/>
                <a:cs typeface="Times New Roman" panose="02020603050405020304" pitchFamily="18" charset="0"/>
              </a:rPr>
              <a:t>Author : </a:t>
            </a:r>
            <a:r>
              <a:rPr lang="en-US" sz="1800" dirty="0">
                <a:latin typeface="Times New Roman" panose="02020603050405020304" pitchFamily="18" charset="0"/>
                <a:cs typeface="Times New Roman" panose="02020603050405020304" pitchFamily="18" charset="0"/>
              </a:rPr>
              <a:t>Ho Kyung </a:t>
            </a:r>
            <a:r>
              <a:rPr lang="en-US" sz="1800" dirty="0" smtClean="0">
                <a:latin typeface="Times New Roman" panose="02020603050405020304" pitchFamily="18" charset="0"/>
                <a:cs typeface="Times New Roman" panose="02020603050405020304" pitchFamily="18" charset="0"/>
              </a:rPr>
              <a:t>Yu, </a:t>
            </a:r>
            <a:r>
              <a:rPr lang="en-US" sz="1800" dirty="0" err="1">
                <a:latin typeface="Times New Roman" panose="02020603050405020304" pitchFamily="18" charset="0"/>
                <a:cs typeface="Times New Roman" panose="02020603050405020304" pitchFamily="18" charset="0"/>
              </a:rPr>
              <a:t>Jeong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Gon</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Kim</a:t>
            </a:r>
          </a:p>
          <a:p>
            <a:r>
              <a:rPr lang="en-US" sz="1800" dirty="0" smtClean="0">
                <a:latin typeface="Times New Roman" panose="02020603050405020304" pitchFamily="18" charset="0"/>
                <a:cs typeface="Times New Roman" panose="02020603050405020304" pitchFamily="18" charset="0"/>
              </a:rPr>
              <a:t>Working principle : First</a:t>
            </a:r>
            <a:r>
              <a:rPr lang="en-US" sz="1800" dirty="0">
                <a:latin typeface="Times New Roman" panose="02020603050405020304" pitchFamily="18" charset="0"/>
                <a:cs typeface="Times New Roman" panose="02020603050405020304" pitchFamily="18" charset="0"/>
              </a:rPr>
              <a:t>, the </a:t>
            </a:r>
            <a:r>
              <a:rPr lang="en-US" sz="1800" dirty="0" smtClean="0">
                <a:latin typeface="Times New Roman" panose="02020603050405020304" pitchFamily="18" charset="0"/>
                <a:cs typeface="Times New Roman" panose="02020603050405020304" pitchFamily="18" charset="0"/>
              </a:rPr>
              <a:t>location information is </a:t>
            </a:r>
            <a:r>
              <a:rPr lang="en-US" sz="1800" dirty="0">
                <a:latin typeface="Times New Roman" panose="02020603050405020304" pitchFamily="18" charset="0"/>
                <a:cs typeface="Times New Roman" panose="02020603050405020304" pitchFamily="18" charset="0"/>
              </a:rPr>
              <a:t>collected using Li-Fi, and </a:t>
            </a:r>
            <a:r>
              <a:rPr lang="en-US" sz="1800" dirty="0" smtClean="0">
                <a:latin typeface="Times New Roman" panose="02020603050405020304" pitchFamily="18" charset="0"/>
                <a:cs typeface="Times New Roman" panose="02020603050405020304" pitchFamily="18" charset="0"/>
              </a:rPr>
              <a:t>then the </a:t>
            </a:r>
            <a:r>
              <a:rPr lang="en-US" sz="1800" dirty="0">
                <a:latin typeface="Times New Roman" panose="02020603050405020304" pitchFamily="18" charset="0"/>
                <a:cs typeface="Times New Roman" panose="02020603050405020304" pitchFamily="18" charset="0"/>
              </a:rPr>
              <a:t>user is </a:t>
            </a:r>
            <a:r>
              <a:rPr lang="en-US" sz="1800" dirty="0" smtClean="0">
                <a:latin typeface="Times New Roman" panose="02020603050405020304" pitchFamily="18" charset="0"/>
                <a:cs typeface="Times New Roman" panose="02020603050405020304" pitchFamily="18" charset="0"/>
              </a:rPr>
              <a:t>guided through the location </a:t>
            </a:r>
            <a:r>
              <a:rPr lang="en-US" sz="1800" dirty="0">
                <a:latin typeface="Times New Roman" panose="02020603050405020304" pitchFamily="18" charset="0"/>
                <a:cs typeface="Times New Roman" panose="02020603050405020304" pitchFamily="18" charset="0"/>
              </a:rPr>
              <a:t>information data and </a:t>
            </a:r>
            <a:r>
              <a:rPr lang="en-US" sz="1800" dirty="0" smtClean="0">
                <a:latin typeface="Times New Roman" panose="02020603050405020304" pitchFamily="18" charset="0"/>
                <a:cs typeface="Times New Roman" panose="02020603050405020304" pitchFamily="18" charset="0"/>
              </a:rPr>
              <a:t>the AI </a:t>
            </a:r>
            <a:r>
              <a:rPr lang="en-US" sz="1800" dirty="0">
                <a:latin typeface="Times New Roman" panose="02020603050405020304" pitchFamily="18" charset="0"/>
                <a:cs typeface="Times New Roman" panose="02020603050405020304" pitchFamily="18" charset="0"/>
              </a:rPr>
              <a:t>engine</a:t>
            </a:r>
            <a:r>
              <a:rPr lang="en-US" sz="1800" dirty="0" smtClean="0"/>
              <a:t>.</a:t>
            </a:r>
            <a:r>
              <a:rPr lang="en-US" sz="1800" dirty="0"/>
              <a:t> </a:t>
            </a:r>
            <a:r>
              <a:rPr lang="en-US" sz="1800" dirty="0">
                <a:latin typeface="Times New Roman" panose="02020603050405020304" pitchFamily="18" charset="0"/>
                <a:cs typeface="Times New Roman" panose="02020603050405020304" pitchFamily="18" charset="0"/>
              </a:rPr>
              <a:t>In this paper, we use J-NERD as AI Engine and J-NERL </a:t>
            </a:r>
            <a:r>
              <a:rPr lang="en-US" sz="1800" dirty="0" smtClean="0">
                <a:latin typeface="Times New Roman" panose="02020603050405020304" pitchFamily="18" charset="0"/>
                <a:cs typeface="Times New Roman" panose="02020603050405020304" pitchFamily="18" charset="0"/>
              </a:rPr>
              <a:t>as entity </a:t>
            </a:r>
            <a:r>
              <a:rPr lang="en-US" sz="1800" dirty="0">
                <a:latin typeface="Times New Roman" panose="02020603050405020304" pitchFamily="18" charset="0"/>
                <a:cs typeface="Times New Roman" panose="02020603050405020304" pitchFamily="18" charset="0"/>
              </a:rPr>
              <a:t>link model of </a:t>
            </a:r>
            <a:r>
              <a:rPr lang="en-US" sz="1800" dirty="0" smtClean="0">
                <a:latin typeface="Times New Roman" panose="02020603050405020304" pitchFamily="18" charset="0"/>
                <a:cs typeface="Times New Roman" panose="02020603050405020304" pitchFamily="18" charset="0"/>
              </a:rPr>
              <a:t>J-NERD </a:t>
            </a:r>
            <a:r>
              <a:rPr lang="en-US" sz="1800" dirty="0">
                <a:latin typeface="Times New Roman" panose="02020603050405020304" pitchFamily="18" charset="0"/>
                <a:cs typeface="Times New Roman" panose="02020603050405020304" pitchFamily="18" charset="0"/>
              </a:rPr>
              <a:t>shows the process </a:t>
            </a:r>
            <a:r>
              <a:rPr lang="en-US" sz="1800" dirty="0" smtClean="0">
                <a:latin typeface="Times New Roman" panose="02020603050405020304" pitchFamily="18" charset="0"/>
                <a:cs typeface="Times New Roman" panose="02020603050405020304" pitchFamily="18" charset="0"/>
              </a:rPr>
              <a:t>of guiding </a:t>
            </a:r>
            <a:r>
              <a:rPr lang="en-US" sz="1800" dirty="0">
                <a:latin typeface="Times New Roman" panose="02020603050405020304" pitchFamily="18" charset="0"/>
                <a:cs typeface="Times New Roman" panose="02020603050405020304" pitchFamily="18" charset="0"/>
              </a:rPr>
              <a:t>the user to the waiting time and route. When the </a:t>
            </a:r>
            <a:r>
              <a:rPr lang="en-US" sz="1800" dirty="0" smtClean="0">
                <a:latin typeface="Times New Roman" panose="02020603050405020304" pitchFamily="18" charset="0"/>
                <a:cs typeface="Times New Roman" panose="02020603050405020304" pitchFamily="18" charset="0"/>
              </a:rPr>
              <a:t>user tells </a:t>
            </a:r>
            <a:r>
              <a:rPr lang="en-US" sz="1800" dirty="0">
                <a:latin typeface="Times New Roman" panose="02020603050405020304" pitchFamily="18" charset="0"/>
                <a:cs typeface="Times New Roman" panose="02020603050405020304" pitchFamily="18" charset="0"/>
              </a:rPr>
              <a:t>the LC device what user's symptoms are, the LC </a:t>
            </a:r>
            <a:r>
              <a:rPr lang="en-US" sz="1800" dirty="0" smtClean="0">
                <a:latin typeface="Times New Roman" panose="02020603050405020304" pitchFamily="18" charset="0"/>
                <a:cs typeface="Times New Roman" panose="02020603050405020304" pitchFamily="18" charset="0"/>
              </a:rPr>
              <a:t>Device sends </a:t>
            </a:r>
            <a:r>
              <a:rPr lang="en-US" sz="1800" dirty="0">
                <a:latin typeface="Times New Roman" panose="02020603050405020304" pitchFamily="18" charset="0"/>
                <a:cs typeface="Times New Roman" panose="02020603050405020304" pitchFamily="18" charset="0"/>
              </a:rPr>
              <a:t>the information to the Central Server</a:t>
            </a:r>
            <a:r>
              <a:rPr lang="en-US" sz="1800" dirty="0"/>
              <a:t>.</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28439" y="3914077"/>
            <a:ext cx="7471317" cy="2648854"/>
          </a:xfrm>
          <a:prstGeom prst="rect">
            <a:avLst/>
          </a:prstGeom>
        </p:spPr>
      </p:pic>
    </p:spTree>
    <p:extLst>
      <p:ext uri="{BB962C8B-B14F-4D97-AF65-F5344CB8AC3E}">
        <p14:creationId xmlns:p14="http://schemas.microsoft.com/office/powerpoint/2010/main" val="259892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41567"/>
            <a:ext cx="9404723" cy="539741"/>
          </a:xfrm>
        </p:spPr>
        <p:txBody>
          <a:bodyPr/>
          <a:lstStyle/>
          <a:p>
            <a:r>
              <a:rPr lang="en-US" sz="3200" dirty="0" smtClean="0">
                <a:latin typeface="Times New Roman" panose="02020603050405020304" pitchFamily="18" charset="0"/>
                <a:cs typeface="Times New Roman" panose="02020603050405020304" pitchFamily="18" charset="0"/>
              </a:rPr>
              <a:t>Literature survey in vehicle to vehicle communication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3673" y="1473055"/>
            <a:ext cx="8946541" cy="4195481"/>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Title : Li-Fi Based Automatic Traffic Signal Control for Emergency Vehicles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Author : </a:t>
            </a:r>
            <a:r>
              <a:rPr lang="en-US" sz="1800" dirty="0" err="1">
                <a:latin typeface="Times New Roman" panose="02020603050405020304" pitchFamily="18" charset="0"/>
                <a:cs typeface="Times New Roman" panose="02020603050405020304" pitchFamily="18" charset="0"/>
              </a:rPr>
              <a:t>Shanmughasundaram</a:t>
            </a:r>
            <a:r>
              <a:rPr lang="en-US" sz="1800" dirty="0">
                <a:latin typeface="Times New Roman" panose="02020603050405020304" pitchFamily="18" charset="0"/>
                <a:cs typeface="Times New Roman" panose="02020603050405020304" pitchFamily="18" charset="0"/>
              </a:rPr>
              <a:t> R, </a:t>
            </a:r>
            <a:r>
              <a:rPr lang="en-US" sz="1800" dirty="0" err="1">
                <a:latin typeface="Times New Roman" panose="02020603050405020304" pitchFamily="18" charset="0"/>
                <a:cs typeface="Times New Roman" panose="02020603050405020304" pitchFamily="18" charset="0"/>
              </a:rPr>
              <a:t>Prasanna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Vadanan</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Vivek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Dharmarajan</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Working principle : </a:t>
            </a:r>
            <a:r>
              <a:rPr lang="en-US" sz="1800" dirty="0" smtClean="0">
                <a:latin typeface="Times New Roman" panose="02020603050405020304" pitchFamily="18" charset="0"/>
                <a:cs typeface="Times New Roman" panose="02020603050405020304" pitchFamily="18" charset="0"/>
              </a:rPr>
              <a:t>when an emergency vehicle enters</a:t>
            </a:r>
          </a:p>
          <a:p>
            <a:pPr marL="0" indent="0">
              <a:buNone/>
            </a:pPr>
            <a:r>
              <a:rPr lang="en-US" sz="1800" dirty="0" smtClean="0">
                <a:latin typeface="Times New Roman" panose="02020603050405020304" pitchFamily="18" charset="0"/>
                <a:cs typeface="Times New Roman" panose="02020603050405020304" pitchFamily="18" charset="0"/>
              </a:rPr>
              <a:t> into a congested lane it sends a message saying </a:t>
            </a:r>
            <a:r>
              <a:rPr lang="en-US" sz="1800" dirty="0">
                <a:latin typeface="Times New Roman" panose="02020603050405020304" pitchFamily="18" charset="0"/>
                <a:cs typeface="Times New Roman" panose="02020603050405020304" pitchFamily="18" charset="0"/>
              </a:rPr>
              <a:t>“emergency</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If there is a non-emergency vehicle in front of it, the alert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message </a:t>
            </a:r>
            <a:r>
              <a:rPr lang="en-US" sz="1800" dirty="0">
                <a:latin typeface="Times New Roman" panose="02020603050405020304" pitchFamily="18" charset="0"/>
                <a:cs typeface="Times New Roman" panose="02020603050405020304" pitchFamily="18" charset="0"/>
              </a:rPr>
              <a:t>will be received by the transceiver of the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non-emergency vehicle. When it receives the alert message,</a:t>
            </a:r>
          </a:p>
          <a:p>
            <a:pPr marL="0" indent="0">
              <a:buNone/>
            </a:pPr>
            <a:r>
              <a:rPr lang="en-US" sz="1800" dirty="0" smtClean="0">
                <a:latin typeface="Times New Roman" panose="02020603050405020304" pitchFamily="18" charset="0"/>
                <a:cs typeface="Times New Roman" panose="02020603050405020304" pitchFamily="18" charset="0"/>
              </a:rPr>
              <a:t> it informs the driver to move apart from the lane and</a:t>
            </a:r>
          </a:p>
          <a:p>
            <a:pPr marL="0" indent="0">
              <a:buNone/>
            </a:pPr>
            <a:r>
              <a:rPr lang="en-US" sz="1800" dirty="0" smtClean="0">
                <a:latin typeface="Times New Roman" panose="02020603050405020304" pitchFamily="18" charset="0"/>
                <a:cs typeface="Times New Roman" panose="02020603050405020304" pitchFamily="18" charset="0"/>
              </a:rPr>
              <a:t> also informs traffic signal </a:t>
            </a:r>
            <a:r>
              <a:rPr lang="en-US" sz="1800" dirty="0">
                <a:latin typeface="Times New Roman" panose="02020603050405020304" pitchFamily="18" charset="0"/>
                <a:cs typeface="Times New Roman" panose="02020603050405020304" pitchFamily="18" charset="0"/>
              </a:rPr>
              <a:t>control.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signal control, on receiving the alert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message</a:t>
            </a:r>
            <a:r>
              <a:rPr lang="en-US" sz="1800" dirty="0">
                <a:latin typeface="Times New Roman" panose="02020603050405020304" pitchFamily="18" charset="0"/>
                <a:cs typeface="Times New Roman" panose="02020603050405020304" pitchFamily="18" charset="0"/>
              </a:rPr>
              <a:t>, will turn green. </a:t>
            </a:r>
          </a:p>
          <a:p>
            <a:endParaRPr lang="en-US" sz="1800" dirty="0"/>
          </a:p>
        </p:txBody>
      </p:sp>
      <p:pic>
        <p:nvPicPr>
          <p:cNvPr id="4" name="Picture 3"/>
          <p:cNvPicPr>
            <a:picLocks noChangeAspect="1"/>
          </p:cNvPicPr>
          <p:nvPr/>
        </p:nvPicPr>
        <p:blipFill>
          <a:blip r:embed="rId2"/>
          <a:stretch>
            <a:fillRect/>
          </a:stretch>
        </p:blipFill>
        <p:spPr>
          <a:xfrm>
            <a:off x="7107043" y="2196790"/>
            <a:ext cx="3043171" cy="3471746"/>
          </a:xfrm>
          <a:prstGeom prst="rect">
            <a:avLst/>
          </a:prstGeom>
        </p:spPr>
      </p:pic>
    </p:spTree>
    <p:extLst>
      <p:ext uri="{BB962C8B-B14F-4D97-AF65-F5344CB8AC3E}">
        <p14:creationId xmlns:p14="http://schemas.microsoft.com/office/powerpoint/2010/main" val="644990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10099</TotalTime>
  <Words>2019</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vt:lpstr>
      <vt:lpstr>Light Fidelity (Li-Fi) in data communication</vt:lpstr>
      <vt:lpstr>Nowadays, the increase in traffic leads to an increase in accidents. Moreover, the accidents take place as the following vehicle doesn’t understand the behavior of another vehicle due to which the driver fails to act accordingly. But, these accidents can be avoided if the vehicle traveling ahead can be able to communicate its actions properly to the following vehicle. This paper focuses on one of the applications of Li-Fi i.e. vehicle to vehicle communication. It is the wireless transfer of data from one vehicle to another using Li-Fi  technology. The goal of this type of communication is to prevent road accidents by allowing vehicles to send the position and speed data to one another. The received data can be used for further development in vehicle control and can avoid accidents by controlling the speed of the vehicle. Li-Fi uses rapid pulses of light to transmit the information wirelessly that cannot be detected by a human eye.</vt:lpstr>
      <vt:lpstr>Introduction</vt:lpstr>
      <vt:lpstr>Architecture of Li-Fi system</vt:lpstr>
      <vt:lpstr>Areas of applications</vt:lpstr>
      <vt:lpstr>Future of Li-Fi</vt:lpstr>
      <vt:lpstr>Literature Survey in medical application</vt:lpstr>
      <vt:lpstr>continued</vt:lpstr>
      <vt:lpstr>Literature survey in vehicle to vehicle communication</vt:lpstr>
      <vt:lpstr>continued</vt:lpstr>
      <vt:lpstr>continued</vt:lpstr>
      <vt:lpstr>Literature survey on Load balancing using Li-Fi</vt:lpstr>
      <vt:lpstr>Comparative study</vt:lpstr>
      <vt:lpstr>ADVANTAGES OF LIFI</vt:lpstr>
      <vt:lpstr>Limitations of Li-Fi</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Fidelity (Li-Fi) in data communication</dc:title>
  <dc:creator>vaishnavi K R</dc:creator>
  <cp:lastModifiedBy>vaishnavi K R</cp:lastModifiedBy>
  <cp:revision>40</cp:revision>
  <dcterms:created xsi:type="dcterms:W3CDTF">2019-05-20T09:09:02Z</dcterms:created>
  <dcterms:modified xsi:type="dcterms:W3CDTF">2019-05-27T09:28:52Z</dcterms:modified>
</cp:coreProperties>
</file>