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8"/>
  </p:notesMasterIdLst>
  <p:handoutMasterIdLst>
    <p:handoutMasterId r:id="rId39"/>
  </p:handoutMasterIdLst>
  <p:sldIdLst>
    <p:sldId id="256" r:id="rId2"/>
    <p:sldId id="294" r:id="rId3"/>
    <p:sldId id="328" r:id="rId4"/>
    <p:sldId id="421" r:id="rId5"/>
    <p:sldId id="386" r:id="rId6"/>
    <p:sldId id="420" r:id="rId7"/>
    <p:sldId id="419" r:id="rId8"/>
    <p:sldId id="387" r:id="rId9"/>
    <p:sldId id="388" r:id="rId10"/>
    <p:sldId id="389" r:id="rId11"/>
    <p:sldId id="390" r:id="rId12"/>
    <p:sldId id="391" r:id="rId13"/>
    <p:sldId id="392" r:id="rId14"/>
    <p:sldId id="393" r:id="rId15"/>
    <p:sldId id="394" r:id="rId16"/>
    <p:sldId id="395" r:id="rId17"/>
    <p:sldId id="396" r:id="rId18"/>
    <p:sldId id="397" r:id="rId19"/>
    <p:sldId id="399" r:id="rId20"/>
    <p:sldId id="401" r:id="rId21"/>
    <p:sldId id="402" r:id="rId22"/>
    <p:sldId id="403" r:id="rId23"/>
    <p:sldId id="405" r:id="rId24"/>
    <p:sldId id="404" r:id="rId25"/>
    <p:sldId id="406" r:id="rId26"/>
    <p:sldId id="407" r:id="rId27"/>
    <p:sldId id="408" r:id="rId28"/>
    <p:sldId id="410" r:id="rId29"/>
    <p:sldId id="409" r:id="rId30"/>
    <p:sldId id="411" r:id="rId31"/>
    <p:sldId id="412" r:id="rId32"/>
    <p:sldId id="413" r:id="rId33"/>
    <p:sldId id="414" r:id="rId34"/>
    <p:sldId id="415" r:id="rId35"/>
    <p:sldId id="418" r:id="rId36"/>
    <p:sldId id="290"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F1333F"/>
    <a:srgbClr val="F6303E"/>
    <a:srgbClr val="E72D3F"/>
    <a:srgbClr val="F5333F"/>
    <a:srgbClr val="CE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93" d="100"/>
          <a:sy n="93" d="100"/>
        </p:scale>
        <p:origin x="522"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xmlns:c16r2="http://schemas.microsoft.com/office/drawing/2015/06/char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xmlns:c16r2="http://schemas.microsoft.com/office/drawing/2015/06/char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856372768"/>
        <c:axId val="-856382560"/>
      </c:barChart>
      <c:catAx>
        <c:axId val="-856372768"/>
        <c:scaling>
          <c:orientation val="minMax"/>
        </c:scaling>
        <c:delete val="1"/>
        <c:axPos val="l"/>
        <c:numFmt formatCode="General" sourceLinked="1"/>
        <c:majorTickMark val="out"/>
        <c:minorTickMark val="none"/>
        <c:tickLblPos val="nextTo"/>
        <c:crossAx val="-856382560"/>
        <c:crosses val="autoZero"/>
        <c:auto val="1"/>
        <c:lblAlgn val="ctr"/>
        <c:lblOffset val="100"/>
        <c:noMultiLvlLbl val="0"/>
      </c:catAx>
      <c:valAx>
        <c:axId val="-856382560"/>
        <c:scaling>
          <c:orientation val="minMax"/>
        </c:scaling>
        <c:delete val="1"/>
        <c:axPos val="b"/>
        <c:numFmt formatCode="0%" sourceLinked="1"/>
        <c:majorTickMark val="out"/>
        <c:minorTickMark val="none"/>
        <c:tickLblPos val="nextTo"/>
        <c:crossAx val="-8563727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1-D3B7-4326-B6CD-4CC5157A28E5}"/>
              </c:ext>
            </c:extLst>
          </c:dPt>
          <c:dPt>
            <c:idx val="1"/>
            <c:bubble3D val="0"/>
            <c:spPr>
              <a:noFill/>
            </c:spPr>
            <c:extLst xmlns:c16r2="http://schemas.microsoft.com/office/drawing/2015/06/char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xmlns:c16r2="http://schemas.microsoft.com/office/drawing/2015/06/char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xmlns:c16r2="http://schemas.microsoft.com/office/drawing/2015/06/char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xmlns:c16r2="http://schemas.microsoft.com/office/drawing/2015/06/char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856378752"/>
        <c:axId val="-856379296"/>
      </c:barChart>
      <c:catAx>
        <c:axId val="-856378752"/>
        <c:scaling>
          <c:orientation val="minMax"/>
        </c:scaling>
        <c:delete val="1"/>
        <c:axPos val="l"/>
        <c:numFmt formatCode="General" sourceLinked="1"/>
        <c:majorTickMark val="out"/>
        <c:minorTickMark val="none"/>
        <c:tickLblPos val="nextTo"/>
        <c:crossAx val="-856379296"/>
        <c:crosses val="autoZero"/>
        <c:auto val="1"/>
        <c:lblAlgn val="ctr"/>
        <c:lblOffset val="100"/>
        <c:noMultiLvlLbl val="0"/>
      </c:catAx>
      <c:valAx>
        <c:axId val="-856379296"/>
        <c:scaling>
          <c:orientation val="minMax"/>
        </c:scaling>
        <c:delete val="1"/>
        <c:axPos val="b"/>
        <c:numFmt formatCode="0%" sourceLinked="1"/>
        <c:majorTickMark val="out"/>
        <c:minorTickMark val="none"/>
        <c:tickLblPos val="nextTo"/>
        <c:crossAx val="-856378752"/>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xmlns:c16r2="http://schemas.microsoft.com/office/drawing/2015/06/char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xmlns:c16r2="http://schemas.microsoft.com/office/drawing/2015/06/char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856376576"/>
        <c:axId val="-856378208"/>
      </c:barChart>
      <c:catAx>
        <c:axId val="-856376576"/>
        <c:scaling>
          <c:orientation val="minMax"/>
        </c:scaling>
        <c:delete val="1"/>
        <c:axPos val="l"/>
        <c:numFmt formatCode="General" sourceLinked="1"/>
        <c:majorTickMark val="out"/>
        <c:minorTickMark val="none"/>
        <c:tickLblPos val="nextTo"/>
        <c:crossAx val="-856378208"/>
        <c:crosses val="autoZero"/>
        <c:auto val="1"/>
        <c:lblAlgn val="ctr"/>
        <c:lblOffset val="100"/>
        <c:noMultiLvlLbl val="0"/>
      </c:catAx>
      <c:valAx>
        <c:axId val="-856378208"/>
        <c:scaling>
          <c:orientation val="minMax"/>
        </c:scaling>
        <c:delete val="1"/>
        <c:axPos val="b"/>
        <c:numFmt formatCode="0%" sourceLinked="1"/>
        <c:majorTickMark val="out"/>
        <c:minorTickMark val="none"/>
        <c:tickLblPos val="nextTo"/>
        <c:crossAx val="-8563765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xmlns:c16r2="http://schemas.microsoft.com/office/drawing/2015/06/char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xmlns:c16r2="http://schemas.microsoft.com/office/drawing/2015/06/char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856377664"/>
        <c:axId val="-856374400"/>
      </c:barChart>
      <c:catAx>
        <c:axId val="-856377664"/>
        <c:scaling>
          <c:orientation val="minMax"/>
        </c:scaling>
        <c:delete val="1"/>
        <c:axPos val="l"/>
        <c:numFmt formatCode="General" sourceLinked="1"/>
        <c:majorTickMark val="out"/>
        <c:minorTickMark val="none"/>
        <c:tickLblPos val="nextTo"/>
        <c:crossAx val="-856374400"/>
        <c:crosses val="autoZero"/>
        <c:auto val="1"/>
        <c:lblAlgn val="ctr"/>
        <c:lblOffset val="100"/>
        <c:noMultiLvlLbl val="0"/>
      </c:catAx>
      <c:valAx>
        <c:axId val="-856374400"/>
        <c:scaling>
          <c:orientation val="minMax"/>
        </c:scaling>
        <c:delete val="1"/>
        <c:axPos val="b"/>
        <c:numFmt formatCode="0%" sourceLinked="1"/>
        <c:majorTickMark val="out"/>
        <c:minorTickMark val="none"/>
        <c:tickLblPos val="nextTo"/>
        <c:crossAx val="-85637766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1-D3B7-4326-B6CD-4CC5157A28E5}"/>
              </c:ext>
            </c:extLst>
          </c:dPt>
          <c:dPt>
            <c:idx val="1"/>
            <c:bubble3D val="0"/>
            <c:spPr>
              <a:noFill/>
            </c:spPr>
            <c:extLst xmlns:c16r2="http://schemas.microsoft.com/office/drawing/2015/06/char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xmlns:c16r2="http://schemas.microsoft.com/office/drawing/2015/06/char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10-05-2022</a:t>
            </a:fld>
            <a:endParaRPr lang="en-IN"/>
          </a:p>
        </p:txBody>
      </p:sp>
      <p:sp>
        <p:nvSpPr>
          <p:cNvPr id="4" name="Footer Placeholder 3">
            <a:extLst>
              <a:ext uri="{FF2B5EF4-FFF2-40B4-BE49-F238E27FC236}">
                <a16:creationId xmlns=""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5/10/2022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10-05-2022</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10-05-2022</a:t>
            </a:fld>
            <a:endParaRPr lang="en-IN" dirty="0"/>
          </a:p>
        </p:txBody>
      </p:sp>
      <p:sp>
        <p:nvSpPr>
          <p:cNvPr id="18" name="Slide Number Placeholder 7">
            <a:extLst>
              <a:ext uri="{FF2B5EF4-FFF2-40B4-BE49-F238E27FC236}">
                <a16:creationId xmlns=""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10-05-2022</a:t>
            </a:fld>
            <a:endParaRPr lang="en-IN"/>
          </a:p>
        </p:txBody>
      </p:sp>
      <p:sp>
        <p:nvSpPr>
          <p:cNvPr id="8"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10-05-2022</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10-05-2022</a:t>
            </a:fld>
            <a:endParaRPr lang="en-IN" dirty="0"/>
          </a:p>
        </p:txBody>
      </p:sp>
      <p:sp>
        <p:nvSpPr>
          <p:cNvPr id="4" name="Footer Placeholder 3">
            <a:extLst>
              <a:ext uri="{FF2B5EF4-FFF2-40B4-BE49-F238E27FC236}">
                <a16:creationId xmlns=""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10-05-2022</a:t>
            </a:fld>
            <a:endParaRPr lang="en-IN"/>
          </a:p>
        </p:txBody>
      </p:sp>
      <p:sp>
        <p:nvSpPr>
          <p:cNvPr id="5" name="Slide Number Placeholder 4">
            <a:extLst>
              <a:ext uri="{FF2B5EF4-FFF2-40B4-BE49-F238E27FC236}">
                <a16:creationId xmlns=""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10-05-2022</a:t>
            </a:fld>
            <a:endParaRPr lang="en-IN" dirty="0"/>
          </a:p>
        </p:txBody>
      </p:sp>
      <p:sp>
        <p:nvSpPr>
          <p:cNvPr id="20" name="Slide Number Placeholder 7">
            <a:extLst>
              <a:ext uri="{FF2B5EF4-FFF2-40B4-BE49-F238E27FC236}">
                <a16:creationId xmlns=""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10-05-2022</a:t>
            </a:fld>
            <a:endParaRPr lang="en-IN" dirty="0"/>
          </a:p>
        </p:txBody>
      </p:sp>
      <p:sp>
        <p:nvSpPr>
          <p:cNvPr id="32" name="Footer Placeholder 6">
            <a:extLst>
              <a:ext uri="{FF2B5EF4-FFF2-40B4-BE49-F238E27FC236}">
                <a16:creationId xmlns=""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10-05-2022</a:t>
            </a:fld>
            <a:endParaRPr lang="en-IN" dirty="0"/>
          </a:p>
        </p:txBody>
      </p:sp>
      <p:sp>
        <p:nvSpPr>
          <p:cNvPr id="11"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10-05-2022</a:t>
            </a:fld>
            <a:endParaRPr lang="en-IN" dirty="0"/>
          </a:p>
        </p:txBody>
      </p:sp>
      <p:sp>
        <p:nvSpPr>
          <p:cNvPr id="21" name="Slide Number Placeholder 7">
            <a:extLst>
              <a:ext uri="{FF2B5EF4-FFF2-40B4-BE49-F238E27FC236}">
                <a16:creationId xmlns=""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10-05-2022</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10-05-2022</a:t>
            </a:fld>
            <a:endParaRPr lang="en-IN" dirty="0"/>
          </a:p>
        </p:txBody>
      </p:sp>
      <p:sp>
        <p:nvSpPr>
          <p:cNvPr id="40" name="Slide Number Placeholder 7">
            <a:extLst>
              <a:ext uri="{FF2B5EF4-FFF2-40B4-BE49-F238E27FC236}">
                <a16:creationId xmlns=""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10-05-2022</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888/notebooks/Lending_Case_Study_Vishal_Jain.ipynb#1.1.-Fully-paid:-Applicant-has-fully-paid-the-loan-(the-principal-and-the-interest-ra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3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9DE9150F-F03E-BF4B-BE66-299E7500C2AC}"/>
              </a:ext>
            </a:extLst>
          </p:cNvPr>
          <p:cNvSpPr txBox="1">
            <a:spLocks/>
          </p:cNvSpPr>
          <p:nvPr/>
        </p:nvSpPr>
        <p:spPr>
          <a:xfrm>
            <a:off x="555037" y="2571750"/>
            <a:ext cx="6895272" cy="107178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Proxima Nova Light" panose="02000506030000020004" pitchFamily="2" charset="77"/>
              </a:rPr>
              <a:t>Lending Club Case Study: </a:t>
            </a:r>
          </a:p>
        </p:txBody>
      </p:sp>
      <p:pic>
        <p:nvPicPr>
          <p:cNvPr id="4" name="Picture 3">
            <a:extLst>
              <a:ext uri="{FF2B5EF4-FFF2-40B4-BE49-F238E27FC236}">
                <a16:creationId xmlns=""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p:txBody>
      </p:sp>
      <p:sp>
        <p:nvSpPr>
          <p:cNvPr id="2" name="Date Placeholder 1"/>
          <p:cNvSpPr>
            <a:spLocks noGrp="1"/>
          </p:cNvSpPr>
          <p:nvPr>
            <p:ph type="dt" sz="half" idx="10"/>
          </p:nvPr>
        </p:nvSpPr>
        <p:spPr/>
        <p:txBody>
          <a:bodyPr/>
          <a:lstStyle/>
          <a:p>
            <a:fld id="{330D92EB-81BB-3B43-94C7-8FE4C43F772A}" type="datetime1">
              <a:rPr lang="en-IN" smtClean="0"/>
              <a:t>10-05-2022</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dirty="0"/>
              <a:t> Interest rate</a:t>
            </a:r>
          </a:p>
        </p:txBody>
      </p:sp>
      <p:sp>
        <p:nvSpPr>
          <p:cNvPr id="12" name="Rectangle 11"/>
          <p:cNvSpPr/>
          <p:nvPr/>
        </p:nvSpPr>
        <p:spPr>
          <a:xfrm>
            <a:off x="628650" y="1406450"/>
            <a:ext cx="2833741" cy="1754326"/>
          </a:xfrm>
          <a:prstGeom prst="rect">
            <a:avLst/>
          </a:prstGeom>
        </p:spPr>
        <p:txBody>
          <a:bodyPr wrap="square">
            <a:spAutoFit/>
          </a:bodyPr>
          <a:lstStyle/>
          <a:p>
            <a:r>
              <a:rPr lang="en-IN" sz="1400" dirty="0"/>
              <a:t>Please have a look stats:</a:t>
            </a:r>
          </a:p>
          <a:p>
            <a:pPr marL="628650" lvl="1" indent="-171450">
              <a:buFont typeface="Courier New" panose="02070309020205020404" pitchFamily="49" charset="0"/>
              <a:buChar char="o"/>
            </a:pPr>
            <a:r>
              <a:rPr lang="en-IN" sz="1000" dirty="0"/>
              <a:t>count    36844.000000</a:t>
            </a:r>
          </a:p>
          <a:p>
            <a:pPr marL="628650" lvl="1" indent="-171450">
              <a:buFont typeface="Courier New" panose="02070309020205020404" pitchFamily="49" charset="0"/>
              <a:buChar char="o"/>
            </a:pPr>
            <a:r>
              <a:rPr lang="en-IN" sz="1000" dirty="0"/>
              <a:t>mean        12.039300</a:t>
            </a:r>
          </a:p>
          <a:p>
            <a:pPr marL="628650" lvl="1" indent="-171450">
              <a:buFont typeface="Courier New" panose="02070309020205020404" pitchFamily="49" charset="0"/>
              <a:buChar char="o"/>
            </a:pPr>
            <a:r>
              <a:rPr lang="en-IN" sz="1000" dirty="0" err="1"/>
              <a:t>std</a:t>
            </a:r>
            <a:r>
              <a:rPr lang="en-IN" sz="1000" dirty="0"/>
              <a:t>          3.709402</a:t>
            </a:r>
          </a:p>
          <a:p>
            <a:pPr marL="628650" lvl="1" indent="-171450">
              <a:buFont typeface="Courier New" panose="02070309020205020404" pitchFamily="49" charset="0"/>
              <a:buChar char="o"/>
            </a:pPr>
            <a:r>
              <a:rPr lang="en-IN" sz="1000" dirty="0"/>
              <a:t>min          5.420000</a:t>
            </a:r>
          </a:p>
          <a:p>
            <a:pPr marL="628650" lvl="1" indent="-171450">
              <a:buFont typeface="Courier New" panose="02070309020205020404" pitchFamily="49" charset="0"/>
              <a:buChar char="o"/>
            </a:pPr>
            <a:r>
              <a:rPr lang="en-IN" sz="1000" dirty="0"/>
              <a:t>25%          9.320000</a:t>
            </a:r>
          </a:p>
          <a:p>
            <a:pPr marL="628650" lvl="1" indent="-171450">
              <a:buFont typeface="Courier New" panose="02070309020205020404" pitchFamily="49" charset="0"/>
              <a:buChar char="o"/>
            </a:pPr>
            <a:r>
              <a:rPr lang="en-IN" sz="1000" dirty="0"/>
              <a:t>50%         11.860000</a:t>
            </a:r>
          </a:p>
          <a:p>
            <a:pPr marL="628650" lvl="1" indent="-171450">
              <a:buFont typeface="Courier New" panose="02070309020205020404" pitchFamily="49" charset="0"/>
              <a:buChar char="o"/>
            </a:pPr>
            <a:r>
              <a:rPr lang="en-IN" sz="1000" dirty="0"/>
              <a:t>75%         14.590000</a:t>
            </a:r>
          </a:p>
          <a:p>
            <a:pPr marL="628650" lvl="1" indent="-171450">
              <a:buFont typeface="Courier New" panose="02070309020205020404" pitchFamily="49" charset="0"/>
              <a:buChar char="o"/>
            </a:pPr>
            <a:r>
              <a:rPr lang="en-IN" sz="1000" dirty="0"/>
              <a:t>max         24.400000</a:t>
            </a:r>
          </a:p>
          <a:p>
            <a:pPr marL="628650" lvl="1" indent="-171450">
              <a:buFont typeface="Courier New" panose="02070309020205020404" pitchFamily="49" charset="0"/>
              <a:buChar char="o"/>
            </a:pPr>
            <a:r>
              <a:rPr lang="en-IN" sz="1000" dirty="0"/>
              <a:t>Name: </a:t>
            </a:r>
            <a:r>
              <a:rPr lang="en-IN" sz="1000" dirty="0" err="1"/>
              <a:t>int_rate</a:t>
            </a:r>
            <a:r>
              <a:rPr lang="en-IN" sz="1000" dirty="0"/>
              <a:t>, </a:t>
            </a:r>
            <a:r>
              <a:rPr lang="en-IN" sz="1000" dirty="0" err="1"/>
              <a:t>dtype</a:t>
            </a:r>
            <a:r>
              <a:rPr lang="en-IN" sz="1000" dirty="0"/>
              <a:t>: float64</a:t>
            </a:r>
          </a:p>
        </p:txBody>
      </p:sp>
      <p:pic>
        <p:nvPicPr>
          <p:cNvPr id="10" name="Picture 9"/>
          <p:cNvPicPr>
            <a:picLocks noChangeAspect="1"/>
          </p:cNvPicPr>
          <p:nvPr/>
        </p:nvPicPr>
        <p:blipFill>
          <a:blip r:embed="rId2"/>
          <a:stretch>
            <a:fillRect/>
          </a:stretch>
        </p:blipFill>
        <p:spPr>
          <a:xfrm>
            <a:off x="3064222" y="1055657"/>
            <a:ext cx="5941339" cy="3106863"/>
          </a:xfrm>
          <a:prstGeom prst="rect">
            <a:avLst/>
          </a:prstGeom>
        </p:spPr>
      </p:pic>
    </p:spTree>
    <p:extLst>
      <p:ext uri="{BB962C8B-B14F-4D97-AF65-F5344CB8AC3E}">
        <p14:creationId xmlns:p14="http://schemas.microsoft.com/office/powerpoint/2010/main" val="376078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Annual Income</a:t>
            </a:r>
            <a:endParaRPr lang="en-IN" sz="2400" dirty="0"/>
          </a:p>
        </p:txBody>
      </p:sp>
      <p:sp>
        <p:nvSpPr>
          <p:cNvPr id="12" name="Rectangle 11"/>
          <p:cNvSpPr/>
          <p:nvPr/>
        </p:nvSpPr>
        <p:spPr>
          <a:xfrm>
            <a:off x="628650" y="1406450"/>
            <a:ext cx="2833741" cy="1754326"/>
          </a:xfrm>
          <a:prstGeom prst="rect">
            <a:avLst/>
          </a:prstGeom>
        </p:spPr>
        <p:txBody>
          <a:bodyPr wrap="square">
            <a:spAutoFit/>
          </a:bodyPr>
          <a:lstStyle/>
          <a:p>
            <a:r>
              <a:rPr lang="en-IN" sz="1400" dirty="0"/>
              <a:t>Please have a look stats:</a:t>
            </a:r>
          </a:p>
          <a:p>
            <a:pPr marL="628650" lvl="1" indent="-171450">
              <a:buFont typeface="Courier New" panose="02070309020205020404" pitchFamily="49" charset="0"/>
              <a:buChar char="o"/>
            </a:pPr>
            <a:r>
              <a:rPr lang="en-IN" sz="1000" dirty="0"/>
              <a:t>count     36844.000000</a:t>
            </a:r>
          </a:p>
          <a:p>
            <a:pPr marL="628650" lvl="1" indent="-171450">
              <a:buFont typeface="Courier New" panose="02070309020205020404" pitchFamily="49" charset="0"/>
              <a:buChar char="o"/>
            </a:pPr>
            <a:r>
              <a:rPr lang="en-IN" sz="1000" dirty="0"/>
              <a:t>mean      65592.048841</a:t>
            </a:r>
          </a:p>
          <a:p>
            <a:pPr marL="628650" lvl="1" indent="-171450">
              <a:buFont typeface="Courier New" panose="02070309020205020404" pitchFamily="49" charset="0"/>
              <a:buChar char="o"/>
            </a:pPr>
            <a:r>
              <a:rPr lang="en-IN" sz="1000" dirty="0" err="1"/>
              <a:t>std</a:t>
            </a:r>
            <a:r>
              <a:rPr lang="en-IN" sz="1000" dirty="0"/>
              <a:t>       34142.373826</a:t>
            </a:r>
          </a:p>
          <a:p>
            <a:pPr marL="628650" lvl="1" indent="-171450">
              <a:buFont typeface="Courier New" panose="02070309020205020404" pitchFamily="49" charset="0"/>
              <a:buChar char="o"/>
            </a:pPr>
            <a:r>
              <a:rPr lang="en-IN" sz="1000" dirty="0"/>
              <a:t>min        4000.000000</a:t>
            </a:r>
          </a:p>
          <a:p>
            <a:pPr marL="628650" lvl="1" indent="-171450">
              <a:buFont typeface="Courier New" panose="02070309020205020404" pitchFamily="49" charset="0"/>
              <a:buChar char="o"/>
            </a:pPr>
            <a:r>
              <a:rPr lang="en-IN" sz="1000" dirty="0"/>
              <a:t>25%       41000.000000</a:t>
            </a:r>
          </a:p>
          <a:p>
            <a:pPr marL="628650" lvl="1" indent="-171450">
              <a:buFont typeface="Courier New" panose="02070309020205020404" pitchFamily="49" charset="0"/>
              <a:buChar char="o"/>
            </a:pPr>
            <a:r>
              <a:rPr lang="en-IN" sz="1000" dirty="0"/>
              <a:t>50%       59000.000000</a:t>
            </a:r>
          </a:p>
          <a:p>
            <a:pPr marL="628650" lvl="1" indent="-171450">
              <a:buFont typeface="Courier New" panose="02070309020205020404" pitchFamily="49" charset="0"/>
              <a:buChar char="o"/>
            </a:pPr>
            <a:r>
              <a:rPr lang="en-IN" sz="1000" dirty="0"/>
              <a:t>75%       81000.000000</a:t>
            </a:r>
          </a:p>
          <a:p>
            <a:pPr marL="628650" lvl="1" indent="-171450">
              <a:buFont typeface="Courier New" panose="02070309020205020404" pitchFamily="49" charset="0"/>
              <a:buChar char="o"/>
            </a:pPr>
            <a:r>
              <a:rPr lang="en-IN" sz="1000" dirty="0"/>
              <a:t>max      224000.000000</a:t>
            </a:r>
          </a:p>
          <a:p>
            <a:pPr marL="628650" lvl="1" indent="-171450">
              <a:buFont typeface="Courier New" panose="02070309020205020404" pitchFamily="49" charset="0"/>
              <a:buChar char="o"/>
            </a:pPr>
            <a:r>
              <a:rPr lang="en-IN" sz="1000" dirty="0"/>
              <a:t>Name: </a:t>
            </a:r>
            <a:r>
              <a:rPr lang="en-IN" sz="1000" dirty="0" err="1"/>
              <a:t>annual_inc</a:t>
            </a:r>
            <a:r>
              <a:rPr lang="en-IN" sz="1000" dirty="0"/>
              <a:t>, </a:t>
            </a:r>
            <a:r>
              <a:rPr lang="en-IN" sz="1000" dirty="0" err="1"/>
              <a:t>dtype</a:t>
            </a:r>
            <a:r>
              <a:rPr lang="en-IN" sz="1000" dirty="0"/>
              <a:t>: float64</a:t>
            </a:r>
          </a:p>
        </p:txBody>
      </p:sp>
      <p:pic>
        <p:nvPicPr>
          <p:cNvPr id="9" name="Picture 8"/>
          <p:cNvPicPr>
            <a:picLocks noChangeAspect="1"/>
          </p:cNvPicPr>
          <p:nvPr/>
        </p:nvPicPr>
        <p:blipFill>
          <a:blip r:embed="rId2"/>
          <a:stretch>
            <a:fillRect/>
          </a:stretch>
        </p:blipFill>
        <p:spPr>
          <a:xfrm>
            <a:off x="3004362" y="974935"/>
            <a:ext cx="6031807" cy="3103905"/>
          </a:xfrm>
          <a:prstGeom prst="rect">
            <a:avLst/>
          </a:prstGeom>
        </p:spPr>
      </p:pic>
    </p:spTree>
    <p:extLst>
      <p:ext uri="{BB962C8B-B14F-4D97-AF65-F5344CB8AC3E}">
        <p14:creationId xmlns:p14="http://schemas.microsoft.com/office/powerpoint/2010/main" val="132569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Annual Income</a:t>
            </a:r>
            <a:endParaRPr lang="en-IN" sz="2400" dirty="0"/>
          </a:p>
        </p:txBody>
      </p:sp>
      <p:sp>
        <p:nvSpPr>
          <p:cNvPr id="12" name="Rectangle 11"/>
          <p:cNvSpPr/>
          <p:nvPr/>
        </p:nvSpPr>
        <p:spPr>
          <a:xfrm>
            <a:off x="628650" y="1406450"/>
            <a:ext cx="2833741" cy="2339102"/>
          </a:xfrm>
          <a:prstGeom prst="rect">
            <a:avLst/>
          </a:prstGeom>
        </p:spPr>
        <p:txBody>
          <a:bodyPr wrap="square">
            <a:spAutoFit/>
          </a:bodyPr>
          <a:lstStyle/>
          <a:p>
            <a:r>
              <a:rPr lang="en-IN" sz="1400" dirty="0"/>
              <a:t>Annual income after removing the outliers.</a:t>
            </a:r>
            <a:br>
              <a:rPr lang="en-IN" sz="1400" dirty="0"/>
            </a:br>
            <a:r>
              <a:rPr lang="en-IN" sz="1400" dirty="0"/>
              <a:t/>
            </a:r>
            <a:br>
              <a:rPr lang="en-IN" sz="1400" dirty="0"/>
            </a:br>
            <a:r>
              <a:rPr lang="en-IN" sz="1400" dirty="0"/>
              <a:t>Please have a look stats:</a:t>
            </a:r>
          </a:p>
          <a:p>
            <a:pPr marL="628650" lvl="1" indent="-171450">
              <a:buFont typeface="Courier New" panose="02070309020205020404" pitchFamily="49" charset="0"/>
              <a:buChar char="o"/>
            </a:pPr>
            <a:r>
              <a:rPr lang="en-IN" sz="1000" dirty="0"/>
              <a:t>count     36634.000000</a:t>
            </a:r>
          </a:p>
          <a:p>
            <a:pPr marL="628650" lvl="1" indent="-171450">
              <a:buFont typeface="Courier New" panose="02070309020205020404" pitchFamily="49" charset="0"/>
              <a:buChar char="o"/>
            </a:pPr>
            <a:r>
              <a:rPr lang="en-IN" sz="1000" dirty="0"/>
              <a:t>mean      64792.179819</a:t>
            </a:r>
          </a:p>
          <a:p>
            <a:pPr marL="628650" lvl="1" indent="-171450">
              <a:buFont typeface="Courier New" panose="02070309020205020404" pitchFamily="49" charset="0"/>
              <a:buChar char="o"/>
            </a:pPr>
            <a:r>
              <a:rPr lang="en-IN" sz="1000" dirty="0" err="1"/>
              <a:t>std</a:t>
            </a:r>
            <a:r>
              <a:rPr lang="en-IN" sz="1000" dirty="0"/>
              <a:t>       32555.369624</a:t>
            </a:r>
          </a:p>
          <a:p>
            <a:pPr marL="628650" lvl="1" indent="-171450">
              <a:buFont typeface="Courier New" panose="02070309020205020404" pitchFamily="49" charset="0"/>
              <a:buChar char="o"/>
            </a:pPr>
            <a:r>
              <a:rPr lang="en-IN" sz="1000" dirty="0"/>
              <a:t>min        4000.000000</a:t>
            </a:r>
          </a:p>
          <a:p>
            <a:pPr marL="628650" lvl="1" indent="-171450">
              <a:buFont typeface="Courier New" panose="02070309020205020404" pitchFamily="49" charset="0"/>
              <a:buChar char="o"/>
            </a:pPr>
            <a:r>
              <a:rPr lang="en-IN" sz="1000" dirty="0"/>
              <a:t>25%       41000.000000</a:t>
            </a:r>
          </a:p>
          <a:p>
            <a:pPr marL="628650" lvl="1" indent="-171450">
              <a:buFont typeface="Courier New" panose="02070309020205020404" pitchFamily="49" charset="0"/>
              <a:buChar char="o"/>
            </a:pPr>
            <a:r>
              <a:rPr lang="en-IN" sz="1000" dirty="0"/>
              <a:t>50%       58800.000000</a:t>
            </a:r>
          </a:p>
          <a:p>
            <a:pPr marL="628650" lvl="1" indent="-171450">
              <a:buFont typeface="Courier New" panose="02070309020205020404" pitchFamily="49" charset="0"/>
              <a:buChar char="o"/>
            </a:pPr>
            <a:r>
              <a:rPr lang="en-IN" sz="1000" dirty="0"/>
              <a:t>75%       80004.000000</a:t>
            </a:r>
          </a:p>
          <a:p>
            <a:pPr marL="628650" lvl="1" indent="-171450">
              <a:buFont typeface="Courier New" panose="02070309020205020404" pitchFamily="49" charset="0"/>
              <a:buChar char="o"/>
            </a:pPr>
            <a:r>
              <a:rPr lang="en-IN" sz="1000" dirty="0"/>
              <a:t>max      199992.000000</a:t>
            </a:r>
          </a:p>
          <a:p>
            <a:pPr marL="628650" lvl="1" indent="-171450">
              <a:buFont typeface="Courier New" panose="02070309020205020404" pitchFamily="49" charset="0"/>
              <a:buChar char="o"/>
            </a:pPr>
            <a:r>
              <a:rPr lang="en-IN" sz="1000" dirty="0"/>
              <a:t>Name: </a:t>
            </a:r>
            <a:r>
              <a:rPr lang="en-IN" sz="1000" dirty="0" err="1"/>
              <a:t>annual_inc</a:t>
            </a:r>
            <a:r>
              <a:rPr lang="en-IN" sz="1000" dirty="0"/>
              <a:t>, </a:t>
            </a:r>
            <a:r>
              <a:rPr lang="en-IN" sz="1000" dirty="0" err="1"/>
              <a:t>dtype</a:t>
            </a:r>
            <a:r>
              <a:rPr lang="en-IN" sz="1000" dirty="0"/>
              <a:t>: float64</a:t>
            </a:r>
          </a:p>
        </p:txBody>
      </p:sp>
      <p:pic>
        <p:nvPicPr>
          <p:cNvPr id="10" name="Picture 9"/>
          <p:cNvPicPr>
            <a:picLocks noChangeAspect="1"/>
          </p:cNvPicPr>
          <p:nvPr/>
        </p:nvPicPr>
        <p:blipFill>
          <a:blip r:embed="rId2"/>
          <a:stretch>
            <a:fillRect/>
          </a:stretch>
        </p:blipFill>
        <p:spPr>
          <a:xfrm>
            <a:off x="2967220" y="964660"/>
            <a:ext cx="5871926" cy="3360760"/>
          </a:xfrm>
          <a:prstGeom prst="rect">
            <a:avLst/>
          </a:prstGeom>
        </p:spPr>
      </p:pic>
    </p:spTree>
    <p:extLst>
      <p:ext uri="{BB962C8B-B14F-4D97-AF65-F5344CB8AC3E}">
        <p14:creationId xmlns:p14="http://schemas.microsoft.com/office/powerpoint/2010/main" val="383970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Loan Status Frequency</a:t>
            </a:r>
            <a:endParaRPr lang="en-IN" sz="2400" dirty="0"/>
          </a:p>
        </p:txBody>
      </p:sp>
      <p:sp>
        <p:nvSpPr>
          <p:cNvPr id="12" name="Rectangle 11"/>
          <p:cNvSpPr/>
          <p:nvPr/>
        </p:nvSpPr>
        <p:spPr>
          <a:xfrm>
            <a:off x="628650" y="1406450"/>
            <a:ext cx="2833741" cy="984885"/>
          </a:xfrm>
          <a:prstGeom prst="rect">
            <a:avLst/>
          </a:prstGeom>
        </p:spPr>
        <p:txBody>
          <a:bodyPr wrap="square">
            <a:spAutoFit/>
          </a:bodyPr>
          <a:lstStyle/>
          <a:p>
            <a:r>
              <a:rPr lang="en-IN" sz="1400" dirty="0"/>
              <a:t>We can see here stats of </a:t>
            </a:r>
            <a:r>
              <a:rPr lang="en-IN" sz="1400" dirty="0" smtClean="0"/>
              <a:t>Loan </a:t>
            </a:r>
            <a:r>
              <a:rPr lang="en-IN" sz="1400" dirty="0"/>
              <a:t>status:</a:t>
            </a:r>
          </a:p>
          <a:p>
            <a:pPr marL="800100" lvl="1" indent="-342900">
              <a:buFont typeface="Courier New" panose="02070309020205020404" pitchFamily="49" charset="0"/>
              <a:buChar char="o"/>
            </a:pPr>
            <a:r>
              <a:rPr lang="en-IN" sz="1000" dirty="0"/>
              <a:t>Fully Paid: 82.9%</a:t>
            </a:r>
          </a:p>
          <a:p>
            <a:pPr marL="800100" lvl="1" indent="-342900">
              <a:buFont typeface="Courier New" panose="02070309020205020404" pitchFamily="49" charset="0"/>
              <a:buChar char="o"/>
            </a:pPr>
            <a:r>
              <a:rPr lang="en-IN" sz="1000" dirty="0"/>
              <a:t>Current: 2.9%</a:t>
            </a:r>
          </a:p>
          <a:p>
            <a:pPr marL="800100" lvl="1" indent="-342900">
              <a:buFont typeface="Courier New" panose="02070309020205020404" pitchFamily="49" charset="0"/>
              <a:buChar char="o"/>
            </a:pPr>
            <a:r>
              <a:rPr lang="en-IN" sz="1000" dirty="0"/>
              <a:t>Charged Off: 14.%</a:t>
            </a:r>
          </a:p>
        </p:txBody>
      </p:sp>
      <p:pic>
        <p:nvPicPr>
          <p:cNvPr id="9" name="Picture 8"/>
          <p:cNvPicPr>
            <a:picLocks noChangeAspect="1"/>
          </p:cNvPicPr>
          <p:nvPr/>
        </p:nvPicPr>
        <p:blipFill>
          <a:blip r:embed="rId2"/>
          <a:stretch>
            <a:fillRect/>
          </a:stretch>
        </p:blipFill>
        <p:spPr>
          <a:xfrm>
            <a:off x="4090987" y="978614"/>
            <a:ext cx="4733925" cy="3656192"/>
          </a:xfrm>
          <a:prstGeom prst="rect">
            <a:avLst/>
          </a:prstGeom>
        </p:spPr>
      </p:pic>
    </p:spTree>
    <p:extLst>
      <p:ext uri="{BB962C8B-B14F-4D97-AF65-F5344CB8AC3E}">
        <p14:creationId xmlns:p14="http://schemas.microsoft.com/office/powerpoint/2010/main" val="166832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Home Ownership Frequency</a:t>
            </a:r>
          </a:p>
        </p:txBody>
      </p:sp>
      <p:sp>
        <p:nvSpPr>
          <p:cNvPr id="12" name="Rectangle 11"/>
          <p:cNvSpPr/>
          <p:nvPr/>
        </p:nvSpPr>
        <p:spPr>
          <a:xfrm>
            <a:off x="628650" y="1406450"/>
            <a:ext cx="2833741" cy="1446550"/>
          </a:xfrm>
          <a:prstGeom prst="rect">
            <a:avLst/>
          </a:prstGeom>
        </p:spPr>
        <p:txBody>
          <a:bodyPr wrap="square">
            <a:spAutoFit/>
          </a:bodyPr>
          <a:lstStyle/>
          <a:p>
            <a:r>
              <a:rPr lang="en-IN" sz="1400" dirty="0"/>
              <a:t>We can see here stats of Loan status:</a:t>
            </a:r>
          </a:p>
          <a:p>
            <a:pPr marL="742950" lvl="1" indent="-285750">
              <a:buFont typeface="Courier New" panose="02070309020205020404" pitchFamily="49" charset="0"/>
              <a:buChar char="o"/>
            </a:pPr>
            <a:r>
              <a:rPr lang="en-IN" sz="1000" dirty="0"/>
              <a:t>count     39494</a:t>
            </a:r>
          </a:p>
          <a:p>
            <a:pPr marL="742950" lvl="1" indent="-285750">
              <a:buFont typeface="Courier New" panose="02070309020205020404" pitchFamily="49" charset="0"/>
              <a:buChar char="o"/>
            </a:pPr>
            <a:r>
              <a:rPr lang="en-IN" sz="1000" dirty="0"/>
              <a:t>unique        5</a:t>
            </a:r>
          </a:p>
          <a:p>
            <a:pPr marL="742950" lvl="1" indent="-285750">
              <a:buFont typeface="Courier New" panose="02070309020205020404" pitchFamily="49" charset="0"/>
              <a:buChar char="o"/>
            </a:pPr>
            <a:r>
              <a:rPr lang="en-IN" sz="1000" dirty="0"/>
              <a:t>top        RENT</a:t>
            </a:r>
          </a:p>
          <a:p>
            <a:pPr marL="742950" lvl="1" indent="-285750">
              <a:buFont typeface="Courier New" panose="02070309020205020404" pitchFamily="49" charset="0"/>
              <a:buChar char="o"/>
            </a:pPr>
            <a:r>
              <a:rPr lang="en-IN" sz="1000" dirty="0" err="1"/>
              <a:t>freq</a:t>
            </a:r>
            <a:r>
              <a:rPr lang="en-IN" sz="1000" dirty="0"/>
              <a:t>      18848</a:t>
            </a:r>
          </a:p>
          <a:p>
            <a:pPr marL="742950" lvl="1" indent="-285750">
              <a:buFont typeface="Courier New" panose="02070309020205020404" pitchFamily="49" charset="0"/>
              <a:buChar char="o"/>
            </a:pPr>
            <a:r>
              <a:rPr lang="en-IN" sz="1000" dirty="0"/>
              <a:t>Name: </a:t>
            </a:r>
            <a:r>
              <a:rPr lang="en-IN" sz="1000" dirty="0" err="1"/>
              <a:t>home_ownership</a:t>
            </a:r>
            <a:r>
              <a:rPr lang="en-IN" sz="1000" dirty="0"/>
              <a:t>, </a:t>
            </a:r>
            <a:r>
              <a:rPr lang="en-IN" sz="1000" dirty="0" err="1"/>
              <a:t>dtype</a:t>
            </a:r>
            <a:r>
              <a:rPr lang="en-IN" sz="1000" dirty="0"/>
              <a:t>: object</a:t>
            </a:r>
          </a:p>
        </p:txBody>
      </p:sp>
      <p:pic>
        <p:nvPicPr>
          <p:cNvPr id="10" name="Content Placeholder 4"/>
          <p:cNvPicPr>
            <a:picLocks noGrp="1" noChangeAspect="1"/>
          </p:cNvPicPr>
          <p:nvPr>
            <p:ph idx="4294967295"/>
          </p:nvPr>
        </p:nvPicPr>
        <p:blipFill>
          <a:blip r:embed="rId2"/>
          <a:stretch>
            <a:fillRect/>
          </a:stretch>
        </p:blipFill>
        <p:spPr>
          <a:xfrm>
            <a:off x="3900154" y="1406450"/>
            <a:ext cx="4615196" cy="3489391"/>
          </a:xfrm>
          <a:prstGeom prst="rect">
            <a:avLst/>
          </a:prstGeom>
        </p:spPr>
      </p:pic>
    </p:spTree>
    <p:extLst>
      <p:ext uri="{BB962C8B-B14F-4D97-AF65-F5344CB8AC3E}">
        <p14:creationId xmlns:p14="http://schemas.microsoft.com/office/powerpoint/2010/main" val="132976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err="1"/>
              <a:t>Emp</a:t>
            </a:r>
            <a:r>
              <a:rPr lang="en-IN" sz="2400" b="1" dirty="0"/>
              <a:t> Length Frequency</a:t>
            </a:r>
          </a:p>
        </p:txBody>
      </p:sp>
      <p:sp>
        <p:nvSpPr>
          <p:cNvPr id="12" name="Rectangle 11"/>
          <p:cNvSpPr/>
          <p:nvPr/>
        </p:nvSpPr>
        <p:spPr>
          <a:xfrm>
            <a:off x="628650" y="1406450"/>
            <a:ext cx="2833741" cy="1292662"/>
          </a:xfrm>
          <a:prstGeom prst="rect">
            <a:avLst/>
          </a:prstGeom>
        </p:spPr>
        <p:txBody>
          <a:bodyPr wrap="square">
            <a:spAutoFit/>
          </a:bodyPr>
          <a:lstStyle/>
          <a:p>
            <a:r>
              <a:rPr lang="en-IN" sz="1400" dirty="0"/>
              <a:t>We can see here stats of Loan status:</a:t>
            </a:r>
          </a:p>
          <a:p>
            <a:pPr marL="742950" lvl="1" indent="-285750">
              <a:buFont typeface="Courier New" panose="02070309020205020404" pitchFamily="49" charset="0"/>
              <a:buChar char="o"/>
            </a:pPr>
            <a:r>
              <a:rPr lang="en-IN" sz="1000" dirty="0"/>
              <a:t>count         38422</a:t>
            </a:r>
          </a:p>
          <a:p>
            <a:pPr marL="742950" lvl="1" indent="-285750">
              <a:buFont typeface="Courier New" panose="02070309020205020404" pitchFamily="49" charset="0"/>
              <a:buChar char="o"/>
            </a:pPr>
            <a:r>
              <a:rPr lang="en-IN" sz="1000" dirty="0"/>
              <a:t>unique           11</a:t>
            </a:r>
          </a:p>
          <a:p>
            <a:pPr marL="742950" lvl="1" indent="-285750">
              <a:buFont typeface="Courier New" panose="02070309020205020404" pitchFamily="49" charset="0"/>
              <a:buChar char="o"/>
            </a:pPr>
            <a:r>
              <a:rPr lang="en-IN" sz="1000" dirty="0"/>
              <a:t>top       10+ years</a:t>
            </a:r>
          </a:p>
          <a:p>
            <a:pPr marL="742950" lvl="1" indent="-285750">
              <a:buFont typeface="Courier New" panose="02070309020205020404" pitchFamily="49" charset="0"/>
              <a:buChar char="o"/>
            </a:pPr>
            <a:r>
              <a:rPr lang="en-IN" sz="1000" dirty="0" err="1"/>
              <a:t>freq</a:t>
            </a:r>
            <a:r>
              <a:rPr lang="en-IN" sz="1000" dirty="0"/>
              <a:t>           8796</a:t>
            </a:r>
          </a:p>
          <a:p>
            <a:pPr marL="742950" lvl="1" indent="-285750">
              <a:buFont typeface="Courier New" panose="02070309020205020404" pitchFamily="49" charset="0"/>
              <a:buChar char="o"/>
            </a:pPr>
            <a:r>
              <a:rPr lang="en-IN" sz="1000" dirty="0"/>
              <a:t>Name: </a:t>
            </a:r>
            <a:r>
              <a:rPr lang="en-IN" sz="1000" dirty="0" err="1"/>
              <a:t>emp_length</a:t>
            </a:r>
            <a:r>
              <a:rPr lang="en-IN" sz="1000" dirty="0"/>
              <a:t>, </a:t>
            </a:r>
            <a:r>
              <a:rPr lang="en-IN" sz="1000" dirty="0" err="1"/>
              <a:t>dtype</a:t>
            </a:r>
            <a:r>
              <a:rPr lang="en-IN" sz="1000" dirty="0"/>
              <a:t>: object</a:t>
            </a:r>
          </a:p>
        </p:txBody>
      </p:sp>
      <p:pic>
        <p:nvPicPr>
          <p:cNvPr id="9" name="Content Placeholder 5"/>
          <p:cNvPicPr>
            <a:picLocks noGrp="1" noChangeAspect="1"/>
          </p:cNvPicPr>
          <p:nvPr>
            <p:ph idx="4294967295"/>
          </p:nvPr>
        </p:nvPicPr>
        <p:blipFill>
          <a:blip r:embed="rId2"/>
          <a:stretch>
            <a:fillRect/>
          </a:stretch>
        </p:blipFill>
        <p:spPr>
          <a:xfrm>
            <a:off x="3676539" y="1070596"/>
            <a:ext cx="5562822" cy="3765615"/>
          </a:xfrm>
          <a:prstGeom prst="rect">
            <a:avLst/>
          </a:prstGeom>
        </p:spPr>
      </p:pic>
    </p:spTree>
    <p:extLst>
      <p:ext uri="{BB962C8B-B14F-4D97-AF65-F5344CB8AC3E}">
        <p14:creationId xmlns:p14="http://schemas.microsoft.com/office/powerpoint/2010/main" val="75444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Verification Status Frequency</a:t>
            </a:r>
          </a:p>
        </p:txBody>
      </p:sp>
      <p:sp>
        <p:nvSpPr>
          <p:cNvPr id="12" name="Rectangle 11"/>
          <p:cNvSpPr/>
          <p:nvPr/>
        </p:nvSpPr>
        <p:spPr>
          <a:xfrm>
            <a:off x="628650" y="1406450"/>
            <a:ext cx="2833741" cy="1446550"/>
          </a:xfrm>
          <a:prstGeom prst="rect">
            <a:avLst/>
          </a:prstGeom>
        </p:spPr>
        <p:txBody>
          <a:bodyPr wrap="square">
            <a:spAutoFit/>
          </a:bodyPr>
          <a:lstStyle/>
          <a:p>
            <a:r>
              <a:rPr lang="en-IN" sz="1400" dirty="0"/>
              <a:t>We can see here stats of Loan status:</a:t>
            </a:r>
          </a:p>
          <a:p>
            <a:pPr marL="742950" lvl="1" indent="-285750">
              <a:buFont typeface="Courier New" panose="02070309020205020404" pitchFamily="49" charset="0"/>
              <a:buChar char="o"/>
            </a:pPr>
            <a:r>
              <a:rPr lang="en-IN" sz="1000" dirty="0"/>
              <a:t>count            39494</a:t>
            </a:r>
          </a:p>
          <a:p>
            <a:pPr marL="742950" lvl="1" indent="-285750">
              <a:buFont typeface="Courier New" panose="02070309020205020404" pitchFamily="49" charset="0"/>
              <a:buChar char="o"/>
            </a:pPr>
            <a:r>
              <a:rPr lang="en-IN" sz="1000" dirty="0"/>
              <a:t>unique               3</a:t>
            </a:r>
          </a:p>
          <a:p>
            <a:pPr marL="742950" lvl="1" indent="-285750">
              <a:buFont typeface="Courier New" panose="02070309020205020404" pitchFamily="49" charset="0"/>
              <a:buChar char="o"/>
            </a:pPr>
            <a:r>
              <a:rPr lang="en-IN" sz="1000" dirty="0"/>
              <a:t>top       Not Verified</a:t>
            </a:r>
          </a:p>
          <a:p>
            <a:pPr marL="742950" lvl="1" indent="-285750">
              <a:buFont typeface="Courier New" panose="02070309020205020404" pitchFamily="49" charset="0"/>
              <a:buChar char="o"/>
            </a:pPr>
            <a:r>
              <a:rPr lang="en-IN" sz="1000" dirty="0" err="1"/>
              <a:t>freq</a:t>
            </a:r>
            <a:r>
              <a:rPr lang="en-IN" sz="1000" dirty="0"/>
              <a:t>             16860</a:t>
            </a:r>
          </a:p>
          <a:p>
            <a:pPr marL="742950" lvl="1" indent="-285750">
              <a:buFont typeface="Courier New" panose="02070309020205020404" pitchFamily="49" charset="0"/>
              <a:buChar char="o"/>
            </a:pPr>
            <a:r>
              <a:rPr lang="en-IN" sz="1000" dirty="0"/>
              <a:t>Name: </a:t>
            </a:r>
            <a:r>
              <a:rPr lang="en-IN" sz="1000" dirty="0" err="1"/>
              <a:t>verification_status</a:t>
            </a:r>
            <a:r>
              <a:rPr lang="en-IN" sz="1000" dirty="0"/>
              <a:t>, </a:t>
            </a:r>
            <a:r>
              <a:rPr lang="en-IN" sz="1000" dirty="0" err="1"/>
              <a:t>dtype</a:t>
            </a:r>
            <a:r>
              <a:rPr lang="en-IN" sz="1000" dirty="0"/>
              <a:t>: object</a:t>
            </a:r>
          </a:p>
        </p:txBody>
      </p:sp>
      <p:pic>
        <p:nvPicPr>
          <p:cNvPr id="10" name="Content Placeholder 4"/>
          <p:cNvPicPr>
            <a:picLocks noGrp="1" noChangeAspect="1"/>
          </p:cNvPicPr>
          <p:nvPr>
            <p:ph idx="4294967295"/>
          </p:nvPr>
        </p:nvPicPr>
        <p:blipFill>
          <a:blip r:embed="rId2"/>
          <a:stretch>
            <a:fillRect/>
          </a:stretch>
        </p:blipFill>
        <p:spPr>
          <a:xfrm>
            <a:off x="4421390" y="1301429"/>
            <a:ext cx="4245395" cy="3070116"/>
          </a:xfrm>
          <a:prstGeom prst="rect">
            <a:avLst/>
          </a:prstGeom>
        </p:spPr>
      </p:pic>
    </p:spTree>
    <p:extLst>
      <p:ext uri="{BB962C8B-B14F-4D97-AF65-F5344CB8AC3E}">
        <p14:creationId xmlns:p14="http://schemas.microsoft.com/office/powerpoint/2010/main" val="321071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17</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Grade Frequency</a:t>
            </a:r>
          </a:p>
        </p:txBody>
      </p:sp>
      <p:sp>
        <p:nvSpPr>
          <p:cNvPr id="12" name="Rectangle 11"/>
          <p:cNvSpPr/>
          <p:nvPr/>
        </p:nvSpPr>
        <p:spPr>
          <a:xfrm>
            <a:off x="628650" y="1406450"/>
            <a:ext cx="2833741" cy="1292662"/>
          </a:xfrm>
          <a:prstGeom prst="rect">
            <a:avLst/>
          </a:prstGeom>
        </p:spPr>
        <p:txBody>
          <a:bodyPr wrap="square">
            <a:spAutoFit/>
          </a:bodyPr>
          <a:lstStyle/>
          <a:p>
            <a:r>
              <a:rPr lang="en-IN" sz="1400" dirty="0"/>
              <a:t>We can see here stats of Loan status:</a:t>
            </a:r>
          </a:p>
          <a:p>
            <a:pPr marL="742950" lvl="1" indent="-285750">
              <a:buFont typeface="Courier New" panose="02070309020205020404" pitchFamily="49" charset="0"/>
              <a:buChar char="o"/>
            </a:pPr>
            <a:r>
              <a:rPr lang="en-IN" sz="1000" dirty="0"/>
              <a:t>count     39494</a:t>
            </a:r>
          </a:p>
          <a:p>
            <a:pPr marL="742950" lvl="1" indent="-285750">
              <a:buFont typeface="Courier New" panose="02070309020205020404" pitchFamily="49" charset="0"/>
              <a:buChar char="o"/>
            </a:pPr>
            <a:r>
              <a:rPr lang="en-IN" sz="1000" dirty="0"/>
              <a:t>unique        7</a:t>
            </a:r>
          </a:p>
          <a:p>
            <a:pPr marL="742950" lvl="1" indent="-285750">
              <a:buFont typeface="Courier New" panose="02070309020205020404" pitchFamily="49" charset="0"/>
              <a:buChar char="o"/>
            </a:pPr>
            <a:r>
              <a:rPr lang="en-IN" sz="1000" dirty="0"/>
              <a:t>top           B</a:t>
            </a:r>
          </a:p>
          <a:p>
            <a:pPr marL="742950" lvl="1" indent="-285750">
              <a:buFont typeface="Courier New" panose="02070309020205020404" pitchFamily="49" charset="0"/>
              <a:buChar char="o"/>
            </a:pPr>
            <a:r>
              <a:rPr lang="en-IN" sz="1000" dirty="0" err="1"/>
              <a:t>freq</a:t>
            </a:r>
            <a:r>
              <a:rPr lang="en-IN" sz="1000" dirty="0"/>
              <a:t>      11967</a:t>
            </a:r>
          </a:p>
          <a:p>
            <a:pPr marL="742950" lvl="1" indent="-285750">
              <a:buFont typeface="Courier New" panose="02070309020205020404" pitchFamily="49" charset="0"/>
              <a:buChar char="o"/>
            </a:pPr>
            <a:r>
              <a:rPr lang="en-IN" sz="1000" dirty="0"/>
              <a:t>Name: grade, </a:t>
            </a:r>
            <a:r>
              <a:rPr lang="en-IN" sz="1000" dirty="0" err="1"/>
              <a:t>dtype</a:t>
            </a:r>
            <a:r>
              <a:rPr lang="en-IN" sz="1000" dirty="0"/>
              <a:t>: object</a:t>
            </a:r>
          </a:p>
        </p:txBody>
      </p:sp>
      <p:pic>
        <p:nvPicPr>
          <p:cNvPr id="9" name="Content Placeholder 5"/>
          <p:cNvPicPr>
            <a:picLocks noGrp="1" noChangeAspect="1"/>
          </p:cNvPicPr>
          <p:nvPr>
            <p:ph idx="4294967295"/>
          </p:nvPr>
        </p:nvPicPr>
        <p:blipFill>
          <a:blip r:embed="rId2"/>
          <a:stretch>
            <a:fillRect/>
          </a:stretch>
        </p:blipFill>
        <p:spPr>
          <a:xfrm>
            <a:off x="3699857" y="833031"/>
            <a:ext cx="5263429" cy="3605730"/>
          </a:xfrm>
          <a:prstGeom prst="rect">
            <a:avLst/>
          </a:prstGeom>
        </p:spPr>
      </p:pic>
    </p:spTree>
    <p:extLst>
      <p:ext uri="{BB962C8B-B14F-4D97-AF65-F5344CB8AC3E}">
        <p14:creationId xmlns:p14="http://schemas.microsoft.com/office/powerpoint/2010/main" val="66022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18</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Multivariate Analysis</a:t>
            </a:r>
          </a:p>
        </p:txBody>
      </p:sp>
      <p:sp>
        <p:nvSpPr>
          <p:cNvPr id="12" name="Rectangle 11"/>
          <p:cNvSpPr/>
          <p:nvPr/>
        </p:nvSpPr>
        <p:spPr>
          <a:xfrm>
            <a:off x="628650" y="1406450"/>
            <a:ext cx="7886700" cy="1077218"/>
          </a:xfrm>
          <a:prstGeom prst="rect">
            <a:avLst/>
          </a:prstGeom>
        </p:spPr>
        <p:txBody>
          <a:bodyPr wrap="square">
            <a:spAutoFit/>
          </a:bodyPr>
          <a:lstStyle/>
          <a:p>
            <a:pPr marL="285750" indent="-285750">
              <a:buFont typeface="Arial" panose="020B0604020202020204" pitchFamily="34" charset="0"/>
              <a:buChar char="•"/>
            </a:pPr>
            <a:r>
              <a:rPr lang="en-IN" sz="1600" dirty="0"/>
              <a:t>We are performing multivariate analysis to identify the correlation status among the features</a:t>
            </a:r>
            <a:r>
              <a:rPr lang="en-IN" sz="1600" dirty="0" smtClean="0"/>
              <a:t>.</a:t>
            </a:r>
          </a:p>
          <a:p>
            <a:pPr marL="285750" indent="-285750">
              <a:buFont typeface="Arial" panose="020B0604020202020204" pitchFamily="34" charset="0"/>
              <a:buChar char="•"/>
            </a:pPr>
            <a:endParaRPr lang="en-IN" sz="1600" dirty="0"/>
          </a:p>
          <a:p>
            <a:endParaRPr lang="en-IN" sz="1600" dirty="0"/>
          </a:p>
        </p:txBody>
      </p:sp>
      <p:sp>
        <p:nvSpPr>
          <p:cNvPr id="6" name="Rectangle 5"/>
          <p:cNvSpPr/>
          <p:nvPr/>
        </p:nvSpPr>
        <p:spPr>
          <a:xfrm>
            <a:off x="636981" y="2451230"/>
            <a:ext cx="4368119" cy="369332"/>
          </a:xfrm>
          <a:prstGeom prst="rect">
            <a:avLst/>
          </a:prstGeom>
        </p:spPr>
        <p:txBody>
          <a:bodyPr wrap="none">
            <a:spAutoFit/>
          </a:bodyPr>
          <a:lstStyle/>
          <a:p>
            <a:r>
              <a:rPr lang="en-IN" b="1" dirty="0"/>
              <a:t>Create the </a:t>
            </a:r>
            <a:r>
              <a:rPr lang="en-IN" b="1" dirty="0" err="1"/>
              <a:t>Heatmap</a:t>
            </a:r>
            <a:r>
              <a:rPr lang="en-IN" b="1" dirty="0"/>
              <a:t> </a:t>
            </a:r>
            <a:r>
              <a:rPr lang="en-IN" b="1" dirty="0" smtClean="0"/>
              <a:t>identify the </a:t>
            </a:r>
            <a:r>
              <a:rPr lang="en-IN" b="1" dirty="0"/>
              <a:t>correlation</a:t>
            </a:r>
          </a:p>
        </p:txBody>
      </p:sp>
      <p:sp>
        <p:nvSpPr>
          <p:cNvPr id="7" name="Rectangle 6"/>
          <p:cNvSpPr/>
          <p:nvPr/>
        </p:nvSpPr>
        <p:spPr>
          <a:xfrm>
            <a:off x="926921" y="2788125"/>
            <a:ext cx="7690207" cy="769441"/>
          </a:xfrm>
          <a:prstGeom prst="rect">
            <a:avLst/>
          </a:prstGeom>
        </p:spPr>
        <p:txBody>
          <a:bodyPr wrap="square">
            <a:spAutoFit/>
          </a:bodyPr>
          <a:lstStyle/>
          <a:p>
            <a:r>
              <a:rPr lang="en-IN" sz="1600" dirty="0"/>
              <a:t>Observation</a:t>
            </a:r>
          </a:p>
          <a:p>
            <a:pPr marL="285750" indent="-285750">
              <a:buFont typeface="Arial" panose="020B0604020202020204" pitchFamily="34" charset="0"/>
              <a:buChar char="•"/>
            </a:pPr>
            <a:r>
              <a:rPr lang="en-IN" sz="1400" dirty="0"/>
              <a:t>We are creating the </a:t>
            </a:r>
            <a:r>
              <a:rPr lang="en-IN" sz="1400" dirty="0" err="1"/>
              <a:t>heatmap</a:t>
            </a:r>
            <a:r>
              <a:rPr lang="en-IN" sz="1400" dirty="0"/>
              <a:t> to identify the correlation.</a:t>
            </a:r>
          </a:p>
          <a:p>
            <a:pPr marL="285750" indent="-285750">
              <a:buFont typeface="Arial" panose="020B0604020202020204" pitchFamily="34" charset="0"/>
              <a:buChar char="•"/>
            </a:pPr>
            <a:r>
              <a:rPr lang="en-IN" sz="1400" dirty="0"/>
              <a:t>We can see Loan Amount is highly correlated with Funded Amount </a:t>
            </a:r>
            <a:r>
              <a:rPr lang="en-IN" sz="1400" dirty="0" err="1"/>
              <a:t>Inv</a:t>
            </a:r>
            <a:endParaRPr lang="en-IN" sz="1400" dirty="0"/>
          </a:p>
        </p:txBody>
      </p:sp>
    </p:spTree>
    <p:extLst>
      <p:ext uri="{BB962C8B-B14F-4D97-AF65-F5344CB8AC3E}">
        <p14:creationId xmlns:p14="http://schemas.microsoft.com/office/powerpoint/2010/main" val="238395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19</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pic>
        <p:nvPicPr>
          <p:cNvPr id="8" name="Content Placeholder 3"/>
          <p:cNvPicPr>
            <a:picLocks noGrp="1" noChangeAspect="1"/>
          </p:cNvPicPr>
          <p:nvPr>
            <p:ph idx="4294967295"/>
          </p:nvPr>
        </p:nvPicPr>
        <p:blipFill>
          <a:blip r:embed="rId2"/>
          <a:stretch>
            <a:fillRect/>
          </a:stretch>
        </p:blipFill>
        <p:spPr>
          <a:xfrm>
            <a:off x="487701" y="675782"/>
            <a:ext cx="8245333" cy="4290479"/>
          </a:xfrm>
          <a:prstGeom prst="rect">
            <a:avLst/>
          </a:prstGeom>
        </p:spPr>
      </p:pic>
    </p:spTree>
    <p:extLst>
      <p:ext uri="{BB962C8B-B14F-4D97-AF65-F5344CB8AC3E}">
        <p14:creationId xmlns:p14="http://schemas.microsoft.com/office/powerpoint/2010/main" val="299874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10-05-2022</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595376" y="1040176"/>
            <a:ext cx="3367024"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smtClean="0">
                <a:solidFill>
                  <a:srgbClr val="FFFFFF"/>
                </a:solidFill>
                <a:latin typeface="Proxima Nova"/>
                <a:ea typeface="Proxima Nova"/>
                <a:cs typeface="Proxima Nova"/>
                <a:sym typeface="Proxima Nova"/>
              </a:rPr>
              <a:t>Group:</a:t>
            </a:r>
            <a:r>
              <a:rPr lang="en-IN" sz="1400" b="0" i="0" u="none" strike="noStrike" cap="none" dirty="0" smtClean="0">
                <a:solidFill>
                  <a:schemeClr val="lt1"/>
                </a:solidFill>
                <a:latin typeface="Proxima Nova"/>
                <a:ea typeface="Proxima Nova"/>
                <a:cs typeface="Proxima Nova"/>
                <a:sym typeface="Proxima Nova"/>
              </a:rPr>
              <a:t> </a:t>
            </a:r>
            <a:r>
              <a:rPr lang="en-IN" sz="1400" b="0" i="0" u="none" strike="noStrike" cap="none" dirty="0" smtClean="0">
                <a:solidFill>
                  <a:schemeClr val="bg1"/>
                </a:solidFill>
                <a:latin typeface="Proxima Nova"/>
                <a:ea typeface="Proxima Nova"/>
                <a:cs typeface="Proxima Nova"/>
                <a:sym typeface="Proxima Nova"/>
              </a:rPr>
              <a:t>Individual</a:t>
            </a:r>
            <a:br>
              <a:rPr lang="en-IN" sz="1400" b="0" i="0" u="none" strike="noStrike" cap="none" dirty="0" smtClean="0">
                <a:solidFill>
                  <a:schemeClr val="bg1"/>
                </a:solidFill>
                <a:latin typeface="Proxima Nova"/>
                <a:ea typeface="Proxima Nova"/>
                <a:cs typeface="Proxima Nova"/>
                <a:sym typeface="Proxima Nova"/>
              </a:rPr>
            </a:br>
            <a:r>
              <a:rPr lang="en-IN" sz="1400" b="0" i="0" u="none" strike="noStrike" cap="none" dirty="0" smtClean="0">
                <a:solidFill>
                  <a:schemeClr val="bg1"/>
                </a:solidFill>
                <a:latin typeface="Proxima Nova"/>
                <a:ea typeface="Proxima Nova"/>
                <a:cs typeface="Proxima Nova"/>
                <a:sym typeface="Proxima Nova"/>
              </a:rPr>
              <a:t>Name: Vishal Jain</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20</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830997"/>
          </a:xfrm>
          <a:prstGeom prst="rect">
            <a:avLst/>
          </a:prstGeom>
        </p:spPr>
        <p:txBody>
          <a:bodyPr wrap="square">
            <a:spAutoFit/>
          </a:bodyPr>
          <a:lstStyle/>
          <a:p>
            <a:r>
              <a:rPr lang="en-IN" sz="2400" b="1" dirty="0" smtClean="0"/>
              <a:t>Identify </a:t>
            </a:r>
            <a:r>
              <a:rPr lang="en-IN" sz="2400" b="1" dirty="0"/>
              <a:t>Purpose Of Loan VS Loan Amount per loan status: Boxplot </a:t>
            </a:r>
          </a:p>
        </p:txBody>
      </p:sp>
      <p:sp>
        <p:nvSpPr>
          <p:cNvPr id="6" name="Rectangle 5"/>
          <p:cNvSpPr/>
          <p:nvPr/>
        </p:nvSpPr>
        <p:spPr>
          <a:xfrm>
            <a:off x="628649" y="1751610"/>
            <a:ext cx="8176303" cy="1200329"/>
          </a:xfrm>
          <a:prstGeom prst="rect">
            <a:avLst/>
          </a:prstGeom>
        </p:spPr>
        <p:txBody>
          <a:bodyPr wrap="square">
            <a:spAutoFit/>
          </a:bodyPr>
          <a:lstStyle/>
          <a:p>
            <a:r>
              <a:rPr lang="en-IN" sz="1600" b="1" dirty="0"/>
              <a:t>Observation</a:t>
            </a:r>
            <a:r>
              <a:rPr lang="en-IN" sz="1600" dirty="0"/>
              <a:t>:</a:t>
            </a:r>
          </a:p>
          <a:p>
            <a:pPr marL="285750" indent="-285750">
              <a:buFont typeface="Arial" panose="020B0604020202020204" pitchFamily="34" charset="0"/>
              <a:buChar char="•"/>
            </a:pPr>
            <a:r>
              <a:rPr lang="en-IN" sz="1400" dirty="0" smtClean="0"/>
              <a:t>Small </a:t>
            </a:r>
            <a:r>
              <a:rPr lang="en-IN" sz="1400" dirty="0"/>
              <a:t>Business: We can not see any clear indication of outliers for Small Business. So Bank should do more analysis while giving the loan.</a:t>
            </a:r>
          </a:p>
          <a:p>
            <a:pPr marL="285750" indent="-285750">
              <a:buFont typeface="Arial" panose="020B0604020202020204" pitchFamily="34" charset="0"/>
              <a:buChar char="•"/>
            </a:pPr>
            <a:r>
              <a:rPr lang="en-IN" sz="1400" dirty="0" smtClean="0"/>
              <a:t>We </a:t>
            </a:r>
            <a:r>
              <a:rPr lang="en-IN" sz="1400" dirty="0"/>
              <a:t>can see that Others and Major Purchase categories have lots of outliers which can be contribute more losses.</a:t>
            </a:r>
          </a:p>
        </p:txBody>
      </p:sp>
    </p:spTree>
    <p:extLst>
      <p:ext uri="{BB962C8B-B14F-4D97-AF65-F5344CB8AC3E}">
        <p14:creationId xmlns:p14="http://schemas.microsoft.com/office/powerpoint/2010/main" val="337406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21</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pic>
        <p:nvPicPr>
          <p:cNvPr id="7" name="Content Placeholder 4"/>
          <p:cNvPicPr>
            <a:picLocks noGrp="1" noChangeAspect="1"/>
          </p:cNvPicPr>
          <p:nvPr>
            <p:ph idx="4294967295"/>
          </p:nvPr>
        </p:nvPicPr>
        <p:blipFill>
          <a:blip r:embed="rId2"/>
          <a:stretch>
            <a:fillRect/>
          </a:stretch>
        </p:blipFill>
        <p:spPr>
          <a:xfrm>
            <a:off x="407637" y="989121"/>
            <a:ext cx="8397316" cy="3778142"/>
          </a:xfrm>
          <a:prstGeom prst="rect">
            <a:avLst/>
          </a:prstGeom>
        </p:spPr>
      </p:pic>
    </p:spTree>
    <p:extLst>
      <p:ext uri="{BB962C8B-B14F-4D97-AF65-F5344CB8AC3E}">
        <p14:creationId xmlns:p14="http://schemas.microsoft.com/office/powerpoint/2010/main" val="213274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22</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a:t>Employee Length VS Loan Status: Bar plot</a:t>
            </a:r>
            <a:endParaRPr lang="en-IN" sz="2400" dirty="0"/>
          </a:p>
        </p:txBody>
      </p:sp>
      <p:sp>
        <p:nvSpPr>
          <p:cNvPr id="6" name="Rectangle 5"/>
          <p:cNvSpPr/>
          <p:nvPr/>
        </p:nvSpPr>
        <p:spPr>
          <a:xfrm>
            <a:off x="628650" y="1402288"/>
            <a:ext cx="8176303" cy="984885"/>
          </a:xfrm>
          <a:prstGeom prst="rect">
            <a:avLst/>
          </a:prstGeom>
        </p:spPr>
        <p:txBody>
          <a:bodyPr wrap="square">
            <a:spAutoFit/>
          </a:bodyPr>
          <a:lstStyle/>
          <a:p>
            <a:r>
              <a:rPr lang="en-IN" sz="1600" b="1" dirty="0"/>
              <a:t>Observation</a:t>
            </a:r>
          </a:p>
          <a:p>
            <a:pPr marL="285750" indent="-285750">
              <a:buFont typeface="Arial" panose="020B0604020202020204" pitchFamily="34" charset="0"/>
              <a:buChar char="•"/>
            </a:pPr>
            <a:r>
              <a:rPr lang="en-IN" sz="1400" dirty="0"/>
              <a:t>Loan taken in maximum number whose employee length is &gt;= 10 Years. 18 % Loan has been taken.</a:t>
            </a:r>
          </a:p>
          <a:p>
            <a:pPr marL="285750" indent="-285750">
              <a:buFont typeface="Arial" panose="020B0604020202020204" pitchFamily="34" charset="0"/>
              <a:buChar char="•"/>
            </a:pPr>
            <a:r>
              <a:rPr lang="en-IN" sz="1400" dirty="0"/>
              <a:t>Loan taken in minimum number whose employee length is 1 year as compared to others[0 to 5 years] and has low defaulting rate.</a:t>
            </a:r>
          </a:p>
        </p:txBody>
      </p:sp>
    </p:spTree>
    <p:extLst>
      <p:ext uri="{BB962C8B-B14F-4D97-AF65-F5344CB8AC3E}">
        <p14:creationId xmlns:p14="http://schemas.microsoft.com/office/powerpoint/2010/main" val="55224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23</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pic>
        <p:nvPicPr>
          <p:cNvPr id="8" name="Content Placeholder 3"/>
          <p:cNvPicPr>
            <a:picLocks noGrp="1" noChangeAspect="1"/>
          </p:cNvPicPr>
          <p:nvPr>
            <p:ph idx="4294967295"/>
          </p:nvPr>
        </p:nvPicPr>
        <p:blipFill>
          <a:blip r:embed="rId2"/>
          <a:stretch>
            <a:fillRect/>
          </a:stretch>
        </p:blipFill>
        <p:spPr>
          <a:xfrm>
            <a:off x="628650" y="880338"/>
            <a:ext cx="7419761" cy="4023847"/>
          </a:xfrm>
          <a:prstGeom prst="rect">
            <a:avLst/>
          </a:prstGeom>
        </p:spPr>
      </p:pic>
    </p:spTree>
    <p:extLst>
      <p:ext uri="{BB962C8B-B14F-4D97-AF65-F5344CB8AC3E}">
        <p14:creationId xmlns:p14="http://schemas.microsoft.com/office/powerpoint/2010/main" val="319952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24</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830997"/>
          </a:xfrm>
          <a:prstGeom prst="rect">
            <a:avLst/>
          </a:prstGeom>
        </p:spPr>
        <p:txBody>
          <a:bodyPr wrap="square">
            <a:spAutoFit/>
          </a:bodyPr>
          <a:lstStyle/>
          <a:p>
            <a:r>
              <a:rPr lang="en-IN" sz="2400" b="1" dirty="0"/>
              <a:t>Employee Length V/S Funded Amount For Loan Purpose: Boxplot</a:t>
            </a:r>
            <a:endParaRPr lang="en-IN" sz="2400" dirty="0"/>
          </a:p>
        </p:txBody>
      </p:sp>
      <p:sp>
        <p:nvSpPr>
          <p:cNvPr id="6" name="Rectangle 5"/>
          <p:cNvSpPr/>
          <p:nvPr/>
        </p:nvSpPr>
        <p:spPr>
          <a:xfrm>
            <a:off x="628649" y="1751610"/>
            <a:ext cx="8176303" cy="984885"/>
          </a:xfrm>
          <a:prstGeom prst="rect">
            <a:avLst/>
          </a:prstGeom>
        </p:spPr>
        <p:txBody>
          <a:bodyPr wrap="square">
            <a:spAutoFit/>
          </a:bodyPr>
          <a:lstStyle/>
          <a:p>
            <a:r>
              <a:rPr lang="en-IN" sz="1600" b="1" dirty="0"/>
              <a:t>Observation</a:t>
            </a:r>
          </a:p>
          <a:p>
            <a:pPr marL="285750" indent="-285750">
              <a:buFont typeface="Arial" panose="020B0604020202020204" pitchFamily="34" charset="0"/>
              <a:buChar char="•"/>
            </a:pPr>
            <a:r>
              <a:rPr lang="en-IN" sz="1400" dirty="0"/>
              <a:t>Loan taken in maximum number whose employee length is &gt;= 10 Years. 18 % Loan has been taken.</a:t>
            </a:r>
          </a:p>
          <a:p>
            <a:pPr marL="285750" indent="-285750">
              <a:buFont typeface="Arial" panose="020B0604020202020204" pitchFamily="34" charset="0"/>
              <a:buChar char="•"/>
            </a:pPr>
            <a:r>
              <a:rPr lang="en-IN" sz="1400" dirty="0"/>
              <a:t>Loan taken in minimum number whose employee length is 1 year as compared to others[0 to 5 years] and has low defaulting rate.</a:t>
            </a:r>
          </a:p>
        </p:txBody>
      </p:sp>
    </p:spTree>
    <p:extLst>
      <p:ext uri="{BB962C8B-B14F-4D97-AF65-F5344CB8AC3E}">
        <p14:creationId xmlns:p14="http://schemas.microsoft.com/office/powerpoint/2010/main" val="338179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25</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pic>
        <p:nvPicPr>
          <p:cNvPr id="7" name="Content Placeholder 3"/>
          <p:cNvPicPr>
            <a:picLocks noGrp="1" noChangeAspect="1"/>
          </p:cNvPicPr>
          <p:nvPr>
            <p:ph idx="4294967295"/>
          </p:nvPr>
        </p:nvPicPr>
        <p:blipFill>
          <a:blip r:embed="rId2"/>
          <a:stretch>
            <a:fillRect/>
          </a:stretch>
        </p:blipFill>
        <p:spPr>
          <a:xfrm>
            <a:off x="170253" y="862864"/>
            <a:ext cx="8831643" cy="3904399"/>
          </a:xfrm>
          <a:prstGeom prst="rect">
            <a:avLst/>
          </a:prstGeom>
        </p:spPr>
      </p:pic>
    </p:spTree>
    <p:extLst>
      <p:ext uri="{BB962C8B-B14F-4D97-AF65-F5344CB8AC3E}">
        <p14:creationId xmlns:p14="http://schemas.microsoft.com/office/powerpoint/2010/main" val="3771905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26</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a:t>Driving Variables Contributing to Loan Default</a:t>
            </a:r>
            <a:endParaRPr lang="en-IN" sz="2400" dirty="0"/>
          </a:p>
        </p:txBody>
      </p:sp>
      <p:sp>
        <p:nvSpPr>
          <p:cNvPr id="6" name="Rectangle 5"/>
          <p:cNvSpPr/>
          <p:nvPr/>
        </p:nvSpPr>
        <p:spPr>
          <a:xfrm>
            <a:off x="683873" y="1361582"/>
            <a:ext cx="8176303" cy="2062103"/>
          </a:xfrm>
          <a:prstGeom prst="rect">
            <a:avLst/>
          </a:prstGeom>
        </p:spPr>
        <p:txBody>
          <a:bodyPr wrap="square">
            <a:spAutoFit/>
          </a:bodyPr>
          <a:lstStyle/>
          <a:p>
            <a:r>
              <a:rPr lang="en-IN" sz="1600" b="1" dirty="0" smtClean="0"/>
              <a:t>Observation:</a:t>
            </a:r>
          </a:p>
          <a:p>
            <a:pPr marL="285750" indent="-285750">
              <a:buFont typeface="Arial" panose="020B0604020202020204" pitchFamily="34" charset="0"/>
              <a:buChar char="•"/>
            </a:pPr>
            <a:r>
              <a:rPr lang="en-IN" sz="1400" dirty="0"/>
              <a:t>Identifying probability of risky applicants through variables that are responsible for triggering defaulters</a:t>
            </a:r>
          </a:p>
          <a:p>
            <a:pPr marL="285750" indent="-285750">
              <a:buFont typeface="Arial" panose="020B0604020202020204" pitchFamily="34" charset="0"/>
              <a:buChar char="•"/>
            </a:pPr>
            <a:r>
              <a:rPr lang="en-IN" sz="1400" dirty="0"/>
              <a:t>Below Variables might trigger "Charged-Off":</a:t>
            </a:r>
          </a:p>
          <a:p>
            <a:pPr marL="742950" lvl="1" indent="-285750">
              <a:buFont typeface="Arial" panose="020B0604020202020204" pitchFamily="34" charset="0"/>
              <a:buChar char="•"/>
            </a:pPr>
            <a:r>
              <a:rPr lang="en-IN" sz="1400" dirty="0"/>
              <a:t>1. employment length -----&gt; Categorical Variable</a:t>
            </a:r>
          </a:p>
          <a:p>
            <a:pPr marL="742950" lvl="1" indent="-285750">
              <a:buFont typeface="Arial" panose="020B0604020202020204" pitchFamily="34" charset="0"/>
              <a:buChar char="•"/>
            </a:pPr>
            <a:r>
              <a:rPr lang="en-IN" sz="1400" dirty="0"/>
              <a:t>2. grades ------&gt; Categorical Variable</a:t>
            </a:r>
          </a:p>
          <a:p>
            <a:pPr marL="742950" lvl="1" indent="-285750">
              <a:buFont typeface="Arial" panose="020B0604020202020204" pitchFamily="34" charset="0"/>
              <a:buChar char="•"/>
            </a:pPr>
            <a:r>
              <a:rPr lang="en-IN" sz="1400" dirty="0"/>
              <a:t>3. purpose ------&gt; Categorical Variable</a:t>
            </a:r>
          </a:p>
          <a:p>
            <a:pPr marL="742950" lvl="1" indent="-285750">
              <a:buFont typeface="Arial" panose="020B0604020202020204" pitchFamily="34" charset="0"/>
              <a:buChar char="•"/>
            </a:pPr>
            <a:r>
              <a:rPr lang="en-IN" sz="1400" dirty="0"/>
              <a:t>4. </a:t>
            </a:r>
            <a:r>
              <a:rPr lang="en-IN" sz="1400" dirty="0" err="1"/>
              <a:t>loan_amnt</a:t>
            </a:r>
            <a:r>
              <a:rPr lang="en-IN" sz="1400" dirty="0"/>
              <a:t> -----&gt; Categorical Variable ( After Conversion )</a:t>
            </a:r>
          </a:p>
          <a:p>
            <a:pPr marL="742950" lvl="1" indent="-285750">
              <a:buFont typeface="Arial" panose="020B0604020202020204" pitchFamily="34" charset="0"/>
              <a:buChar char="•"/>
            </a:pPr>
            <a:r>
              <a:rPr lang="en-IN" sz="1400" dirty="0"/>
              <a:t>5. </a:t>
            </a:r>
            <a:r>
              <a:rPr lang="en-IN" sz="1400" dirty="0" err="1"/>
              <a:t>int_rate</a:t>
            </a:r>
            <a:r>
              <a:rPr lang="en-IN" sz="1400" dirty="0"/>
              <a:t> -----&gt; Categorical Variable ( After Conversion )</a:t>
            </a:r>
          </a:p>
          <a:p>
            <a:pPr marL="742950" lvl="1" indent="-285750">
              <a:buFont typeface="Arial" panose="020B0604020202020204" pitchFamily="34" charset="0"/>
              <a:buChar char="•"/>
            </a:pPr>
            <a:r>
              <a:rPr lang="en-IN" sz="1400" dirty="0"/>
              <a:t>6. </a:t>
            </a:r>
            <a:r>
              <a:rPr lang="en-IN" sz="1400" dirty="0" err="1"/>
              <a:t>annual_inc</a:t>
            </a:r>
            <a:r>
              <a:rPr lang="en-IN" sz="1400" dirty="0"/>
              <a:t> -----&gt; Categorical Variable ( After Conversion )</a:t>
            </a:r>
          </a:p>
        </p:txBody>
      </p:sp>
    </p:spTree>
    <p:extLst>
      <p:ext uri="{BB962C8B-B14F-4D97-AF65-F5344CB8AC3E}">
        <p14:creationId xmlns:p14="http://schemas.microsoft.com/office/powerpoint/2010/main" val="276617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27</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smtClean="0"/>
              <a:t>Employee </a:t>
            </a:r>
            <a:r>
              <a:rPr lang="en-IN" sz="2400" b="1" dirty="0"/>
              <a:t>length vs Default Probability </a:t>
            </a:r>
          </a:p>
        </p:txBody>
      </p:sp>
      <p:pic>
        <p:nvPicPr>
          <p:cNvPr id="8" name="Content Placeholder 4"/>
          <p:cNvPicPr>
            <a:picLocks noGrp="1" noChangeAspect="1"/>
          </p:cNvPicPr>
          <p:nvPr>
            <p:ph idx="4294967295"/>
          </p:nvPr>
        </p:nvPicPr>
        <p:blipFill>
          <a:blip r:embed="rId2"/>
          <a:stretch>
            <a:fillRect/>
          </a:stretch>
        </p:blipFill>
        <p:spPr>
          <a:xfrm>
            <a:off x="600017" y="1490689"/>
            <a:ext cx="7915333" cy="3550418"/>
          </a:xfrm>
          <a:prstGeom prst="rect">
            <a:avLst/>
          </a:prstGeom>
        </p:spPr>
      </p:pic>
    </p:spTree>
    <p:extLst>
      <p:ext uri="{BB962C8B-B14F-4D97-AF65-F5344CB8AC3E}">
        <p14:creationId xmlns:p14="http://schemas.microsoft.com/office/powerpoint/2010/main" val="70507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28</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smtClean="0"/>
              <a:t>Grade </a:t>
            </a:r>
            <a:r>
              <a:rPr lang="en-IN" sz="2400" b="1" dirty="0"/>
              <a:t>vs Default Probability </a:t>
            </a:r>
          </a:p>
        </p:txBody>
      </p:sp>
      <p:pic>
        <p:nvPicPr>
          <p:cNvPr id="9" name="Picture 8"/>
          <p:cNvPicPr>
            <a:picLocks noChangeAspect="1"/>
          </p:cNvPicPr>
          <p:nvPr/>
        </p:nvPicPr>
        <p:blipFill>
          <a:blip r:embed="rId2"/>
          <a:stretch>
            <a:fillRect/>
          </a:stretch>
        </p:blipFill>
        <p:spPr>
          <a:xfrm>
            <a:off x="448608" y="1301429"/>
            <a:ext cx="8192347" cy="3530036"/>
          </a:xfrm>
          <a:prstGeom prst="rect">
            <a:avLst/>
          </a:prstGeom>
        </p:spPr>
      </p:pic>
    </p:spTree>
    <p:extLst>
      <p:ext uri="{BB962C8B-B14F-4D97-AF65-F5344CB8AC3E}">
        <p14:creationId xmlns:p14="http://schemas.microsoft.com/office/powerpoint/2010/main" val="1562413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29</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smtClean="0"/>
              <a:t>Purpose </a:t>
            </a:r>
            <a:r>
              <a:rPr lang="en-IN" sz="2400" b="1" dirty="0"/>
              <a:t>vs Default Probability </a:t>
            </a:r>
          </a:p>
        </p:txBody>
      </p:sp>
      <p:pic>
        <p:nvPicPr>
          <p:cNvPr id="9" name="Picture 8"/>
          <p:cNvPicPr>
            <a:picLocks noChangeAspect="1"/>
          </p:cNvPicPr>
          <p:nvPr/>
        </p:nvPicPr>
        <p:blipFill>
          <a:blip r:embed="rId2"/>
          <a:stretch>
            <a:fillRect/>
          </a:stretch>
        </p:blipFill>
        <p:spPr>
          <a:xfrm>
            <a:off x="273232" y="1257300"/>
            <a:ext cx="8280964" cy="3440798"/>
          </a:xfrm>
          <a:prstGeom prst="rect">
            <a:avLst/>
          </a:prstGeom>
        </p:spPr>
      </p:pic>
    </p:spTree>
    <p:extLst>
      <p:ext uri="{BB962C8B-B14F-4D97-AF65-F5344CB8AC3E}">
        <p14:creationId xmlns:p14="http://schemas.microsoft.com/office/powerpoint/2010/main" val="119631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10-05-2022</a:t>
            </a:fld>
            <a:endParaRPr lang="en-IN" sz="900" dirty="0">
              <a:latin typeface="Proxima Nova Rg" pitchFamily="50" charset="0"/>
            </a:endParaRPr>
          </a:p>
        </p:txBody>
      </p:sp>
      <p:sp>
        <p:nvSpPr>
          <p:cNvPr id="5"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19" name="TextBox 18">
            <a:extLst>
              <a:ext uri="{FF2B5EF4-FFF2-40B4-BE49-F238E27FC236}">
                <a16:creationId xmlns=""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
        <p:nvSpPr>
          <p:cNvPr id="4" name="Rectangle 3">
            <a:extLst>
              <a:ext uri="{FF2B5EF4-FFF2-40B4-BE49-F238E27FC236}">
                <a16:creationId xmlns="" xmlns:a16="http://schemas.microsoft.com/office/drawing/2014/main" id="{FB9DBBBF-0F36-469A-A525-A06FBFB25C40}"/>
              </a:ext>
            </a:extLst>
          </p:cNvPr>
          <p:cNvSpPr/>
          <p:nvPr/>
        </p:nvSpPr>
        <p:spPr>
          <a:xfrm>
            <a:off x="638175" y="1232899"/>
            <a:ext cx="8290068" cy="3608680"/>
          </a:xfrm>
          <a:prstGeom prst="rect">
            <a:avLst/>
          </a:prstGeom>
        </p:spPr>
        <p:txBody>
          <a:bodyPr wrap="square">
            <a:spAutoFit/>
          </a:bodyPr>
          <a:lstStyle/>
          <a:p>
            <a:pPr marL="171450" indent="-171450">
              <a:buFont typeface="Arial" panose="020B0604020202020204" pitchFamily="34" charset="0"/>
              <a:buChar char="•"/>
            </a:pPr>
            <a:r>
              <a:rPr lang="en-IN" sz="1400" b="1" dirty="0">
                <a:solidFill>
                  <a:schemeClr val="bg1"/>
                </a:solidFill>
              </a:rPr>
              <a:t>Problems</a:t>
            </a:r>
            <a:r>
              <a:rPr lang="en-IN" sz="1400" dirty="0">
                <a:solidFill>
                  <a:schemeClr val="bg1"/>
                </a:solidFill>
              </a:rPr>
              <a:t>: I have lending loan data of consumer finance company which are providing various type of loan to urban customers. When the company receives a loan application, the company has to make a decision for loan approval based on the applicant’s profile. Two types of risks are associated with the bank’s </a:t>
            </a:r>
            <a:r>
              <a:rPr lang="en-IN" sz="1400" dirty="0" smtClean="0">
                <a:solidFill>
                  <a:schemeClr val="bg1"/>
                </a:solidFill>
              </a:rPr>
              <a:t>decision.</a:t>
            </a:r>
            <a:endParaRPr lang="en-IN" sz="1400" dirty="0">
              <a:solidFill>
                <a:schemeClr val="bg1"/>
              </a:solidFill>
            </a:endParaRPr>
          </a:p>
          <a:p>
            <a:pPr marL="628650" lvl="1" indent="-171450">
              <a:buFont typeface="Arial" panose="020B0604020202020204" pitchFamily="34" charset="0"/>
              <a:buChar char="•"/>
            </a:pPr>
            <a:r>
              <a:rPr lang="en-IN" sz="1050" dirty="0" smtClean="0">
                <a:solidFill>
                  <a:schemeClr val="bg1"/>
                </a:solidFill>
              </a:rPr>
              <a:t>If </a:t>
            </a:r>
            <a:r>
              <a:rPr lang="en-IN" sz="1050" dirty="0">
                <a:solidFill>
                  <a:schemeClr val="bg1"/>
                </a:solidFill>
              </a:rPr>
              <a:t>the applicant is likely to repay the loan, then not approving the loan results in a loss of business to the company.</a:t>
            </a:r>
          </a:p>
          <a:p>
            <a:pPr marL="628650" lvl="1" indent="-171450">
              <a:buFont typeface="Arial" panose="020B0604020202020204" pitchFamily="34" charset="0"/>
              <a:buChar char="•"/>
            </a:pPr>
            <a:r>
              <a:rPr lang="en-IN" sz="1050" dirty="0" smtClean="0">
                <a:solidFill>
                  <a:schemeClr val="bg1"/>
                </a:solidFill>
              </a:rPr>
              <a:t>If </a:t>
            </a:r>
            <a:r>
              <a:rPr lang="en-IN" sz="1050" dirty="0">
                <a:solidFill>
                  <a:schemeClr val="bg1"/>
                </a:solidFill>
              </a:rPr>
              <a:t>the applicant is not likely to repay the loan, i.e. he/she is likely to default, then approving the loan may lead to a financial loss for the company.</a:t>
            </a:r>
          </a:p>
          <a:p>
            <a:pPr marL="171450" indent="-171450">
              <a:buFont typeface="Arial" panose="020B0604020202020204" pitchFamily="34" charset="0"/>
              <a:buChar char="•"/>
            </a:pPr>
            <a:r>
              <a:rPr lang="en-IN" sz="1400" dirty="0">
                <a:solidFill>
                  <a:schemeClr val="bg1"/>
                </a:solidFill>
              </a:rPr>
              <a:t>The data given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pPr marL="171450" indent="-171450">
              <a:buFont typeface="Arial" panose="020B0604020202020204" pitchFamily="34" charset="0"/>
              <a:buChar char="•"/>
            </a:pPr>
            <a:r>
              <a:rPr lang="en-IN" sz="1400" dirty="0">
                <a:solidFill>
                  <a:schemeClr val="bg1"/>
                </a:solidFill>
              </a:rPr>
              <a:t>I will use EDA to understand how consumer attributes and loan attributes influence the tendency of default.</a:t>
            </a:r>
          </a:p>
          <a:p>
            <a:pPr marL="171450" indent="-171450">
              <a:buFont typeface="Arial" panose="020B0604020202020204" pitchFamily="34" charset="0"/>
              <a:buChar char="•"/>
            </a:pPr>
            <a:r>
              <a:rPr lang="en-IN" sz="1400" dirty="0" smtClean="0">
                <a:solidFill>
                  <a:schemeClr val="bg1"/>
                </a:solidFill>
              </a:rPr>
              <a:t>When a person applies for a loan, there are two types of decisions that could be taken by the company:</a:t>
            </a:r>
          </a:p>
          <a:p>
            <a:pPr lvl="1"/>
            <a:r>
              <a:rPr lang="en-IN" sz="1100" i="1" dirty="0">
                <a:solidFill>
                  <a:schemeClr val="bg1"/>
                </a:solidFill>
              </a:rPr>
              <a:t>1. Loan accepted: If the company approves the loan, there are 3 possible scenarios described below:</a:t>
            </a:r>
          </a:p>
          <a:p>
            <a:pPr lvl="1"/>
            <a:r>
              <a:rPr lang="en-IN" sz="1000" i="1" dirty="0" smtClean="0">
                <a:solidFill>
                  <a:schemeClr val="bg1"/>
                </a:solidFill>
              </a:rPr>
              <a:t>      1. </a:t>
            </a:r>
            <a:r>
              <a:rPr lang="en-IN" sz="1000" i="1" dirty="0">
                <a:solidFill>
                  <a:schemeClr val="bg1"/>
                </a:solidFill>
              </a:rPr>
              <a:t>Fully paid: Applicant has fully paid the loan (the principal and the interest rate)</a:t>
            </a:r>
            <a:r>
              <a:rPr lang="en-IN" sz="1000" i="1" dirty="0">
                <a:solidFill>
                  <a:schemeClr val="bg1"/>
                </a:solidFill>
                <a:hlinkClick r:id="rId2"/>
              </a:rPr>
              <a:t>¶</a:t>
            </a:r>
            <a:endParaRPr lang="en-IN" sz="1000" i="1" dirty="0">
              <a:solidFill>
                <a:schemeClr val="bg1"/>
              </a:solidFill>
            </a:endParaRPr>
          </a:p>
          <a:p>
            <a:pPr lvl="1"/>
            <a:r>
              <a:rPr lang="en-IN" sz="1000" i="1" dirty="0">
                <a:solidFill>
                  <a:schemeClr val="bg1"/>
                </a:solidFill>
              </a:rPr>
              <a:t> </a:t>
            </a:r>
            <a:r>
              <a:rPr lang="en-IN" sz="1000" i="1" dirty="0" smtClean="0">
                <a:solidFill>
                  <a:schemeClr val="bg1"/>
                </a:solidFill>
              </a:rPr>
              <a:t>     2. Current</a:t>
            </a:r>
            <a:r>
              <a:rPr lang="en-IN" sz="1000" i="1" dirty="0">
                <a:solidFill>
                  <a:schemeClr val="bg1"/>
                </a:solidFill>
              </a:rPr>
              <a:t>: Applicant is in the process of paying the instalments, i.e. the tenure of the loan is not yet completed. These candidates are not labelled as 'defaulted'.</a:t>
            </a:r>
          </a:p>
          <a:p>
            <a:pPr lvl="1"/>
            <a:r>
              <a:rPr lang="en-IN" sz="1000" i="1" dirty="0" smtClean="0">
                <a:solidFill>
                  <a:schemeClr val="bg1"/>
                </a:solidFill>
              </a:rPr>
              <a:t>     3</a:t>
            </a:r>
            <a:r>
              <a:rPr lang="en-IN" sz="1000" i="1" dirty="0">
                <a:solidFill>
                  <a:schemeClr val="bg1"/>
                </a:solidFill>
              </a:rPr>
              <a:t>. Charged-off: Applicant has not paid the instalments in due time for a long period of time, i.e. he/she has defaulted on the loan</a:t>
            </a:r>
          </a:p>
          <a:p>
            <a:pPr lvl="1"/>
            <a:r>
              <a:rPr lang="en-IN" sz="1000" i="1" dirty="0" smtClean="0">
                <a:solidFill>
                  <a:schemeClr val="bg1"/>
                </a:solidFill>
              </a:rPr>
              <a:t>2. 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endParaRPr lang="en-IN" sz="1000" i="1" dirty="0">
              <a:solidFill>
                <a:schemeClr val="bg1"/>
              </a:solidFill>
            </a:endParaRPr>
          </a:p>
        </p:txBody>
      </p:sp>
    </p:spTree>
    <p:extLst>
      <p:ext uri="{BB962C8B-B14F-4D97-AF65-F5344CB8AC3E}">
        <p14:creationId xmlns:p14="http://schemas.microsoft.com/office/powerpoint/2010/main" val="305063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30</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a:t>Driving Variables Contributing to Loan Default</a:t>
            </a:r>
            <a:endParaRPr lang="en-IN" sz="2400" dirty="0"/>
          </a:p>
        </p:txBody>
      </p:sp>
      <p:sp>
        <p:nvSpPr>
          <p:cNvPr id="6" name="Rectangle 5"/>
          <p:cNvSpPr/>
          <p:nvPr/>
        </p:nvSpPr>
        <p:spPr>
          <a:xfrm>
            <a:off x="758620" y="1364189"/>
            <a:ext cx="8026810" cy="3477875"/>
          </a:xfrm>
          <a:prstGeom prst="rect">
            <a:avLst/>
          </a:prstGeom>
        </p:spPr>
        <p:txBody>
          <a:bodyPr wrap="square">
            <a:spAutoFit/>
          </a:bodyPr>
          <a:lstStyle/>
          <a:p>
            <a:r>
              <a:rPr lang="en-IN" sz="1600" dirty="0"/>
              <a:t> We </a:t>
            </a:r>
            <a:r>
              <a:rPr lang="en-IN" sz="1600" dirty="0" smtClean="0"/>
              <a:t>have observed </a:t>
            </a:r>
            <a:r>
              <a:rPr lang="en-IN" sz="1600" dirty="0"/>
              <a:t>many things from </a:t>
            </a:r>
            <a:r>
              <a:rPr lang="en-IN" sz="1600" dirty="0" smtClean="0"/>
              <a:t>above 3 </a:t>
            </a:r>
            <a:r>
              <a:rPr lang="en-IN" sz="1600" dirty="0"/>
              <a:t>slides</a:t>
            </a:r>
            <a:r>
              <a:rPr lang="en-IN" sz="1600" dirty="0" smtClean="0"/>
              <a:t>:-</a:t>
            </a:r>
          </a:p>
          <a:p>
            <a:endParaRPr lang="en-IN" sz="1600" dirty="0"/>
          </a:p>
          <a:p>
            <a:r>
              <a:rPr lang="en-IN" sz="1600" dirty="0" smtClean="0"/>
              <a:t>1.  Employee </a:t>
            </a:r>
            <a:r>
              <a:rPr lang="en-IN" sz="1600" dirty="0"/>
              <a:t>length vs Default Probability Observation</a:t>
            </a:r>
            <a:r>
              <a:rPr lang="en-IN" sz="1600" b="1" dirty="0"/>
              <a:t>:</a:t>
            </a:r>
          </a:p>
          <a:p>
            <a:pPr marL="742950" lvl="1" indent="-285750">
              <a:buFont typeface="Arial" panose="020B0604020202020204" pitchFamily="34" charset="0"/>
              <a:buChar char="•"/>
            </a:pPr>
            <a:r>
              <a:rPr lang="en-IN" sz="1400" dirty="0"/>
              <a:t>Less Defaulter rate when your employee length is 9 years</a:t>
            </a:r>
          </a:p>
          <a:p>
            <a:pPr marL="742950" lvl="1" indent="-285750">
              <a:buFont typeface="Arial" panose="020B0604020202020204" pitchFamily="34" charset="0"/>
              <a:buChar char="•"/>
            </a:pPr>
            <a:r>
              <a:rPr lang="en-IN" sz="1400" dirty="0"/>
              <a:t>Higher Defaulter rate for employee length &gt;= 10 years</a:t>
            </a:r>
          </a:p>
          <a:p>
            <a:endParaRPr lang="en-IN" dirty="0"/>
          </a:p>
          <a:p>
            <a:r>
              <a:rPr lang="en-IN" sz="1600" dirty="0"/>
              <a:t>2. Grades with default chances Observation :-</a:t>
            </a:r>
          </a:p>
          <a:p>
            <a:pPr marL="742950" lvl="1" indent="-285750">
              <a:buFont typeface="Arial" panose="020B0604020202020204" pitchFamily="34" charset="0"/>
              <a:buChar char="•"/>
            </a:pPr>
            <a:r>
              <a:rPr lang="en-IN" sz="1400" dirty="0"/>
              <a:t>From grade A to G , Loan Probability Defaulter increasing</a:t>
            </a:r>
          </a:p>
          <a:p>
            <a:endParaRPr lang="en-IN" dirty="0"/>
          </a:p>
          <a:p>
            <a:r>
              <a:rPr lang="en-IN" sz="1600" dirty="0"/>
              <a:t>3. Purpose With Default Chances Observation :-</a:t>
            </a:r>
          </a:p>
          <a:p>
            <a:pPr marL="742950" lvl="1" indent="-285750">
              <a:buFont typeface="Arial" panose="020B0604020202020204" pitchFamily="34" charset="0"/>
              <a:buChar char="•"/>
            </a:pPr>
            <a:r>
              <a:rPr lang="en-IN" sz="1400" dirty="0"/>
              <a:t>We can see that , most of the loan default probability is seen for </a:t>
            </a:r>
            <a:r>
              <a:rPr lang="en-IN" sz="1400" dirty="0" err="1"/>
              <a:t>small_business</a:t>
            </a:r>
            <a:r>
              <a:rPr lang="en-IN" sz="1400" dirty="0"/>
              <a:t>, so bank should be extra careful while approving the loan for such businesses</a:t>
            </a:r>
          </a:p>
          <a:p>
            <a:pPr marL="742950" lvl="1" indent="-285750">
              <a:buFont typeface="Arial" panose="020B0604020202020204" pitchFamily="34" charset="0"/>
              <a:buChar char="•"/>
            </a:pPr>
            <a:r>
              <a:rPr lang="en-IN" sz="1400" dirty="0"/>
              <a:t>Minimum defaulter rate showing for Major Purchase</a:t>
            </a:r>
          </a:p>
          <a:p>
            <a:endParaRPr lang="en-IN" dirty="0"/>
          </a:p>
        </p:txBody>
      </p:sp>
    </p:spTree>
    <p:extLst>
      <p:ext uri="{BB962C8B-B14F-4D97-AF65-F5344CB8AC3E}">
        <p14:creationId xmlns:p14="http://schemas.microsoft.com/office/powerpoint/2010/main" val="92326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31</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830997"/>
          </a:xfrm>
          <a:prstGeom prst="rect">
            <a:avLst/>
          </a:prstGeom>
        </p:spPr>
        <p:txBody>
          <a:bodyPr wrap="square">
            <a:spAutoFit/>
          </a:bodyPr>
          <a:lstStyle/>
          <a:p>
            <a:r>
              <a:rPr lang="en-IN" sz="2400" b="1" dirty="0" smtClean="0"/>
              <a:t>BINNING </a:t>
            </a:r>
            <a:r>
              <a:rPr lang="en-IN" sz="2400" b="1" dirty="0"/>
              <a:t>AS WE FOUND OUTLIERS EARLIER IN ANNUAL </a:t>
            </a:r>
            <a:r>
              <a:rPr lang="en-IN" sz="2400" b="1" dirty="0" smtClean="0"/>
              <a:t>INCOME</a:t>
            </a:r>
            <a:endParaRPr lang="en-IN" sz="2400" dirty="0"/>
          </a:p>
        </p:txBody>
      </p:sp>
      <p:sp>
        <p:nvSpPr>
          <p:cNvPr id="6" name="Rectangle 5"/>
          <p:cNvSpPr/>
          <p:nvPr/>
        </p:nvSpPr>
        <p:spPr>
          <a:xfrm>
            <a:off x="758620" y="1670761"/>
            <a:ext cx="8026810" cy="2400657"/>
          </a:xfrm>
          <a:prstGeom prst="rect">
            <a:avLst/>
          </a:prstGeom>
        </p:spPr>
        <p:txBody>
          <a:bodyPr wrap="square">
            <a:spAutoFit/>
          </a:bodyPr>
          <a:lstStyle/>
          <a:p>
            <a:pPr marL="285750" indent="-285750">
              <a:buFont typeface="Arial" panose="020B0604020202020204" pitchFamily="34" charset="0"/>
              <a:buChar char="•"/>
            </a:pPr>
            <a:r>
              <a:rPr lang="en-IN" sz="1600" dirty="0" smtClean="0"/>
              <a:t>Annual </a:t>
            </a:r>
            <a:r>
              <a:rPr lang="en-IN" sz="1600" dirty="0"/>
              <a:t>Income range vs </a:t>
            </a:r>
            <a:r>
              <a:rPr lang="en-IN" sz="1600" dirty="0" smtClean="0"/>
              <a:t>Loanda </a:t>
            </a:r>
            <a:r>
              <a:rPr lang="en-IN" sz="1600" dirty="0"/>
              <a:t>default Probability</a:t>
            </a:r>
          </a:p>
          <a:p>
            <a:pPr marL="742950" lvl="1" indent="-285750">
              <a:buFont typeface="Arial" panose="020B0604020202020204" pitchFamily="34" charset="0"/>
              <a:buChar char="•"/>
            </a:pPr>
            <a:r>
              <a:rPr lang="en-IN" sz="1400" dirty="0"/>
              <a:t> We </a:t>
            </a:r>
            <a:r>
              <a:rPr lang="en-IN" sz="1400" dirty="0" smtClean="0"/>
              <a:t>can see</a:t>
            </a:r>
            <a:r>
              <a:rPr lang="en-IN" sz="1400" dirty="0"/>
              <a:t>, as annual income is increasing , </a:t>
            </a:r>
            <a:r>
              <a:rPr lang="en-IN" sz="1400" dirty="0" err="1"/>
              <a:t>probabality</a:t>
            </a:r>
            <a:r>
              <a:rPr lang="en-IN" sz="1400" dirty="0"/>
              <a:t> of being defaulter is also increasing , reaching up to 19%</a:t>
            </a:r>
          </a:p>
          <a:p>
            <a:pPr marL="285750" indent="-285750">
              <a:buFont typeface="Arial" panose="020B0604020202020204" pitchFamily="34" charset="0"/>
              <a:buChar char="•"/>
            </a:pPr>
            <a:r>
              <a:rPr lang="en-IN" sz="1600" dirty="0"/>
              <a:t>Interest Rate vs Loan Defaulter Probability</a:t>
            </a:r>
          </a:p>
          <a:p>
            <a:pPr marL="742950" lvl="1" indent="-285750">
              <a:buFont typeface="Arial" panose="020B0604020202020204" pitchFamily="34" charset="0"/>
              <a:buChar char="•"/>
            </a:pPr>
            <a:r>
              <a:rPr lang="en-IN" sz="1400" dirty="0"/>
              <a:t> We can see that , as interest rate is increasing , chance of being defaulter is also increasing , when the interest rate touches more than 15% , risk of default rate is increasing</a:t>
            </a:r>
          </a:p>
          <a:p>
            <a:pPr marL="285750" indent="-285750">
              <a:buFont typeface="Arial" panose="020B0604020202020204" pitchFamily="34" charset="0"/>
              <a:buChar char="•"/>
            </a:pPr>
            <a:r>
              <a:rPr lang="en-IN" sz="1600" dirty="0" err="1" smtClean="0"/>
              <a:t>funded_amnt_range</a:t>
            </a:r>
            <a:r>
              <a:rPr lang="en-IN" sz="1600" dirty="0" smtClean="0"/>
              <a:t> vs </a:t>
            </a:r>
            <a:r>
              <a:rPr lang="en-IN" sz="1600" dirty="0"/>
              <a:t>Loan Defaulter Probability</a:t>
            </a:r>
          </a:p>
          <a:p>
            <a:pPr marL="742950" lvl="1" indent="-285750">
              <a:buFont typeface="Arial" panose="020B0604020202020204" pitchFamily="34" charset="0"/>
              <a:buChar char="•"/>
            </a:pPr>
            <a:r>
              <a:rPr lang="en-IN" sz="1400" dirty="0"/>
              <a:t>We can see that default rate is increasing , when the loan amount/funded amount is increasing at the alarming rate</a:t>
            </a:r>
          </a:p>
          <a:p>
            <a:endParaRPr lang="en-IN" dirty="0"/>
          </a:p>
        </p:txBody>
      </p:sp>
    </p:spTree>
    <p:extLst>
      <p:ext uri="{BB962C8B-B14F-4D97-AF65-F5344CB8AC3E}">
        <p14:creationId xmlns:p14="http://schemas.microsoft.com/office/powerpoint/2010/main" val="4263416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32</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smtClean="0"/>
              <a:t>Annual </a:t>
            </a:r>
            <a:r>
              <a:rPr lang="en-IN" sz="2400" b="1" dirty="0"/>
              <a:t>Income Range chance to be </a:t>
            </a:r>
            <a:r>
              <a:rPr lang="en-IN" sz="2400" b="1" dirty="0" smtClean="0"/>
              <a:t>defaulter</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05" y="1406853"/>
            <a:ext cx="8472020" cy="3360410"/>
          </a:xfrm>
          <a:prstGeom prst="rect">
            <a:avLst/>
          </a:prstGeom>
        </p:spPr>
      </p:pic>
    </p:spTree>
    <p:extLst>
      <p:ext uri="{BB962C8B-B14F-4D97-AF65-F5344CB8AC3E}">
        <p14:creationId xmlns:p14="http://schemas.microsoft.com/office/powerpoint/2010/main" val="1195178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dirty="0"/>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33</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a:t>Interest Range and chance to be defaulter</a:t>
            </a:r>
            <a:endParaRPr lang="en-IN"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9" y="1257300"/>
            <a:ext cx="8343341" cy="3386967"/>
          </a:xfrm>
          <a:prstGeom prst="rect">
            <a:avLst/>
          </a:prstGeom>
        </p:spPr>
      </p:pic>
    </p:spTree>
    <p:extLst>
      <p:ext uri="{BB962C8B-B14F-4D97-AF65-F5344CB8AC3E}">
        <p14:creationId xmlns:p14="http://schemas.microsoft.com/office/powerpoint/2010/main" val="2524832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dirty="0"/>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34</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830997"/>
          </a:xfrm>
          <a:prstGeom prst="rect">
            <a:avLst/>
          </a:prstGeom>
        </p:spPr>
        <p:txBody>
          <a:bodyPr wrap="square">
            <a:spAutoFit/>
          </a:bodyPr>
          <a:lstStyle/>
          <a:p>
            <a:r>
              <a:rPr lang="en-IN" sz="2400" b="1" dirty="0"/>
              <a:t>Loan Amount ( Approved Amount ) and chance of being defaulter</a:t>
            </a:r>
            <a:endParaRPr lang="en-IN"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78" y="1624085"/>
            <a:ext cx="8282791" cy="3143178"/>
          </a:xfrm>
          <a:prstGeom prst="rect">
            <a:avLst/>
          </a:prstGeom>
        </p:spPr>
      </p:pic>
    </p:spTree>
    <p:extLst>
      <p:ext uri="{BB962C8B-B14F-4D97-AF65-F5344CB8AC3E}">
        <p14:creationId xmlns:p14="http://schemas.microsoft.com/office/powerpoint/2010/main" val="3756694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dirty="0"/>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35</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7570128" cy="461665"/>
          </a:xfrm>
          <a:prstGeom prst="rect">
            <a:avLst/>
          </a:prstGeom>
        </p:spPr>
        <p:txBody>
          <a:bodyPr wrap="square">
            <a:spAutoFit/>
          </a:bodyPr>
          <a:lstStyle/>
          <a:p>
            <a:r>
              <a:rPr lang="en-IN" sz="2400" b="1" dirty="0"/>
              <a:t>Case Study Conclusion</a:t>
            </a:r>
          </a:p>
        </p:txBody>
      </p:sp>
      <p:sp>
        <p:nvSpPr>
          <p:cNvPr id="6" name="Rectangle 5"/>
          <p:cNvSpPr/>
          <p:nvPr/>
        </p:nvSpPr>
        <p:spPr>
          <a:xfrm>
            <a:off x="628650" y="1429289"/>
            <a:ext cx="7886700" cy="2123658"/>
          </a:xfrm>
          <a:prstGeom prst="rect">
            <a:avLst/>
          </a:prstGeom>
        </p:spPr>
        <p:txBody>
          <a:bodyPr wrap="square">
            <a:spAutoFit/>
          </a:bodyPr>
          <a:lstStyle/>
          <a:p>
            <a:r>
              <a:rPr lang="en-IN" sz="1200" dirty="0"/>
              <a:t>1. Defaulter rate is higher when employee length are 1 year, 7 years, and &gt;=10 years.</a:t>
            </a:r>
          </a:p>
          <a:p>
            <a:r>
              <a:rPr lang="en-IN" sz="1200" dirty="0"/>
              <a:t>2. Minimum defaulter rate exist for 9 years employee length.</a:t>
            </a:r>
          </a:p>
          <a:p>
            <a:r>
              <a:rPr lang="en-IN" sz="1200" dirty="0"/>
              <a:t>3. Maximum defaulter rate for employee </a:t>
            </a:r>
            <a:r>
              <a:rPr lang="en-IN" sz="1200" dirty="0" smtClean="0"/>
              <a:t>length </a:t>
            </a:r>
            <a:r>
              <a:rPr lang="en-IN" sz="1200" dirty="0"/>
              <a:t>&gt;=10 years.</a:t>
            </a:r>
          </a:p>
          <a:p>
            <a:r>
              <a:rPr lang="en-IN" sz="1200" dirty="0"/>
              <a:t>4. Grade is </a:t>
            </a:r>
            <a:r>
              <a:rPr lang="en-IN" sz="1200" dirty="0" smtClean="0"/>
              <a:t>proportional </a:t>
            </a:r>
            <a:r>
              <a:rPr lang="en-IN" sz="1200" dirty="0"/>
              <a:t>to Loan Defaulter Probability.</a:t>
            </a:r>
          </a:p>
          <a:p>
            <a:r>
              <a:rPr lang="en-IN" sz="1200" dirty="0"/>
              <a:t>5. We can see that , most of the loan default </a:t>
            </a:r>
            <a:r>
              <a:rPr lang="en-IN" sz="1200" dirty="0" smtClean="0"/>
              <a:t>probability </a:t>
            </a:r>
            <a:r>
              <a:rPr lang="en-IN" sz="1200" dirty="0"/>
              <a:t>is seen for small_business,so bank should be extra careful while approving the loan for such businesses</a:t>
            </a:r>
          </a:p>
          <a:p>
            <a:r>
              <a:rPr lang="en-IN" sz="1200" dirty="0"/>
              <a:t>6. Minimum defaulter rate showing for Major Purchase purpose.</a:t>
            </a:r>
          </a:p>
          <a:p>
            <a:r>
              <a:rPr lang="en-IN" sz="1200" dirty="0"/>
              <a:t>7. We can </a:t>
            </a:r>
            <a:r>
              <a:rPr lang="en-IN" sz="1200" dirty="0" smtClean="0"/>
              <a:t>see</a:t>
            </a:r>
            <a:r>
              <a:rPr lang="en-IN" sz="1200" dirty="0"/>
              <a:t>, as annual income is </a:t>
            </a:r>
            <a:r>
              <a:rPr lang="en-IN" sz="1200" dirty="0" smtClean="0"/>
              <a:t>@[proportional </a:t>
            </a:r>
            <a:r>
              <a:rPr lang="en-IN" sz="1200" dirty="0"/>
              <a:t>to] </a:t>
            </a:r>
            <a:r>
              <a:rPr lang="en-IN" sz="1200" dirty="0" smtClean="0"/>
              <a:t>probability </a:t>
            </a:r>
            <a:r>
              <a:rPr lang="en-IN" sz="1200" dirty="0"/>
              <a:t>of being </a:t>
            </a:r>
            <a:r>
              <a:rPr lang="en-IN" sz="1200" dirty="0" smtClean="0"/>
              <a:t>defaulter. It </a:t>
            </a:r>
            <a:r>
              <a:rPr lang="en-IN" sz="1200" dirty="0"/>
              <a:t>is reaching up to 19%</a:t>
            </a:r>
          </a:p>
          <a:p>
            <a:r>
              <a:rPr lang="en-IN" sz="1200" dirty="0"/>
              <a:t>8. We can see that as interest rate is increasing chance of being defaulter is also increased. when the interest rate touches more than 15% , risk of default rate is increasing</a:t>
            </a:r>
          </a:p>
          <a:p>
            <a:r>
              <a:rPr lang="en-IN" sz="1200" dirty="0"/>
              <a:t>9. We can see that default rate is increasing , when the loan amount/funded amount is increasing at the alarming rate</a:t>
            </a:r>
          </a:p>
        </p:txBody>
      </p:sp>
    </p:spTree>
    <p:extLst>
      <p:ext uri="{BB962C8B-B14F-4D97-AF65-F5344CB8AC3E}">
        <p14:creationId xmlns:p14="http://schemas.microsoft.com/office/powerpoint/2010/main" val="82862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9DE9150F-F03E-BF4B-BE66-299E7500C2AC}"/>
              </a:ext>
            </a:extLst>
          </p:cNvPr>
          <p:cNvSpPr txBox="1">
            <a:spLocks/>
          </p:cNvSpPr>
          <p:nvPr/>
        </p:nvSpPr>
        <p:spPr>
          <a:xfrm>
            <a:off x="577897" y="137577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10-05-2022</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10-05-2022</a:t>
            </a:fld>
            <a:endParaRPr lang="en-IN" sz="900" dirty="0">
              <a:latin typeface="Proxima Nova Rg" pitchFamily="50" charset="0"/>
            </a:endParaRPr>
          </a:p>
        </p:txBody>
      </p:sp>
      <p:sp>
        <p:nvSpPr>
          <p:cNvPr id="5" name="Slide Number Placeholder 7">
            <a:extLst>
              <a:ext uri="{FF2B5EF4-FFF2-40B4-BE49-F238E27FC236}">
                <a16:creationId xmlns=""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19" name="TextBox 18">
            <a:extLst>
              <a:ext uri="{FF2B5EF4-FFF2-40B4-BE49-F238E27FC236}">
                <a16:creationId xmlns=""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
        <p:nvSpPr>
          <p:cNvPr id="4" name="Rectangle 3">
            <a:extLst>
              <a:ext uri="{FF2B5EF4-FFF2-40B4-BE49-F238E27FC236}">
                <a16:creationId xmlns="" xmlns:a16="http://schemas.microsoft.com/office/drawing/2014/main" id="{FB9DBBBF-0F36-469A-A525-A06FBFB25C40}"/>
              </a:ext>
            </a:extLst>
          </p:cNvPr>
          <p:cNvSpPr/>
          <p:nvPr/>
        </p:nvSpPr>
        <p:spPr>
          <a:xfrm>
            <a:off x="638175" y="1523783"/>
            <a:ext cx="6548814" cy="2369880"/>
          </a:xfrm>
          <a:prstGeom prst="rect">
            <a:avLst/>
          </a:prstGeom>
        </p:spPr>
        <p:txBody>
          <a:bodyPr wrap="square">
            <a:spAutoFit/>
          </a:bodyPr>
          <a:lstStyle/>
          <a:p>
            <a:pPr marL="0" lvl="1" indent="-285750">
              <a:buFont typeface="Arial" panose="020B0604020202020204" pitchFamily="34" charset="0"/>
              <a:buChar char="•"/>
            </a:pPr>
            <a:r>
              <a:rPr lang="en-US" sz="1600" dirty="0">
                <a:solidFill>
                  <a:schemeClr val="bg1"/>
                </a:solidFill>
              </a:rPr>
              <a:t>I</a:t>
            </a:r>
            <a:r>
              <a:rPr lang="en-US" sz="1600" dirty="0" smtClean="0">
                <a:solidFill>
                  <a:schemeClr val="bg1"/>
                </a:solidFill>
              </a:rPr>
              <a:t> have bank loan history data in csv format where I have to do the analysis on approved loan</a:t>
            </a:r>
            <a:r>
              <a:rPr lang="en-US" sz="1600" dirty="0">
                <a:solidFill>
                  <a:schemeClr val="bg1"/>
                </a:solidFill>
              </a:rPr>
              <a:t> </a:t>
            </a:r>
            <a:r>
              <a:rPr lang="en-US" sz="1600" dirty="0" smtClean="0">
                <a:solidFill>
                  <a:schemeClr val="bg1"/>
                </a:solidFill>
              </a:rPr>
              <a:t>on the behalf of many features.</a:t>
            </a:r>
          </a:p>
          <a:p>
            <a:pPr marL="342900" lvl="1" indent="-342900">
              <a:buFont typeface="Arial" panose="020B0604020202020204" pitchFamily="34" charset="0"/>
              <a:buChar char="•"/>
            </a:pPr>
            <a:r>
              <a:rPr lang="en-US" sz="1600" dirty="0" smtClean="0">
                <a:solidFill>
                  <a:schemeClr val="bg1"/>
                </a:solidFill>
              </a:rPr>
              <a:t>I have done analysis on the behalf of below process:</a:t>
            </a:r>
          </a:p>
          <a:p>
            <a:pPr marL="800100" lvl="2" indent="-342900">
              <a:buFont typeface="Arial" panose="020B0604020202020204" pitchFamily="34" charset="0"/>
              <a:buChar char="•"/>
            </a:pPr>
            <a:r>
              <a:rPr lang="en-US" sz="1600" dirty="0">
                <a:solidFill>
                  <a:schemeClr val="bg1"/>
                </a:solidFill>
              </a:rPr>
              <a:t>	</a:t>
            </a:r>
            <a:r>
              <a:rPr lang="en-US" sz="1400" dirty="0" smtClean="0">
                <a:solidFill>
                  <a:schemeClr val="bg1"/>
                </a:solidFill>
              </a:rPr>
              <a:t>Data Cleaning</a:t>
            </a:r>
          </a:p>
          <a:p>
            <a:pPr marL="800100" lvl="2" indent="-342900">
              <a:buFont typeface="Arial" panose="020B0604020202020204" pitchFamily="34" charset="0"/>
              <a:buChar char="•"/>
            </a:pPr>
            <a:r>
              <a:rPr lang="en-US" sz="1400" dirty="0">
                <a:solidFill>
                  <a:schemeClr val="bg1"/>
                </a:solidFill>
              </a:rPr>
              <a:t>	</a:t>
            </a:r>
            <a:r>
              <a:rPr lang="en-US" sz="1400" dirty="0" smtClean="0">
                <a:solidFill>
                  <a:schemeClr val="bg1"/>
                </a:solidFill>
              </a:rPr>
              <a:t>Data sanity Testing</a:t>
            </a:r>
          </a:p>
          <a:p>
            <a:pPr marL="800100" lvl="2" indent="-342900">
              <a:buFont typeface="Arial" panose="020B0604020202020204" pitchFamily="34" charset="0"/>
              <a:buChar char="•"/>
            </a:pPr>
            <a:r>
              <a:rPr lang="en-US" sz="1400" dirty="0">
                <a:solidFill>
                  <a:schemeClr val="bg1"/>
                </a:solidFill>
              </a:rPr>
              <a:t>	</a:t>
            </a:r>
            <a:r>
              <a:rPr lang="en-US" sz="1400" dirty="0" smtClean="0">
                <a:solidFill>
                  <a:schemeClr val="bg1"/>
                </a:solidFill>
              </a:rPr>
              <a:t>Binning</a:t>
            </a:r>
          </a:p>
          <a:p>
            <a:pPr marL="800100" lvl="2" indent="-342900">
              <a:buFont typeface="Arial" panose="020B0604020202020204" pitchFamily="34" charset="0"/>
              <a:buChar char="•"/>
            </a:pPr>
            <a:r>
              <a:rPr lang="en-US" sz="1400" dirty="0">
                <a:solidFill>
                  <a:schemeClr val="bg1"/>
                </a:solidFill>
              </a:rPr>
              <a:t>	</a:t>
            </a:r>
            <a:r>
              <a:rPr lang="en-US" sz="1400" dirty="0" smtClean="0">
                <a:solidFill>
                  <a:schemeClr val="bg1"/>
                </a:solidFill>
              </a:rPr>
              <a:t>Deciding Target Frames</a:t>
            </a:r>
          </a:p>
          <a:p>
            <a:pPr marL="800100" lvl="2" indent="-342900">
              <a:buFont typeface="Arial" panose="020B0604020202020204" pitchFamily="34" charset="0"/>
              <a:buChar char="•"/>
            </a:pPr>
            <a:r>
              <a:rPr lang="en-US" sz="1400" dirty="0">
                <a:solidFill>
                  <a:schemeClr val="bg1"/>
                </a:solidFill>
              </a:rPr>
              <a:t>	</a:t>
            </a:r>
            <a:r>
              <a:rPr lang="en-US" sz="1400" dirty="0" smtClean="0">
                <a:solidFill>
                  <a:schemeClr val="bg1"/>
                </a:solidFill>
              </a:rPr>
              <a:t>Univariate Analysis</a:t>
            </a:r>
          </a:p>
          <a:p>
            <a:pPr marL="800100" lvl="2" indent="-342900">
              <a:buFont typeface="Arial" panose="020B0604020202020204" pitchFamily="34" charset="0"/>
              <a:buChar char="•"/>
            </a:pPr>
            <a:r>
              <a:rPr lang="en-US" sz="1400" dirty="0">
                <a:solidFill>
                  <a:schemeClr val="bg1"/>
                </a:solidFill>
              </a:rPr>
              <a:t>	</a:t>
            </a:r>
            <a:r>
              <a:rPr lang="en-US" sz="1400" dirty="0" smtClean="0">
                <a:solidFill>
                  <a:schemeClr val="bg1"/>
                </a:solidFill>
              </a:rPr>
              <a:t>Multivariate Analysis</a:t>
            </a:r>
          </a:p>
          <a:p>
            <a:pPr marL="800100" lvl="2" indent="-342900">
              <a:buFont typeface="Arial" panose="020B0604020202020204" pitchFamily="34" charset="0"/>
              <a:buChar char="•"/>
            </a:pPr>
            <a:r>
              <a:rPr lang="en-US" sz="1400" dirty="0">
                <a:solidFill>
                  <a:schemeClr val="bg1"/>
                </a:solidFill>
              </a:rPr>
              <a:t>	</a:t>
            </a:r>
            <a:r>
              <a:rPr lang="en-US" sz="1400" dirty="0" smtClean="0">
                <a:solidFill>
                  <a:schemeClr val="bg1"/>
                </a:solidFill>
              </a:rPr>
              <a:t>Conclusion</a:t>
            </a:r>
            <a:endParaRPr lang="en-US" sz="1400" dirty="0">
              <a:solidFill>
                <a:schemeClr val="bg1"/>
              </a:solidFill>
            </a:endParaRPr>
          </a:p>
        </p:txBody>
      </p:sp>
    </p:spTree>
    <p:extLst>
      <p:ext uri="{BB962C8B-B14F-4D97-AF65-F5344CB8AC3E}">
        <p14:creationId xmlns:p14="http://schemas.microsoft.com/office/powerpoint/2010/main" val="338965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Rectangle 10"/>
          <p:cNvSpPr/>
          <p:nvPr/>
        </p:nvSpPr>
        <p:spPr>
          <a:xfrm>
            <a:off x="316679" y="794372"/>
            <a:ext cx="4118011" cy="461665"/>
          </a:xfrm>
          <a:prstGeom prst="rect">
            <a:avLst/>
          </a:prstGeom>
        </p:spPr>
        <p:txBody>
          <a:bodyPr wrap="square">
            <a:spAutoFit/>
          </a:bodyPr>
          <a:lstStyle/>
          <a:p>
            <a:r>
              <a:rPr lang="en-IN" sz="2400" b="1" dirty="0" smtClean="0"/>
              <a:t>Data Cleaning</a:t>
            </a:r>
            <a:endParaRPr lang="en-IN" sz="2400" b="1" dirty="0"/>
          </a:p>
        </p:txBody>
      </p:sp>
      <p:sp>
        <p:nvSpPr>
          <p:cNvPr id="12" name="Rectangle 11"/>
          <p:cNvSpPr/>
          <p:nvPr/>
        </p:nvSpPr>
        <p:spPr>
          <a:xfrm>
            <a:off x="482885" y="1465180"/>
            <a:ext cx="8032465" cy="338554"/>
          </a:xfrm>
          <a:prstGeom prst="rect">
            <a:avLst/>
          </a:prstGeom>
        </p:spPr>
        <p:txBody>
          <a:bodyPr wrap="square">
            <a:spAutoFit/>
          </a:bodyPr>
          <a:lstStyle/>
          <a:p>
            <a:pPr marL="285750" indent="-285750">
              <a:buFont typeface="Arial" panose="020B0604020202020204" pitchFamily="34" charset="0"/>
              <a:buChar char="•"/>
            </a:pPr>
            <a:r>
              <a:rPr lang="en-IN" sz="1600" dirty="0" smtClean="0"/>
              <a:t>I removed </a:t>
            </a:r>
            <a:r>
              <a:rPr lang="en-IN" sz="1600" dirty="0"/>
              <a:t>attached </a:t>
            </a:r>
            <a:r>
              <a:rPr lang="en-IN" sz="1600" dirty="0" smtClean="0"/>
              <a:t>irrlevant-variables-removed.txt file features from loan data frames</a:t>
            </a:r>
          </a:p>
        </p:txBody>
      </p:sp>
      <p:graphicFrame>
        <p:nvGraphicFramePr>
          <p:cNvPr id="13" name="Object 12"/>
          <p:cNvGraphicFramePr>
            <a:graphicFrameLocks noChangeAspect="1"/>
          </p:cNvGraphicFramePr>
          <p:nvPr>
            <p:extLst>
              <p:ext uri="{D42A27DB-BD31-4B8C-83A1-F6EECF244321}">
                <p14:modId xmlns:p14="http://schemas.microsoft.com/office/powerpoint/2010/main" val="3835287963"/>
              </p:ext>
            </p:extLst>
          </p:nvPr>
        </p:nvGraphicFramePr>
        <p:xfrm>
          <a:off x="628650" y="1971418"/>
          <a:ext cx="1858963" cy="490538"/>
        </p:xfrm>
        <a:graphic>
          <a:graphicData uri="http://schemas.openxmlformats.org/presentationml/2006/ole">
            <mc:AlternateContent xmlns:mc="http://schemas.openxmlformats.org/markup-compatibility/2006">
              <mc:Choice xmlns:v="urn:schemas-microsoft-com:vml" Requires="v">
                <p:oleObj spid="_x0000_s1081" name="Packager Shell Object" showAsIcon="1" r:id="rId3" imgW="1858680" imgH="491040" progId="Package">
                  <p:embed/>
                </p:oleObj>
              </mc:Choice>
              <mc:Fallback>
                <p:oleObj name="Packager Shell Object" showAsIcon="1" r:id="rId3" imgW="1858680" imgH="491040" progId="Package">
                  <p:embed/>
                  <p:pic>
                    <p:nvPicPr>
                      <p:cNvPr id="0" name=""/>
                      <p:cNvPicPr/>
                      <p:nvPr/>
                    </p:nvPicPr>
                    <p:blipFill>
                      <a:blip r:embed="rId4"/>
                      <a:stretch>
                        <a:fillRect/>
                      </a:stretch>
                    </p:blipFill>
                    <p:spPr>
                      <a:xfrm>
                        <a:off x="628650" y="1971418"/>
                        <a:ext cx="1858963" cy="490538"/>
                      </a:xfrm>
                      <a:prstGeom prst="rect">
                        <a:avLst/>
                      </a:prstGeom>
                    </p:spPr>
                  </p:pic>
                </p:oleObj>
              </mc:Fallback>
            </mc:AlternateContent>
          </a:graphicData>
        </a:graphic>
      </p:graphicFrame>
      <p:sp>
        <p:nvSpPr>
          <p:cNvPr id="15" name="Rectangle 14"/>
          <p:cNvSpPr/>
          <p:nvPr/>
        </p:nvSpPr>
        <p:spPr>
          <a:xfrm>
            <a:off x="528779" y="2867073"/>
            <a:ext cx="8032465" cy="1077218"/>
          </a:xfrm>
          <a:prstGeom prst="rect">
            <a:avLst/>
          </a:prstGeom>
        </p:spPr>
        <p:txBody>
          <a:bodyPr wrap="square">
            <a:spAutoFit/>
          </a:bodyPr>
          <a:lstStyle/>
          <a:p>
            <a:pPr marL="285750" indent="-285750">
              <a:buFont typeface="Arial" panose="020B0604020202020204" pitchFamily="34" charset="0"/>
              <a:buChar char="•"/>
            </a:pPr>
            <a:r>
              <a:rPr lang="en-IN" sz="1600" dirty="0" smtClean="0"/>
              <a:t>I imputed </a:t>
            </a:r>
            <a:r>
              <a:rPr lang="en-IN" sz="1600" dirty="0" err="1" smtClean="0"/>
              <a:t>emp_length</a:t>
            </a:r>
            <a:r>
              <a:rPr lang="en-IN" sz="1600" dirty="0" smtClean="0"/>
              <a:t> feature from median </a:t>
            </a:r>
            <a:r>
              <a:rPr lang="en-IN" sz="1600" dirty="0"/>
              <a:t>that needs to be imputed since its low number to drop these </a:t>
            </a:r>
            <a:r>
              <a:rPr lang="en-IN" sz="1600" dirty="0" smtClean="0"/>
              <a:t>values.</a:t>
            </a:r>
          </a:p>
          <a:p>
            <a:pPr marL="285750" indent="-285750">
              <a:buFont typeface="Arial" panose="020B0604020202020204" pitchFamily="34" charset="0"/>
              <a:buChar char="•"/>
            </a:pPr>
            <a:r>
              <a:rPr lang="en-IN" sz="1600" dirty="0" smtClean="0"/>
              <a:t>I have handled data type conversion for features: </a:t>
            </a:r>
            <a:r>
              <a:rPr lang="en-IN" sz="1600" dirty="0" err="1" smtClean="0"/>
              <a:t>emp_length</a:t>
            </a:r>
            <a:r>
              <a:rPr lang="en-IN" sz="1600" dirty="0" smtClean="0"/>
              <a:t>, term, </a:t>
            </a:r>
            <a:r>
              <a:rPr lang="en-IN" sz="1600" dirty="0" err="1" smtClean="0"/>
              <a:t>int_rate</a:t>
            </a:r>
            <a:r>
              <a:rPr lang="en-IN" sz="1600" dirty="0" smtClean="0"/>
              <a:t> etc.</a:t>
            </a:r>
          </a:p>
          <a:p>
            <a:pPr marL="285750" indent="-285750">
              <a:buFont typeface="Arial" panose="020B0604020202020204" pitchFamily="34" charset="0"/>
              <a:buChar char="•"/>
            </a:pPr>
            <a:r>
              <a:rPr lang="en-IN" sz="1600" dirty="0" smtClean="0"/>
              <a:t>I have dropped </a:t>
            </a:r>
            <a:r>
              <a:rPr lang="en-IN" sz="1600" dirty="0"/>
              <a:t>some records due to missing values into </a:t>
            </a:r>
            <a:r>
              <a:rPr lang="en-IN" sz="1600" dirty="0" err="1" smtClean="0"/>
              <a:t>emp_title</a:t>
            </a:r>
            <a:r>
              <a:rPr lang="en-IN" sz="1600" dirty="0"/>
              <a:t> </a:t>
            </a:r>
            <a:r>
              <a:rPr lang="en-IN" sz="1600" dirty="0" smtClean="0"/>
              <a:t>etc.</a:t>
            </a:r>
          </a:p>
        </p:txBody>
      </p:sp>
    </p:spTree>
    <p:extLst>
      <p:ext uri="{BB962C8B-B14F-4D97-AF65-F5344CB8AC3E}">
        <p14:creationId xmlns:p14="http://schemas.microsoft.com/office/powerpoint/2010/main" val="216874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Rectangle 10"/>
          <p:cNvSpPr/>
          <p:nvPr/>
        </p:nvSpPr>
        <p:spPr>
          <a:xfrm>
            <a:off x="316679" y="794372"/>
            <a:ext cx="4118011" cy="461665"/>
          </a:xfrm>
          <a:prstGeom prst="rect">
            <a:avLst/>
          </a:prstGeom>
        </p:spPr>
        <p:txBody>
          <a:bodyPr wrap="square">
            <a:spAutoFit/>
          </a:bodyPr>
          <a:lstStyle/>
          <a:p>
            <a:r>
              <a:rPr lang="en-IN" sz="2400" b="1" dirty="0" smtClean="0"/>
              <a:t>Sanity Check</a:t>
            </a:r>
            <a:endParaRPr lang="en-IN" sz="2400" b="1" dirty="0"/>
          </a:p>
        </p:txBody>
      </p:sp>
      <p:sp>
        <p:nvSpPr>
          <p:cNvPr id="4" name="Rectangle 3"/>
          <p:cNvSpPr/>
          <p:nvPr/>
        </p:nvSpPr>
        <p:spPr>
          <a:xfrm>
            <a:off x="628649" y="1545878"/>
            <a:ext cx="5996739" cy="830997"/>
          </a:xfrm>
          <a:prstGeom prst="rect">
            <a:avLst/>
          </a:prstGeom>
        </p:spPr>
        <p:txBody>
          <a:bodyPr wrap="square">
            <a:spAutoFit/>
          </a:bodyPr>
          <a:lstStyle/>
          <a:p>
            <a:pPr marL="285750" indent="-285750">
              <a:buFont typeface="Arial" panose="020B0604020202020204" pitchFamily="34" charset="0"/>
              <a:buChar char="•"/>
            </a:pPr>
            <a:r>
              <a:rPr lang="en-IN" sz="1600" dirty="0" smtClean="0"/>
              <a:t>I have filtered data and do some sanity testing like funded amount should not be equal or less than zero etc.</a:t>
            </a:r>
          </a:p>
          <a:p>
            <a:pPr marL="285750" indent="-285750">
              <a:buFont typeface="Arial" panose="020B0604020202020204" pitchFamily="34" charset="0"/>
              <a:buChar char="•"/>
            </a:pPr>
            <a:r>
              <a:rPr lang="en-IN" sz="1600" dirty="0" smtClean="0"/>
              <a:t> </a:t>
            </a:r>
            <a:r>
              <a:rPr lang="en-IN" sz="1600" dirty="0" err="1" smtClean="0"/>
              <a:t>eg</a:t>
            </a:r>
            <a:r>
              <a:rPr lang="en-IN" sz="1600" dirty="0" smtClean="0"/>
              <a:t>: </a:t>
            </a:r>
            <a:r>
              <a:rPr lang="en-IN" sz="1600" dirty="0" err="1" smtClean="0"/>
              <a:t>loandf.funded_amnt_inv</a:t>
            </a:r>
            <a:r>
              <a:rPr lang="en-IN" sz="1600" dirty="0" smtClean="0"/>
              <a:t> </a:t>
            </a:r>
            <a:r>
              <a:rPr lang="en-IN" sz="1600" dirty="0"/>
              <a:t>&gt; 0</a:t>
            </a:r>
          </a:p>
        </p:txBody>
      </p:sp>
      <p:sp>
        <p:nvSpPr>
          <p:cNvPr id="10" name="Rectangle 9"/>
          <p:cNvSpPr/>
          <p:nvPr/>
        </p:nvSpPr>
        <p:spPr>
          <a:xfrm>
            <a:off x="387866" y="2802585"/>
            <a:ext cx="4118011" cy="461665"/>
          </a:xfrm>
          <a:prstGeom prst="rect">
            <a:avLst/>
          </a:prstGeom>
        </p:spPr>
        <p:txBody>
          <a:bodyPr wrap="square">
            <a:spAutoFit/>
          </a:bodyPr>
          <a:lstStyle/>
          <a:p>
            <a:r>
              <a:rPr lang="en-IN" sz="2400" b="1" dirty="0"/>
              <a:t>Deciding Target Frames</a:t>
            </a:r>
          </a:p>
        </p:txBody>
      </p:sp>
      <p:sp>
        <p:nvSpPr>
          <p:cNvPr id="6" name="Rectangle 5"/>
          <p:cNvSpPr/>
          <p:nvPr/>
        </p:nvSpPr>
        <p:spPr>
          <a:xfrm>
            <a:off x="628649" y="3372056"/>
            <a:ext cx="7424488" cy="830997"/>
          </a:xfrm>
          <a:prstGeom prst="rect">
            <a:avLst/>
          </a:prstGeom>
        </p:spPr>
        <p:txBody>
          <a:bodyPr wrap="square">
            <a:spAutoFit/>
          </a:bodyPr>
          <a:lstStyle/>
          <a:p>
            <a:pPr marL="285750" indent="-285750">
              <a:buFont typeface="Arial" panose="020B0604020202020204" pitchFamily="34" charset="0"/>
              <a:buChar char="•"/>
            </a:pPr>
            <a:r>
              <a:rPr lang="en-IN" sz="1600" dirty="0" smtClean="0"/>
              <a:t>I am </a:t>
            </a:r>
            <a:r>
              <a:rPr lang="en-IN" sz="1600" dirty="0"/>
              <a:t>extracting 2 target frames using below loan status:</a:t>
            </a:r>
          </a:p>
          <a:p>
            <a:pPr marL="742950" lvl="1" indent="-285750">
              <a:buFont typeface="Arial" panose="020B0604020202020204" pitchFamily="34" charset="0"/>
              <a:buChar char="•"/>
            </a:pPr>
            <a:r>
              <a:rPr lang="en-IN" sz="1600" dirty="0"/>
              <a:t>Fully Paid</a:t>
            </a:r>
          </a:p>
          <a:p>
            <a:pPr marL="742950" lvl="1" indent="-285750">
              <a:buFont typeface="Arial" panose="020B0604020202020204" pitchFamily="34" charset="0"/>
              <a:buChar char="•"/>
            </a:pPr>
            <a:r>
              <a:rPr lang="en-IN" sz="1600" dirty="0"/>
              <a:t>Charged off</a:t>
            </a:r>
          </a:p>
        </p:txBody>
      </p:sp>
    </p:spTree>
    <p:extLst>
      <p:ext uri="{BB962C8B-B14F-4D97-AF65-F5344CB8AC3E}">
        <p14:creationId xmlns:p14="http://schemas.microsoft.com/office/powerpoint/2010/main" val="376356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dirty="0"/>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6" name="Rectangle 5"/>
          <p:cNvSpPr/>
          <p:nvPr/>
        </p:nvSpPr>
        <p:spPr>
          <a:xfrm>
            <a:off x="482885" y="3134093"/>
            <a:ext cx="8032465" cy="1077218"/>
          </a:xfrm>
          <a:prstGeom prst="rect">
            <a:avLst/>
          </a:prstGeom>
        </p:spPr>
        <p:txBody>
          <a:bodyPr wrap="square">
            <a:spAutoFit/>
          </a:bodyPr>
          <a:lstStyle/>
          <a:p>
            <a:pPr marL="285750" indent="-285750">
              <a:buFont typeface="Arial" panose="020B0604020202020204" pitchFamily="34" charset="0"/>
              <a:buChar char="•"/>
            </a:pPr>
            <a:r>
              <a:rPr lang="en-IN" sz="1600" dirty="0"/>
              <a:t>I </a:t>
            </a:r>
            <a:r>
              <a:rPr lang="en-IN" sz="1600" dirty="0" smtClean="0"/>
              <a:t>have done </a:t>
            </a:r>
            <a:r>
              <a:rPr lang="en-IN" sz="1600" dirty="0"/>
              <a:t>univariate analysis on the behalf of some of the important fields like Annual Income, Funded Income </a:t>
            </a:r>
            <a:r>
              <a:rPr lang="en-IN" sz="1600" dirty="0" err="1"/>
              <a:t>Inv</a:t>
            </a:r>
            <a:r>
              <a:rPr lang="en-IN" sz="1600" dirty="0"/>
              <a:t>, Verification Status, Grade, Interest rate etc.</a:t>
            </a:r>
          </a:p>
          <a:p>
            <a:pPr marL="285750" indent="-285750">
              <a:buFont typeface="Arial" panose="020B0604020202020204" pitchFamily="34" charset="0"/>
              <a:buChar char="•"/>
            </a:pPr>
            <a:r>
              <a:rPr lang="en-IN" sz="1600" dirty="0"/>
              <a:t>I </a:t>
            </a:r>
            <a:r>
              <a:rPr lang="en-IN" sz="1600" dirty="0" smtClean="0"/>
              <a:t>can achieve </a:t>
            </a:r>
            <a:r>
              <a:rPr lang="en-IN" sz="1600" dirty="0"/>
              <a:t>univariate analysis with the help of boxplot, pie chart, bar </a:t>
            </a:r>
            <a:r>
              <a:rPr lang="en-IN" sz="1600" dirty="0" smtClean="0"/>
              <a:t>plot etc.</a:t>
            </a:r>
            <a:endParaRPr lang="en-IN" sz="1600" dirty="0"/>
          </a:p>
          <a:p>
            <a:pPr marL="285750" indent="-285750">
              <a:buFont typeface="Arial" panose="020B0604020202020204" pitchFamily="34" charset="0"/>
              <a:buChar char="•"/>
            </a:pPr>
            <a:r>
              <a:rPr lang="en-IN" sz="1600" dirty="0"/>
              <a:t>I am </a:t>
            </a:r>
            <a:r>
              <a:rPr lang="en-IN" sz="1600" dirty="0" smtClean="0"/>
              <a:t>using univariate </a:t>
            </a:r>
            <a:r>
              <a:rPr lang="en-IN" sz="1600" dirty="0"/>
              <a:t>analysis to identify the frequency order, outliers etc.</a:t>
            </a:r>
          </a:p>
        </p:txBody>
      </p:sp>
      <p:sp>
        <p:nvSpPr>
          <p:cNvPr id="7" name="Rectangle 6"/>
          <p:cNvSpPr/>
          <p:nvPr/>
        </p:nvSpPr>
        <p:spPr>
          <a:xfrm>
            <a:off x="628650" y="2672428"/>
            <a:ext cx="4118011" cy="461665"/>
          </a:xfrm>
          <a:prstGeom prst="rect">
            <a:avLst/>
          </a:prstGeom>
        </p:spPr>
        <p:txBody>
          <a:bodyPr wrap="square">
            <a:spAutoFit/>
          </a:bodyPr>
          <a:lstStyle/>
          <a:p>
            <a:r>
              <a:rPr lang="en-IN" sz="2400" b="1" dirty="0" smtClean="0"/>
              <a:t>Univariate Analysis</a:t>
            </a:r>
            <a:endParaRPr lang="en-IN" sz="2400" b="1" dirty="0"/>
          </a:p>
        </p:txBody>
      </p:sp>
      <p:sp>
        <p:nvSpPr>
          <p:cNvPr id="8" name="Rectangle 7"/>
          <p:cNvSpPr/>
          <p:nvPr/>
        </p:nvSpPr>
        <p:spPr>
          <a:xfrm>
            <a:off x="482885" y="873862"/>
            <a:ext cx="4118011" cy="461665"/>
          </a:xfrm>
          <a:prstGeom prst="rect">
            <a:avLst/>
          </a:prstGeom>
        </p:spPr>
        <p:txBody>
          <a:bodyPr wrap="square">
            <a:spAutoFit/>
          </a:bodyPr>
          <a:lstStyle/>
          <a:p>
            <a:r>
              <a:rPr lang="en-IN" sz="2400" b="1" dirty="0" smtClean="0"/>
              <a:t>Binning</a:t>
            </a:r>
            <a:endParaRPr lang="en-IN" sz="2400" b="1" dirty="0"/>
          </a:p>
        </p:txBody>
      </p:sp>
      <p:sp>
        <p:nvSpPr>
          <p:cNvPr id="9" name="Rectangle 8"/>
          <p:cNvSpPr/>
          <p:nvPr/>
        </p:nvSpPr>
        <p:spPr>
          <a:xfrm>
            <a:off x="482885" y="1500923"/>
            <a:ext cx="8032465" cy="584775"/>
          </a:xfrm>
          <a:prstGeom prst="rect">
            <a:avLst/>
          </a:prstGeom>
        </p:spPr>
        <p:txBody>
          <a:bodyPr wrap="square">
            <a:spAutoFit/>
          </a:bodyPr>
          <a:lstStyle/>
          <a:p>
            <a:pPr marL="285750" indent="-285750">
              <a:buFont typeface="Arial" panose="020B0604020202020204" pitchFamily="34" charset="0"/>
              <a:buChar char="•"/>
            </a:pPr>
            <a:r>
              <a:rPr lang="en-IN" sz="1600" dirty="0" smtClean="0"/>
              <a:t>I have created binning for interest rate, funded amount, annual amount to identify the relation with deciding factor.</a:t>
            </a:r>
            <a:endParaRPr lang="en-IN" sz="1600" dirty="0"/>
          </a:p>
        </p:txBody>
      </p:sp>
    </p:spTree>
    <p:extLst>
      <p:ext uri="{BB962C8B-B14F-4D97-AF65-F5344CB8AC3E}">
        <p14:creationId xmlns:p14="http://schemas.microsoft.com/office/powerpoint/2010/main" val="35529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 Loan Amount</a:t>
            </a:r>
            <a:endParaRPr lang="en-IN" sz="2400" dirty="0"/>
          </a:p>
        </p:txBody>
      </p:sp>
      <p:sp>
        <p:nvSpPr>
          <p:cNvPr id="12" name="Rectangle 11"/>
          <p:cNvSpPr/>
          <p:nvPr/>
        </p:nvSpPr>
        <p:spPr>
          <a:xfrm>
            <a:off x="628650" y="1406450"/>
            <a:ext cx="2597435" cy="1692771"/>
          </a:xfrm>
          <a:prstGeom prst="rect">
            <a:avLst/>
          </a:prstGeom>
        </p:spPr>
        <p:txBody>
          <a:bodyPr wrap="square">
            <a:spAutoFit/>
          </a:bodyPr>
          <a:lstStyle/>
          <a:p>
            <a:r>
              <a:rPr lang="en-IN" sz="1400" dirty="0"/>
              <a:t>Please have a look below stats:</a:t>
            </a:r>
          </a:p>
          <a:p>
            <a:pPr marL="628650" lvl="1" indent="-171450">
              <a:buFont typeface="Courier New" panose="02070309020205020404" pitchFamily="49" charset="0"/>
              <a:buChar char="o"/>
            </a:pPr>
            <a:r>
              <a:rPr lang="en-IN" sz="1000" dirty="0"/>
              <a:t>count    37057.000000</a:t>
            </a:r>
          </a:p>
          <a:p>
            <a:pPr marL="628650" lvl="1" indent="-171450">
              <a:buFont typeface="Courier New" panose="02070309020205020404" pitchFamily="49" charset="0"/>
              <a:buChar char="o"/>
            </a:pPr>
            <a:r>
              <a:rPr lang="en-IN" sz="1000" dirty="0"/>
              <a:t>mean     11230.901044</a:t>
            </a:r>
          </a:p>
          <a:p>
            <a:pPr marL="628650" lvl="1" indent="-171450">
              <a:buFont typeface="Courier New" panose="02070309020205020404" pitchFamily="49" charset="0"/>
              <a:buChar char="o"/>
            </a:pPr>
            <a:r>
              <a:rPr lang="en-IN" sz="1000" dirty="0" err="1"/>
              <a:t>std</a:t>
            </a:r>
            <a:r>
              <a:rPr lang="en-IN" sz="1000" dirty="0"/>
              <a:t>       7383.178753</a:t>
            </a:r>
          </a:p>
          <a:p>
            <a:pPr marL="628650" lvl="1" indent="-171450">
              <a:buFont typeface="Courier New" panose="02070309020205020404" pitchFamily="49" charset="0"/>
              <a:buChar char="o"/>
            </a:pPr>
            <a:r>
              <a:rPr lang="en-IN" sz="1000" dirty="0"/>
              <a:t>min        500.000000</a:t>
            </a:r>
          </a:p>
          <a:p>
            <a:pPr marL="628650" lvl="1" indent="-171450">
              <a:buFont typeface="Courier New" panose="02070309020205020404" pitchFamily="49" charset="0"/>
              <a:buChar char="o"/>
            </a:pPr>
            <a:r>
              <a:rPr lang="en-IN" sz="1000" dirty="0"/>
              <a:t>25%       5500.000000</a:t>
            </a:r>
          </a:p>
          <a:p>
            <a:pPr marL="628650" lvl="1" indent="-171450">
              <a:buFont typeface="Courier New" panose="02070309020205020404" pitchFamily="49" charset="0"/>
              <a:buChar char="o"/>
            </a:pPr>
            <a:r>
              <a:rPr lang="en-IN" sz="1000" dirty="0"/>
              <a:t>50%      10000.000000</a:t>
            </a:r>
          </a:p>
          <a:p>
            <a:pPr marL="628650" lvl="1" indent="-171450">
              <a:buFont typeface="Courier New" panose="02070309020205020404" pitchFamily="49" charset="0"/>
              <a:buChar char="o"/>
            </a:pPr>
            <a:r>
              <a:rPr lang="en-IN" sz="1000" dirty="0"/>
              <a:t>75%      15000.000000</a:t>
            </a:r>
          </a:p>
          <a:p>
            <a:pPr marL="628650" lvl="1" indent="-171450">
              <a:buFont typeface="Courier New" panose="02070309020205020404" pitchFamily="49" charset="0"/>
              <a:buChar char="o"/>
            </a:pPr>
            <a:r>
              <a:rPr lang="en-IN" sz="1000" dirty="0"/>
              <a:t>max      35000.000000</a:t>
            </a:r>
          </a:p>
          <a:p>
            <a:pPr marL="628650" lvl="1" indent="-171450">
              <a:buFont typeface="Courier New" panose="02070309020205020404" pitchFamily="49" charset="0"/>
              <a:buChar char="o"/>
            </a:pPr>
            <a:r>
              <a:rPr lang="en-IN" sz="1000" dirty="0"/>
              <a:t>Name: </a:t>
            </a:r>
            <a:r>
              <a:rPr lang="en-IN" sz="1000" dirty="0" err="1"/>
              <a:t>loan_amnt</a:t>
            </a:r>
            <a:r>
              <a:rPr lang="en-IN" sz="1000" dirty="0"/>
              <a:t>, </a:t>
            </a:r>
            <a:r>
              <a:rPr lang="en-IN" sz="1000" dirty="0" err="1"/>
              <a:t>dtype</a:t>
            </a:r>
            <a:r>
              <a:rPr lang="en-IN" sz="1000" dirty="0"/>
              <a:t>: float64</a:t>
            </a:r>
          </a:p>
        </p:txBody>
      </p:sp>
      <p:pic>
        <p:nvPicPr>
          <p:cNvPr id="13" name="Picture 12"/>
          <p:cNvPicPr>
            <a:picLocks noChangeAspect="1"/>
          </p:cNvPicPr>
          <p:nvPr/>
        </p:nvPicPr>
        <p:blipFill>
          <a:blip r:embed="rId2"/>
          <a:stretch>
            <a:fillRect/>
          </a:stretch>
        </p:blipFill>
        <p:spPr>
          <a:xfrm>
            <a:off x="3244557" y="738808"/>
            <a:ext cx="5816974" cy="3554434"/>
          </a:xfrm>
          <a:prstGeom prst="rect">
            <a:avLst/>
          </a:prstGeom>
        </p:spPr>
      </p:pic>
    </p:spTree>
    <p:extLst>
      <p:ext uri="{BB962C8B-B14F-4D97-AF65-F5344CB8AC3E}">
        <p14:creationId xmlns:p14="http://schemas.microsoft.com/office/powerpoint/2010/main" val="89595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10-05-2022</a:t>
            </a:fld>
            <a:endParaRPr lang="en-IN"/>
          </a:p>
        </p:txBody>
      </p:sp>
      <p:sp>
        <p:nvSpPr>
          <p:cNvPr id="3" name="Slide Number Placeholder 2">
            <a:extLst>
              <a:ext uri="{FF2B5EF4-FFF2-40B4-BE49-F238E27FC236}">
                <a16:creationId xmlns=""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5" name="Title 4">
            <a:extLst>
              <a:ext uri="{FF2B5EF4-FFF2-40B4-BE49-F238E27FC236}">
                <a16:creationId xmlns=""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1" name="Title 4"/>
          <p:cNvSpPr txBox="1">
            <a:spLocks/>
          </p:cNvSpPr>
          <p:nvPr/>
        </p:nvSpPr>
        <p:spPr>
          <a:xfrm>
            <a:off x="839788" y="457200"/>
            <a:ext cx="3932237" cy="1600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b="1" smtClean="0"/>
              <a:t> Loan Amount</a:t>
            </a:r>
            <a:endParaRPr lang="en-IN" b="1" dirty="0"/>
          </a:p>
        </p:txBody>
      </p:sp>
      <p:sp>
        <p:nvSpPr>
          <p:cNvPr id="4" name="Rectangle 3"/>
          <p:cNvSpPr/>
          <p:nvPr/>
        </p:nvSpPr>
        <p:spPr>
          <a:xfrm>
            <a:off x="628650" y="839764"/>
            <a:ext cx="4751424" cy="461665"/>
          </a:xfrm>
          <a:prstGeom prst="rect">
            <a:avLst/>
          </a:prstGeom>
        </p:spPr>
        <p:txBody>
          <a:bodyPr wrap="square">
            <a:spAutoFit/>
          </a:bodyPr>
          <a:lstStyle/>
          <a:p>
            <a:r>
              <a:rPr lang="en-IN" sz="2400" b="1" dirty="0"/>
              <a:t>Funded Amount </a:t>
            </a:r>
            <a:r>
              <a:rPr lang="en-IN" sz="2400" b="1" dirty="0" err="1"/>
              <a:t>Inv</a:t>
            </a:r>
            <a:endParaRPr lang="en-IN" sz="2400" b="1" dirty="0"/>
          </a:p>
        </p:txBody>
      </p:sp>
      <p:sp>
        <p:nvSpPr>
          <p:cNvPr id="12" name="Rectangle 11"/>
          <p:cNvSpPr/>
          <p:nvPr/>
        </p:nvSpPr>
        <p:spPr>
          <a:xfrm>
            <a:off x="628650" y="1406450"/>
            <a:ext cx="2833741" cy="1446550"/>
          </a:xfrm>
          <a:prstGeom prst="rect">
            <a:avLst/>
          </a:prstGeom>
        </p:spPr>
        <p:txBody>
          <a:bodyPr wrap="square">
            <a:spAutoFit/>
          </a:bodyPr>
          <a:lstStyle/>
          <a:p>
            <a:r>
              <a:rPr lang="en-IN" sz="1400" dirty="0"/>
              <a:t>Please have a look below stats:</a:t>
            </a:r>
          </a:p>
          <a:p>
            <a:pPr marL="628650" lvl="1" indent="-171450">
              <a:buFont typeface="Courier New" panose="02070309020205020404" pitchFamily="49" charset="0"/>
              <a:buChar char="o"/>
            </a:pPr>
            <a:r>
              <a:rPr lang="en-IN" sz="800" dirty="0"/>
              <a:t>count    36844.000000</a:t>
            </a:r>
          </a:p>
          <a:p>
            <a:pPr marL="628650" lvl="1" indent="-171450">
              <a:buFont typeface="Courier New" panose="02070309020205020404" pitchFamily="49" charset="0"/>
              <a:buChar char="o"/>
            </a:pPr>
            <a:r>
              <a:rPr lang="en-IN" sz="800" dirty="0"/>
              <a:t>mean     10357.971056</a:t>
            </a:r>
          </a:p>
          <a:p>
            <a:pPr marL="628650" lvl="1" indent="-171450">
              <a:buFont typeface="Courier New" panose="02070309020205020404" pitchFamily="49" charset="0"/>
              <a:buChar char="o"/>
            </a:pPr>
            <a:r>
              <a:rPr lang="en-IN" sz="800" dirty="0" err="1"/>
              <a:t>std</a:t>
            </a:r>
            <a:r>
              <a:rPr lang="en-IN" sz="800" dirty="0"/>
              <a:t>       7017.898541</a:t>
            </a:r>
          </a:p>
          <a:p>
            <a:pPr marL="628650" lvl="1" indent="-171450">
              <a:buFont typeface="Courier New" panose="02070309020205020404" pitchFamily="49" charset="0"/>
              <a:buChar char="o"/>
            </a:pPr>
            <a:r>
              <a:rPr lang="en-IN" sz="800" dirty="0"/>
              <a:t>min          </a:t>
            </a:r>
            <a:r>
              <a:rPr lang="en-IN" sz="1000" dirty="0"/>
              <a:t>0.000000</a:t>
            </a:r>
          </a:p>
          <a:p>
            <a:pPr marL="628650" lvl="1" indent="-171450">
              <a:buFont typeface="Courier New" panose="02070309020205020404" pitchFamily="49" charset="0"/>
              <a:buChar char="o"/>
            </a:pPr>
            <a:r>
              <a:rPr lang="en-IN" sz="800" dirty="0"/>
              <a:t>25%       5000.000000</a:t>
            </a:r>
          </a:p>
          <a:p>
            <a:pPr marL="628650" lvl="1" indent="-171450">
              <a:buFont typeface="Courier New" panose="02070309020205020404" pitchFamily="49" charset="0"/>
              <a:buChar char="o"/>
            </a:pPr>
            <a:r>
              <a:rPr lang="en-IN" sz="800" dirty="0"/>
              <a:t>50%       9000.000000</a:t>
            </a:r>
          </a:p>
          <a:p>
            <a:pPr marL="628650" lvl="1" indent="-171450">
              <a:buFont typeface="Courier New" panose="02070309020205020404" pitchFamily="49" charset="0"/>
              <a:buChar char="o"/>
            </a:pPr>
            <a:r>
              <a:rPr lang="en-IN" sz="800" dirty="0"/>
              <a:t>75%      14313.362500</a:t>
            </a:r>
          </a:p>
          <a:p>
            <a:pPr marL="628650" lvl="1" indent="-171450">
              <a:buFont typeface="Courier New" panose="02070309020205020404" pitchFamily="49" charset="0"/>
              <a:buChar char="o"/>
            </a:pPr>
            <a:r>
              <a:rPr lang="en-IN" sz="800" dirty="0"/>
              <a:t>max      35000.000000</a:t>
            </a:r>
          </a:p>
          <a:p>
            <a:pPr marL="628650" lvl="1" indent="-171450">
              <a:buFont typeface="Courier New" panose="02070309020205020404" pitchFamily="49" charset="0"/>
              <a:buChar char="o"/>
            </a:pPr>
            <a:r>
              <a:rPr lang="en-IN" sz="800" dirty="0"/>
              <a:t>Name: </a:t>
            </a:r>
            <a:r>
              <a:rPr lang="en-IN" sz="800" dirty="0" err="1"/>
              <a:t>funded_amnt_inv</a:t>
            </a:r>
            <a:r>
              <a:rPr lang="en-IN" sz="800" dirty="0"/>
              <a:t>, </a:t>
            </a:r>
            <a:r>
              <a:rPr lang="en-IN" sz="800" dirty="0" err="1"/>
              <a:t>dtype</a:t>
            </a:r>
            <a:r>
              <a:rPr lang="en-IN" sz="800" dirty="0"/>
              <a:t>: float64</a:t>
            </a:r>
          </a:p>
        </p:txBody>
      </p:sp>
      <p:pic>
        <p:nvPicPr>
          <p:cNvPr id="9" name="Content Placeholder 6"/>
          <p:cNvPicPr>
            <a:picLocks noGrp="1" noChangeAspect="1"/>
          </p:cNvPicPr>
          <p:nvPr>
            <p:ph idx="4294967295"/>
          </p:nvPr>
        </p:nvPicPr>
        <p:blipFill>
          <a:blip r:embed="rId2"/>
          <a:stretch>
            <a:fillRect/>
          </a:stretch>
        </p:blipFill>
        <p:spPr>
          <a:xfrm>
            <a:off x="3336119" y="661877"/>
            <a:ext cx="5616808" cy="3550527"/>
          </a:xfrm>
          <a:prstGeom prst="rect">
            <a:avLst/>
          </a:prstGeom>
        </p:spPr>
      </p:pic>
    </p:spTree>
    <p:extLst>
      <p:ext uri="{BB962C8B-B14F-4D97-AF65-F5344CB8AC3E}">
        <p14:creationId xmlns:p14="http://schemas.microsoft.com/office/powerpoint/2010/main" val="51523465"/>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22295</TotalTime>
  <Words>1897</Words>
  <Application>Microsoft Office PowerPoint</Application>
  <PresentationFormat>On-screen Show (16:9)</PresentationFormat>
  <Paragraphs>328</Paragraphs>
  <Slides>36</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Courier New</vt:lpstr>
      <vt:lpstr>Neue Plak</vt:lpstr>
      <vt:lpstr>Proxima Nova</vt:lpstr>
      <vt:lpstr>Proxima Nova Light</vt:lpstr>
      <vt:lpstr>Proxima Nova Rg</vt:lpstr>
      <vt:lpstr>Roboto Cn</vt:lpstr>
      <vt:lpstr>MASTER_UPGRAD</vt:lpstr>
      <vt:lpstr>Packager Shell Object</vt:lpstr>
      <vt:lpstr>PowerPoint Presentation</vt:lpstr>
      <vt:lpstr>PowerPoint Presentation</vt:lpstr>
      <vt:lpstr>PowerPoint Presentation</vt:lpstr>
      <vt:lpstr>PowerPoint Presentation</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piyush jain</cp:lastModifiedBy>
  <cp:revision>440</cp:revision>
  <dcterms:created xsi:type="dcterms:W3CDTF">2019-01-02T10:18:22Z</dcterms:created>
  <dcterms:modified xsi:type="dcterms:W3CDTF">2022-05-10T05:39:55Z</dcterms:modified>
</cp:coreProperties>
</file>