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3" r:id="rId7"/>
    <p:sldId id="260" r:id="rId8"/>
    <p:sldId id="262" r:id="rId9"/>
  </p:sldIdLst>
  <p:sldSz cx="12192000" cy="6858000"/>
  <p:notesSz cx="6858000" cy="9144000"/>
  <p:embeddedFontLst>
    <p:embeddedFont>
      <p:font typeface="Couture" panose="020B0604020202020204" charset="0"/>
      <p:bold r:id="rId10"/>
      <p:boldItalic r:id="rId11"/>
    </p:embeddedFont>
    <p:embeddedFont>
      <p:font typeface="Montserrat" panose="00000500000000000000" pitchFamily="2" charset="0"/>
      <p:regular r:id="rId12"/>
      <p:bold r:id="rId13"/>
      <p:italic r:id="rId14"/>
      <p:boldItalic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5144"/>
    <a:srgbClr val="AA8B56"/>
    <a:srgbClr val="F0EBCE"/>
    <a:srgbClr val="4E6C50"/>
    <a:srgbClr val="EEE7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34" autoAdjust="0"/>
    <p:restoredTop sz="94660"/>
  </p:normalViewPr>
  <p:slideViewPr>
    <p:cSldViewPr snapToGrid="0">
      <p:cViewPr>
        <p:scale>
          <a:sx n="66" d="100"/>
          <a:sy n="66" d="100"/>
        </p:scale>
        <p:origin x="1618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F599-5100-0204-B159-18BDF3D94D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EEC4EA-4748-EBBB-DDC5-E40344652C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3ACBF-A470-4840-59DF-04E27B5AF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8E414-9097-DBEC-FF39-EA9F197C0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B46B0-5C8C-20E8-3F89-BC5331764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02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1877E-7E03-E2B9-7A0C-0C828CAD5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6FC7A9-8762-A496-3440-B12759BD9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25F9C2-B572-3CE4-3ACC-9DFF13601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4C6B6A-2931-8084-DB82-858DF8602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18F90-2F87-2C45-E4CE-573AFB1A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53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2A21D8-8703-0F9B-B626-2527CB2507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B7EE1F-0C40-752B-9B24-2E0390B20D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2B36D-2907-5C83-BB9B-BD5C43A34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4E404-7794-6C58-7EA3-600DA32F14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E709D-78DC-7D3B-F2D4-1032715C2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453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3A8B-1416-A3AF-C463-A9AC469A8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F4AFD-4D75-4221-0B70-461934810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FFE55-1908-220C-0440-D62D9ECC9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D28F3-E23A-C269-4109-BA945B5EB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EA8742-2EB6-5955-007C-0D5C902C4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0900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55D5-3D8F-F74F-D96F-609F9B10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A75B17-0A75-BB28-065D-FA9ADD037F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934A83-2189-1D49-23AA-717C69CA3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CC9D6-ADB3-0B25-1E0F-2675E7FAE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7B541-B859-FEC8-F479-F685E44F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439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D3F44-D704-03F6-C523-3E2C1C96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FE5F5-A896-1200-E489-61A034FAD1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3481C9-05C8-905E-2D32-5C4E4489F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13F9AA-A015-83E8-BDEB-C307A1894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7ADDF-C14A-ACF5-CC84-E800DB19C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F5C327-F8B4-D4AF-9DAA-B2B33ADB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61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449D2-C249-00F1-9D73-3FD28765C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669E4-97A4-F64C-59BD-3B0036155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C9294-2118-480E-1387-E9BC1050F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0FB1E5-1D54-B6B2-9BC2-29B245C873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C09240-28B4-4FFB-B1D4-E1F24BD584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7A62E6-05B9-753D-583D-8F854EB4F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874D67-638D-5680-8024-6CDE0397F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7EA4F7-3304-73D2-0E54-F5B52767A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10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90586-465B-0293-E51D-E0375C528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74C4CD-9C92-E507-5EFE-091053820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9561D1-65CE-B494-4387-6ED6CC6C1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5A25F-A067-E52F-3644-19ABABFA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8172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999254-C230-5441-24A9-FFAD226DD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CB3F61-F9EB-8CC4-9766-DF8FEE0E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7AE86-6436-1388-38F3-F7825C3EC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41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56DE42-A31E-4C57-6D60-DD927EBA6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060E0-1996-C4C4-7D1F-D4CFDEE4AF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FDD0B-340B-3E03-301F-1F04E0B33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244B7-CB51-8283-D94F-CD76D1181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3D0994-BE68-949F-4120-4C5AC707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FF0DD-6F5C-46FF-358F-486327624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627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E7037-1CC5-DB5B-4C5B-C618C0CEF3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2321E7-8636-55B8-E9CC-55A4B84D3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8F8A43-8BFD-8A98-6CB8-4CF288B49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91E68C-FBBB-45F4-5AF2-542236E7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0FC253-5D90-4856-8231-2FC71ADC9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536501-DBE4-273B-CD27-7D966C730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5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A1CC36-3255-711B-D0DD-BA91D83DA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6F565-E31A-B032-DCC4-54FA72B214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DE35D-6090-B052-7AC1-92478DE2D7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A27AC-07DB-410E-A162-4D541098CFE9}" type="datetimeFigureOut">
              <a:rPr lang="en-US" smtClean="0"/>
              <a:t>7/12/2024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68DB3-2765-812F-1F1B-C216C709C0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7005C-570D-2593-360A-A2A7BB011E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B748C-D675-4A13-95C2-785802294C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2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1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59C33C-8E9D-D005-CE00-E17570FAF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908877" y="-1996613"/>
            <a:ext cx="2019475" cy="199661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561D11-21FD-7729-2578-865CE2D909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262060 w 12192000"/>
              <a:gd name="connsiteY0" fmla="*/ 697223 h 6858000"/>
              <a:gd name="connsiteX1" fmla="*/ 6530283 w 12192000"/>
              <a:gd name="connsiteY1" fmla="*/ 3429000 h 6858000"/>
              <a:gd name="connsiteX2" fmla="*/ 9262060 w 12192000"/>
              <a:gd name="connsiteY2" fmla="*/ 6160777 h 6858000"/>
              <a:gd name="connsiteX3" fmla="*/ 11993837 w 12192000"/>
              <a:gd name="connsiteY3" fmla="*/ 3429000 h 6858000"/>
              <a:gd name="connsiteX4" fmla="*/ 9262060 w 12192000"/>
              <a:gd name="connsiteY4" fmla="*/ 697223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9262060" y="697223"/>
                </a:moveTo>
                <a:cubicBezTo>
                  <a:pt x="7753341" y="697223"/>
                  <a:pt x="6530283" y="1920281"/>
                  <a:pt x="6530283" y="3429000"/>
                </a:cubicBezTo>
                <a:cubicBezTo>
                  <a:pt x="6530283" y="4937719"/>
                  <a:pt x="7753341" y="6160777"/>
                  <a:pt x="9262060" y="6160777"/>
                </a:cubicBezTo>
                <a:cubicBezTo>
                  <a:pt x="10770779" y="6160777"/>
                  <a:pt x="11993837" y="4937719"/>
                  <a:pt x="11993837" y="3429000"/>
                </a:cubicBezTo>
                <a:cubicBezTo>
                  <a:pt x="11993837" y="1920281"/>
                  <a:pt x="10770779" y="697223"/>
                  <a:pt x="9262060" y="69722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EE109-F0B7-A974-6E31-8A9851B47748}"/>
              </a:ext>
            </a:extLst>
          </p:cNvPr>
          <p:cNvSpPr txBox="1"/>
          <p:nvPr/>
        </p:nvSpPr>
        <p:spPr>
          <a:xfrm>
            <a:off x="3605372" y="3395420"/>
            <a:ext cx="713849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ture" panose="020B0804020202020204" pitchFamily="34" charset="0"/>
              </a:rPr>
              <a:t>Sudoku solver visualizer</a:t>
            </a:r>
          </a:p>
          <a:p>
            <a:r>
              <a:rPr lang="en-US" sz="3600" dirty="0">
                <a:solidFill>
                  <a:schemeClr val="bg1"/>
                </a:solidFill>
                <a:latin typeface="Couture" panose="020B0804020202020204" pitchFamily="34" charset="0"/>
              </a:rPr>
              <a:t> Aarjav </a:t>
            </a:r>
            <a:r>
              <a:rPr lang="en-US" sz="3600" dirty="0" err="1">
                <a:solidFill>
                  <a:schemeClr val="bg1"/>
                </a:solidFill>
                <a:latin typeface="Couture" panose="020B0804020202020204" pitchFamily="34" charset="0"/>
              </a:rPr>
              <a:t>jain</a:t>
            </a:r>
            <a:endParaRPr lang="en-US" sz="3600" dirty="0">
              <a:solidFill>
                <a:schemeClr val="bg1"/>
              </a:solidFill>
              <a:latin typeface="Couture" panose="020B0804020202020204" pitchFamily="34" charset="0"/>
            </a:endParaRPr>
          </a:p>
          <a:p>
            <a:r>
              <a:rPr lang="en-US" sz="3600" dirty="0">
                <a:solidFill>
                  <a:schemeClr val="bg1"/>
                </a:solidFill>
                <a:latin typeface="Couture" panose="020B0804020202020204" pitchFamily="34" charset="0"/>
              </a:rPr>
              <a:t>9sk02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E47B99E-63D3-0141-569A-40B553C557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73313" y="2696565"/>
            <a:ext cx="598481" cy="5791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9EBC0A-8BA2-99C2-30DE-78B8FA4B7155}"/>
              </a:ext>
            </a:extLst>
          </p:cNvPr>
          <p:cNvSpPr/>
          <p:nvPr/>
        </p:nvSpPr>
        <p:spPr>
          <a:xfrm rot="18900000">
            <a:off x="2812159" y="-9277031"/>
            <a:ext cx="7036604" cy="7036604"/>
          </a:xfrm>
          <a:prstGeom prst="rect">
            <a:avLst/>
          </a:prstGeom>
          <a:solidFill>
            <a:srgbClr val="4E6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3C82635-F462-61E8-E157-96E896F6C3C1}"/>
              </a:ext>
            </a:extLst>
          </p:cNvPr>
          <p:cNvSpPr/>
          <p:nvPr/>
        </p:nvSpPr>
        <p:spPr>
          <a:xfrm rot="18900000">
            <a:off x="2812160" y="-14507471"/>
            <a:ext cx="7036604" cy="7036604"/>
          </a:xfrm>
          <a:prstGeom prst="rect">
            <a:avLst/>
          </a:prstGeom>
          <a:solidFill>
            <a:srgbClr val="EEE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E4246E-05FE-A177-8040-BA87E6171A41}"/>
              </a:ext>
            </a:extLst>
          </p:cNvPr>
          <p:cNvSpPr/>
          <p:nvPr/>
        </p:nvSpPr>
        <p:spPr>
          <a:xfrm rot="18900000">
            <a:off x="2812161" y="-21609311"/>
            <a:ext cx="7036604" cy="7036604"/>
          </a:xfrm>
          <a:prstGeom prst="rect">
            <a:avLst/>
          </a:pr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1EDE5F-00DD-421D-E178-76755D286A4D}"/>
              </a:ext>
            </a:extLst>
          </p:cNvPr>
          <p:cNvSpPr/>
          <p:nvPr/>
        </p:nvSpPr>
        <p:spPr>
          <a:xfrm rot="18900000">
            <a:off x="2812161" y="-30761612"/>
            <a:ext cx="7036604" cy="7036604"/>
          </a:xfrm>
          <a:prstGeom prst="rect">
            <a:avLst/>
          </a:prstGeom>
          <a:solidFill>
            <a:srgbClr val="AA8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person reading a book">
            <a:extLst>
              <a:ext uri="{FF2B5EF4-FFF2-40B4-BE49-F238E27FC236}">
                <a16:creationId xmlns:a16="http://schemas.microsoft.com/office/drawing/2014/main" id="{7FA1AA33-3D78-6ADC-EB03-A5105E110F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93520" y="-1554480"/>
            <a:ext cx="4246880" cy="637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296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erson reading a book&#10;&#10;Description automatically generated">
            <a:extLst>
              <a:ext uri="{FF2B5EF4-FFF2-40B4-BE49-F238E27FC236}">
                <a16:creationId xmlns:a16="http://schemas.microsoft.com/office/drawing/2014/main" id="{F7A5F540-D101-61DF-5460-A7B95DB058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90781" y="9086"/>
            <a:ext cx="4565943" cy="6848914"/>
          </a:xfrm>
          <a:prstGeom prst="rect">
            <a:avLst/>
          </a:prstGeom>
          <a:scene3d>
            <a:camera prst="isometricLeftDown">
              <a:rot lat="1200000" lon="180000" rev="0"/>
            </a:camera>
            <a:lightRig rig="balanced" dir="t"/>
          </a:scene3d>
          <a:sp3d prstMaterial="dkEdge"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59C33C-8E9D-D005-CE00-E17570FAFE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908877" y="-1996613"/>
            <a:ext cx="2019475" cy="1996613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D3561D11-21FD-7729-2578-865CE2D909A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9262060 w 12192000"/>
              <a:gd name="connsiteY0" fmla="*/ 697223 h 6858000"/>
              <a:gd name="connsiteX1" fmla="*/ 6530283 w 12192000"/>
              <a:gd name="connsiteY1" fmla="*/ 3429000 h 6858000"/>
              <a:gd name="connsiteX2" fmla="*/ 9262060 w 12192000"/>
              <a:gd name="connsiteY2" fmla="*/ 6160777 h 6858000"/>
              <a:gd name="connsiteX3" fmla="*/ 11993837 w 12192000"/>
              <a:gd name="connsiteY3" fmla="*/ 3429000 h 6858000"/>
              <a:gd name="connsiteX4" fmla="*/ 9262060 w 12192000"/>
              <a:gd name="connsiteY4" fmla="*/ 697223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9262060" y="697223"/>
                </a:moveTo>
                <a:cubicBezTo>
                  <a:pt x="7753341" y="697223"/>
                  <a:pt x="6530283" y="1920281"/>
                  <a:pt x="6530283" y="3429000"/>
                </a:cubicBezTo>
                <a:cubicBezTo>
                  <a:pt x="6530283" y="4937719"/>
                  <a:pt x="7753341" y="6160777"/>
                  <a:pt x="9262060" y="6160777"/>
                </a:cubicBezTo>
                <a:cubicBezTo>
                  <a:pt x="10770779" y="6160777"/>
                  <a:pt x="11993837" y="4937719"/>
                  <a:pt x="11993837" y="3429000"/>
                </a:cubicBezTo>
                <a:cubicBezTo>
                  <a:pt x="11993837" y="1920281"/>
                  <a:pt x="10770779" y="697223"/>
                  <a:pt x="9262060" y="69722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B0EA9A4-451C-35F2-0017-2E052CA7D3A3}"/>
              </a:ext>
            </a:extLst>
          </p:cNvPr>
          <p:cNvSpPr/>
          <p:nvPr/>
        </p:nvSpPr>
        <p:spPr>
          <a:xfrm>
            <a:off x="2234418" y="5439508"/>
            <a:ext cx="671342" cy="67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5A29639-E105-FEC7-16FB-743787A8041B}"/>
              </a:ext>
            </a:extLst>
          </p:cNvPr>
          <p:cNvSpPr/>
          <p:nvPr/>
        </p:nvSpPr>
        <p:spPr>
          <a:xfrm>
            <a:off x="3291058" y="5439508"/>
            <a:ext cx="671342" cy="67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1F3B7BC-A227-8160-6EA1-1CA7546368C1}"/>
              </a:ext>
            </a:extLst>
          </p:cNvPr>
          <p:cNvSpPr/>
          <p:nvPr/>
        </p:nvSpPr>
        <p:spPr>
          <a:xfrm>
            <a:off x="4347698" y="5439508"/>
            <a:ext cx="671342" cy="67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E6F35F74-18B8-8979-9CF9-041916A08C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13147" y="5596252"/>
            <a:ext cx="400604" cy="39306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97106D6F-71D7-0AB8-D659-ECA1643B7CF1}"/>
              </a:ext>
            </a:extLst>
          </p:cNvPr>
          <p:cNvSpPr/>
          <p:nvPr/>
        </p:nvSpPr>
        <p:spPr>
          <a:xfrm rot="18900000">
            <a:off x="-410123" y="-5514915"/>
            <a:ext cx="7036604" cy="7036604"/>
          </a:xfrm>
          <a:prstGeom prst="rect">
            <a:avLst/>
          </a:prstGeom>
          <a:solidFill>
            <a:srgbClr val="4E6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008904B-37A9-DCB7-F022-47D54A949A9A}"/>
              </a:ext>
            </a:extLst>
          </p:cNvPr>
          <p:cNvSpPr/>
          <p:nvPr/>
        </p:nvSpPr>
        <p:spPr>
          <a:xfrm rot="18900000">
            <a:off x="-410122" y="-6916668"/>
            <a:ext cx="7036604" cy="7036604"/>
          </a:xfrm>
          <a:prstGeom prst="rect">
            <a:avLst/>
          </a:prstGeom>
          <a:solidFill>
            <a:srgbClr val="EEE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F395477-6ED2-D8CA-1F03-8404B7D95E68}"/>
              </a:ext>
            </a:extLst>
          </p:cNvPr>
          <p:cNvSpPr/>
          <p:nvPr/>
        </p:nvSpPr>
        <p:spPr>
          <a:xfrm rot="18900000">
            <a:off x="-410121" y="-7530006"/>
            <a:ext cx="7036604" cy="7036604"/>
          </a:xfrm>
          <a:prstGeom prst="rect">
            <a:avLst/>
          </a:pr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49AF1EA-8F2B-22D4-7559-443FFD81427A}"/>
              </a:ext>
            </a:extLst>
          </p:cNvPr>
          <p:cNvSpPr/>
          <p:nvPr/>
        </p:nvSpPr>
        <p:spPr>
          <a:xfrm rot="18900000">
            <a:off x="-410121" y="-8143346"/>
            <a:ext cx="7036604" cy="7036604"/>
          </a:xfrm>
          <a:prstGeom prst="rect">
            <a:avLst/>
          </a:prstGeom>
          <a:solidFill>
            <a:srgbClr val="AA8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7EE109-F0B7-A974-6E31-8A9851B47748}"/>
              </a:ext>
            </a:extLst>
          </p:cNvPr>
          <p:cNvSpPr txBox="1"/>
          <p:nvPr/>
        </p:nvSpPr>
        <p:spPr>
          <a:xfrm>
            <a:off x="19929" y="1365350"/>
            <a:ext cx="7138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ture" panose="020B0804020202020204" pitchFamily="34" charset="0"/>
              </a:rPr>
              <a:t>Sudoku solver visualizer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E47B99E-63D3-0141-569A-40B553C557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08938" y="2365678"/>
            <a:ext cx="598481" cy="57917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DF287560-FCDB-71B2-BD9A-540D20F2524C}"/>
              </a:ext>
            </a:extLst>
          </p:cNvPr>
          <p:cNvSpPr/>
          <p:nvPr/>
        </p:nvSpPr>
        <p:spPr>
          <a:xfrm>
            <a:off x="1177778" y="5439508"/>
            <a:ext cx="671342" cy="67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537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quare puzzle with numbers&#10;&#10;Description automatically generated">
            <a:extLst>
              <a:ext uri="{FF2B5EF4-FFF2-40B4-BE49-F238E27FC236}">
                <a16:creationId xmlns:a16="http://schemas.microsoft.com/office/drawing/2014/main" id="{D1CAA8FA-201F-CB66-9319-5563E05D2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3254" y="-6437282"/>
            <a:ext cx="14738507" cy="14738507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101600" prst="riblet"/>
          </a:sp3d>
        </p:spPr>
      </p:pic>
      <p:sp>
        <p:nvSpPr>
          <p:cNvPr id="2" name="Freeform: Shape 1">
            <a:extLst>
              <a:ext uri="{FF2B5EF4-FFF2-40B4-BE49-F238E27FC236}">
                <a16:creationId xmlns:a16="http://schemas.microsoft.com/office/drawing/2014/main" id="{0268A60B-706D-2B22-E0B5-88B8B546DCA9}"/>
              </a:ext>
            </a:extLst>
          </p:cNvPr>
          <p:cNvSpPr/>
          <p:nvPr/>
        </p:nvSpPr>
        <p:spPr>
          <a:xfrm>
            <a:off x="-28608866" y="-9425354"/>
            <a:ext cx="45787732" cy="25755600"/>
          </a:xfrm>
          <a:custGeom>
            <a:avLst/>
            <a:gdLst>
              <a:gd name="connsiteX0" fmla="*/ 9262060 w 12192000"/>
              <a:gd name="connsiteY0" fmla="*/ 697223 h 6858000"/>
              <a:gd name="connsiteX1" fmla="*/ 6530283 w 12192000"/>
              <a:gd name="connsiteY1" fmla="*/ 3429000 h 6858000"/>
              <a:gd name="connsiteX2" fmla="*/ 9262060 w 12192000"/>
              <a:gd name="connsiteY2" fmla="*/ 6160777 h 6858000"/>
              <a:gd name="connsiteX3" fmla="*/ 11993837 w 12192000"/>
              <a:gd name="connsiteY3" fmla="*/ 3429000 h 6858000"/>
              <a:gd name="connsiteX4" fmla="*/ 9262060 w 12192000"/>
              <a:gd name="connsiteY4" fmla="*/ 697223 h 6858000"/>
              <a:gd name="connsiteX5" fmla="*/ 0 w 12192000"/>
              <a:gd name="connsiteY5" fmla="*/ 0 h 6858000"/>
              <a:gd name="connsiteX6" fmla="*/ 12192000 w 12192000"/>
              <a:gd name="connsiteY6" fmla="*/ 0 h 6858000"/>
              <a:gd name="connsiteX7" fmla="*/ 12192000 w 12192000"/>
              <a:gd name="connsiteY7" fmla="*/ 6858000 h 6858000"/>
              <a:gd name="connsiteX8" fmla="*/ 0 w 12192000"/>
              <a:gd name="connsiteY8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6858000">
                <a:moveTo>
                  <a:pt x="9262060" y="697223"/>
                </a:moveTo>
                <a:cubicBezTo>
                  <a:pt x="7753341" y="697223"/>
                  <a:pt x="6530283" y="1920281"/>
                  <a:pt x="6530283" y="3429000"/>
                </a:cubicBezTo>
                <a:cubicBezTo>
                  <a:pt x="6530283" y="4937719"/>
                  <a:pt x="7753341" y="6160777"/>
                  <a:pt x="9262060" y="6160777"/>
                </a:cubicBezTo>
                <a:cubicBezTo>
                  <a:pt x="10770779" y="6160777"/>
                  <a:pt x="11993837" y="4937719"/>
                  <a:pt x="11993837" y="3429000"/>
                </a:cubicBezTo>
                <a:cubicBezTo>
                  <a:pt x="11993837" y="1920281"/>
                  <a:pt x="10770779" y="697223"/>
                  <a:pt x="9262060" y="697223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615B176-4E9A-5D73-1CEB-D751137CA9C8}"/>
              </a:ext>
            </a:extLst>
          </p:cNvPr>
          <p:cNvSpPr/>
          <p:nvPr/>
        </p:nvSpPr>
        <p:spPr>
          <a:xfrm>
            <a:off x="602331" y="2566032"/>
            <a:ext cx="671342" cy="67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ABB847D-3089-DE30-90F0-46515C51D1C4}"/>
              </a:ext>
            </a:extLst>
          </p:cNvPr>
          <p:cNvSpPr/>
          <p:nvPr/>
        </p:nvSpPr>
        <p:spPr>
          <a:xfrm>
            <a:off x="602331" y="3477477"/>
            <a:ext cx="671342" cy="67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7521848-CC6F-CB63-7892-FF2F52904A8E}"/>
              </a:ext>
            </a:extLst>
          </p:cNvPr>
          <p:cNvSpPr/>
          <p:nvPr/>
        </p:nvSpPr>
        <p:spPr>
          <a:xfrm>
            <a:off x="602331" y="4388923"/>
            <a:ext cx="671342" cy="67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CE8BEE27-3254-4C7B-C4C6-0FD78F05C3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37700" y="1811331"/>
            <a:ext cx="400604" cy="39306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79DDF57-CB02-8C63-DFEC-870CE2D4F505}"/>
              </a:ext>
            </a:extLst>
          </p:cNvPr>
          <p:cNvSpPr txBox="1"/>
          <p:nvPr/>
        </p:nvSpPr>
        <p:spPr>
          <a:xfrm>
            <a:off x="1315507" y="1828742"/>
            <a:ext cx="1693911" cy="369315"/>
          </a:xfrm>
          <a:prstGeom prst="rect">
            <a:avLst/>
          </a:prstGeom>
          <a:solidFill>
            <a:srgbClr val="AA8B56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r>
              <a:rPr kumimoji="0" lang="en-US" altLang="en-US" sz="1800" i="0" u="none" strike="noStrike" normalizeH="0" baseline="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</a:rPr>
              <a:t>1. Introduction</a:t>
            </a:r>
            <a:endParaRPr 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Montserrat" panose="00000500000000000000" pitchFamily="50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97CB0A2-E022-C445-BF65-23CEE5249907}"/>
              </a:ext>
            </a:extLst>
          </p:cNvPr>
          <p:cNvSpPr/>
          <p:nvPr/>
        </p:nvSpPr>
        <p:spPr>
          <a:xfrm>
            <a:off x="5875882" y="3267197"/>
            <a:ext cx="533060" cy="533060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31735E8-D477-3584-EFDF-9DE583DD5564}"/>
              </a:ext>
            </a:extLst>
          </p:cNvPr>
          <p:cNvSpPr/>
          <p:nvPr/>
        </p:nvSpPr>
        <p:spPr>
          <a:xfrm>
            <a:off x="5949106" y="3339909"/>
            <a:ext cx="386612" cy="3866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3048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E22A46A-E488-7BDA-6BB8-B1DF8B0D6300}"/>
              </a:ext>
            </a:extLst>
          </p:cNvPr>
          <p:cNvCxnSpPr>
            <a:cxnSpLocks/>
          </p:cNvCxnSpPr>
          <p:nvPr/>
        </p:nvCxnSpPr>
        <p:spPr>
          <a:xfrm>
            <a:off x="1412112" y="2198074"/>
            <a:ext cx="1236150" cy="0"/>
          </a:xfrm>
          <a:prstGeom prst="line">
            <a:avLst/>
          </a:prstGeom>
          <a:ln w="28575">
            <a:solidFill>
              <a:srgbClr val="AA8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9749460D-2575-9743-67B5-17BC18C9C3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908877" y="-1996613"/>
            <a:ext cx="2019475" cy="1996613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D69C95-D03A-A811-4036-C08426FDBD96}"/>
              </a:ext>
            </a:extLst>
          </p:cNvPr>
          <p:cNvCxnSpPr>
            <a:cxnSpLocks/>
            <a:endCxn id="18" idx="2"/>
          </p:cNvCxnSpPr>
          <p:nvPr/>
        </p:nvCxnSpPr>
        <p:spPr>
          <a:xfrm>
            <a:off x="2729491" y="2249823"/>
            <a:ext cx="3219615" cy="1283392"/>
          </a:xfrm>
          <a:prstGeom prst="line">
            <a:avLst/>
          </a:prstGeom>
          <a:ln w="28575">
            <a:solidFill>
              <a:srgbClr val="AA8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57BA9E1-262B-BC74-E106-2184328D8C6C}"/>
              </a:ext>
            </a:extLst>
          </p:cNvPr>
          <p:cNvSpPr txBox="1"/>
          <p:nvPr/>
        </p:nvSpPr>
        <p:spPr>
          <a:xfrm>
            <a:off x="6335718" y="184930"/>
            <a:ext cx="4743762" cy="6140142"/>
          </a:xfrm>
          <a:prstGeom prst="rect">
            <a:avLst/>
          </a:prstGeom>
          <a:gradFill flip="none" rotWithShape="1">
            <a:gsLst>
              <a:gs pos="0">
                <a:srgbClr val="AA8B56">
                  <a:shade val="30000"/>
                  <a:satMod val="115000"/>
                </a:srgbClr>
              </a:gs>
              <a:gs pos="50000">
                <a:srgbClr val="AA8B56">
                  <a:shade val="67500"/>
                  <a:satMod val="115000"/>
                </a:srgbClr>
              </a:gs>
              <a:gs pos="100000">
                <a:srgbClr val="AA8B56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glow rad="63500">
              <a:schemeClr val="accent2">
                <a:satMod val="175000"/>
                <a:alpha val="40000"/>
              </a:schemeClr>
            </a:glow>
            <a:outerShdw blurRad="76200" dist="12700" dir="2700000" sy="-23000" kx="-800400" algn="bl" rotWithShape="0">
              <a:prstClr val="black">
                <a:alpha val="20000"/>
              </a:prstClr>
            </a:outerShdw>
            <a:reflection blurRad="6350" stA="50000" endA="275" endPos="40000" dist="101600" dir="5400000" sy="-100000" algn="bl" rotWithShape="0"/>
          </a:effectLst>
          <a:scene3d>
            <a:camera prst="perspectiveLef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This report covers the implementation and functionality of a Sudoku solver with a graphical user interface (GUI) written in Java.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r>
              <a:rPr lang="en-US" b="1" dirty="0"/>
              <a:t>What is Sudoku?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Sudoku</a:t>
            </a:r>
            <a:r>
              <a:rPr lang="en-US" dirty="0"/>
              <a:t> is a logic-based, combinatorial number-placement puzzle.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Objective:</a:t>
            </a:r>
            <a:r>
              <a:rPr lang="en-US" dirty="0"/>
              <a:t> Fill a 9x9 grid with digits so that each column, each row, and each of the nine 3x3 </a:t>
            </a:r>
            <a:r>
              <a:rPr lang="en-US" dirty="0" err="1"/>
              <a:t>subgrids</a:t>
            </a:r>
            <a:r>
              <a:rPr lang="en-US" dirty="0"/>
              <a:t> contain all of the digits from 1 to 9.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Rules: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row must contain the numbers 1-9 without repetition.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column must contain the numbers 1-9 without repetition.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Each of the nine 3x3 </a:t>
            </a:r>
            <a:r>
              <a:rPr lang="en-US" dirty="0" err="1"/>
              <a:t>subgrids</a:t>
            </a:r>
            <a:r>
              <a:rPr lang="en-US" dirty="0"/>
              <a:t> must contain the numbers 1-9 without repetition.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A3C870D-0961-8167-9477-21DA8339DDE5}"/>
              </a:ext>
            </a:extLst>
          </p:cNvPr>
          <p:cNvSpPr/>
          <p:nvPr/>
        </p:nvSpPr>
        <p:spPr>
          <a:xfrm>
            <a:off x="602331" y="1672194"/>
            <a:ext cx="671342" cy="671342"/>
          </a:xfrm>
          <a:prstGeom prst="ellipse">
            <a:avLst/>
          </a:pr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616009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A sudoku game with numbers and a blue circle&#10;&#10;Description automatically generated">
            <a:extLst>
              <a:ext uri="{FF2B5EF4-FFF2-40B4-BE49-F238E27FC236}">
                <a16:creationId xmlns:a16="http://schemas.microsoft.com/office/drawing/2014/main" id="{37A93B13-011D-B52D-9739-DF1B8E335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768" y="215493"/>
            <a:ext cx="9058863" cy="6215764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3EFE79D4-55A6-2107-1AC3-00BEC57B3CF3}"/>
              </a:ext>
            </a:extLst>
          </p:cNvPr>
          <p:cNvSpPr/>
          <p:nvPr/>
        </p:nvSpPr>
        <p:spPr>
          <a:xfrm>
            <a:off x="602331" y="2566032"/>
            <a:ext cx="671342" cy="671342"/>
          </a:xfrm>
          <a:prstGeom prst="ellipse">
            <a:avLst/>
          </a:pr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BCE552-4504-52F4-443D-843107BF2FEA}"/>
              </a:ext>
            </a:extLst>
          </p:cNvPr>
          <p:cNvSpPr txBox="1"/>
          <p:nvPr/>
        </p:nvSpPr>
        <p:spPr>
          <a:xfrm>
            <a:off x="1315507" y="2606831"/>
            <a:ext cx="1255344" cy="400110"/>
          </a:xfrm>
          <a:prstGeom prst="rect">
            <a:avLst/>
          </a:prstGeom>
          <a:solidFill>
            <a:srgbClr val="395144"/>
          </a:solidFill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rtlCol="0">
            <a:spAutoFit/>
          </a:bodyPr>
          <a:lstStyle/>
          <a:p>
            <a:r>
              <a:rPr lang="en-US" sz="2000" b="1" dirty="0"/>
              <a:t>GUI Setup</a:t>
            </a:r>
            <a:endParaRPr lang="en-US" sz="2000" b="1" dirty="0">
              <a:latin typeface="Montserrat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9F8A7F6-CBB1-A64D-7C47-6A159733ECB1}"/>
              </a:ext>
            </a:extLst>
          </p:cNvPr>
          <p:cNvSpPr/>
          <p:nvPr/>
        </p:nvSpPr>
        <p:spPr>
          <a:xfrm>
            <a:off x="4521784" y="3250151"/>
            <a:ext cx="533060" cy="533060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4CDFBFC-C299-C4B0-FFFC-E760930EAB99}"/>
              </a:ext>
            </a:extLst>
          </p:cNvPr>
          <p:cNvSpPr/>
          <p:nvPr/>
        </p:nvSpPr>
        <p:spPr>
          <a:xfrm>
            <a:off x="4592032" y="3323375"/>
            <a:ext cx="386612" cy="3866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3048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AADAC2B-951E-B199-C101-0B38EB58C32E}"/>
              </a:ext>
            </a:extLst>
          </p:cNvPr>
          <p:cNvCxnSpPr>
            <a:cxnSpLocks/>
          </p:cNvCxnSpPr>
          <p:nvPr/>
        </p:nvCxnSpPr>
        <p:spPr>
          <a:xfrm>
            <a:off x="1399105" y="3068763"/>
            <a:ext cx="1236150" cy="0"/>
          </a:xfrm>
          <a:prstGeom prst="line">
            <a:avLst/>
          </a:prstGeom>
          <a:ln w="28575">
            <a:solidFill>
              <a:srgbClr val="AA8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9933C5E-78E6-9588-87AC-C5612C9677F0}"/>
              </a:ext>
            </a:extLst>
          </p:cNvPr>
          <p:cNvSpPr txBox="1"/>
          <p:nvPr/>
        </p:nvSpPr>
        <p:spPr>
          <a:xfrm>
            <a:off x="4765613" y="2901702"/>
            <a:ext cx="6077530" cy="2585323"/>
          </a:xfrm>
          <a:prstGeom prst="rect">
            <a:avLst/>
          </a:prstGeom>
          <a:solidFill>
            <a:srgbClr val="4E6C50"/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295" endPos="92000" dist="101600" dir="5400000" sy="-100000" algn="bl" rotWithShape="0"/>
          </a:effectLst>
          <a:scene3d>
            <a:camera prst="perspectiveContrastingRightFacing"/>
            <a:lightRig rig="threePt" dir="t"/>
          </a:scene3d>
          <a:sp3d>
            <a:bevelT prst="angle"/>
          </a:sp3d>
        </p:spPr>
        <p:txBody>
          <a:bodyPr wrap="square" rtlCol="0">
            <a:spAutoFit/>
          </a:bodyPr>
          <a:lstStyle/>
          <a:p>
            <a:r>
              <a:rPr lang="en-US" b="1" dirty="0"/>
              <a:t>GUI Setup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Components of the GUI: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JFrame</a:t>
            </a:r>
            <a:r>
              <a:rPr lang="en-US" b="1" dirty="0"/>
              <a:t>:</a:t>
            </a:r>
            <a:r>
              <a:rPr lang="en-US" dirty="0"/>
              <a:t> The main window of the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GridPanel</a:t>
            </a:r>
            <a:r>
              <a:rPr lang="en-US" b="1" dirty="0"/>
              <a:t>:</a:t>
            </a:r>
            <a:r>
              <a:rPr lang="en-US" dirty="0"/>
              <a:t> A 9x9 grid of </a:t>
            </a:r>
            <a:r>
              <a:rPr lang="en-US" dirty="0" err="1"/>
              <a:t>JTextField</a:t>
            </a:r>
            <a:r>
              <a:rPr lang="en-US" dirty="0"/>
              <a:t> components representing the Sudoku board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ButtonPanel</a:t>
            </a:r>
            <a:r>
              <a:rPr lang="en-US" b="1" dirty="0"/>
              <a:t>:</a:t>
            </a:r>
            <a:r>
              <a:rPr lang="en-US" dirty="0"/>
              <a:t> Contains buttons for loading a puzzle, solving it, and clearing the board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24D46AB-085D-F64E-258C-1BDA5956D259}"/>
              </a:ext>
            </a:extLst>
          </p:cNvPr>
          <p:cNvCxnSpPr>
            <a:cxnSpLocks/>
          </p:cNvCxnSpPr>
          <p:nvPr/>
        </p:nvCxnSpPr>
        <p:spPr>
          <a:xfrm>
            <a:off x="2620015" y="3065098"/>
            <a:ext cx="2194875" cy="348662"/>
          </a:xfrm>
          <a:prstGeom prst="line">
            <a:avLst/>
          </a:prstGeom>
          <a:ln w="28575">
            <a:solidFill>
              <a:srgbClr val="AA8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E748DC1F-272F-01D2-3C04-AA795B7FC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3360" y="320076"/>
            <a:ext cx="2676847" cy="2570797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D6216A8F-CC4C-D32E-F251-28F4D5548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0382" y="-4943074"/>
            <a:ext cx="2676847" cy="2570797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F1F760EF-C7E0-53F2-0D4A-F8B8653729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31" y="4966163"/>
            <a:ext cx="4573791" cy="621750"/>
          </a:xfrm>
          <a:prstGeom prst="rect">
            <a:avLst/>
          </a:prstGeom>
        </p:spPr>
      </p:pic>
      <p:pic>
        <p:nvPicPr>
          <p:cNvPr id="19" name="Picture 18" descr="A screenshot of a computer&#10;&#10;Description automatically generated">
            <a:extLst>
              <a:ext uri="{FF2B5EF4-FFF2-40B4-BE49-F238E27FC236}">
                <a16:creationId xmlns:a16="http://schemas.microsoft.com/office/drawing/2014/main" id="{462EC917-D7EE-C111-FA7E-765504B388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38406" y="6236250"/>
            <a:ext cx="4573791" cy="62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566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2DB6460-796E-CDA3-69AB-F8BD86BDD7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6509" y="195482"/>
            <a:ext cx="9263160" cy="926316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1ADF6329-FFEF-18F7-95C1-B0B6904171A6}"/>
              </a:ext>
            </a:extLst>
          </p:cNvPr>
          <p:cNvSpPr/>
          <p:nvPr/>
        </p:nvSpPr>
        <p:spPr>
          <a:xfrm>
            <a:off x="602331" y="2566032"/>
            <a:ext cx="671342" cy="67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C25038B-D359-0077-8379-EEEF50FEC913}"/>
              </a:ext>
            </a:extLst>
          </p:cNvPr>
          <p:cNvSpPr/>
          <p:nvPr/>
        </p:nvSpPr>
        <p:spPr>
          <a:xfrm>
            <a:off x="602331" y="3477477"/>
            <a:ext cx="671342" cy="671342"/>
          </a:xfrm>
          <a:prstGeom prst="ellipse">
            <a:avLst/>
          </a:pr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58D6274-B005-DD11-9651-6594AE9E7221}"/>
              </a:ext>
            </a:extLst>
          </p:cNvPr>
          <p:cNvSpPr/>
          <p:nvPr/>
        </p:nvSpPr>
        <p:spPr>
          <a:xfrm>
            <a:off x="602331" y="4388923"/>
            <a:ext cx="671342" cy="67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FD30B-A765-7BB3-F3E1-F4703D0D114D}"/>
              </a:ext>
            </a:extLst>
          </p:cNvPr>
          <p:cNvSpPr txBox="1"/>
          <p:nvPr/>
        </p:nvSpPr>
        <p:spPr>
          <a:xfrm>
            <a:off x="1243679" y="4085421"/>
            <a:ext cx="3345018" cy="400110"/>
          </a:xfrm>
          <a:prstGeom prst="rect">
            <a:avLst/>
          </a:prstGeom>
          <a:solidFill>
            <a:srgbClr val="4E6C50"/>
          </a:solidFill>
          <a:scene3d>
            <a:camera prst="orthographicFront"/>
            <a:lightRig rig="threePt" dir="t"/>
          </a:scene3d>
          <a:sp3d>
            <a:bevelT w="101600" prst="riblet"/>
          </a:sp3d>
        </p:spPr>
        <p:txBody>
          <a:bodyPr wrap="none" rtlCol="0">
            <a:spAutoFit/>
          </a:bodyPr>
          <a:lstStyle/>
          <a:p>
            <a:r>
              <a:rPr lang="en-US" sz="2000" b="1" dirty="0" err="1"/>
              <a:t>SudokuGUI</a:t>
            </a:r>
            <a:r>
              <a:rPr lang="en-US" sz="2000" b="1" dirty="0"/>
              <a:t> Class Initialization</a:t>
            </a:r>
            <a:endParaRPr lang="en-US" sz="2000" b="1" dirty="0">
              <a:latin typeface="Montserrat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ADFF15-4EC2-5BCC-33B7-B6C1E50DC982}"/>
              </a:ext>
            </a:extLst>
          </p:cNvPr>
          <p:cNvSpPr/>
          <p:nvPr/>
        </p:nvSpPr>
        <p:spPr>
          <a:xfrm>
            <a:off x="6739301" y="2279293"/>
            <a:ext cx="533060" cy="533060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B0AE65-9D53-40BE-05F0-90F13EB497FB}"/>
              </a:ext>
            </a:extLst>
          </p:cNvPr>
          <p:cNvSpPr/>
          <p:nvPr/>
        </p:nvSpPr>
        <p:spPr>
          <a:xfrm>
            <a:off x="6885749" y="2372725"/>
            <a:ext cx="386612" cy="3866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3048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3FD41-A059-73A4-935C-A4897033B3C0}"/>
              </a:ext>
            </a:extLst>
          </p:cNvPr>
          <p:cNvCxnSpPr>
            <a:cxnSpLocks/>
          </p:cNvCxnSpPr>
          <p:nvPr/>
        </p:nvCxnSpPr>
        <p:spPr>
          <a:xfrm>
            <a:off x="1412112" y="4042062"/>
            <a:ext cx="1236150" cy="0"/>
          </a:xfrm>
          <a:prstGeom prst="line">
            <a:avLst/>
          </a:prstGeom>
          <a:ln w="28575">
            <a:solidFill>
              <a:srgbClr val="AA8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E3C829-169B-6392-B1FB-94B74121FC2D}"/>
              </a:ext>
            </a:extLst>
          </p:cNvPr>
          <p:cNvSpPr txBox="1"/>
          <p:nvPr/>
        </p:nvSpPr>
        <p:spPr>
          <a:xfrm>
            <a:off x="6852210" y="1783899"/>
            <a:ext cx="5034986" cy="3693319"/>
          </a:xfrm>
          <a:prstGeom prst="rect">
            <a:avLst/>
          </a:prstGeom>
          <a:solidFill>
            <a:srgbClr val="4E6C50"/>
          </a:solidFill>
          <a:effectLst>
            <a:glow rad="63500">
              <a:schemeClr val="accent6">
                <a:satMod val="175000"/>
                <a:alpha val="40000"/>
              </a:schemeClr>
            </a:glow>
            <a:outerShdw blurRad="76200" dir="13500000" sy="23000" kx="1200000" algn="br" rotWithShape="0">
              <a:prstClr val="black">
                <a:alpha val="20000"/>
              </a:prstClr>
            </a:outerShdw>
            <a:reflection blurRad="6350" stA="52000" endA="300" endPos="35000" dir="5400000" sy="-100000" algn="bl" rotWithShape="0"/>
          </a:effectLst>
          <a:scene3d>
            <a:camera prst="perspectiveLeft"/>
            <a:lightRig rig="threePt" dir="t"/>
          </a:scene3d>
          <a:sp3d>
            <a:bevelT w="101600" prst="riblet"/>
          </a:sp3d>
        </p:spPr>
        <p:txBody>
          <a:bodyPr wrap="square" rtlCol="0">
            <a:spAutoFit/>
          </a:bodyPr>
          <a:lstStyle/>
          <a:p>
            <a:r>
              <a:rPr lang="en-US" b="1" dirty="0"/>
              <a:t>Initialization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Tracking Arrays: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rows, cols, </a:t>
            </a:r>
            <a:r>
              <a:rPr lang="en-US" b="1" dirty="0" err="1"/>
              <a:t>subgrids</a:t>
            </a:r>
            <a:r>
              <a:rPr lang="en-US" b="1" dirty="0"/>
              <a:t>:</a:t>
            </a:r>
            <a:r>
              <a:rPr lang="en-US" dirty="0"/>
              <a:t> Arrays to keep track of numbers already present in each row, column, and 3x3 </a:t>
            </a:r>
            <a:r>
              <a:rPr lang="en-US" dirty="0" err="1"/>
              <a:t>subgrid</a:t>
            </a:r>
            <a:r>
              <a:rPr lang="en-US" dirty="0"/>
              <a:t> to ensure Sudoku rules are followed</a:t>
            </a:r>
          </a:p>
          <a:p>
            <a:r>
              <a:rPr lang="en-US" b="1" dirty="0"/>
              <a:t> Load Puzzle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loadPuzzle</a:t>
            </a:r>
            <a:r>
              <a:rPr lang="en-US" b="1" dirty="0"/>
              <a:t> Method: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Initializes the board with a predefined puzzle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Sets non-zero cells to be non-editable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Updates the tracking sets (rows, cols, </a:t>
            </a:r>
            <a:r>
              <a:rPr lang="en-US" dirty="0" err="1"/>
              <a:t>subgrids</a:t>
            </a:r>
            <a:r>
              <a:rPr lang="en-US" dirty="0"/>
              <a:t>)</a:t>
            </a:r>
          </a:p>
        </p:txBody>
      </p:sp>
      <p:pic>
        <p:nvPicPr>
          <p:cNvPr id="20" name="Picture 19" descr="A screen shot of a computer code&#10;&#10;Description automatically generated">
            <a:extLst>
              <a:ext uri="{FF2B5EF4-FFF2-40B4-BE49-F238E27FC236}">
                <a16:creationId xmlns:a16="http://schemas.microsoft.com/office/drawing/2014/main" id="{ED2DAAE4-050C-77E1-0A2B-5628EDD314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279" y="4674170"/>
            <a:ext cx="5347285" cy="2021072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218BCF-D7BD-1FE3-FFB4-46425301EA39}"/>
              </a:ext>
            </a:extLst>
          </p:cNvPr>
          <p:cNvCxnSpPr>
            <a:cxnSpLocks/>
          </p:cNvCxnSpPr>
          <p:nvPr/>
        </p:nvCxnSpPr>
        <p:spPr>
          <a:xfrm flipV="1">
            <a:off x="2648262" y="2566032"/>
            <a:ext cx="4400720" cy="1476030"/>
          </a:xfrm>
          <a:prstGeom prst="line">
            <a:avLst/>
          </a:prstGeom>
          <a:ln w="28575">
            <a:solidFill>
              <a:srgbClr val="AA8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220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pen writing on a sudoku&#10;&#10;Description automatically generated">
            <a:extLst>
              <a:ext uri="{FF2B5EF4-FFF2-40B4-BE49-F238E27FC236}">
                <a16:creationId xmlns:a16="http://schemas.microsoft.com/office/drawing/2014/main" id="{E24E7A59-E0AA-B53D-6932-E6B5F9901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114" y="-361130"/>
            <a:ext cx="11667281" cy="777041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8C25038B-D359-0077-8379-EEEF50FEC913}"/>
              </a:ext>
            </a:extLst>
          </p:cNvPr>
          <p:cNvSpPr/>
          <p:nvPr/>
        </p:nvSpPr>
        <p:spPr>
          <a:xfrm>
            <a:off x="517391" y="3926655"/>
            <a:ext cx="671342" cy="671342"/>
          </a:xfrm>
          <a:prstGeom prst="ellipse">
            <a:avLst/>
          </a:pr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AFD30B-A765-7BB3-F3E1-F4703D0D114D}"/>
              </a:ext>
            </a:extLst>
          </p:cNvPr>
          <p:cNvSpPr txBox="1"/>
          <p:nvPr/>
        </p:nvSpPr>
        <p:spPr>
          <a:xfrm>
            <a:off x="1243679" y="4062271"/>
            <a:ext cx="1863011" cy="400110"/>
          </a:xfrm>
          <a:prstGeom prst="rect">
            <a:avLst/>
          </a:prstGeom>
          <a:solidFill>
            <a:srgbClr val="4E6C50"/>
          </a:solidFill>
          <a:scene3d>
            <a:camera prst="orthographicFront"/>
            <a:lightRig rig="threePt" dir="t"/>
          </a:scene3d>
          <a:sp3d>
            <a:bevelT w="139700" h="139700" prst="divot"/>
          </a:sp3d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Montserrat" panose="00000500000000000000" pitchFamily="50" charset="0"/>
              </a:rPr>
              <a:t>Solve Puzzle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ADFF15-4EC2-5BCC-33B7-B6C1E50DC982}"/>
              </a:ext>
            </a:extLst>
          </p:cNvPr>
          <p:cNvSpPr/>
          <p:nvPr/>
        </p:nvSpPr>
        <p:spPr>
          <a:xfrm>
            <a:off x="6739301" y="2279293"/>
            <a:ext cx="533060" cy="533060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B0AE65-9D53-40BE-05F0-90F13EB497FB}"/>
              </a:ext>
            </a:extLst>
          </p:cNvPr>
          <p:cNvSpPr/>
          <p:nvPr/>
        </p:nvSpPr>
        <p:spPr>
          <a:xfrm>
            <a:off x="6885749" y="2372725"/>
            <a:ext cx="386612" cy="3866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3048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753FD41-A059-73A4-935C-A4897033B3C0}"/>
              </a:ext>
            </a:extLst>
          </p:cNvPr>
          <p:cNvCxnSpPr>
            <a:cxnSpLocks/>
          </p:cNvCxnSpPr>
          <p:nvPr/>
        </p:nvCxnSpPr>
        <p:spPr>
          <a:xfrm>
            <a:off x="1412112" y="4042062"/>
            <a:ext cx="1236150" cy="0"/>
          </a:xfrm>
          <a:prstGeom prst="line">
            <a:avLst/>
          </a:prstGeom>
          <a:ln w="28575">
            <a:solidFill>
              <a:srgbClr val="AA8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7E3C829-169B-6392-B1FB-94B74121FC2D}"/>
              </a:ext>
            </a:extLst>
          </p:cNvPr>
          <p:cNvSpPr txBox="1"/>
          <p:nvPr/>
        </p:nvSpPr>
        <p:spPr>
          <a:xfrm>
            <a:off x="6323631" y="1720840"/>
            <a:ext cx="5034986" cy="3416320"/>
          </a:xfrm>
          <a:prstGeom prst="rect">
            <a:avLst/>
          </a:prstGeom>
          <a:gradFill flip="none" rotWithShape="1">
            <a:gsLst>
              <a:gs pos="0">
                <a:srgbClr val="4E6C50">
                  <a:shade val="30000"/>
                  <a:satMod val="115000"/>
                </a:srgbClr>
              </a:gs>
              <a:gs pos="50000">
                <a:srgbClr val="4E6C50">
                  <a:shade val="67500"/>
                  <a:satMod val="115000"/>
                </a:srgbClr>
              </a:gs>
              <a:gs pos="100000">
                <a:srgbClr val="4E6C50">
                  <a:shade val="100000"/>
                  <a:satMod val="115000"/>
                </a:srgbClr>
              </a:gs>
            </a:gsLst>
            <a:lin ang="13500000" scaled="1"/>
            <a:tileRect/>
          </a:gradFill>
          <a:effectLst>
            <a:glow rad="63500">
              <a:schemeClr val="accent6">
                <a:satMod val="175000"/>
                <a:alpha val="40000"/>
              </a:schemeClr>
            </a:glow>
            <a:outerShdw blurRad="76200" dir="18900000" sy="23000" kx="-1200000" algn="bl" rotWithShape="0">
              <a:prstClr val="black">
                <a:alpha val="20000"/>
              </a:prstClr>
            </a:outerShdw>
            <a:reflection blurRad="6350" stA="50000" endA="300" endPos="38500" dist="50800" dir="5400000" sy="-100000" algn="bl" rotWithShape="0"/>
          </a:effectLst>
          <a:scene3d>
            <a:camera prst="perspectiveHeroicExtremeRightFacing"/>
            <a:lightRig rig="threePt" dir="t"/>
          </a:scene3d>
          <a:sp3d>
            <a:bevelT w="139700" h="139700" prst="divot"/>
          </a:sp3d>
        </p:spPr>
        <p:txBody>
          <a:bodyPr wrap="square" rtlCol="0">
            <a:spAutoFit/>
          </a:bodyPr>
          <a:lstStyle/>
          <a:p>
            <a:r>
              <a:rPr lang="en-US" b="1" dirty="0"/>
              <a:t>Solve Puzzle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solvePuzzle</a:t>
            </a:r>
            <a:r>
              <a:rPr lang="en-US" b="1" dirty="0"/>
              <a:t> Method: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Starts the solving process in a new thread to keep the GUI responsive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Backtracking Algorithm: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findEmptyCell</a:t>
            </a:r>
            <a:r>
              <a:rPr lang="en-US" b="1" dirty="0"/>
              <a:t>:</a:t>
            </a:r>
            <a:r>
              <a:rPr lang="en-US" dirty="0"/>
              <a:t> Finds the next empty cell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isValid</a:t>
            </a:r>
            <a:r>
              <a:rPr lang="en-US" b="1" dirty="0"/>
              <a:t>:</a:t>
            </a:r>
            <a:r>
              <a:rPr lang="en-US" dirty="0"/>
              <a:t> Checks if placing a number violates Sudoku rules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Recursive Solving:</a:t>
            </a:r>
            <a:r>
              <a:rPr lang="en-US" dirty="0"/>
              <a:t> Tries numbers 1-9, backtracking if a conflict arises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 err="1"/>
              <a:t>updateGUI</a:t>
            </a:r>
            <a:r>
              <a:rPr lang="en-US" b="1" dirty="0"/>
              <a:t>:</a:t>
            </a:r>
            <a:r>
              <a:rPr lang="en-US" dirty="0"/>
              <a:t> Updates the GUI to visualize the solving steps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8218BCF-D7BD-1FE3-FFB4-46425301EA39}"/>
              </a:ext>
            </a:extLst>
          </p:cNvPr>
          <p:cNvCxnSpPr>
            <a:cxnSpLocks/>
          </p:cNvCxnSpPr>
          <p:nvPr/>
        </p:nvCxnSpPr>
        <p:spPr>
          <a:xfrm flipV="1">
            <a:off x="2648262" y="2986268"/>
            <a:ext cx="3034908" cy="1055794"/>
          </a:xfrm>
          <a:prstGeom prst="line">
            <a:avLst/>
          </a:prstGeom>
          <a:ln w="28575">
            <a:solidFill>
              <a:srgbClr val="AA8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55705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med">
        <p159:morph option="byObject"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105BE29-0A24-0749-2136-6BD8A7EFAE44}"/>
              </a:ext>
            </a:extLst>
          </p:cNvPr>
          <p:cNvSpPr/>
          <p:nvPr/>
        </p:nvSpPr>
        <p:spPr>
          <a:xfrm>
            <a:off x="602331" y="2566032"/>
            <a:ext cx="671342" cy="67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4E3F70-AB4F-C9EB-BEC4-2FBC1C721A52}"/>
              </a:ext>
            </a:extLst>
          </p:cNvPr>
          <p:cNvSpPr/>
          <p:nvPr/>
        </p:nvSpPr>
        <p:spPr>
          <a:xfrm>
            <a:off x="602331" y="3477477"/>
            <a:ext cx="671342" cy="6713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868A0B2-BE3C-1B9B-9BC8-1D68E7497B99}"/>
              </a:ext>
            </a:extLst>
          </p:cNvPr>
          <p:cNvSpPr/>
          <p:nvPr/>
        </p:nvSpPr>
        <p:spPr>
          <a:xfrm>
            <a:off x="602331" y="4388923"/>
            <a:ext cx="671342" cy="671342"/>
          </a:xfrm>
          <a:prstGeom prst="ellipse">
            <a:avLst/>
          </a:pr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ADBEB8-3215-CDFE-3507-7DB2388E9A93}"/>
              </a:ext>
            </a:extLst>
          </p:cNvPr>
          <p:cNvSpPr txBox="1"/>
          <p:nvPr/>
        </p:nvSpPr>
        <p:spPr>
          <a:xfrm>
            <a:off x="1280781" y="4328930"/>
            <a:ext cx="1462417" cy="369332"/>
          </a:xfrm>
          <a:prstGeom prst="rect">
            <a:avLst/>
          </a:prstGeom>
          <a:solidFill>
            <a:srgbClr val="395144"/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Conclusion</a:t>
            </a:r>
            <a:endParaRPr lang="en-US" b="1" dirty="0">
              <a:latin typeface="Montserrat" panose="00000500000000000000" pitchFamily="50" charset="0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271F3CD-97C4-E79F-55BA-35A428EB9376}"/>
              </a:ext>
            </a:extLst>
          </p:cNvPr>
          <p:cNvSpPr/>
          <p:nvPr/>
        </p:nvSpPr>
        <p:spPr>
          <a:xfrm>
            <a:off x="4551004" y="1544801"/>
            <a:ext cx="533060" cy="533060"/>
          </a:xfrm>
          <a:prstGeom prst="ellipse">
            <a:avLst/>
          </a:prstGeom>
          <a:solidFill>
            <a:schemeClr val="bg1">
              <a:alpha val="61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C695AB-8D65-C772-7AB3-13AC028F0A05}"/>
              </a:ext>
            </a:extLst>
          </p:cNvPr>
          <p:cNvSpPr/>
          <p:nvPr/>
        </p:nvSpPr>
        <p:spPr>
          <a:xfrm>
            <a:off x="4621252" y="1618025"/>
            <a:ext cx="386612" cy="386612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glow rad="304800">
              <a:schemeClr val="bg1">
                <a:alpha val="32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AC0B61-7435-DCE3-A378-5D19C102D7D7}"/>
              </a:ext>
            </a:extLst>
          </p:cNvPr>
          <p:cNvCxnSpPr>
            <a:cxnSpLocks/>
          </p:cNvCxnSpPr>
          <p:nvPr/>
        </p:nvCxnSpPr>
        <p:spPr>
          <a:xfrm>
            <a:off x="1412112" y="4897439"/>
            <a:ext cx="1236150" cy="0"/>
          </a:xfrm>
          <a:prstGeom prst="line">
            <a:avLst/>
          </a:prstGeom>
          <a:ln w="28575">
            <a:solidFill>
              <a:srgbClr val="AA8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70B83B6A-685F-9C98-82AF-D15241EAABDB}"/>
              </a:ext>
            </a:extLst>
          </p:cNvPr>
          <p:cNvSpPr/>
          <p:nvPr/>
        </p:nvSpPr>
        <p:spPr>
          <a:xfrm rot="18900000">
            <a:off x="-1940189" y="-20442527"/>
            <a:ext cx="16541304" cy="16541304"/>
          </a:xfrm>
          <a:prstGeom prst="rect">
            <a:avLst/>
          </a:prstGeom>
          <a:solidFill>
            <a:srgbClr val="4E6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FBC8E2-4EA5-C95C-E635-15641B85FF77}"/>
              </a:ext>
            </a:extLst>
          </p:cNvPr>
          <p:cNvSpPr/>
          <p:nvPr/>
        </p:nvSpPr>
        <p:spPr>
          <a:xfrm rot="18900000">
            <a:off x="-1940187" y="-28895206"/>
            <a:ext cx="16541304" cy="16541304"/>
          </a:xfrm>
          <a:prstGeom prst="rect">
            <a:avLst/>
          </a:prstGeom>
          <a:solidFill>
            <a:srgbClr val="EEE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29D351-A232-5206-3C8E-4C11B8700270}"/>
              </a:ext>
            </a:extLst>
          </p:cNvPr>
          <p:cNvSpPr/>
          <p:nvPr/>
        </p:nvSpPr>
        <p:spPr>
          <a:xfrm rot="18900000">
            <a:off x="-1940187" y="-34846123"/>
            <a:ext cx="16541304" cy="16541304"/>
          </a:xfrm>
          <a:prstGeom prst="rect">
            <a:avLst/>
          </a:pr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8495E-4824-EFFD-57F9-8DC7DB6ED8A2}"/>
              </a:ext>
            </a:extLst>
          </p:cNvPr>
          <p:cNvSpPr/>
          <p:nvPr/>
        </p:nvSpPr>
        <p:spPr>
          <a:xfrm rot="18900000">
            <a:off x="-1940187" y="-40711727"/>
            <a:ext cx="16541304" cy="16541304"/>
          </a:xfrm>
          <a:prstGeom prst="rect">
            <a:avLst/>
          </a:prstGeom>
          <a:solidFill>
            <a:srgbClr val="AA8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 descr="A toy robot on a piece of paper&#10;&#10;Description automatically generated">
            <a:extLst>
              <a:ext uri="{FF2B5EF4-FFF2-40B4-BE49-F238E27FC236}">
                <a16:creationId xmlns:a16="http://schemas.microsoft.com/office/drawing/2014/main" id="{3C6EF94B-6B4C-DCB1-95E6-8F14513A05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7105" y="-1310116"/>
            <a:ext cx="8372564" cy="8381476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818C018-547E-FF68-6149-E44C06786AE6}"/>
              </a:ext>
            </a:extLst>
          </p:cNvPr>
          <p:cNvCxnSpPr>
            <a:cxnSpLocks/>
          </p:cNvCxnSpPr>
          <p:nvPr/>
        </p:nvCxnSpPr>
        <p:spPr>
          <a:xfrm flipV="1">
            <a:off x="2648262" y="2204399"/>
            <a:ext cx="1902742" cy="2693040"/>
          </a:xfrm>
          <a:prstGeom prst="line">
            <a:avLst/>
          </a:prstGeom>
          <a:ln w="28575">
            <a:solidFill>
              <a:srgbClr val="AA8B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5E5FDA3-828B-7297-3839-DB8A84C67F2D}"/>
              </a:ext>
            </a:extLst>
          </p:cNvPr>
          <p:cNvSpPr txBox="1"/>
          <p:nvPr/>
        </p:nvSpPr>
        <p:spPr>
          <a:xfrm>
            <a:off x="992448" y="310437"/>
            <a:ext cx="340428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This Sudoku solver with a GUI demonstrates the integration of a backtracking algorithm with a graphical interface, allowing users to visualize the solving process. The combination of </a:t>
            </a:r>
            <a:r>
              <a:rPr lang="en-US" sz="1600" dirty="0" err="1"/>
              <a:t>SudokuGUI</a:t>
            </a:r>
            <a:r>
              <a:rPr lang="en-US" sz="1600" dirty="0"/>
              <a:t> for rendering the board and </a:t>
            </a:r>
            <a:r>
              <a:rPr lang="en-US" sz="1600" dirty="0" err="1"/>
              <a:t>SudokuSolver</a:t>
            </a:r>
            <a:r>
              <a:rPr lang="en-US" sz="1600" dirty="0"/>
              <a:t> for solving the puzzle creates an interactive and educational tool for understanding how Sudoku puzzles can be solved programmatically.</a:t>
            </a:r>
            <a:endParaRPr lang="en-IN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1747727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C7D7A88-D404-5F3F-C978-8C3EE3A17E90}"/>
              </a:ext>
            </a:extLst>
          </p:cNvPr>
          <p:cNvSpPr/>
          <p:nvPr/>
        </p:nvSpPr>
        <p:spPr>
          <a:xfrm rot="18900000">
            <a:off x="-1940190" y="-6561781"/>
            <a:ext cx="16541304" cy="16541304"/>
          </a:xfrm>
          <a:prstGeom prst="rect">
            <a:avLst/>
          </a:prstGeom>
          <a:solidFill>
            <a:srgbClr val="4E6C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F5AFF71-0320-240B-4FCE-1F00098B9894}"/>
              </a:ext>
            </a:extLst>
          </p:cNvPr>
          <p:cNvSpPr/>
          <p:nvPr/>
        </p:nvSpPr>
        <p:spPr>
          <a:xfrm rot="18900000">
            <a:off x="-1940189" y="-6561780"/>
            <a:ext cx="16541304" cy="16541304"/>
          </a:xfrm>
          <a:prstGeom prst="rect">
            <a:avLst/>
          </a:prstGeom>
          <a:solidFill>
            <a:srgbClr val="EEE7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FE32FD-335C-85E6-3631-5FBA29EA505F}"/>
              </a:ext>
            </a:extLst>
          </p:cNvPr>
          <p:cNvSpPr/>
          <p:nvPr/>
        </p:nvSpPr>
        <p:spPr>
          <a:xfrm rot="18900000">
            <a:off x="-1940188" y="-6561779"/>
            <a:ext cx="16541304" cy="16541304"/>
          </a:xfrm>
          <a:prstGeom prst="rect">
            <a:avLst/>
          </a:prstGeom>
          <a:solidFill>
            <a:srgbClr val="39514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7636AB6-1415-6AB6-A377-14B38DB2B17F}"/>
              </a:ext>
            </a:extLst>
          </p:cNvPr>
          <p:cNvSpPr/>
          <p:nvPr/>
        </p:nvSpPr>
        <p:spPr>
          <a:xfrm rot="18900000">
            <a:off x="-1951763" y="-6561781"/>
            <a:ext cx="16541304" cy="16541304"/>
          </a:xfrm>
          <a:prstGeom prst="rect">
            <a:avLst/>
          </a:prstGeom>
          <a:solidFill>
            <a:srgbClr val="AA8B5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8EE557-6785-8615-AACB-DA1ECF4940EB}"/>
              </a:ext>
            </a:extLst>
          </p:cNvPr>
          <p:cNvSpPr txBox="1"/>
          <p:nvPr/>
        </p:nvSpPr>
        <p:spPr>
          <a:xfrm>
            <a:off x="2613226" y="3349700"/>
            <a:ext cx="7138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Couture" panose="020B0804020202020204" pitchFamily="34" charset="0"/>
              </a:rPr>
              <a:t>Sudoku solver visualizer</a:t>
            </a:r>
          </a:p>
        </p:txBody>
      </p:sp>
    </p:spTree>
    <p:extLst>
      <p:ext uri="{BB962C8B-B14F-4D97-AF65-F5344CB8AC3E}">
        <p14:creationId xmlns:p14="http://schemas.microsoft.com/office/powerpoint/2010/main" val="21822358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351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Montserrat</vt:lpstr>
      <vt:lpstr>Couture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belkacem belhadj chikh</dc:creator>
  <cp:lastModifiedBy>Aarjav Jain</cp:lastModifiedBy>
  <cp:revision>5</cp:revision>
  <dcterms:created xsi:type="dcterms:W3CDTF">2023-04-05T13:45:09Z</dcterms:created>
  <dcterms:modified xsi:type="dcterms:W3CDTF">2024-07-12T09:58:44Z</dcterms:modified>
</cp:coreProperties>
</file>