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 id="268" r:id="rId46"/>
    <p:sldId id="269" r:id="rId47"/>
    <p:sldId id="270" r:id="rId48"/>
    <p:sldId id="271" r:id="rId49"/>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Montserrat Light" charset="1" panose="00000400000000000000"/>
      <p:regular r:id="rId14"/>
    </p:embeddedFont>
    <p:embeddedFont>
      <p:font typeface="Montserrat Light Bold" charset="1" panose="00000800000000000000"/>
      <p:regular r:id="rId15"/>
    </p:embeddedFont>
    <p:embeddedFont>
      <p:font typeface="Montserrat Light Italics" charset="1" panose="00000400000000000000"/>
      <p:regular r:id="rId16"/>
    </p:embeddedFont>
    <p:embeddedFont>
      <p:font typeface="Montserrat Light Bold Italics" charset="1" panose="00000800000000000000"/>
      <p:regular r:id="rId17"/>
    </p:embeddedFont>
    <p:embeddedFont>
      <p:font typeface="DM Sans" charset="1" panose="00000000000000000000"/>
      <p:regular r:id="rId18"/>
    </p:embeddedFont>
    <p:embeddedFont>
      <p:font typeface="DM Sans Bold" charset="1" panose="00000000000000000000"/>
      <p:regular r:id="rId19"/>
    </p:embeddedFont>
    <p:embeddedFont>
      <p:font typeface="DM Sans Italics" charset="1" panose="00000000000000000000"/>
      <p:regular r:id="rId20"/>
    </p:embeddedFont>
    <p:embeddedFont>
      <p:font typeface="DM Sans Bold Italics" charset="1" panose="00000000000000000000"/>
      <p:regular r:id="rId21"/>
    </p:embeddedFont>
    <p:embeddedFont>
      <p:font typeface="Open Sauce" charset="1" panose="00000500000000000000"/>
      <p:regular r:id="rId22"/>
    </p:embeddedFont>
    <p:embeddedFont>
      <p:font typeface="Open Sauce Bold" charset="1" panose="00000800000000000000"/>
      <p:regular r:id="rId23"/>
    </p:embeddedFont>
    <p:embeddedFont>
      <p:font typeface="Open Sauce Italics" charset="1" panose="00000500000000000000"/>
      <p:regular r:id="rId24"/>
    </p:embeddedFont>
    <p:embeddedFont>
      <p:font typeface="Open Sauce Bold Italics" charset="1" panose="00000800000000000000"/>
      <p:regular r:id="rId25"/>
    </p:embeddedFont>
    <p:embeddedFont>
      <p:font typeface="Open Sauce Light" charset="1" panose="00000400000000000000"/>
      <p:regular r:id="rId26"/>
    </p:embeddedFont>
    <p:embeddedFont>
      <p:font typeface="Open Sauce Light Italics" charset="1" panose="00000400000000000000"/>
      <p:regular r:id="rId27"/>
    </p:embeddedFont>
    <p:embeddedFont>
      <p:font typeface="Open Sauce Medium" charset="1" panose="00000600000000000000"/>
      <p:regular r:id="rId28"/>
    </p:embeddedFont>
    <p:embeddedFont>
      <p:font typeface="Open Sauce Medium Italics" charset="1" panose="00000600000000000000"/>
      <p:regular r:id="rId29"/>
    </p:embeddedFont>
    <p:embeddedFont>
      <p:font typeface="Open Sauce Semi-Bold" charset="1" panose="00000700000000000000"/>
      <p:regular r:id="rId30"/>
    </p:embeddedFont>
    <p:embeddedFont>
      <p:font typeface="Open Sauce Semi-Bold Italics" charset="1" panose="00000700000000000000"/>
      <p:regular r:id="rId31"/>
    </p:embeddedFont>
    <p:embeddedFont>
      <p:font typeface="Open Sauce Heavy" charset="1" panose="00000A00000000000000"/>
      <p:regular r:id="rId32"/>
    </p:embeddedFont>
    <p:embeddedFont>
      <p:font typeface="Open Sauce Heavy Italics" charset="1" panose="00000A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40" Target="slides/slide7.xml" Type="http://schemas.openxmlformats.org/officeDocument/2006/relationships/slide"/><Relationship Id="rId41" Target="slides/slide8.xml" Type="http://schemas.openxmlformats.org/officeDocument/2006/relationships/slide"/><Relationship Id="rId42" Target="slides/slide9.xml" Type="http://schemas.openxmlformats.org/officeDocument/2006/relationships/slide"/><Relationship Id="rId43" Target="slides/slide10.xml" Type="http://schemas.openxmlformats.org/officeDocument/2006/relationships/slide"/><Relationship Id="rId44" Target="slides/slide11.xml" Type="http://schemas.openxmlformats.org/officeDocument/2006/relationships/slide"/><Relationship Id="rId45" Target="slides/slide12.xml" Type="http://schemas.openxmlformats.org/officeDocument/2006/relationships/slide"/><Relationship Id="rId46" Target="slides/slide13.xml" Type="http://schemas.openxmlformats.org/officeDocument/2006/relationships/slide"/><Relationship Id="rId47" Target="slides/slide14.xml" Type="http://schemas.openxmlformats.org/officeDocument/2006/relationships/slide"/><Relationship Id="rId48" Target="slides/slide15.xml" Type="http://schemas.openxmlformats.org/officeDocument/2006/relationships/slide"/><Relationship Id="rId49" Target="slides/slide16.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3.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4.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595196" y="2101988"/>
            <a:ext cx="11097609" cy="3849619"/>
          </a:xfrm>
          <a:prstGeom prst="rect">
            <a:avLst/>
          </a:prstGeom>
        </p:spPr>
        <p:txBody>
          <a:bodyPr anchor="t" rtlCol="false" tIns="0" lIns="0" bIns="0" rIns="0">
            <a:spAutoFit/>
          </a:bodyPr>
          <a:lstStyle/>
          <a:p>
            <a:pPr algn="ctr">
              <a:lnSpc>
                <a:spcPts val="10257"/>
              </a:lnSpc>
            </a:pPr>
            <a:r>
              <a:rPr lang="en-US" sz="7432" spc="728">
                <a:solidFill>
                  <a:srgbClr val="231F20"/>
                </a:solidFill>
                <a:latin typeface="Oswald Bold"/>
              </a:rPr>
              <a:t>CROP RECOMMENDATION SYSTEM</a:t>
            </a:r>
          </a:p>
        </p:txBody>
      </p:sp>
      <p:sp>
        <p:nvSpPr>
          <p:cNvPr name="TextBox 6" id="6"/>
          <p:cNvSpPr txBox="true"/>
          <p:nvPr/>
        </p:nvSpPr>
        <p:spPr>
          <a:xfrm rot="0">
            <a:off x="2491313" y="6551589"/>
            <a:ext cx="14133633" cy="848800"/>
          </a:xfrm>
          <a:prstGeom prst="rect">
            <a:avLst/>
          </a:prstGeom>
        </p:spPr>
        <p:txBody>
          <a:bodyPr anchor="t" rtlCol="false" tIns="0" lIns="0" bIns="0" rIns="0">
            <a:spAutoFit/>
          </a:bodyPr>
          <a:lstStyle/>
          <a:p>
            <a:pPr algn="ctr">
              <a:lnSpc>
                <a:spcPts val="6835"/>
              </a:lnSpc>
            </a:pPr>
            <a:r>
              <a:rPr lang="en-US" sz="4952" spc="262">
                <a:solidFill>
                  <a:srgbClr val="231F20"/>
                </a:solidFill>
                <a:latin typeface="Montserrat Classic Bold"/>
              </a:rPr>
              <a:t>USING MACHINE LEARNING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269898" y="2053500"/>
            <a:ext cx="9275417" cy="7963499"/>
          </a:xfrm>
          <a:custGeom>
            <a:avLst/>
            <a:gdLst/>
            <a:ahLst/>
            <a:cxnLst/>
            <a:rect r="r" b="b" t="t" l="l"/>
            <a:pathLst>
              <a:path h="7963499" w="9275417">
                <a:moveTo>
                  <a:pt x="0" y="0"/>
                </a:moveTo>
                <a:lnTo>
                  <a:pt x="9275417" y="0"/>
                </a:lnTo>
                <a:lnTo>
                  <a:pt x="9275417" y="7963498"/>
                </a:lnTo>
                <a:lnTo>
                  <a:pt x="0" y="7963498"/>
                </a:lnTo>
                <a:lnTo>
                  <a:pt x="0" y="0"/>
                </a:lnTo>
                <a:close/>
              </a:path>
            </a:pathLst>
          </a:custGeom>
          <a:blipFill>
            <a:blip r:embed="rId4"/>
            <a:stretch>
              <a:fillRect l="-898" t="-4089" r="0" b="0"/>
            </a:stretch>
          </a:blipFill>
        </p:spPr>
      </p:sp>
      <p:sp>
        <p:nvSpPr>
          <p:cNvPr name="TextBox 8" id="8"/>
          <p:cNvSpPr txBox="true"/>
          <p:nvPr/>
        </p:nvSpPr>
        <p:spPr>
          <a:xfrm rot="0">
            <a:off x="2005200" y="119925"/>
            <a:ext cx="14656870" cy="1107630"/>
          </a:xfrm>
          <a:prstGeom prst="rect">
            <a:avLst/>
          </a:prstGeom>
        </p:spPr>
        <p:txBody>
          <a:bodyPr anchor="t" rtlCol="false" tIns="0" lIns="0" bIns="0" rIns="0">
            <a:spAutoFit/>
          </a:bodyPr>
          <a:lstStyle/>
          <a:p>
            <a:pPr algn="ctr">
              <a:lnSpc>
                <a:spcPts val="9035"/>
              </a:lnSpc>
            </a:pPr>
            <a:r>
              <a:rPr lang="en-US" sz="6547" spc="641">
                <a:solidFill>
                  <a:srgbClr val="FFFFFF"/>
                </a:solidFill>
                <a:latin typeface="Oswald Bold"/>
              </a:rPr>
              <a:t>MACHINE LEARNING MODELS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2680232"/>
            <a:ext cx="16230600" cy="6845802"/>
          </a:xfrm>
          <a:prstGeom prst="rect">
            <a:avLst/>
          </a:prstGeom>
        </p:spPr>
        <p:txBody>
          <a:bodyPr anchor="t" rtlCol="false" tIns="0" lIns="0" bIns="0" rIns="0">
            <a:spAutoFit/>
          </a:bodyPr>
          <a:lstStyle/>
          <a:p>
            <a:pPr marL="654954" indent="-327477" lvl="1">
              <a:lnSpc>
                <a:spcPts val="4186"/>
              </a:lnSpc>
              <a:buFont typeface="Arial"/>
              <a:buChar char="•"/>
            </a:pPr>
            <a:r>
              <a:rPr lang="en-US" sz="3033" spc="297">
                <a:solidFill>
                  <a:srgbClr val="231F20"/>
                </a:solidFill>
                <a:latin typeface="DM Sans"/>
              </a:rPr>
              <a:t>Naive Bayes algorithm is a supervised learning algorithm, which is based on Bayes theorem and used for solving classification problems.</a:t>
            </a:r>
          </a:p>
          <a:p>
            <a:pPr>
              <a:lnSpc>
                <a:spcPts val="4186"/>
              </a:lnSpc>
            </a:pPr>
          </a:p>
          <a:p>
            <a:pPr marL="654954" indent="-327477" lvl="1">
              <a:lnSpc>
                <a:spcPts val="4186"/>
              </a:lnSpc>
              <a:buFont typeface="Arial"/>
              <a:buChar char="•"/>
            </a:pPr>
            <a:r>
              <a:rPr lang="en-US" sz="3033" spc="297">
                <a:solidFill>
                  <a:srgbClr val="231F20"/>
                </a:solidFill>
                <a:latin typeface="DM Sans"/>
              </a:rPr>
              <a:t>Gaussian Naive Bayes (GNB) is a classification technique used in Machine Learning (ML) based on the probabilistic approach and Gaussian distribution.</a:t>
            </a:r>
          </a:p>
          <a:p>
            <a:pPr>
              <a:lnSpc>
                <a:spcPts val="4186"/>
              </a:lnSpc>
            </a:pPr>
          </a:p>
          <a:p>
            <a:pPr marL="654954" indent="-327477" lvl="1">
              <a:lnSpc>
                <a:spcPts val="4186"/>
              </a:lnSpc>
              <a:buFont typeface="Arial"/>
              <a:buChar char="•"/>
            </a:pPr>
            <a:r>
              <a:rPr lang="en-US" sz="3033" spc="297">
                <a:solidFill>
                  <a:srgbClr val="231F20"/>
                </a:solidFill>
                <a:latin typeface="DM Sans"/>
              </a:rPr>
              <a:t>It is a probabilistic classifier, which means it predicts on the basis of the probability of an object.</a:t>
            </a:r>
          </a:p>
          <a:p>
            <a:pPr>
              <a:lnSpc>
                <a:spcPts val="4186"/>
              </a:lnSpc>
            </a:pPr>
          </a:p>
          <a:p>
            <a:pPr marL="654954" indent="-327477" lvl="1">
              <a:lnSpc>
                <a:spcPts val="4186"/>
              </a:lnSpc>
              <a:buFont typeface="Arial"/>
              <a:buChar char="•"/>
            </a:pPr>
            <a:r>
              <a:rPr lang="en-US" sz="3033" spc="297">
                <a:solidFill>
                  <a:srgbClr val="231F20"/>
                </a:solidFill>
                <a:latin typeface="DM Sans"/>
              </a:rPr>
              <a:t>Naive Bayes Classifier is one of the simple and most effective Classification algorithms which helps in building the fast machine learning models that can make quick predictions.</a:t>
            </a:r>
          </a:p>
        </p:txBody>
      </p:sp>
      <p:sp>
        <p:nvSpPr>
          <p:cNvPr name="TextBox 5" id="5"/>
          <p:cNvSpPr txBox="true"/>
          <p:nvPr/>
        </p:nvSpPr>
        <p:spPr>
          <a:xfrm rot="0">
            <a:off x="592535" y="21393"/>
            <a:ext cx="17102931" cy="2250535"/>
          </a:xfrm>
          <a:prstGeom prst="rect">
            <a:avLst/>
          </a:prstGeom>
        </p:spPr>
        <p:txBody>
          <a:bodyPr anchor="t" rtlCol="false" tIns="0" lIns="0" bIns="0" rIns="0">
            <a:spAutoFit/>
          </a:bodyPr>
          <a:lstStyle/>
          <a:p>
            <a:pPr algn="ctr">
              <a:lnSpc>
                <a:spcPts val="9040"/>
              </a:lnSpc>
            </a:pPr>
            <a:r>
              <a:rPr lang="en-US" sz="6551" spc="642">
                <a:solidFill>
                  <a:srgbClr val="231F20"/>
                </a:solidFill>
                <a:latin typeface="DM Sans Bold"/>
              </a:rPr>
              <a:t>GAUSSIAN NAIVE BAYES ALGORITHM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0" y="1539673"/>
            <a:ext cx="18288000" cy="8431726"/>
          </a:xfrm>
          <a:prstGeom prst="rect">
            <a:avLst/>
          </a:prstGeom>
        </p:spPr>
        <p:txBody>
          <a:bodyPr anchor="t" rtlCol="false" tIns="0" lIns="0" bIns="0" rIns="0">
            <a:spAutoFit/>
          </a:bodyPr>
          <a:lstStyle/>
          <a:p>
            <a:pPr>
              <a:lnSpc>
                <a:spcPts val="4185"/>
              </a:lnSpc>
            </a:pPr>
            <a:r>
              <a:rPr lang="en-US" sz="3033" spc="297">
                <a:solidFill>
                  <a:srgbClr val="231F20"/>
                </a:solidFill>
                <a:latin typeface="DM Sans Bold"/>
              </a:rPr>
              <a:t>Step 1: Gather Data</a:t>
            </a:r>
          </a:p>
          <a:p>
            <a:pPr marL="654846" indent="-327423" lvl="1">
              <a:lnSpc>
                <a:spcPts val="4185"/>
              </a:lnSpc>
              <a:buFont typeface="Arial"/>
              <a:buChar char="•"/>
            </a:pPr>
            <a:r>
              <a:rPr lang="en-US" sz="3033" spc="297">
                <a:solidFill>
                  <a:srgbClr val="231F20"/>
                </a:solidFill>
                <a:latin typeface="DM Sans"/>
              </a:rPr>
              <a:t>Collect data on various factors that influence crop growth, such as N,P,K Values,temperature,humidity, rainfall, soil ph, etc. Each set of data should be labeled with the corresponding recommended crop.</a:t>
            </a:r>
          </a:p>
          <a:p>
            <a:pPr>
              <a:lnSpc>
                <a:spcPts val="4185"/>
              </a:lnSpc>
            </a:pPr>
            <a:r>
              <a:rPr lang="en-US" sz="3033" spc="297">
                <a:solidFill>
                  <a:srgbClr val="231F20"/>
                </a:solidFill>
                <a:latin typeface="DM Sans Bold"/>
              </a:rPr>
              <a:t>Step 2: Prepare the Data</a:t>
            </a:r>
          </a:p>
          <a:p>
            <a:pPr marL="654846" indent="-327423" lvl="1">
              <a:lnSpc>
                <a:spcPts val="4185"/>
              </a:lnSpc>
              <a:buFont typeface="Arial"/>
              <a:buChar char="•"/>
            </a:pPr>
            <a:r>
              <a:rPr lang="en-US" sz="3033" spc="297">
                <a:solidFill>
                  <a:srgbClr val="231F20"/>
                </a:solidFill>
                <a:latin typeface="DM Sans"/>
              </a:rPr>
              <a:t>Clean the data by handling missing values and outliers. Ensure the data is in a format suitable for analysis.</a:t>
            </a:r>
          </a:p>
          <a:p>
            <a:pPr>
              <a:lnSpc>
                <a:spcPts val="4185"/>
              </a:lnSpc>
            </a:pPr>
            <a:r>
              <a:rPr lang="en-US" sz="3033" spc="297">
                <a:solidFill>
                  <a:srgbClr val="231F20"/>
                </a:solidFill>
                <a:latin typeface="DM Sans Bold"/>
              </a:rPr>
              <a:t>Step 3: Choose Features</a:t>
            </a:r>
          </a:p>
          <a:p>
            <a:pPr marL="654846" indent="-327423" lvl="1">
              <a:lnSpc>
                <a:spcPts val="4185"/>
              </a:lnSpc>
              <a:buFont typeface="Arial"/>
              <a:buChar char="•"/>
            </a:pPr>
            <a:r>
              <a:rPr lang="en-US" sz="3033" spc="297">
                <a:solidFill>
                  <a:srgbClr val="231F20"/>
                </a:solidFill>
                <a:latin typeface="DM Sans"/>
              </a:rPr>
              <a:t>Select the most relevant features that affect crop growth and recommendation, such as climate conditions or soil ph.</a:t>
            </a:r>
          </a:p>
          <a:p>
            <a:pPr>
              <a:lnSpc>
                <a:spcPts val="4185"/>
              </a:lnSpc>
            </a:pPr>
            <a:r>
              <a:rPr lang="en-US" sz="3033" spc="297">
                <a:solidFill>
                  <a:srgbClr val="231F20"/>
                </a:solidFill>
                <a:latin typeface="DM Sans Bold"/>
              </a:rPr>
              <a:t>Step 4: Train the Model</a:t>
            </a:r>
          </a:p>
          <a:p>
            <a:pPr marL="654846" indent="-327423" lvl="1">
              <a:lnSpc>
                <a:spcPts val="4185"/>
              </a:lnSpc>
              <a:buFont typeface="Arial"/>
              <a:buChar char="•"/>
            </a:pPr>
            <a:r>
              <a:rPr lang="en-US" sz="3033" spc="297">
                <a:solidFill>
                  <a:srgbClr val="231F20"/>
                </a:solidFill>
                <a:latin typeface="DM Sans"/>
              </a:rPr>
              <a:t>Calculate Class Probabilities: Find the probability of each crop being recommended based on the data.</a:t>
            </a:r>
          </a:p>
          <a:p>
            <a:pPr marL="654846" indent="-327423" lvl="1">
              <a:lnSpc>
                <a:spcPts val="4185"/>
              </a:lnSpc>
              <a:buFont typeface="Arial"/>
              <a:buChar char="•"/>
            </a:pPr>
            <a:r>
              <a:rPr lang="en-US" sz="3033" spc="297">
                <a:solidFill>
                  <a:srgbClr val="231F20"/>
                </a:solidFill>
                <a:latin typeface="DM Sans"/>
              </a:rPr>
              <a:t>Calculate Feature Statistics: For each feature (e.g., temperature, humidity), calculate the mean and standard deviation for each crop class.</a:t>
            </a:r>
          </a:p>
          <a:p>
            <a:pPr>
              <a:lnSpc>
                <a:spcPts val="4185"/>
              </a:lnSpc>
            </a:pPr>
          </a:p>
        </p:txBody>
      </p:sp>
      <p:sp>
        <p:nvSpPr>
          <p:cNvPr name="TextBox 5" id="5"/>
          <p:cNvSpPr txBox="true"/>
          <p:nvPr/>
        </p:nvSpPr>
        <p:spPr>
          <a:xfrm rot="0">
            <a:off x="2216784" y="104331"/>
            <a:ext cx="13854433" cy="1107535"/>
          </a:xfrm>
          <a:prstGeom prst="rect">
            <a:avLst/>
          </a:prstGeom>
        </p:spPr>
        <p:txBody>
          <a:bodyPr anchor="t" rtlCol="false" tIns="0" lIns="0" bIns="0" rIns="0">
            <a:spAutoFit/>
          </a:bodyPr>
          <a:lstStyle/>
          <a:p>
            <a:pPr algn="ctr">
              <a:lnSpc>
                <a:spcPts val="9040"/>
              </a:lnSpc>
            </a:pPr>
            <a:r>
              <a:rPr lang="en-US" sz="6551" spc="642">
                <a:solidFill>
                  <a:srgbClr val="231F20"/>
                </a:solidFill>
                <a:latin typeface="DM Sans Bold"/>
              </a:rPr>
              <a:t>ALGORITHM STEPS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9050" y="367887"/>
            <a:ext cx="18288000" cy="9494076"/>
          </a:xfrm>
          <a:prstGeom prst="rect">
            <a:avLst/>
          </a:prstGeom>
        </p:spPr>
        <p:txBody>
          <a:bodyPr anchor="t" rtlCol="false" tIns="0" lIns="0" bIns="0" rIns="0">
            <a:spAutoFit/>
          </a:bodyPr>
          <a:lstStyle/>
          <a:p>
            <a:pPr>
              <a:lnSpc>
                <a:spcPts val="4166"/>
              </a:lnSpc>
            </a:pPr>
            <a:r>
              <a:rPr lang="en-US" sz="3019" spc="295">
                <a:solidFill>
                  <a:srgbClr val="231F20"/>
                </a:solidFill>
                <a:latin typeface="DM Sans Bold"/>
              </a:rPr>
              <a:t>Step 5: Make Predictions</a:t>
            </a:r>
          </a:p>
          <a:p>
            <a:pPr marL="651892" indent="-325946" lvl="1">
              <a:lnSpc>
                <a:spcPts val="4166"/>
              </a:lnSpc>
              <a:buFont typeface="Arial"/>
              <a:buChar char="•"/>
            </a:pPr>
            <a:r>
              <a:rPr lang="en-US" sz="3019" spc="295">
                <a:solidFill>
                  <a:srgbClr val="231F20"/>
                </a:solidFill>
                <a:latin typeface="DM Sans Bold Italics"/>
              </a:rPr>
              <a:t>Gaussian Naive Bayes Formula</a:t>
            </a:r>
            <a:r>
              <a:rPr lang="en-US" sz="3019" spc="295">
                <a:solidFill>
                  <a:srgbClr val="231F20"/>
                </a:solidFill>
                <a:latin typeface="DM Sans"/>
              </a:rPr>
              <a:t>: Use the Gaussian Naive Bayes formula for each feature to predict the likelihood of a certain crop given specific environmental conditions.</a:t>
            </a:r>
          </a:p>
          <a:p>
            <a:pPr>
              <a:lnSpc>
                <a:spcPts val="4166"/>
              </a:lnSpc>
            </a:pPr>
            <a:r>
              <a:rPr lang="en-US" sz="3019" spc="295">
                <a:solidFill>
                  <a:srgbClr val="231F20"/>
                </a:solidFill>
                <a:latin typeface="DM Sans"/>
              </a:rPr>
              <a:t>                                               </a:t>
            </a:r>
            <a:r>
              <a:rPr lang="en-US" sz="3019" spc="295">
                <a:solidFill>
                  <a:srgbClr val="231F20"/>
                </a:solidFill>
                <a:latin typeface="DM Sans"/>
              </a:rPr>
              <a:t>P</a:t>
            </a:r>
            <a:r>
              <a:rPr lang="en-US" sz="3019" spc="295">
                <a:solidFill>
                  <a:srgbClr val="231F20"/>
                </a:solidFill>
                <a:latin typeface="DM Sans"/>
              </a:rPr>
              <a:t>(x) is the probability of feature x given class.</a:t>
            </a:r>
          </a:p>
          <a:p>
            <a:pPr>
              <a:lnSpc>
                <a:spcPts val="4166"/>
              </a:lnSpc>
            </a:pPr>
            <a:r>
              <a:rPr lang="en-US" sz="3019" spc="295">
                <a:solidFill>
                  <a:srgbClr val="231F20"/>
                </a:solidFill>
                <a:latin typeface="DM Sans"/>
              </a:rPr>
              <a:t>                                               μ is the mean of the feature for class .</a:t>
            </a:r>
          </a:p>
          <a:p>
            <a:pPr>
              <a:lnSpc>
                <a:spcPts val="4166"/>
              </a:lnSpc>
            </a:pPr>
            <a:r>
              <a:rPr lang="en-US" sz="3019" spc="295">
                <a:solidFill>
                  <a:srgbClr val="231F20"/>
                </a:solidFill>
                <a:latin typeface="DM Sans"/>
              </a:rPr>
              <a:t>                                               </a:t>
            </a:r>
            <a:r>
              <a:rPr lang="en-US" sz="3019" spc="295">
                <a:solidFill>
                  <a:srgbClr val="231F20"/>
                </a:solidFill>
                <a:latin typeface="DM Sans"/>
              </a:rPr>
              <a:t>σ2 is the variance of the feature for class .</a:t>
            </a:r>
          </a:p>
          <a:p>
            <a:pPr>
              <a:lnSpc>
                <a:spcPts val="4166"/>
              </a:lnSpc>
            </a:pPr>
            <a:r>
              <a:rPr lang="en-US" sz="3019" spc="295">
                <a:solidFill>
                  <a:srgbClr val="231F20"/>
                </a:solidFill>
                <a:latin typeface="DM Sans"/>
              </a:rPr>
              <a:t>                                               </a:t>
            </a:r>
            <a:r>
              <a:rPr lang="en-US" sz="3019" spc="295">
                <a:solidFill>
                  <a:srgbClr val="231F20"/>
                </a:solidFill>
                <a:latin typeface="DM Sans"/>
              </a:rPr>
              <a:t>e is the base of the natural logarithm</a:t>
            </a:r>
          </a:p>
          <a:p>
            <a:pPr>
              <a:lnSpc>
                <a:spcPts val="4166"/>
              </a:lnSpc>
            </a:pPr>
          </a:p>
          <a:p>
            <a:pPr marL="651892" indent="-325946" lvl="1">
              <a:lnSpc>
                <a:spcPts val="4166"/>
              </a:lnSpc>
              <a:buFont typeface="Arial"/>
              <a:buChar char="•"/>
            </a:pPr>
            <a:r>
              <a:rPr lang="en-US" sz="3019" spc="295">
                <a:solidFill>
                  <a:srgbClr val="231F20"/>
                </a:solidFill>
                <a:latin typeface="DM Sans Bold Italics"/>
              </a:rPr>
              <a:t>Combine Probabilities:</a:t>
            </a:r>
            <a:r>
              <a:rPr lang="en-US" sz="3019" spc="295">
                <a:solidFill>
                  <a:srgbClr val="231F20"/>
                </a:solidFill>
                <a:latin typeface="DM Sans"/>
              </a:rPr>
              <a:t> Combine the probabilities for all features to determine the most likely recommended crop.</a:t>
            </a:r>
          </a:p>
          <a:p>
            <a:pPr>
              <a:lnSpc>
                <a:spcPts val="4166"/>
              </a:lnSpc>
            </a:pPr>
            <a:r>
              <a:rPr lang="en-US" sz="3019" spc="295">
                <a:solidFill>
                  <a:srgbClr val="231F20"/>
                </a:solidFill>
                <a:latin typeface="DM Sans Bold"/>
              </a:rPr>
              <a:t>Step 6: Evaluate and Refine</a:t>
            </a:r>
          </a:p>
          <a:p>
            <a:pPr marL="651892" indent="-325946" lvl="1">
              <a:lnSpc>
                <a:spcPts val="4166"/>
              </a:lnSpc>
              <a:buFont typeface="Arial"/>
              <a:buChar char="•"/>
            </a:pPr>
            <a:r>
              <a:rPr lang="en-US" sz="3019" spc="295">
                <a:solidFill>
                  <a:srgbClr val="231F20"/>
                </a:solidFill>
                <a:latin typeface="DM Sans"/>
              </a:rPr>
              <a:t>Test the model using a separate dataset. Evaluate its accuracy in predicting crop recommendations. Refine the model by adjusting feature selection or other parameters to improve accuracy if needed.</a:t>
            </a:r>
          </a:p>
          <a:p>
            <a:pPr>
              <a:lnSpc>
                <a:spcPts val="4166"/>
              </a:lnSpc>
            </a:pPr>
            <a:r>
              <a:rPr lang="en-US" sz="3019" spc="295">
                <a:solidFill>
                  <a:srgbClr val="231F20"/>
                </a:solidFill>
                <a:latin typeface="DM Sans Bold"/>
              </a:rPr>
              <a:t>Step 7: Implement and Use</a:t>
            </a:r>
          </a:p>
          <a:p>
            <a:pPr marL="651892" indent="-325946" lvl="1">
              <a:lnSpc>
                <a:spcPts val="4166"/>
              </a:lnSpc>
              <a:buFont typeface="Arial"/>
              <a:buChar char="•"/>
            </a:pPr>
            <a:r>
              <a:rPr lang="en-US" sz="3019" spc="295">
                <a:solidFill>
                  <a:srgbClr val="231F20"/>
                </a:solidFill>
                <a:latin typeface="DM Sans"/>
              </a:rPr>
              <a:t>Apply the trained model to new sets of environmental data to recommend suitable crops based on the given conditions.</a:t>
            </a:r>
          </a:p>
        </p:txBody>
      </p:sp>
      <p:sp>
        <p:nvSpPr>
          <p:cNvPr name="Freeform 5" id="5"/>
          <p:cNvSpPr/>
          <p:nvPr/>
        </p:nvSpPr>
        <p:spPr>
          <a:xfrm flipH="false" flipV="false" rot="0">
            <a:off x="187274" y="2550863"/>
            <a:ext cx="6210099" cy="2022628"/>
          </a:xfrm>
          <a:custGeom>
            <a:avLst/>
            <a:gdLst/>
            <a:ahLst/>
            <a:cxnLst/>
            <a:rect r="r" b="b" t="t" l="l"/>
            <a:pathLst>
              <a:path h="2022628" w="6210099">
                <a:moveTo>
                  <a:pt x="0" y="0"/>
                </a:moveTo>
                <a:lnTo>
                  <a:pt x="6210099" y="0"/>
                </a:lnTo>
                <a:lnTo>
                  <a:pt x="6210099" y="2022627"/>
                </a:lnTo>
                <a:lnTo>
                  <a:pt x="0" y="2022627"/>
                </a:lnTo>
                <a:lnTo>
                  <a:pt x="0" y="0"/>
                </a:lnTo>
                <a:close/>
              </a:path>
            </a:pathLst>
          </a:custGeom>
          <a:blipFill>
            <a:blip r:embed="rId5"/>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580377">
            <a:off x="10646613" y="3123224"/>
            <a:ext cx="12102934" cy="12419055"/>
          </a:xfrm>
          <a:custGeom>
            <a:avLst/>
            <a:gdLst/>
            <a:ahLst/>
            <a:cxnLst/>
            <a:rect r="r" b="b" t="t" l="l"/>
            <a:pathLst>
              <a:path h="12419055" w="12102934">
                <a:moveTo>
                  <a:pt x="0" y="0"/>
                </a:moveTo>
                <a:lnTo>
                  <a:pt x="12102933" y="0"/>
                </a:lnTo>
                <a:lnTo>
                  <a:pt x="12102933" y="12419055"/>
                </a:lnTo>
                <a:lnTo>
                  <a:pt x="0" y="124190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608427" y="718614"/>
            <a:ext cx="12062305" cy="1107461"/>
          </a:xfrm>
          <a:prstGeom prst="rect">
            <a:avLst/>
          </a:prstGeom>
        </p:spPr>
        <p:txBody>
          <a:bodyPr anchor="t" rtlCol="false" tIns="0" lIns="0" bIns="0" rIns="0">
            <a:spAutoFit/>
          </a:bodyPr>
          <a:lstStyle/>
          <a:p>
            <a:pPr algn="ctr" marL="0" indent="0" lvl="0">
              <a:lnSpc>
                <a:spcPts val="9045"/>
              </a:lnSpc>
              <a:spcBef>
                <a:spcPct val="0"/>
              </a:spcBef>
            </a:pPr>
            <a:r>
              <a:rPr lang="en-US" sz="6554" spc="642">
                <a:solidFill>
                  <a:srgbClr val="231F20"/>
                </a:solidFill>
                <a:latin typeface="Oswald Bold"/>
              </a:rPr>
              <a:t>FUTURE SCOPE</a:t>
            </a:r>
          </a:p>
        </p:txBody>
      </p:sp>
      <p:sp>
        <p:nvSpPr>
          <p:cNvPr name="TextBox 6" id="6"/>
          <p:cNvSpPr txBox="true"/>
          <p:nvPr/>
        </p:nvSpPr>
        <p:spPr>
          <a:xfrm rot="0">
            <a:off x="1028700" y="2415701"/>
            <a:ext cx="16230600" cy="6638925"/>
          </a:xfrm>
          <a:prstGeom prst="rect">
            <a:avLst/>
          </a:prstGeom>
        </p:spPr>
        <p:txBody>
          <a:bodyPr anchor="t" rtlCol="false" tIns="0" lIns="0" bIns="0" rIns="0">
            <a:spAutoFit/>
          </a:bodyPr>
          <a:lstStyle/>
          <a:p>
            <a:pPr marL="718361" indent="-359180" lvl="1">
              <a:lnSpc>
                <a:spcPts val="3992"/>
              </a:lnSpc>
              <a:buFont typeface="Arial"/>
              <a:buChar char="•"/>
            </a:pPr>
            <a:r>
              <a:rPr lang="en-US" sz="3327" spc="166">
                <a:solidFill>
                  <a:srgbClr val="010101"/>
                </a:solidFill>
                <a:latin typeface="DM Sans"/>
              </a:rPr>
              <a:t>The number of additional and other features can we added to the system.</a:t>
            </a:r>
          </a:p>
          <a:p>
            <a:pPr>
              <a:lnSpc>
                <a:spcPts val="3992"/>
              </a:lnSpc>
            </a:pPr>
          </a:p>
          <a:p>
            <a:pPr marL="718361" indent="-359180" lvl="1">
              <a:lnSpc>
                <a:spcPts val="3992"/>
              </a:lnSpc>
              <a:buFont typeface="Arial"/>
              <a:buChar char="•"/>
            </a:pPr>
            <a:r>
              <a:rPr lang="en-US" sz="3327" spc="166">
                <a:solidFill>
                  <a:srgbClr val="010101"/>
                </a:solidFill>
                <a:latin typeface="DM Sans"/>
              </a:rPr>
              <a:t>At now currently, it take a necessary datasets as input from various government sites and KAGGLE and indicate a very appropriate crop to be cultivated.</a:t>
            </a:r>
          </a:p>
          <a:p>
            <a:pPr>
              <a:lnSpc>
                <a:spcPts val="3992"/>
              </a:lnSpc>
            </a:pPr>
          </a:p>
          <a:p>
            <a:pPr marL="718361" indent="-359180" lvl="1">
              <a:lnSpc>
                <a:spcPts val="3992"/>
              </a:lnSpc>
              <a:buFont typeface="Arial"/>
              <a:buChar char="•"/>
            </a:pPr>
            <a:r>
              <a:rPr lang="en-US" sz="3327" spc="166">
                <a:solidFill>
                  <a:srgbClr val="010101"/>
                </a:solidFill>
                <a:latin typeface="DM Sans"/>
              </a:rPr>
              <a:t>But as in future, the automation property is added to the system as the response given to the feedback.</a:t>
            </a:r>
          </a:p>
          <a:p>
            <a:pPr>
              <a:lnSpc>
                <a:spcPts val="3992"/>
              </a:lnSpc>
            </a:pPr>
          </a:p>
          <a:p>
            <a:pPr marL="718361" indent="-359180" lvl="1">
              <a:lnSpc>
                <a:spcPts val="3992"/>
              </a:lnSpc>
              <a:buFont typeface="Arial"/>
              <a:buChar char="•"/>
            </a:pPr>
            <a:r>
              <a:rPr lang="en-US" sz="3327" spc="166">
                <a:solidFill>
                  <a:srgbClr val="010101"/>
                </a:solidFill>
                <a:latin typeface="DM Sans"/>
              </a:rPr>
              <a:t>This can be updated such as that it will suggest the crop that give high production in that area and the crop will not harm the soil fertility and the environment due to some of it’s chemical components.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028700" y="2718632"/>
            <a:ext cx="16230600" cy="5866666"/>
          </a:xfrm>
          <a:prstGeom prst="rect">
            <a:avLst/>
          </a:prstGeom>
        </p:spPr>
        <p:txBody>
          <a:bodyPr anchor="t" rtlCol="false" tIns="0" lIns="0" bIns="0" rIns="0">
            <a:spAutoFit/>
          </a:bodyPr>
          <a:lstStyle/>
          <a:p>
            <a:pPr marL="653941" indent="-326970" lvl="1">
              <a:lnSpc>
                <a:spcPts val="4240"/>
              </a:lnSpc>
              <a:buFont typeface="Arial"/>
              <a:buChar char="•"/>
            </a:pPr>
            <a:r>
              <a:rPr lang="en-US" sz="3028">
                <a:solidFill>
                  <a:srgbClr val="100F0D"/>
                </a:solidFill>
                <a:latin typeface="Montserrat Light"/>
              </a:rPr>
              <a:t>crop recommendation system is a valuable tool that shows the power of machine learning and data analysis to assist farmers in making informed decisions about crop selection..</a:t>
            </a:r>
          </a:p>
          <a:p>
            <a:pPr>
              <a:lnSpc>
                <a:spcPts val="4240"/>
              </a:lnSpc>
            </a:pPr>
          </a:p>
          <a:p>
            <a:pPr marL="653941" indent="-326970" lvl="1">
              <a:lnSpc>
                <a:spcPts val="4240"/>
              </a:lnSpc>
              <a:buFont typeface="Arial"/>
              <a:buChar char="•"/>
            </a:pPr>
            <a:r>
              <a:rPr lang="en-US" sz="3028">
                <a:solidFill>
                  <a:srgbClr val="100F0D"/>
                </a:solidFill>
                <a:latin typeface="Montserrat Light"/>
              </a:rPr>
              <a:t>crop recommendation system can provide personalized and well defined suggestions to farmers. This can lead to the farmers to cultivate a good crop to yeild the best crop results.</a:t>
            </a:r>
          </a:p>
          <a:p>
            <a:pPr>
              <a:lnSpc>
                <a:spcPts val="4240"/>
              </a:lnSpc>
            </a:pPr>
          </a:p>
          <a:p>
            <a:pPr>
              <a:lnSpc>
                <a:spcPts val="4240"/>
              </a:lnSpc>
            </a:pPr>
          </a:p>
          <a:p>
            <a:pPr>
              <a:lnSpc>
                <a:spcPts val="4240"/>
              </a:lnSpc>
            </a:pPr>
          </a:p>
          <a:p>
            <a:pPr>
              <a:lnSpc>
                <a:spcPts val="4240"/>
              </a:lnSpc>
            </a:pPr>
          </a:p>
        </p:txBody>
      </p:sp>
      <p:sp>
        <p:nvSpPr>
          <p:cNvPr name="Freeform 3" id="3"/>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5703038" y="914400"/>
            <a:ext cx="6853429" cy="1110419"/>
          </a:xfrm>
          <a:prstGeom prst="rect">
            <a:avLst/>
          </a:prstGeom>
        </p:spPr>
        <p:txBody>
          <a:bodyPr anchor="t" rtlCol="false" tIns="0" lIns="0" bIns="0" rIns="0">
            <a:spAutoFit/>
          </a:bodyPr>
          <a:lstStyle/>
          <a:p>
            <a:pPr marL="0" indent="0" lvl="0">
              <a:lnSpc>
                <a:spcPts val="9036"/>
              </a:lnSpc>
              <a:spcBef>
                <a:spcPct val="0"/>
              </a:spcBef>
            </a:pPr>
            <a:r>
              <a:rPr lang="en-US" sz="6548" spc="641">
                <a:solidFill>
                  <a:srgbClr val="231F20"/>
                </a:solidFill>
                <a:latin typeface="Oswald Bold"/>
              </a:rPr>
              <a:t>CONCLUSION</a:t>
            </a:r>
          </a:p>
        </p:txBody>
      </p:sp>
      <p:grpSp>
        <p:nvGrpSpPr>
          <p:cNvPr name="Group 6" id="6"/>
          <p:cNvGrpSpPr/>
          <p:nvPr/>
        </p:nvGrpSpPr>
        <p:grpSpPr>
          <a:xfrm rot="0">
            <a:off x="16333169" y="8069439"/>
            <a:ext cx="2094695" cy="2377721"/>
            <a:chOff x="0" y="0"/>
            <a:chExt cx="551689" cy="626231"/>
          </a:xfrm>
        </p:grpSpPr>
        <p:sp>
          <p:nvSpPr>
            <p:cNvPr name="Freeform 7" id="7"/>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8" id="8"/>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224419" y="-1349021"/>
            <a:ext cx="2094695" cy="2377721"/>
            <a:chOff x="0" y="0"/>
            <a:chExt cx="551689" cy="626231"/>
          </a:xfrm>
        </p:grpSpPr>
        <p:sp>
          <p:nvSpPr>
            <p:cNvPr name="Freeform 10" id="10"/>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11" id="11"/>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245627" y="4265469"/>
            <a:ext cx="8097687" cy="1594138"/>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THANK YOU</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1850655"/>
            <a:ext cx="1400485" cy="8070969"/>
            <a:chOff x="0" y="0"/>
            <a:chExt cx="368852" cy="2125687"/>
          </a:xfrm>
        </p:grpSpPr>
        <p:sp>
          <p:nvSpPr>
            <p:cNvPr name="Freeform 4" id="4"/>
            <p:cNvSpPr/>
            <p:nvPr/>
          </p:nvSpPr>
          <p:spPr>
            <a:xfrm flipH="false" flipV="false" rot="0">
              <a:off x="0" y="0"/>
              <a:ext cx="368852" cy="2125687"/>
            </a:xfrm>
            <a:custGeom>
              <a:avLst/>
              <a:gdLst/>
              <a:ahLst/>
              <a:cxnLst/>
              <a:rect r="r" b="b" t="t" l="l"/>
              <a:pathLst>
                <a:path h="2125687" w="368852">
                  <a:moveTo>
                    <a:pt x="0" y="0"/>
                  </a:moveTo>
                  <a:lnTo>
                    <a:pt x="368852" y="0"/>
                  </a:lnTo>
                  <a:lnTo>
                    <a:pt x="368852" y="2125687"/>
                  </a:lnTo>
                  <a:lnTo>
                    <a:pt x="0" y="2125687"/>
                  </a:lnTo>
                  <a:close/>
                </a:path>
              </a:pathLst>
            </a:custGeom>
            <a:solidFill>
              <a:srgbClr val="CCCCCC"/>
            </a:solidFill>
          </p:spPr>
        </p:sp>
        <p:sp>
          <p:nvSpPr>
            <p:cNvPr name="TextBox 5" id="5"/>
            <p:cNvSpPr txBox="true"/>
            <p:nvPr/>
          </p:nvSpPr>
          <p:spPr>
            <a:xfrm>
              <a:off x="0" y="-19050"/>
              <a:ext cx="368852" cy="2144737"/>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5019320" y="166928"/>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2047746"/>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50954" y="2904996"/>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50954" y="369845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31353" y="45557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50954" y="5456469"/>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5250954" y="6313719"/>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4" id="14"/>
          <p:cNvSpPr txBox="true"/>
          <p:nvPr/>
        </p:nvSpPr>
        <p:spPr>
          <a:xfrm rot="0">
            <a:off x="5250954" y="7170969"/>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07</a:t>
            </a:r>
          </a:p>
        </p:txBody>
      </p:sp>
      <p:sp>
        <p:nvSpPr>
          <p:cNvPr name="TextBox 15" id="15"/>
          <p:cNvSpPr txBox="true"/>
          <p:nvPr/>
        </p:nvSpPr>
        <p:spPr>
          <a:xfrm rot="0">
            <a:off x="6513618" y="2152797"/>
            <a:ext cx="579050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ABSTRACT</a:t>
            </a:r>
          </a:p>
        </p:txBody>
      </p:sp>
      <p:sp>
        <p:nvSpPr>
          <p:cNvPr name="TextBox 16" id="16"/>
          <p:cNvSpPr txBox="true"/>
          <p:nvPr/>
        </p:nvSpPr>
        <p:spPr>
          <a:xfrm rot="0">
            <a:off x="6513618" y="3010047"/>
            <a:ext cx="6076629"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PROBLEM STATEMENT</a:t>
            </a:r>
          </a:p>
        </p:txBody>
      </p:sp>
      <p:sp>
        <p:nvSpPr>
          <p:cNvPr name="TextBox 17" id="17"/>
          <p:cNvSpPr txBox="true"/>
          <p:nvPr/>
        </p:nvSpPr>
        <p:spPr>
          <a:xfrm rot="0">
            <a:off x="6513618" y="380350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INTRODUCTION</a:t>
            </a:r>
          </a:p>
        </p:txBody>
      </p:sp>
      <p:sp>
        <p:nvSpPr>
          <p:cNvPr name="TextBox 18" id="18"/>
          <p:cNvSpPr txBox="true"/>
          <p:nvPr/>
        </p:nvSpPr>
        <p:spPr>
          <a:xfrm rot="0">
            <a:off x="6513618" y="4660755"/>
            <a:ext cx="9237122"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ARCHITECTURE DIAGRAM</a:t>
            </a:r>
          </a:p>
        </p:txBody>
      </p:sp>
      <p:sp>
        <p:nvSpPr>
          <p:cNvPr name="TextBox 19" id="19"/>
          <p:cNvSpPr txBox="true"/>
          <p:nvPr/>
        </p:nvSpPr>
        <p:spPr>
          <a:xfrm rot="0">
            <a:off x="6513618" y="5539762"/>
            <a:ext cx="9701901"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EXISTING SYSTEM AND PROPOSED SYSTEM</a:t>
            </a:r>
          </a:p>
        </p:txBody>
      </p:sp>
      <p:sp>
        <p:nvSpPr>
          <p:cNvPr name="TextBox 20" id="20"/>
          <p:cNvSpPr txBox="true"/>
          <p:nvPr/>
        </p:nvSpPr>
        <p:spPr>
          <a:xfrm rot="0">
            <a:off x="6607430" y="6418770"/>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MACHINE LEARNING MODELS</a:t>
            </a:r>
          </a:p>
        </p:txBody>
      </p:sp>
      <p:sp>
        <p:nvSpPr>
          <p:cNvPr name="TextBox 21" id="21"/>
          <p:cNvSpPr txBox="true"/>
          <p:nvPr/>
        </p:nvSpPr>
        <p:spPr>
          <a:xfrm rot="0">
            <a:off x="6513618" y="7276020"/>
            <a:ext cx="7873772"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GAUSSIAN NAIVE BAYES ALGORITHM</a:t>
            </a:r>
          </a:p>
        </p:txBody>
      </p:sp>
      <p:sp>
        <p:nvSpPr>
          <p:cNvPr name="TextBox 22" id="22"/>
          <p:cNvSpPr txBox="true"/>
          <p:nvPr/>
        </p:nvSpPr>
        <p:spPr>
          <a:xfrm rot="0">
            <a:off x="5250954" y="8040588"/>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08</a:t>
            </a:r>
          </a:p>
        </p:txBody>
      </p:sp>
      <p:sp>
        <p:nvSpPr>
          <p:cNvPr name="TextBox 23" id="23"/>
          <p:cNvSpPr txBox="true"/>
          <p:nvPr/>
        </p:nvSpPr>
        <p:spPr>
          <a:xfrm rot="0">
            <a:off x="5250954" y="8897838"/>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09</a:t>
            </a:r>
          </a:p>
        </p:txBody>
      </p:sp>
      <p:sp>
        <p:nvSpPr>
          <p:cNvPr name="TextBox 24" id="24"/>
          <p:cNvSpPr txBox="true"/>
          <p:nvPr/>
        </p:nvSpPr>
        <p:spPr>
          <a:xfrm rot="0">
            <a:off x="6607430" y="9029976"/>
            <a:ext cx="7873772"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CONCLUSION</a:t>
            </a:r>
          </a:p>
        </p:txBody>
      </p:sp>
      <p:sp>
        <p:nvSpPr>
          <p:cNvPr name="TextBox 25" id="25"/>
          <p:cNvSpPr txBox="true"/>
          <p:nvPr/>
        </p:nvSpPr>
        <p:spPr>
          <a:xfrm rot="0">
            <a:off x="6607430" y="8151768"/>
            <a:ext cx="6874986"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FUTURE SCOPE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1028700" y="914400"/>
            <a:ext cx="5288674" cy="1109310"/>
          </a:xfrm>
          <a:prstGeom prst="rect">
            <a:avLst/>
          </a:prstGeom>
        </p:spPr>
        <p:txBody>
          <a:bodyPr anchor="t" rtlCol="false" tIns="0" lIns="0" bIns="0" rIns="0">
            <a:spAutoFit/>
          </a:bodyPr>
          <a:lstStyle/>
          <a:p>
            <a:pPr>
              <a:lnSpc>
                <a:spcPts val="9041"/>
              </a:lnSpc>
            </a:pPr>
            <a:r>
              <a:rPr lang="en-US" sz="6552" spc="642">
                <a:solidFill>
                  <a:srgbClr val="231F20"/>
                </a:solidFill>
                <a:latin typeface="Oswald Bold"/>
              </a:rPr>
              <a:t>ABSTRACT</a:t>
            </a:r>
          </a:p>
        </p:txBody>
      </p:sp>
      <p:sp>
        <p:nvSpPr>
          <p:cNvPr name="TextBox 7" id="7"/>
          <p:cNvSpPr txBox="true"/>
          <p:nvPr/>
        </p:nvSpPr>
        <p:spPr>
          <a:xfrm rot="0">
            <a:off x="1028700" y="2586887"/>
            <a:ext cx="12634294" cy="5801662"/>
          </a:xfrm>
          <a:prstGeom prst="rect">
            <a:avLst/>
          </a:prstGeom>
        </p:spPr>
        <p:txBody>
          <a:bodyPr anchor="t" rtlCol="false" tIns="0" lIns="0" bIns="0" rIns="0">
            <a:spAutoFit/>
          </a:bodyPr>
          <a:lstStyle/>
          <a:p>
            <a:pPr algn="l" marL="0" indent="0" lvl="0">
              <a:lnSpc>
                <a:spcPts val="4187"/>
              </a:lnSpc>
              <a:spcBef>
                <a:spcPct val="0"/>
              </a:spcBef>
            </a:pPr>
            <a:r>
              <a:rPr lang="en-US" sz="3034" spc="297">
                <a:solidFill>
                  <a:srgbClr val="231F20"/>
                </a:solidFill>
                <a:latin typeface="DM Sans"/>
              </a:rPr>
              <a:t>Agriculture plays a crucial role in sustaining global food security and economic </a:t>
            </a:r>
            <a:r>
              <a:rPr lang="en-US" sz="3034" spc="297">
                <a:solidFill>
                  <a:srgbClr val="231F20"/>
                </a:solidFill>
                <a:latin typeface="DM Sans"/>
              </a:rPr>
              <a:t>growth. The success of agricultural endeavors heavily relies on selecting appropriatecrops based on diverse factors such as NPK levels, temperature, humidity,soil PH,rainfall. In recent years, advancements in machine learning have enabled the development of sophisticated crop recommendation systems that assist farmers and agronomists in making informed decisions.Technology based crop recommendation system for agriculture helps the farmers to increase the crop yield by recommending a suitable crop for their land.</a:t>
            </a:r>
          </a:p>
        </p:txBody>
      </p:sp>
      <p:sp>
        <p:nvSpPr>
          <p:cNvPr name="Freeform 8" id="8"/>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914400"/>
            <a:ext cx="13451022" cy="1107457"/>
          </a:xfrm>
          <a:prstGeom prst="rect">
            <a:avLst/>
          </a:prstGeom>
        </p:spPr>
        <p:txBody>
          <a:bodyPr anchor="t" rtlCol="false" tIns="0" lIns="0" bIns="0" rIns="0">
            <a:spAutoFit/>
          </a:bodyPr>
          <a:lstStyle/>
          <a:p>
            <a:pPr>
              <a:lnSpc>
                <a:spcPts val="9045"/>
              </a:lnSpc>
            </a:pPr>
            <a:r>
              <a:rPr lang="en-US" sz="6554" spc="347">
                <a:solidFill>
                  <a:srgbClr val="231F20"/>
                </a:solidFill>
                <a:latin typeface="Oswald Bold"/>
              </a:rPr>
              <a:t>PROBLEM STATEMENT</a:t>
            </a:r>
          </a:p>
        </p:txBody>
      </p:sp>
      <p:sp>
        <p:nvSpPr>
          <p:cNvPr name="TextBox 5" id="5"/>
          <p:cNvSpPr txBox="true"/>
          <p:nvPr/>
        </p:nvSpPr>
        <p:spPr>
          <a:xfrm rot="0">
            <a:off x="1028700" y="2792406"/>
            <a:ext cx="15421361" cy="6264865"/>
          </a:xfrm>
          <a:prstGeom prst="rect">
            <a:avLst/>
          </a:prstGeom>
        </p:spPr>
        <p:txBody>
          <a:bodyPr anchor="t" rtlCol="false" tIns="0" lIns="0" bIns="0" rIns="0">
            <a:spAutoFit/>
          </a:bodyPr>
          <a:lstStyle/>
          <a:p>
            <a:pPr>
              <a:lnSpc>
                <a:spcPts val="4181"/>
              </a:lnSpc>
            </a:pPr>
            <a:r>
              <a:rPr lang="en-US" sz="3029" spc="296">
                <a:solidFill>
                  <a:srgbClr val="231F20"/>
                </a:solidFill>
                <a:latin typeface="DM Sans"/>
              </a:rPr>
              <a:t>There are very few platforms that help farmers with their farming strategy. Intuition-</a:t>
            </a:r>
            <a:r>
              <a:rPr lang="en-US" sz="3029" spc="296">
                <a:solidFill>
                  <a:srgbClr val="231F20"/>
                </a:solidFill>
                <a:latin typeface="DM Sans"/>
              </a:rPr>
              <a:t>based decisions may not prove beneficial in the long run. Farmers often underestimate/overestimate the fertility of the soil on their farms. However, farmers often face challenges in optimizing their crop selection. Using appropriate parameters like rain patterns, temperature patterns, soil structures, and other factors makes it possible to yield accurate crop prediction results. A lot of existing systems have many flaws and make them non-intuitive to use or are very difficult.</a:t>
            </a:r>
          </a:p>
          <a:p>
            <a:pPr algn="l" marL="0" indent="0" lvl="0">
              <a:lnSpc>
                <a:spcPts val="4181"/>
              </a:lnSpc>
              <a:spcBef>
                <a:spcPct val="0"/>
              </a:spcBef>
            </a:pPr>
            <a:r>
              <a:rPr lang="en-US" sz="3029" spc="296">
                <a:solidFill>
                  <a:srgbClr val="231F20"/>
                </a:solidFill>
                <a:latin typeface="DM Sans"/>
              </a:rPr>
              <a:t>The goal of this system is to provide personalized crop recommendations to farmers based on a comprehensive analysis of multiple data sources and factors.</a:t>
            </a:r>
          </a:p>
        </p:txBody>
      </p:sp>
      <p:sp>
        <p:nvSpPr>
          <p:cNvPr name="Freeform 6" id="6"/>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028700" y="914400"/>
            <a:ext cx="8115300" cy="1107629"/>
          </a:xfrm>
          <a:prstGeom prst="rect">
            <a:avLst/>
          </a:prstGeom>
        </p:spPr>
        <p:txBody>
          <a:bodyPr anchor="t" rtlCol="false" tIns="0" lIns="0" bIns="0" rIns="0">
            <a:spAutoFit/>
          </a:bodyPr>
          <a:lstStyle/>
          <a:p>
            <a:pPr>
              <a:lnSpc>
                <a:spcPts val="9035"/>
              </a:lnSpc>
            </a:pPr>
            <a:r>
              <a:rPr lang="en-US" sz="6547" spc="347">
                <a:solidFill>
                  <a:srgbClr val="231F20"/>
                </a:solidFill>
                <a:latin typeface="Oswald Bold"/>
              </a:rPr>
              <a:t>INTRODUCTION </a:t>
            </a:r>
          </a:p>
        </p:txBody>
      </p:sp>
      <p:sp>
        <p:nvSpPr>
          <p:cNvPr name="TextBox 4" id="4"/>
          <p:cNvSpPr txBox="true"/>
          <p:nvPr/>
        </p:nvSpPr>
        <p:spPr>
          <a:xfrm rot="0">
            <a:off x="1028700" y="2934122"/>
            <a:ext cx="16230600" cy="3645482"/>
          </a:xfrm>
          <a:prstGeom prst="rect">
            <a:avLst/>
          </a:prstGeom>
        </p:spPr>
        <p:txBody>
          <a:bodyPr anchor="t" rtlCol="false" tIns="0" lIns="0" bIns="0" rIns="0">
            <a:spAutoFit/>
          </a:bodyPr>
          <a:lstStyle/>
          <a:p>
            <a:pPr marL="0" indent="0" lvl="0">
              <a:lnSpc>
                <a:spcPts val="4181"/>
              </a:lnSpc>
              <a:spcBef>
                <a:spcPct val="0"/>
              </a:spcBef>
            </a:pPr>
            <a:r>
              <a:rPr lang="en-US" sz="3030" spc="296">
                <a:solidFill>
                  <a:srgbClr val="231F20"/>
                </a:solidFill>
                <a:latin typeface="DM Sans"/>
              </a:rPr>
              <a:t>A crop recommendation system using the Naive Bayes algorithm involves employing a probabilistic model to suggest suitable crops based on various factors like soil type, climate, and other relevant agricultural parameters. Naive Bayes, a machine learning technique, calculates the probability of a crop being suitable given certain conditions, making it a valuable tool for precision agriculture and optimizing crop selection for farmers.</a:t>
            </a:r>
          </a:p>
        </p:txBody>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031763"/>
            <a:chOff x="0" y="0"/>
            <a:chExt cx="4816593" cy="535114"/>
          </a:xfrm>
        </p:grpSpPr>
        <p:sp>
          <p:nvSpPr>
            <p:cNvPr name="Freeform 3" id="3"/>
            <p:cNvSpPr/>
            <p:nvPr/>
          </p:nvSpPr>
          <p:spPr>
            <a:xfrm flipH="false" flipV="false" rot="0">
              <a:off x="0" y="0"/>
              <a:ext cx="4816592" cy="535114"/>
            </a:xfrm>
            <a:custGeom>
              <a:avLst/>
              <a:gdLst/>
              <a:ahLst/>
              <a:cxnLst/>
              <a:rect r="r" b="b" t="t" l="l"/>
              <a:pathLst>
                <a:path h="535114" w="4816592">
                  <a:moveTo>
                    <a:pt x="0" y="0"/>
                  </a:moveTo>
                  <a:lnTo>
                    <a:pt x="4816592" y="0"/>
                  </a:lnTo>
                  <a:lnTo>
                    <a:pt x="4816592" y="535114"/>
                  </a:lnTo>
                  <a:lnTo>
                    <a:pt x="0" y="535114"/>
                  </a:lnTo>
                  <a:close/>
                </a:path>
              </a:pathLst>
            </a:custGeom>
            <a:solidFill>
              <a:srgbClr val="1A1A1A"/>
            </a:solidFill>
          </p:spPr>
        </p:sp>
        <p:sp>
          <p:nvSpPr>
            <p:cNvPr name="TextBox 4" id="4"/>
            <p:cNvSpPr txBox="true"/>
            <p:nvPr/>
          </p:nvSpPr>
          <p:spPr>
            <a:xfrm>
              <a:off x="0" y="-19050"/>
              <a:ext cx="4816593" cy="554164"/>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29917" y="2459197"/>
            <a:ext cx="15517602" cy="7827803"/>
          </a:xfrm>
          <a:custGeom>
            <a:avLst/>
            <a:gdLst/>
            <a:ahLst/>
            <a:cxnLst/>
            <a:rect r="r" b="b" t="t" l="l"/>
            <a:pathLst>
              <a:path h="7827803" w="15517602">
                <a:moveTo>
                  <a:pt x="0" y="0"/>
                </a:moveTo>
                <a:lnTo>
                  <a:pt x="15517602" y="0"/>
                </a:lnTo>
                <a:lnTo>
                  <a:pt x="15517602" y="7827803"/>
                </a:lnTo>
                <a:lnTo>
                  <a:pt x="0" y="7827803"/>
                </a:lnTo>
                <a:lnTo>
                  <a:pt x="0" y="0"/>
                </a:lnTo>
                <a:close/>
              </a:path>
            </a:pathLst>
          </a:custGeom>
          <a:blipFill>
            <a:blip r:embed="rId4"/>
            <a:stretch>
              <a:fillRect l="0" t="-6772" r="0" b="-3860"/>
            </a:stretch>
          </a:blipFill>
        </p:spPr>
      </p:sp>
      <p:sp>
        <p:nvSpPr>
          <p:cNvPr name="TextBox 8" id="8"/>
          <p:cNvSpPr txBox="true"/>
          <p:nvPr/>
        </p:nvSpPr>
        <p:spPr>
          <a:xfrm rot="0">
            <a:off x="3690980" y="393018"/>
            <a:ext cx="13098200" cy="1107632"/>
          </a:xfrm>
          <a:prstGeom prst="rect">
            <a:avLst/>
          </a:prstGeom>
        </p:spPr>
        <p:txBody>
          <a:bodyPr anchor="t" rtlCol="false" tIns="0" lIns="0" bIns="0" rIns="0">
            <a:spAutoFit/>
          </a:bodyPr>
          <a:lstStyle/>
          <a:p>
            <a:pPr>
              <a:lnSpc>
                <a:spcPts val="9035"/>
              </a:lnSpc>
            </a:pPr>
            <a:r>
              <a:rPr lang="en-US" sz="6547" spc="641">
                <a:solidFill>
                  <a:srgbClr val="FFFFFF"/>
                </a:solidFill>
                <a:latin typeface="Oswald Bold"/>
              </a:rPr>
              <a:t>ARCHITECTURE DIAGRAM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2480763"/>
            <a:ext cx="16230600" cy="4212139"/>
          </a:xfrm>
          <a:prstGeom prst="rect">
            <a:avLst/>
          </a:prstGeom>
        </p:spPr>
        <p:txBody>
          <a:bodyPr anchor="t" rtlCol="false" tIns="0" lIns="0" bIns="0" rIns="0">
            <a:spAutoFit/>
          </a:bodyPr>
          <a:lstStyle/>
          <a:p>
            <a:pPr marL="654954" indent="-327477" lvl="1">
              <a:lnSpc>
                <a:spcPts val="4186"/>
              </a:lnSpc>
              <a:buFont typeface="Arial"/>
              <a:buChar char="•"/>
            </a:pPr>
            <a:r>
              <a:rPr lang="en-US" sz="3033" spc="297">
                <a:solidFill>
                  <a:srgbClr val="231F20"/>
                </a:solidFill>
                <a:latin typeface="DM Sans"/>
              </a:rPr>
              <a:t>There are various types of machine leraning algorithms that can be used</a:t>
            </a:r>
            <a:r>
              <a:rPr lang="en-US" sz="3033" spc="297" u="sng">
                <a:solidFill>
                  <a:srgbClr val="231F20"/>
                </a:solidFill>
                <a:latin typeface="DM Sans"/>
              </a:rPr>
              <a:t> </a:t>
            </a:r>
            <a:r>
              <a:rPr lang="en-US" sz="3033" spc="297">
                <a:solidFill>
                  <a:srgbClr val="231F20"/>
                </a:solidFill>
                <a:latin typeface="DM Sans"/>
              </a:rPr>
              <a:t>for crop </a:t>
            </a:r>
            <a:r>
              <a:rPr lang="en-US" sz="3033" spc="297">
                <a:solidFill>
                  <a:srgbClr val="231F20"/>
                </a:solidFill>
                <a:latin typeface="DM Sans"/>
              </a:rPr>
              <a:t>prediction including Logistic Regression,Decision Tree</a:t>
            </a:r>
            <a:r>
              <a:rPr lang="en-US" sz="3033" spc="297" u="sng">
                <a:solidFill>
                  <a:srgbClr val="231F20"/>
                </a:solidFill>
                <a:latin typeface="DM Sans"/>
              </a:rPr>
              <a:t>.</a:t>
            </a:r>
          </a:p>
          <a:p>
            <a:pPr>
              <a:lnSpc>
                <a:spcPts val="4186"/>
              </a:lnSpc>
            </a:pPr>
          </a:p>
          <a:p>
            <a:pPr marL="654954" indent="-327477" lvl="1">
              <a:lnSpc>
                <a:spcPts val="4186"/>
              </a:lnSpc>
              <a:buFont typeface="Arial"/>
              <a:buChar char="•"/>
            </a:pPr>
            <a:r>
              <a:rPr lang="en-US" sz="3033" spc="297">
                <a:solidFill>
                  <a:srgbClr val="231F20"/>
                </a:solidFill>
                <a:latin typeface="DM Sans"/>
              </a:rPr>
              <a:t>The accuracy that these machine learning models providing which is not meeting the expectations of farmers crop suitability to their land so that it may lead to crop failure in that soil</a:t>
            </a:r>
            <a:r>
              <a:rPr lang="en-US" sz="3033" spc="297" u="sng">
                <a:solidFill>
                  <a:srgbClr val="231F20"/>
                </a:solidFill>
                <a:latin typeface="DM Sans"/>
              </a:rPr>
              <a:t>.</a:t>
            </a:r>
          </a:p>
          <a:p>
            <a:pPr>
              <a:lnSpc>
                <a:spcPts val="4186"/>
              </a:lnSpc>
            </a:pPr>
          </a:p>
          <a:p>
            <a:pPr marL="654954" indent="-327477" lvl="1">
              <a:lnSpc>
                <a:spcPts val="4186"/>
              </a:lnSpc>
              <a:buFont typeface="Arial"/>
              <a:buChar char="•"/>
            </a:pPr>
            <a:r>
              <a:rPr lang="en-US" sz="3033" spc="297">
                <a:solidFill>
                  <a:srgbClr val="231F20"/>
                </a:solidFill>
                <a:latin typeface="DM Sans"/>
              </a:rPr>
              <a:t>In order to overcome the problems we introduces a new model</a:t>
            </a:r>
          </a:p>
        </p:txBody>
      </p:sp>
      <p:sp>
        <p:nvSpPr>
          <p:cNvPr name="TextBox 5" id="5"/>
          <p:cNvSpPr txBox="true"/>
          <p:nvPr/>
        </p:nvSpPr>
        <p:spPr>
          <a:xfrm rot="0">
            <a:off x="2216784" y="696850"/>
            <a:ext cx="13854433" cy="1107535"/>
          </a:xfrm>
          <a:prstGeom prst="rect">
            <a:avLst/>
          </a:prstGeom>
        </p:spPr>
        <p:txBody>
          <a:bodyPr anchor="t" rtlCol="false" tIns="0" lIns="0" bIns="0" rIns="0">
            <a:spAutoFit/>
          </a:bodyPr>
          <a:lstStyle/>
          <a:p>
            <a:pPr algn="ctr">
              <a:lnSpc>
                <a:spcPts val="9040"/>
              </a:lnSpc>
            </a:pPr>
            <a:r>
              <a:rPr lang="en-US" sz="6551" spc="642">
                <a:solidFill>
                  <a:srgbClr val="231F20"/>
                </a:solidFill>
                <a:latin typeface="DM Sans Bold"/>
              </a:rPr>
              <a:t>EXISTING SYSTEM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149917" y="3260049"/>
            <a:ext cx="16230600" cy="4809391"/>
          </a:xfrm>
          <a:prstGeom prst="rect">
            <a:avLst/>
          </a:prstGeom>
        </p:spPr>
        <p:txBody>
          <a:bodyPr anchor="t" rtlCol="false" tIns="0" lIns="0" bIns="0" rIns="0">
            <a:spAutoFit/>
          </a:bodyPr>
          <a:lstStyle/>
          <a:p>
            <a:pPr>
              <a:lnSpc>
                <a:spcPts val="4240"/>
              </a:lnSpc>
            </a:pPr>
            <a:r>
              <a:rPr lang="en-US" sz="3028">
                <a:solidFill>
                  <a:srgbClr val="100F0D"/>
                </a:solidFill>
                <a:latin typeface="Montserrat Light"/>
              </a:rPr>
              <a:t>Lets us observe the accuracy of the different algorithms:   </a:t>
            </a:r>
          </a:p>
          <a:p>
            <a:pPr>
              <a:lnSpc>
                <a:spcPts val="4240"/>
              </a:lnSpc>
            </a:pPr>
            <a:r>
              <a:rPr lang="en-US" sz="3028">
                <a:solidFill>
                  <a:srgbClr val="100F0D"/>
                </a:solidFill>
                <a:latin typeface="Montserrat Light"/>
              </a:rPr>
              <a:t> </a:t>
            </a:r>
          </a:p>
          <a:p>
            <a:pPr marL="653941" indent="-326970" lvl="1">
              <a:lnSpc>
                <a:spcPts val="4240"/>
              </a:lnSpc>
              <a:buFont typeface="Arial"/>
              <a:buChar char="•"/>
            </a:pPr>
            <a:r>
              <a:rPr lang="en-US" sz="3028">
                <a:solidFill>
                  <a:srgbClr val="100F0D"/>
                </a:solidFill>
                <a:latin typeface="Montserrat Light"/>
              </a:rPr>
              <a:t>Accuracy of the Logistic Regression:95.90%</a:t>
            </a:r>
          </a:p>
          <a:p>
            <a:pPr marL="653941" indent="-326970" lvl="1">
              <a:lnSpc>
                <a:spcPts val="4240"/>
              </a:lnSpc>
              <a:buFont typeface="Arial"/>
              <a:buChar char="•"/>
            </a:pPr>
            <a:r>
              <a:rPr lang="en-US" sz="3028">
                <a:solidFill>
                  <a:srgbClr val="100F0D"/>
                </a:solidFill>
                <a:latin typeface="Montserrat Light"/>
              </a:rPr>
              <a:t>Accuracy of the Decision Tree:92.5%</a:t>
            </a:r>
          </a:p>
          <a:p>
            <a:pPr marL="653941" indent="-326970" lvl="1">
              <a:lnSpc>
                <a:spcPts val="4240"/>
              </a:lnSpc>
              <a:buFont typeface="Arial"/>
              <a:buChar char="•"/>
            </a:pPr>
            <a:r>
              <a:rPr lang="en-US" sz="3028">
                <a:solidFill>
                  <a:srgbClr val="100F0D"/>
                </a:solidFill>
                <a:latin typeface="Montserrat Light"/>
              </a:rPr>
              <a:t>Accuracy of the Naive Bayes :99.54%</a:t>
            </a:r>
          </a:p>
          <a:p>
            <a:pPr>
              <a:lnSpc>
                <a:spcPts val="4240"/>
              </a:lnSpc>
            </a:pPr>
          </a:p>
          <a:p>
            <a:pPr>
              <a:lnSpc>
                <a:spcPts val="4240"/>
              </a:lnSpc>
            </a:pPr>
          </a:p>
          <a:p>
            <a:pPr>
              <a:lnSpc>
                <a:spcPts val="4240"/>
              </a:lnSpc>
            </a:pPr>
          </a:p>
          <a:p>
            <a:pPr>
              <a:lnSpc>
                <a:spcPts val="4240"/>
              </a:lnSpc>
            </a:pPr>
          </a:p>
        </p:txBody>
      </p:sp>
      <p:sp>
        <p:nvSpPr>
          <p:cNvPr name="Freeform 3" id="3"/>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4363745" y="914400"/>
            <a:ext cx="9560511" cy="1110419"/>
          </a:xfrm>
          <a:prstGeom prst="rect">
            <a:avLst/>
          </a:prstGeom>
        </p:spPr>
        <p:txBody>
          <a:bodyPr anchor="t" rtlCol="false" tIns="0" lIns="0" bIns="0" rIns="0">
            <a:spAutoFit/>
          </a:bodyPr>
          <a:lstStyle/>
          <a:p>
            <a:pPr marL="0" indent="0" lvl="0">
              <a:lnSpc>
                <a:spcPts val="9036"/>
              </a:lnSpc>
              <a:spcBef>
                <a:spcPct val="0"/>
              </a:spcBef>
            </a:pPr>
            <a:r>
              <a:rPr lang="en-US" sz="6548" spc="641">
                <a:solidFill>
                  <a:srgbClr val="231F20"/>
                </a:solidFill>
                <a:latin typeface="Oswald Bold"/>
              </a:rPr>
              <a:t>PROPOSED SYSTEM</a:t>
            </a:r>
          </a:p>
        </p:txBody>
      </p:sp>
      <p:grpSp>
        <p:nvGrpSpPr>
          <p:cNvPr name="Group 6" id="6"/>
          <p:cNvGrpSpPr/>
          <p:nvPr/>
        </p:nvGrpSpPr>
        <p:grpSpPr>
          <a:xfrm rot="0">
            <a:off x="16333169" y="8069439"/>
            <a:ext cx="2094695" cy="2377721"/>
            <a:chOff x="0" y="0"/>
            <a:chExt cx="551689" cy="626231"/>
          </a:xfrm>
        </p:grpSpPr>
        <p:sp>
          <p:nvSpPr>
            <p:cNvPr name="Freeform 7" id="7"/>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8" id="8"/>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224419" y="-1349021"/>
            <a:ext cx="2094695" cy="2377721"/>
            <a:chOff x="0" y="0"/>
            <a:chExt cx="551689" cy="626231"/>
          </a:xfrm>
        </p:grpSpPr>
        <p:sp>
          <p:nvSpPr>
            <p:cNvPr name="Freeform 10" id="10"/>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11" id="11"/>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149917" y="3260049"/>
            <a:ext cx="16230600" cy="5866666"/>
          </a:xfrm>
          <a:prstGeom prst="rect">
            <a:avLst/>
          </a:prstGeom>
        </p:spPr>
        <p:txBody>
          <a:bodyPr anchor="t" rtlCol="false" tIns="0" lIns="0" bIns="0" rIns="0">
            <a:spAutoFit/>
          </a:bodyPr>
          <a:lstStyle/>
          <a:p>
            <a:pPr marL="653941" indent="-326970" lvl="1">
              <a:lnSpc>
                <a:spcPts val="4240"/>
              </a:lnSpc>
              <a:buFont typeface="Arial"/>
              <a:buChar char="•"/>
            </a:pPr>
            <a:r>
              <a:rPr lang="en-US" sz="3028">
                <a:solidFill>
                  <a:srgbClr val="100F0D"/>
                </a:solidFill>
                <a:latin typeface="Montserrat Light"/>
              </a:rPr>
              <a:t>The system that we introduced is called Navie Bayes machine leraning model which </a:t>
            </a:r>
            <a:r>
              <a:rPr lang="en-US" sz="3028">
                <a:solidFill>
                  <a:srgbClr val="100F0D"/>
                </a:solidFill>
                <a:latin typeface="Montserrat Light"/>
              </a:rPr>
              <a:t>has a best accuracy rate in the crop prediction system which results accurate crop that suits for the soil.</a:t>
            </a:r>
          </a:p>
          <a:p>
            <a:pPr>
              <a:lnSpc>
                <a:spcPts val="4240"/>
              </a:lnSpc>
            </a:pPr>
          </a:p>
          <a:p>
            <a:pPr marL="653941" indent="-326970" lvl="1">
              <a:lnSpc>
                <a:spcPts val="4240"/>
              </a:lnSpc>
              <a:buFont typeface="Arial"/>
              <a:buChar char="•"/>
            </a:pPr>
            <a:r>
              <a:rPr lang="en-US" sz="3028">
                <a:solidFill>
                  <a:srgbClr val="100F0D"/>
                </a:solidFill>
                <a:latin typeface="Montserrat Light"/>
              </a:rPr>
              <a:t>After comparing and taking an analysis of the different machine learning algorithms we conclude that the Navie Bayes is the best one which has ahigh accuracy rate when compares to the exiting systems.</a:t>
            </a:r>
          </a:p>
          <a:p>
            <a:pPr>
              <a:lnSpc>
                <a:spcPts val="4240"/>
              </a:lnSpc>
            </a:pPr>
          </a:p>
          <a:p>
            <a:pPr>
              <a:lnSpc>
                <a:spcPts val="4240"/>
              </a:lnSpc>
            </a:pPr>
          </a:p>
          <a:p>
            <a:pPr>
              <a:lnSpc>
                <a:spcPts val="4240"/>
              </a:lnSpc>
            </a:pPr>
          </a:p>
          <a:p>
            <a:pPr>
              <a:lnSpc>
                <a:spcPts val="4240"/>
              </a:lnSpc>
            </a:pPr>
          </a:p>
        </p:txBody>
      </p:sp>
      <p:sp>
        <p:nvSpPr>
          <p:cNvPr name="Freeform 3" id="3"/>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4363745" y="914400"/>
            <a:ext cx="9560511" cy="1110419"/>
          </a:xfrm>
          <a:prstGeom prst="rect">
            <a:avLst/>
          </a:prstGeom>
        </p:spPr>
        <p:txBody>
          <a:bodyPr anchor="t" rtlCol="false" tIns="0" lIns="0" bIns="0" rIns="0">
            <a:spAutoFit/>
          </a:bodyPr>
          <a:lstStyle/>
          <a:p>
            <a:pPr marL="0" indent="0" lvl="0">
              <a:lnSpc>
                <a:spcPts val="9036"/>
              </a:lnSpc>
              <a:spcBef>
                <a:spcPct val="0"/>
              </a:spcBef>
            </a:pPr>
            <a:r>
              <a:rPr lang="en-US" sz="6548" spc="641">
                <a:solidFill>
                  <a:srgbClr val="231F20"/>
                </a:solidFill>
                <a:latin typeface="Oswald Bold"/>
              </a:rPr>
              <a:t>PROPOSED SYSTEM</a:t>
            </a:r>
          </a:p>
        </p:txBody>
      </p:sp>
      <p:grpSp>
        <p:nvGrpSpPr>
          <p:cNvPr name="Group 6" id="6"/>
          <p:cNvGrpSpPr/>
          <p:nvPr/>
        </p:nvGrpSpPr>
        <p:grpSpPr>
          <a:xfrm rot="0">
            <a:off x="16333169" y="8069439"/>
            <a:ext cx="2094695" cy="2377721"/>
            <a:chOff x="0" y="0"/>
            <a:chExt cx="551689" cy="626231"/>
          </a:xfrm>
        </p:grpSpPr>
        <p:sp>
          <p:nvSpPr>
            <p:cNvPr name="Freeform 7" id="7"/>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8" id="8"/>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224419" y="-1349021"/>
            <a:ext cx="2094695" cy="2377721"/>
            <a:chOff x="0" y="0"/>
            <a:chExt cx="551689" cy="626231"/>
          </a:xfrm>
        </p:grpSpPr>
        <p:sp>
          <p:nvSpPr>
            <p:cNvPr name="Freeform 10" id="10"/>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11" id="11"/>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DAF3cBzlE0k</dc:identifier>
  <dcterms:modified xsi:type="dcterms:W3CDTF">2011-08-01T06:04:30Z</dcterms:modified>
  <cp:revision>1</cp:revision>
  <dc:title>Grey minimalist business project presentation </dc:title>
</cp:coreProperties>
</file>