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8"/>
  </p:notesMasterIdLst>
  <p:sldIdLst>
    <p:sldId id="850" r:id="rId5"/>
    <p:sldId id="851" r:id="rId6"/>
    <p:sldId id="852" r:id="rId7"/>
    <p:sldId id="259" r:id="rId8"/>
    <p:sldId id="591" r:id="rId9"/>
    <p:sldId id="613" r:id="rId10"/>
    <p:sldId id="773" r:id="rId11"/>
    <p:sldId id="774" r:id="rId12"/>
    <p:sldId id="775" r:id="rId13"/>
    <p:sldId id="776" r:id="rId14"/>
    <p:sldId id="777" r:id="rId15"/>
    <p:sldId id="601" r:id="rId16"/>
    <p:sldId id="778" r:id="rId17"/>
    <p:sldId id="266" r:id="rId18"/>
    <p:sldId id="267" r:id="rId19"/>
    <p:sldId id="755" r:id="rId20"/>
    <p:sldId id="780" r:id="rId21"/>
    <p:sldId id="615" r:id="rId22"/>
    <p:sldId id="616" r:id="rId23"/>
    <p:sldId id="759" r:id="rId24"/>
    <p:sldId id="760" r:id="rId25"/>
    <p:sldId id="761" r:id="rId26"/>
    <p:sldId id="781" r:id="rId27"/>
    <p:sldId id="782" r:id="rId28"/>
    <p:sldId id="783" r:id="rId29"/>
    <p:sldId id="646" r:id="rId30"/>
    <p:sldId id="647" r:id="rId31"/>
    <p:sldId id="784" r:id="rId32"/>
    <p:sldId id="785" r:id="rId33"/>
    <p:sldId id="648" r:id="rId34"/>
    <p:sldId id="763" r:id="rId35"/>
    <p:sldId id="786" r:id="rId36"/>
    <p:sldId id="853" r:id="rId37"/>
    <p:sldId id="764" r:id="rId38"/>
    <p:sldId id="787" r:id="rId39"/>
    <p:sldId id="788" r:id="rId40"/>
    <p:sldId id="789" r:id="rId41"/>
    <p:sldId id="790" r:id="rId42"/>
    <p:sldId id="791" r:id="rId43"/>
    <p:sldId id="793" r:id="rId44"/>
    <p:sldId id="794" r:id="rId45"/>
    <p:sldId id="795" r:id="rId46"/>
    <p:sldId id="796" r:id="rId47"/>
    <p:sldId id="797" r:id="rId48"/>
    <p:sldId id="798" r:id="rId49"/>
    <p:sldId id="799" r:id="rId50"/>
    <p:sldId id="800" r:id="rId51"/>
    <p:sldId id="801" r:id="rId52"/>
    <p:sldId id="802" r:id="rId53"/>
    <p:sldId id="803" r:id="rId54"/>
    <p:sldId id="804" r:id="rId55"/>
    <p:sldId id="805" r:id="rId56"/>
    <p:sldId id="806" r:id="rId57"/>
    <p:sldId id="807" r:id="rId58"/>
    <p:sldId id="657" r:id="rId59"/>
    <p:sldId id="658" r:id="rId60"/>
    <p:sldId id="808" r:id="rId61"/>
    <p:sldId id="809" r:id="rId62"/>
    <p:sldId id="810" r:id="rId63"/>
    <p:sldId id="765" r:id="rId64"/>
    <p:sldId id="811" r:id="rId65"/>
    <p:sldId id="812" r:id="rId66"/>
    <p:sldId id="661" r:id="rId67"/>
    <p:sldId id="662" r:id="rId68"/>
    <p:sldId id="813" r:id="rId69"/>
    <p:sldId id="814" r:id="rId70"/>
    <p:sldId id="815" r:id="rId71"/>
    <p:sldId id="816" r:id="rId72"/>
    <p:sldId id="817" r:id="rId73"/>
    <p:sldId id="854" r:id="rId74"/>
    <p:sldId id="818" r:id="rId75"/>
    <p:sldId id="819" r:id="rId76"/>
    <p:sldId id="820" r:id="rId77"/>
    <p:sldId id="676" r:id="rId78"/>
    <p:sldId id="677" r:id="rId79"/>
    <p:sldId id="772" r:id="rId80"/>
    <p:sldId id="714" r:id="rId81"/>
    <p:sldId id="734" r:id="rId82"/>
    <p:sldId id="822" r:id="rId83"/>
    <p:sldId id="823" r:id="rId84"/>
    <p:sldId id="824" r:id="rId85"/>
    <p:sldId id="825" r:id="rId86"/>
    <p:sldId id="827" r:id="rId87"/>
    <p:sldId id="831" r:id="rId88"/>
    <p:sldId id="828" r:id="rId89"/>
    <p:sldId id="829" r:id="rId90"/>
    <p:sldId id="830" r:id="rId91"/>
    <p:sldId id="826" r:id="rId92"/>
    <p:sldId id="832" r:id="rId93"/>
    <p:sldId id="833" r:id="rId94"/>
    <p:sldId id="834" r:id="rId95"/>
    <p:sldId id="835" r:id="rId96"/>
    <p:sldId id="836" r:id="rId97"/>
    <p:sldId id="840" r:id="rId98"/>
    <p:sldId id="837" r:id="rId99"/>
    <p:sldId id="841" r:id="rId100"/>
    <p:sldId id="842" r:id="rId101"/>
    <p:sldId id="843" r:id="rId102"/>
    <p:sldId id="844" r:id="rId103"/>
    <p:sldId id="848" r:id="rId104"/>
    <p:sldId id="845" r:id="rId105"/>
    <p:sldId id="849" r:id="rId106"/>
    <p:sldId id="839" r:id="rId107"/>
    <p:sldId id="609" r:id="rId108"/>
    <p:sldId id="610" r:id="rId109"/>
    <p:sldId id="738" r:id="rId110"/>
    <p:sldId id="740" r:id="rId111"/>
    <p:sldId id="741" r:id="rId112"/>
    <p:sldId id="742" r:id="rId113"/>
    <p:sldId id="743" r:id="rId114"/>
    <p:sldId id="744" r:id="rId115"/>
    <p:sldId id="745" r:id="rId116"/>
    <p:sldId id="746" r:id="rId117"/>
    <p:sldId id="747" r:id="rId118"/>
    <p:sldId id="748" r:id="rId119"/>
    <p:sldId id="749" r:id="rId120"/>
    <p:sldId id="750" r:id="rId121"/>
    <p:sldId id="751" r:id="rId122"/>
    <p:sldId id="752" r:id="rId123"/>
    <p:sldId id="753" r:id="rId124"/>
    <p:sldId id="754" r:id="rId125"/>
    <p:sldId id="622" r:id="rId126"/>
    <p:sldId id="623" r:id="rId127"/>
  </p:sldIdLst>
  <p:sldSz cx="12192000" cy="6858000"/>
  <p:notesSz cx="6858000" cy="9144000"/>
  <p:defaultTextStyle>
    <a:defPPr>
      <a:defRPr lang="en-US"/>
    </a:defPPr>
    <a:lvl1pPr marL="0" algn="l" defTabSz="544053" rtl="0" eaLnBrk="1" latinLnBrk="0" hangingPunct="1">
      <a:defRPr sz="2175" kern="1200">
        <a:solidFill>
          <a:schemeClr val="tx1"/>
        </a:solidFill>
        <a:latin typeface="+mn-lt"/>
        <a:ea typeface="+mn-ea"/>
        <a:cs typeface="+mn-cs"/>
      </a:defRPr>
    </a:lvl1pPr>
    <a:lvl2pPr marL="544053" algn="l" defTabSz="544053" rtl="0" eaLnBrk="1" latinLnBrk="0" hangingPunct="1">
      <a:defRPr sz="2175" kern="1200">
        <a:solidFill>
          <a:schemeClr val="tx1"/>
        </a:solidFill>
        <a:latin typeface="+mn-lt"/>
        <a:ea typeface="+mn-ea"/>
        <a:cs typeface="+mn-cs"/>
      </a:defRPr>
    </a:lvl2pPr>
    <a:lvl3pPr marL="1088106" algn="l" defTabSz="544053" rtl="0" eaLnBrk="1" latinLnBrk="0" hangingPunct="1">
      <a:defRPr sz="2175" kern="1200">
        <a:solidFill>
          <a:schemeClr val="tx1"/>
        </a:solidFill>
        <a:latin typeface="+mn-lt"/>
        <a:ea typeface="+mn-ea"/>
        <a:cs typeface="+mn-cs"/>
      </a:defRPr>
    </a:lvl3pPr>
    <a:lvl4pPr marL="1632159" algn="l" defTabSz="544053" rtl="0" eaLnBrk="1" latinLnBrk="0" hangingPunct="1">
      <a:defRPr sz="2175" kern="1200">
        <a:solidFill>
          <a:schemeClr val="tx1"/>
        </a:solidFill>
        <a:latin typeface="+mn-lt"/>
        <a:ea typeface="+mn-ea"/>
        <a:cs typeface="+mn-cs"/>
      </a:defRPr>
    </a:lvl4pPr>
    <a:lvl5pPr marL="2176212" algn="l" defTabSz="544053" rtl="0" eaLnBrk="1" latinLnBrk="0" hangingPunct="1">
      <a:defRPr sz="2175" kern="1200">
        <a:solidFill>
          <a:schemeClr val="tx1"/>
        </a:solidFill>
        <a:latin typeface="+mn-lt"/>
        <a:ea typeface="+mn-ea"/>
        <a:cs typeface="+mn-cs"/>
      </a:defRPr>
    </a:lvl5pPr>
    <a:lvl6pPr marL="2720266" algn="l" defTabSz="544053" rtl="0" eaLnBrk="1" latinLnBrk="0" hangingPunct="1">
      <a:defRPr sz="2175" kern="1200">
        <a:solidFill>
          <a:schemeClr val="tx1"/>
        </a:solidFill>
        <a:latin typeface="+mn-lt"/>
        <a:ea typeface="+mn-ea"/>
        <a:cs typeface="+mn-cs"/>
      </a:defRPr>
    </a:lvl6pPr>
    <a:lvl7pPr marL="3264317" algn="l" defTabSz="544053" rtl="0" eaLnBrk="1" latinLnBrk="0" hangingPunct="1">
      <a:defRPr sz="2175" kern="1200">
        <a:solidFill>
          <a:schemeClr val="tx1"/>
        </a:solidFill>
        <a:latin typeface="+mn-lt"/>
        <a:ea typeface="+mn-ea"/>
        <a:cs typeface="+mn-cs"/>
      </a:defRPr>
    </a:lvl7pPr>
    <a:lvl8pPr marL="3808371" algn="l" defTabSz="544053" rtl="0" eaLnBrk="1" latinLnBrk="0" hangingPunct="1">
      <a:defRPr sz="2175" kern="1200">
        <a:solidFill>
          <a:schemeClr val="tx1"/>
        </a:solidFill>
        <a:latin typeface="+mn-lt"/>
        <a:ea typeface="+mn-ea"/>
        <a:cs typeface="+mn-cs"/>
      </a:defRPr>
    </a:lvl8pPr>
    <a:lvl9pPr marL="4352424" algn="l" defTabSz="544053" rtl="0" eaLnBrk="1" latinLnBrk="0" hangingPunct="1">
      <a:defRPr sz="2175" kern="1200">
        <a:solidFill>
          <a:schemeClr val="tx1"/>
        </a:solidFill>
        <a:latin typeface="+mn-lt"/>
        <a:ea typeface="+mn-ea"/>
        <a:cs typeface="+mn-cs"/>
      </a:defRPr>
    </a:lvl9pPr>
  </p:defaultTextStyle>
  <p:extLst>
    <p:ext uri="{521415D9-36F7-43E2-AB2F-B90AF26B5E84}">
      <p14:sectionLst xmlns:p14="http://schemas.microsoft.com/office/powerpoint/2010/main">
        <p14:section name="Domain 2" id="{C795B3DE-0ECA-C145-A699-3A1E5CEA9001}">
          <p14:sldIdLst>
            <p14:sldId id="850"/>
            <p14:sldId id="851"/>
            <p14:sldId id="852"/>
            <p14:sldId id="259"/>
            <p14:sldId id="591"/>
            <p14:sldId id="613"/>
            <p14:sldId id="773"/>
            <p14:sldId id="774"/>
            <p14:sldId id="775"/>
            <p14:sldId id="776"/>
            <p14:sldId id="777"/>
            <p14:sldId id="601"/>
            <p14:sldId id="778"/>
          </p14:sldIdLst>
        </p14:section>
        <p14:section name="Module 1" id="{491DC918-8F1D-DE44-90FB-C45B21D7D5AF}">
          <p14:sldIdLst>
            <p14:sldId id="266"/>
            <p14:sldId id="267"/>
            <p14:sldId id="755"/>
            <p14:sldId id="780"/>
          </p14:sldIdLst>
        </p14:section>
        <p14:section name="Module 2" id="{8C235F90-B5F8-574A-B191-B8979A64FAD7}">
          <p14:sldIdLst>
            <p14:sldId id="615"/>
            <p14:sldId id="616"/>
            <p14:sldId id="759"/>
            <p14:sldId id="760"/>
            <p14:sldId id="761"/>
            <p14:sldId id="781"/>
            <p14:sldId id="782"/>
            <p14:sldId id="783"/>
          </p14:sldIdLst>
        </p14:section>
        <p14:section name="Module 3" id="{C028A699-A026-FC43-8683-80A48F80371A}">
          <p14:sldIdLst>
            <p14:sldId id="646"/>
            <p14:sldId id="647"/>
            <p14:sldId id="784"/>
            <p14:sldId id="785"/>
            <p14:sldId id="648"/>
            <p14:sldId id="763"/>
            <p14:sldId id="786"/>
            <p14:sldId id="853"/>
            <p14:sldId id="764"/>
            <p14:sldId id="787"/>
            <p14:sldId id="788"/>
            <p14:sldId id="789"/>
            <p14:sldId id="790"/>
            <p14:sldId id="791"/>
            <p14:sldId id="793"/>
            <p14:sldId id="794"/>
            <p14:sldId id="795"/>
            <p14:sldId id="796"/>
            <p14:sldId id="797"/>
            <p14:sldId id="798"/>
            <p14:sldId id="799"/>
            <p14:sldId id="800"/>
            <p14:sldId id="801"/>
            <p14:sldId id="802"/>
            <p14:sldId id="803"/>
            <p14:sldId id="804"/>
            <p14:sldId id="805"/>
            <p14:sldId id="806"/>
            <p14:sldId id="807"/>
          </p14:sldIdLst>
        </p14:section>
        <p14:section name="Module 4" id="{65095764-053B-0D4F-BC9B-C74AF24D7D55}">
          <p14:sldIdLst>
            <p14:sldId id="657"/>
            <p14:sldId id="658"/>
            <p14:sldId id="808"/>
            <p14:sldId id="809"/>
            <p14:sldId id="810"/>
            <p14:sldId id="765"/>
            <p14:sldId id="811"/>
            <p14:sldId id="812"/>
          </p14:sldIdLst>
        </p14:section>
        <p14:section name="Module 5" id="{1B5CC224-3FDB-3B43-8C21-C647F44631A4}">
          <p14:sldIdLst>
            <p14:sldId id="661"/>
            <p14:sldId id="662"/>
            <p14:sldId id="813"/>
            <p14:sldId id="814"/>
            <p14:sldId id="815"/>
            <p14:sldId id="816"/>
            <p14:sldId id="817"/>
            <p14:sldId id="854"/>
            <p14:sldId id="818"/>
            <p14:sldId id="819"/>
            <p14:sldId id="820"/>
          </p14:sldIdLst>
        </p14:section>
        <p14:section name="Module 6" id="{0C461963-C63F-E34E-B67B-FB9A9F61D322}">
          <p14:sldIdLst>
            <p14:sldId id="676"/>
            <p14:sldId id="677"/>
            <p14:sldId id="772"/>
          </p14:sldIdLst>
        </p14:section>
        <p14:section name="Module 7" id="{865E426B-A755-B949-8EC6-4A41DD252A9B}">
          <p14:sldIdLst>
            <p14:sldId id="714"/>
            <p14:sldId id="734"/>
            <p14:sldId id="822"/>
            <p14:sldId id="823"/>
            <p14:sldId id="824"/>
            <p14:sldId id="825"/>
            <p14:sldId id="827"/>
            <p14:sldId id="831"/>
          </p14:sldIdLst>
        </p14:section>
        <p14:section name="Moduel 8" id="{161D8310-2482-C649-8EE4-994187EEED0B}">
          <p14:sldIdLst>
            <p14:sldId id="828"/>
            <p14:sldId id="829"/>
            <p14:sldId id="830"/>
            <p14:sldId id="826"/>
            <p14:sldId id="832"/>
            <p14:sldId id="833"/>
          </p14:sldIdLst>
        </p14:section>
        <p14:section name="Module 9" id="{743DBF0B-14E5-1548-9E85-A3FEF5A0507B}">
          <p14:sldIdLst>
            <p14:sldId id="834"/>
            <p14:sldId id="835"/>
            <p14:sldId id="836"/>
            <p14:sldId id="840"/>
            <p14:sldId id="837"/>
            <p14:sldId id="841"/>
          </p14:sldIdLst>
        </p14:section>
        <p14:section name="Module 10" id="{29B3CA22-4E2C-1C4B-A886-876FD29E644E}">
          <p14:sldIdLst>
            <p14:sldId id="842"/>
            <p14:sldId id="843"/>
            <p14:sldId id="844"/>
            <p14:sldId id="848"/>
            <p14:sldId id="845"/>
          </p14:sldIdLst>
        </p14:section>
        <p14:section name="Module 11" id="{DB75928E-EA64-A745-B8A2-D49C5E3FF14F}">
          <p14:sldIdLst>
            <p14:sldId id="849"/>
            <p14:sldId id="839"/>
            <p14:sldId id="609"/>
            <p14:sldId id="610"/>
            <p14:sldId id="738"/>
            <p14:sldId id="740"/>
            <p14:sldId id="741"/>
            <p14:sldId id="742"/>
            <p14:sldId id="743"/>
            <p14:sldId id="744"/>
            <p14:sldId id="745"/>
            <p14:sldId id="746"/>
            <p14:sldId id="747"/>
            <p14:sldId id="748"/>
            <p14:sldId id="749"/>
            <p14:sldId id="750"/>
            <p14:sldId id="751"/>
            <p14:sldId id="752"/>
            <p14:sldId id="753"/>
            <p14:sldId id="754"/>
            <p14:sldId id="622"/>
            <p14:sldId id="6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hristina" initials="C" lastIdx="2" clrIdx="6">
    <p:extLst/>
  </p:cmAuthor>
  <p:cmAuthor id="1" name="Elaine Hester" initials="EH" lastIdx="40" clrIdx="0"/>
  <p:cmAuthor id="8" name="Tara Zeiler" initials="TZ" lastIdx="6" clrIdx="7">
    <p:extLst/>
  </p:cmAuthor>
  <p:cmAuthor id="2" name="Melanie Ann Peck" initials="MP" lastIdx="2" clrIdx="1"/>
  <p:cmAuthor id="9" name="Christina Kalenderian" initials="" lastIdx="0" clrIdx="8"/>
  <p:cmAuthor id="3" name="Sara Cardoza" initials="SC" lastIdx="5" clrIdx="2"/>
  <p:cmAuthor id="4" name="Kaitlyn Langenbacher" initials="KL" lastIdx="21" clrIdx="3">
    <p:extLst/>
  </p:cmAuthor>
  <p:cmAuthor id="5" name="gulab" initials="" lastIdx="1" clrIdx="4"/>
  <p:cmAuthor id="6" name="SRM-Delhi" initials="" lastIdx="4"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66" y="18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006F53"/>
        </a:solidFill>
      </dgm:spPr>
      <dgm:t>
        <a:bodyPr anchor="ctr"/>
        <a:lstStyle/>
        <a:p>
          <a:pPr rtl="0"/>
          <a:r>
            <a:rPr lang="en-US" sz="2400" b="1" dirty="0">
              <a:solidFill>
                <a:schemeClr val="bg1"/>
              </a:solidFill>
              <a:latin typeface="Open Sans Semibold"/>
              <a:cs typeface="Open Sans Semibold"/>
            </a:rPr>
            <a:t>Domain 1: Security and Risk Management</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solidFill>
                <a:schemeClr val="tx1"/>
              </a:solidFill>
              <a:latin typeface="Open Sans Semibold"/>
              <a:cs typeface="Open Sans Semibold"/>
            </a:rPr>
            <a:t>Domain 2: </a:t>
          </a:r>
          <a:r>
            <a:rPr lang="en-US" sz="2400" b="0" dirty="0">
              <a:solidFill>
                <a:schemeClr val="tx1"/>
              </a:solidFill>
              <a:latin typeface="Open Sans Semibold"/>
              <a:cs typeface="Open Sans Semibold"/>
            </a:rPr>
            <a:t>Asset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a:solidFill>
          <a:srgbClr val="F7F7F9"/>
        </a:solidFill>
      </dgm:spPr>
      <dgm:t>
        <a:bodyPr anchor="ctr"/>
        <a:lstStyle/>
        <a:p>
          <a:pPr rtl="0"/>
          <a:r>
            <a:rPr lang="en-US" sz="2400" b="1" dirty="0">
              <a:latin typeface="Open Sans Semibold"/>
              <a:cs typeface="Open Sans Semibold"/>
            </a:rPr>
            <a:t>Domain 3: </a:t>
          </a:r>
          <a:r>
            <a:rPr lang="en-US" sz="2400" b="0" dirty="0">
              <a:latin typeface="Open Sans Semibold"/>
              <a:cs typeface="Open Sans Semibold"/>
            </a:rPr>
            <a:t>Security Architecture and Engineering</a:t>
          </a: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a:solidFill>
          <a:srgbClr val="F7F7F9"/>
        </a:solidFill>
      </dgm:spPr>
      <dgm:t>
        <a:bodyPr anchor="ctr"/>
        <a:lstStyle/>
        <a:p>
          <a:pPr rtl="0"/>
          <a:r>
            <a:rPr lang="en-US" sz="2400" b="1" dirty="0">
              <a:latin typeface="Open Sans Semibold"/>
              <a:cs typeface="Open Sans Semibold"/>
            </a:rPr>
            <a:t>Domain 4: </a:t>
          </a:r>
          <a:r>
            <a:rPr lang="en-US" sz="2400" b="0" dirty="0">
              <a:latin typeface="Open Sans Semibold"/>
              <a:cs typeface="Open Sans Semibold"/>
            </a:rPr>
            <a:t>Communication and Network Security</a:t>
          </a: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a:solidFill>
          <a:srgbClr val="F7F7F9"/>
        </a:solidFill>
      </dgm:spPr>
      <dgm:t>
        <a:bodyPr anchor="ctr"/>
        <a:lstStyle/>
        <a:p>
          <a:pPr rtl="0"/>
          <a:r>
            <a:rPr lang="en-US" sz="2400" b="1" dirty="0">
              <a:latin typeface="Open Sans Semibold"/>
              <a:cs typeface="Open Sans Semibold"/>
            </a:rPr>
            <a:t>Domain 5: </a:t>
          </a:r>
          <a:r>
            <a:rPr lang="en-US" sz="2400" b="0" dirty="0">
              <a:latin typeface="Open Sans Semibold"/>
              <a:cs typeface="Open Sans Semibold"/>
            </a:rPr>
            <a:t>Identity and Access Management (IAM)</a:t>
          </a: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a:solidFill>
          <a:srgbClr val="F7F7F9"/>
        </a:solidFill>
      </dgm:spPr>
      <dgm:t>
        <a:bodyPr anchor="ctr"/>
        <a:lstStyle/>
        <a:p>
          <a:r>
            <a:rPr lang="en-US" sz="2400" b="1" dirty="0">
              <a:latin typeface="Open Sans Semibold"/>
              <a:cs typeface="Open Sans Semibold"/>
            </a:rPr>
            <a:t>Domain 6: </a:t>
          </a:r>
          <a:r>
            <a:rPr lang="en-US" sz="2400" b="0" dirty="0">
              <a:latin typeface="Open Sans Semibold"/>
              <a:cs typeface="Open Sans Semibold"/>
            </a:rPr>
            <a:t>Security Assessment and Testing</a:t>
          </a:r>
        </a:p>
      </dgm:t>
    </dgm:pt>
    <dgm:pt modelId="{C7502B2C-5CC5-3E47-9DE4-FEFCDEC2175D}" type="sibTrans" cxnId="{EC070DFD-EE78-3A45-B45F-89E172B6A8C8}">
      <dgm:prSet/>
      <dgm:spPr/>
      <dgm:t>
        <a:bodyPr/>
        <a:lstStyle/>
        <a:p>
          <a:endParaRPr lang="en-US"/>
        </a:p>
      </dgm:t>
    </dgm:pt>
    <dgm:pt modelId="{5C4A8482-B950-E54A-B31C-00FA8857679F}" type="parTrans" cxnId="{EC070DFD-EE78-3A45-B45F-89E172B6A8C8}">
      <dgm:prSet/>
      <dgm:spPr/>
      <dgm:t>
        <a:bodyPr/>
        <a:lstStyle/>
        <a:p>
          <a:endParaRPr lang="en-US"/>
        </a:p>
      </dgm:t>
    </dgm:pt>
    <dgm:pt modelId="{64192E63-EEBC-B14A-B10E-63169B604297}">
      <dgm:prSet/>
      <dgm:spPr/>
      <dgm:t>
        <a:bodyPr/>
        <a:lstStyle/>
        <a:p>
          <a:endParaRPr lang="en-US" dirty="0"/>
        </a:p>
      </dgm:t>
    </dgm:pt>
    <dgm:pt modelId="{F1641237-430C-3741-89EA-65A7918C6839}" type="parTrans" cxnId="{819F81EC-3147-1D42-9995-BA68664D0E7B}">
      <dgm:prSet/>
      <dgm:spPr/>
      <dgm:t>
        <a:bodyPr/>
        <a:lstStyle/>
        <a:p>
          <a:endParaRPr lang="en-US"/>
        </a:p>
      </dgm:t>
    </dgm:pt>
    <dgm:pt modelId="{3E416C6E-C4F8-DF40-8522-10088C8135B9}" type="sibTrans" cxnId="{819F81EC-3147-1D42-9995-BA68664D0E7B}">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solidFill>
            <a:srgbClr val="FFFFFF"/>
          </a:solid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solidFill>
            <a:srgbClr val="FFFFFF"/>
          </a:solid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solidFill>
            <a:srgbClr val="FFFFFF"/>
          </a:solid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1621A777-1D87-8247-A34C-17EBFCD24916}" type="pres">
      <dgm:prSet presAssocID="{64192E63-EEBC-B14A-B10E-63169B604297}" presName="thickLine" presStyleLbl="alignNode1" presStyleIdx="6" presStyleCnt="7"/>
      <dgm:spPr>
        <a:ln>
          <a:solidFill>
            <a:srgbClr val="FFFFFF"/>
          </a:solidFill>
        </a:ln>
      </dgm:spPr>
    </dgm:pt>
    <dgm:pt modelId="{BA740DDE-49FC-C74F-A08B-1FC6A41B5DF2}" type="pres">
      <dgm:prSet presAssocID="{64192E63-EEBC-B14A-B10E-63169B604297}" presName="horz1" presStyleCnt="0"/>
      <dgm:spPr/>
    </dgm:pt>
    <dgm:pt modelId="{4EEA16FA-48C5-C24B-A4D8-B76F9A35E3C1}" type="pres">
      <dgm:prSet presAssocID="{64192E63-EEBC-B14A-B10E-63169B604297}" presName="tx1" presStyleLbl="revTx" presStyleIdx="6" presStyleCnt="7"/>
      <dgm:spPr/>
    </dgm:pt>
    <dgm:pt modelId="{F296DA24-0A69-DC44-99FC-D05FC8632C2F}" type="pres">
      <dgm:prSet presAssocID="{64192E63-EEBC-B14A-B10E-63169B604297}" presName="vert1" presStyleCnt="0"/>
      <dgm:spPr/>
    </dgm:pt>
  </dgm:ptLst>
  <dgm:cxnLst>
    <dgm:cxn modelId="{DDEA8F01-777A-8B41-B1AC-EDA8EE7252D1}" type="presOf" srcId="{64192E63-EEBC-B14A-B10E-63169B604297}" destId="{4EEA16FA-48C5-C24B-A4D8-B76F9A35E3C1}" srcOrd="0" destOrd="0" presId="urn:microsoft.com/office/officeart/2008/layout/LinedList"/>
    <dgm:cxn modelId="{6C8E6F18-DD06-5D41-AF05-3A0C7FE8CC70}" srcId="{CFAB4DC6-8984-8D4F-BFE6-2AD0044EE05D}" destId="{840AFEC2-FF39-D843-BBCE-299F27507266}" srcOrd="3" destOrd="0" parTransId="{5F16C5E0-078D-CB4F-957C-B5A9F61494B0}" sibTransId="{FD2007B5-CC5F-B24D-849B-73B72F923581}"/>
    <dgm:cxn modelId="{52824420-A04F-9D46-9399-AD67CD30B251}" type="presOf" srcId="{840AFEC2-FF39-D843-BBCE-299F27507266}" destId="{3F1BEDE9-6224-334F-8391-0198328B3E1D}" srcOrd="0" destOrd="0" presId="urn:microsoft.com/office/officeart/2008/layout/LinedList"/>
    <dgm:cxn modelId="{52057A29-D760-3546-9654-36B37BF735CF}" type="presOf" srcId="{54AAC4BB-C02D-5548-97FF-C2DFDF2637B8}" destId="{4C74A29A-2FB0-A14A-AD53-59D5FC2432F2}" srcOrd="0" destOrd="0" presId="urn:microsoft.com/office/officeart/2008/layout/LinedList"/>
    <dgm:cxn modelId="{CE888E2F-6534-7C49-94F0-C182BC61C3F1}" type="presOf" srcId="{281D34A8-16D4-7742-B83C-1D2ECFA8F248}" destId="{C63EBCB4-B97C-B547-BA70-CC52993AAE0C}" srcOrd="0" destOrd="0" presId="urn:microsoft.com/office/officeart/2008/layout/LinedList"/>
    <dgm:cxn modelId="{5110E465-8FD5-4B44-AF60-32024644EC38}" type="presOf" srcId="{9E887B32-6FA9-284C-8EA3-BE393E3A8AC7}" destId="{72098F93-2631-3946-8309-625790F0C226}"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3938A56E-0081-FE4F-932F-85C12C2BBC47}" type="presOf" srcId="{CFAB4DC6-8984-8D4F-BFE6-2AD0044EE05D}" destId="{F03109A8-D8B1-E646-9F43-8700562218FB}" srcOrd="0" destOrd="0" presId="urn:microsoft.com/office/officeart/2008/layout/LinedList"/>
    <dgm:cxn modelId="{E88EB2A3-EFCA-234F-A11C-464A301281B9}" type="presOf" srcId="{F73219DE-00BF-F049-A708-81C2D16E64AD}" destId="{9056C052-B14B-C94D-8A57-3371D85E6F5D}" srcOrd="0" destOrd="0" presId="urn:microsoft.com/office/officeart/2008/layout/LinedList"/>
    <dgm:cxn modelId="{3A1CA2D0-DACF-4845-B536-C66154993372}" type="presOf" srcId="{5D660080-36C7-2A44-BC6F-61FEB712CAD9}" destId="{1858FC74-4C3B-8C4E-AD18-F4DDE5356352}"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819F81EC-3147-1D42-9995-BA68664D0E7B}" srcId="{CFAB4DC6-8984-8D4F-BFE6-2AD0044EE05D}" destId="{64192E63-EEBC-B14A-B10E-63169B604297}" srcOrd="6" destOrd="0" parTransId="{F1641237-430C-3741-89EA-65A7918C6839}" sibTransId="{3E416C6E-C4F8-DF40-8522-10088C8135B9}"/>
    <dgm:cxn modelId="{4AE6B1EC-3E85-8E45-8F45-4A9B5F9CE79F}" srcId="{CFAB4DC6-8984-8D4F-BFE6-2AD0044EE05D}" destId="{5D660080-36C7-2A44-BC6F-61FEB712CAD9}" srcOrd="0" destOrd="0" parTransId="{097C7F3D-DD80-BD49-A21E-62C258C76CCE}" sibTransId="{C0FB1487-ED60-CB47-8E8D-C7287C9AD3DC}"/>
    <dgm:cxn modelId="{BBC58CEF-10BE-A844-B1C5-4CE832174D4D}" srcId="{CFAB4DC6-8984-8D4F-BFE6-2AD0044EE05D}" destId="{54AAC4BB-C02D-5548-97FF-C2DFDF2637B8}" srcOrd="2" destOrd="0" parTransId="{D2450336-B064-E840-AB61-E8240D67E240}" sibTransId="{7B706801-3838-6147-BA1C-ABF8114C7E39}"/>
    <dgm:cxn modelId="{EC070DFD-EE78-3A45-B45F-89E172B6A8C8}" srcId="{CFAB4DC6-8984-8D4F-BFE6-2AD0044EE05D}" destId="{281D34A8-16D4-7742-B83C-1D2ECFA8F248}" srcOrd="5" destOrd="0" parTransId="{5C4A8482-B950-E54A-B31C-00FA8857679F}" sibTransId="{C7502B2C-5CC5-3E47-9DE4-FEFCDEC2175D}"/>
    <dgm:cxn modelId="{DA26A066-D0E0-744C-819B-7994BD04F86E}" type="presParOf" srcId="{F03109A8-D8B1-E646-9F43-8700562218FB}" destId="{2B7A0789-F780-5D41-82E2-6001E6082878}" srcOrd="0" destOrd="0" presId="urn:microsoft.com/office/officeart/2008/layout/LinedList"/>
    <dgm:cxn modelId="{8FB567F0-335D-FF4C-9573-3D10A2B649C4}" type="presParOf" srcId="{F03109A8-D8B1-E646-9F43-8700562218FB}" destId="{28B02803-7E30-8844-A47E-ABC5B47220C9}" srcOrd="1" destOrd="0" presId="urn:microsoft.com/office/officeart/2008/layout/LinedList"/>
    <dgm:cxn modelId="{A6041EBA-984A-E249-9D8D-867F3AA979FE}" type="presParOf" srcId="{28B02803-7E30-8844-A47E-ABC5B47220C9}" destId="{1858FC74-4C3B-8C4E-AD18-F4DDE5356352}" srcOrd="0" destOrd="0" presId="urn:microsoft.com/office/officeart/2008/layout/LinedList"/>
    <dgm:cxn modelId="{B845FE57-42C4-374A-8834-62BB59D4643C}" type="presParOf" srcId="{28B02803-7E30-8844-A47E-ABC5B47220C9}" destId="{C6D6577B-3B5E-654A-9156-DFB3B1035A6B}" srcOrd="1" destOrd="0" presId="urn:microsoft.com/office/officeart/2008/layout/LinedList"/>
    <dgm:cxn modelId="{84C11393-21DE-DE48-8DCF-1915B5B60E06}" type="presParOf" srcId="{F03109A8-D8B1-E646-9F43-8700562218FB}" destId="{81B6FAE2-23E4-4546-AD04-5A1B7DB6ED86}" srcOrd="2" destOrd="0" presId="urn:microsoft.com/office/officeart/2008/layout/LinedList"/>
    <dgm:cxn modelId="{329F0159-1496-8948-BB6C-6A6456580FF1}" type="presParOf" srcId="{F03109A8-D8B1-E646-9F43-8700562218FB}" destId="{18DBD1DD-59DF-9E49-917D-E2E33B39F1F5}" srcOrd="3" destOrd="0" presId="urn:microsoft.com/office/officeart/2008/layout/LinedList"/>
    <dgm:cxn modelId="{11F4BA54-6DCE-0946-A684-AFB81CE1E334}" type="presParOf" srcId="{18DBD1DD-59DF-9E49-917D-E2E33B39F1F5}" destId="{72098F93-2631-3946-8309-625790F0C226}" srcOrd="0" destOrd="0" presId="urn:microsoft.com/office/officeart/2008/layout/LinedList"/>
    <dgm:cxn modelId="{A41A0016-29B9-614B-A76D-85E2A733FD20}" type="presParOf" srcId="{18DBD1DD-59DF-9E49-917D-E2E33B39F1F5}" destId="{CC94D176-746E-A44B-BF2F-514A7DB394E7}" srcOrd="1" destOrd="0" presId="urn:microsoft.com/office/officeart/2008/layout/LinedList"/>
    <dgm:cxn modelId="{4B2BAFE5-E848-C54B-873E-70E1949A1073}" type="presParOf" srcId="{F03109A8-D8B1-E646-9F43-8700562218FB}" destId="{9CC527D9-3328-1844-BDFB-663FBB123147}" srcOrd="4" destOrd="0" presId="urn:microsoft.com/office/officeart/2008/layout/LinedList"/>
    <dgm:cxn modelId="{A04616AC-94B3-5448-8C96-E0DE662CA262}" type="presParOf" srcId="{F03109A8-D8B1-E646-9F43-8700562218FB}" destId="{F38C55B2-7E90-084A-A690-622E918C0F73}" srcOrd="5" destOrd="0" presId="urn:microsoft.com/office/officeart/2008/layout/LinedList"/>
    <dgm:cxn modelId="{C4BE6901-7529-AB48-8248-1D448907475E}" type="presParOf" srcId="{F38C55B2-7E90-084A-A690-622E918C0F73}" destId="{4C74A29A-2FB0-A14A-AD53-59D5FC2432F2}" srcOrd="0" destOrd="0" presId="urn:microsoft.com/office/officeart/2008/layout/LinedList"/>
    <dgm:cxn modelId="{0F898038-2206-6740-B3BF-DA311CD728C3}" type="presParOf" srcId="{F38C55B2-7E90-084A-A690-622E918C0F73}" destId="{BB030912-708A-D84F-9526-AC19BC420F12}" srcOrd="1" destOrd="0" presId="urn:microsoft.com/office/officeart/2008/layout/LinedList"/>
    <dgm:cxn modelId="{04924AC0-24C7-7449-A658-251378231293}" type="presParOf" srcId="{F03109A8-D8B1-E646-9F43-8700562218FB}" destId="{0A3154CB-248A-C741-AF88-27F9F85BF046}" srcOrd="6" destOrd="0" presId="urn:microsoft.com/office/officeart/2008/layout/LinedList"/>
    <dgm:cxn modelId="{83DB4BA2-40F4-8F47-AC6F-87B8B4587A01}" type="presParOf" srcId="{F03109A8-D8B1-E646-9F43-8700562218FB}" destId="{8C9F85AB-4817-1644-94BB-BCBE49ED011C}" srcOrd="7" destOrd="0" presId="urn:microsoft.com/office/officeart/2008/layout/LinedList"/>
    <dgm:cxn modelId="{76EF4E3F-27C6-574F-910F-9B0E9E37499E}" type="presParOf" srcId="{8C9F85AB-4817-1644-94BB-BCBE49ED011C}" destId="{3F1BEDE9-6224-334F-8391-0198328B3E1D}" srcOrd="0" destOrd="0" presId="urn:microsoft.com/office/officeart/2008/layout/LinedList"/>
    <dgm:cxn modelId="{7AC73093-CCAF-2D42-BC10-1328D9AC4669}" type="presParOf" srcId="{8C9F85AB-4817-1644-94BB-BCBE49ED011C}" destId="{8385E50F-6F8A-B040-A631-917DEB8D9911}" srcOrd="1" destOrd="0" presId="urn:microsoft.com/office/officeart/2008/layout/LinedList"/>
    <dgm:cxn modelId="{B14F59B7-DA78-9145-B0A3-2331A596165D}" type="presParOf" srcId="{F03109A8-D8B1-E646-9F43-8700562218FB}" destId="{B1F0A441-036A-4D48-A20D-78DDE49BA465}" srcOrd="8" destOrd="0" presId="urn:microsoft.com/office/officeart/2008/layout/LinedList"/>
    <dgm:cxn modelId="{44F7DA5B-EAF5-1946-A5C7-FD7D6359FEA6}" type="presParOf" srcId="{F03109A8-D8B1-E646-9F43-8700562218FB}" destId="{2359C065-C4E4-4441-8BA7-7A1028E83A0F}" srcOrd="9" destOrd="0" presId="urn:microsoft.com/office/officeart/2008/layout/LinedList"/>
    <dgm:cxn modelId="{AC07E47A-224C-0F40-8AB9-93521BD4AE15}" type="presParOf" srcId="{2359C065-C4E4-4441-8BA7-7A1028E83A0F}" destId="{9056C052-B14B-C94D-8A57-3371D85E6F5D}" srcOrd="0" destOrd="0" presId="urn:microsoft.com/office/officeart/2008/layout/LinedList"/>
    <dgm:cxn modelId="{39C10D68-9994-A84C-AC1E-01C5AD4CC223}" type="presParOf" srcId="{2359C065-C4E4-4441-8BA7-7A1028E83A0F}" destId="{9A567801-6D10-BD40-BD57-F9E110957977}" srcOrd="1" destOrd="0" presId="urn:microsoft.com/office/officeart/2008/layout/LinedList"/>
    <dgm:cxn modelId="{2C5C0F5D-8409-8B48-990B-1BFD9E84F214}" type="presParOf" srcId="{F03109A8-D8B1-E646-9F43-8700562218FB}" destId="{72A14F80-AACE-B84B-A9E8-95CC5EE1AD32}" srcOrd="10" destOrd="0" presId="urn:microsoft.com/office/officeart/2008/layout/LinedList"/>
    <dgm:cxn modelId="{5355E256-019B-E746-889E-634BC0876884}" type="presParOf" srcId="{F03109A8-D8B1-E646-9F43-8700562218FB}" destId="{04E1DDE2-FA18-404B-BE9F-91425E6B89D5}" srcOrd="11" destOrd="0" presId="urn:microsoft.com/office/officeart/2008/layout/LinedList"/>
    <dgm:cxn modelId="{7B136806-28B0-EE47-80EB-EF34E0E70DBF}" type="presParOf" srcId="{04E1DDE2-FA18-404B-BE9F-91425E6B89D5}" destId="{C63EBCB4-B97C-B547-BA70-CC52993AAE0C}" srcOrd="0" destOrd="0" presId="urn:microsoft.com/office/officeart/2008/layout/LinedList"/>
    <dgm:cxn modelId="{4D940805-C065-5E49-B112-E12710EF2886}" type="presParOf" srcId="{04E1DDE2-FA18-404B-BE9F-91425E6B89D5}" destId="{D07656D6-852B-3B43-B05F-B1E2B7E7889E}" srcOrd="1" destOrd="0" presId="urn:microsoft.com/office/officeart/2008/layout/LinedList"/>
    <dgm:cxn modelId="{C49501E9-B250-1842-B2FD-150C30EE026D}" type="presParOf" srcId="{F03109A8-D8B1-E646-9F43-8700562218FB}" destId="{1621A777-1D87-8247-A34C-17EBFCD24916}" srcOrd="12" destOrd="0" presId="urn:microsoft.com/office/officeart/2008/layout/LinedList"/>
    <dgm:cxn modelId="{366F2C6E-0206-9C44-8664-6CCD238CC24E}" type="presParOf" srcId="{F03109A8-D8B1-E646-9F43-8700562218FB}" destId="{BA740DDE-49FC-C74F-A08B-1FC6A41B5DF2}" srcOrd="13" destOrd="0" presId="urn:microsoft.com/office/officeart/2008/layout/LinedList"/>
    <dgm:cxn modelId="{77D1FC88-AA1A-CD43-A030-05016126F8FC}" type="presParOf" srcId="{BA740DDE-49FC-C74F-A08B-1FC6A41B5DF2}" destId="{4EEA16FA-48C5-C24B-A4D8-B76F9A35E3C1}" srcOrd="0" destOrd="0" presId="urn:microsoft.com/office/officeart/2008/layout/LinedList"/>
    <dgm:cxn modelId="{B12F7BE4-8355-0641-8083-409CCE11D046}" type="presParOf" srcId="{BA740DDE-49FC-C74F-A08B-1FC6A41B5DF2}" destId="{F296DA24-0A69-DC44-99FC-D05FC8632C2F}" srcOrd="1" destOrd="0" presId="urn:microsoft.com/office/officeart/2008/layout/LinedList"/>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FAB4DC6-8984-8D4F-BFE6-2AD0044EE05D}"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5D660080-36C7-2A44-BC6F-61FEB712CAD9}">
      <dgm:prSet custT="1"/>
      <dgm:spPr>
        <a:solidFill>
          <a:srgbClr val="F7F7F9"/>
        </a:solidFill>
      </dgm:spPr>
      <dgm:t>
        <a:bodyPr anchor="ctr"/>
        <a:lstStyle/>
        <a:p>
          <a:pPr rtl="0"/>
          <a:r>
            <a:rPr lang="en-US" sz="2400" b="1" dirty="0">
              <a:latin typeface="Open Sans Semibold"/>
              <a:cs typeface="Open Sans Semibold"/>
            </a:rPr>
            <a:t>Domain 7: </a:t>
          </a:r>
          <a:r>
            <a:rPr lang="en-US" sz="2400" b="0" dirty="0">
              <a:latin typeface="Open Sans Semibold"/>
              <a:cs typeface="Open Sans Semibold"/>
            </a:rPr>
            <a:t>Security Operations</a:t>
          </a:r>
        </a:p>
      </dgm:t>
    </dgm:pt>
    <dgm:pt modelId="{097C7F3D-DD80-BD49-A21E-62C258C76CCE}" type="parTrans" cxnId="{4AE6B1EC-3E85-8E45-8F45-4A9B5F9CE79F}">
      <dgm:prSet/>
      <dgm:spPr/>
      <dgm:t>
        <a:bodyPr/>
        <a:lstStyle/>
        <a:p>
          <a:endParaRPr lang="en-US"/>
        </a:p>
      </dgm:t>
    </dgm:pt>
    <dgm:pt modelId="{C0FB1487-ED60-CB47-8E8D-C7287C9AD3DC}" type="sibTrans" cxnId="{4AE6B1EC-3E85-8E45-8F45-4A9B5F9CE79F}">
      <dgm:prSet/>
      <dgm:spPr/>
      <dgm:t>
        <a:bodyPr/>
        <a:lstStyle/>
        <a:p>
          <a:endParaRPr lang="en-US"/>
        </a:p>
      </dgm:t>
    </dgm:pt>
    <dgm:pt modelId="{9E887B32-6FA9-284C-8EA3-BE393E3A8AC7}">
      <dgm:prSet custT="1"/>
      <dgm:spPr>
        <a:solidFill>
          <a:srgbClr val="F7F7F9"/>
        </a:solidFill>
      </dgm:spPr>
      <dgm:t>
        <a:bodyPr anchor="ctr"/>
        <a:lstStyle/>
        <a:p>
          <a:pPr rtl="0"/>
          <a:r>
            <a:rPr lang="en-US" sz="2400" b="1" dirty="0">
              <a:latin typeface="Open Sans Semibold"/>
              <a:cs typeface="Open Sans Semibold"/>
            </a:rPr>
            <a:t>Domain 8: </a:t>
          </a:r>
          <a:r>
            <a:rPr lang="en-US" sz="2400" b="0" dirty="0">
              <a:latin typeface="Open Sans Semibold"/>
              <a:cs typeface="Open Sans Semibold"/>
            </a:rPr>
            <a:t>Software Development Security</a:t>
          </a:r>
        </a:p>
      </dgm:t>
    </dgm:pt>
    <dgm:pt modelId="{984C873E-CAB9-834F-A13E-1765BFE6BC10}" type="parTrans" cxnId="{A3B46446-9D2C-624A-B6FA-C96EB32BA233}">
      <dgm:prSet/>
      <dgm:spPr/>
      <dgm:t>
        <a:bodyPr/>
        <a:lstStyle/>
        <a:p>
          <a:endParaRPr lang="en-US"/>
        </a:p>
      </dgm:t>
    </dgm:pt>
    <dgm:pt modelId="{7444DA42-6FEC-4A46-9794-AADFC8EB6E4F}" type="sibTrans" cxnId="{A3B46446-9D2C-624A-B6FA-C96EB32BA233}">
      <dgm:prSet/>
      <dgm:spPr/>
      <dgm:t>
        <a:bodyPr/>
        <a:lstStyle/>
        <a:p>
          <a:endParaRPr lang="en-US"/>
        </a:p>
      </dgm:t>
    </dgm:pt>
    <dgm:pt modelId="{54AAC4BB-C02D-5548-97FF-C2DFDF2637B8}">
      <dgm:prSet custT="1"/>
      <dgm:spPr/>
      <dgm:t>
        <a:bodyPr anchor="ctr"/>
        <a:lstStyle/>
        <a:p>
          <a:pPr rtl="0"/>
          <a:endParaRPr lang="en-US" sz="2400" b="0" dirty="0">
            <a:latin typeface="Open Sans Semibold"/>
            <a:cs typeface="Open Sans Semibold"/>
          </a:endParaRPr>
        </a:p>
      </dgm:t>
    </dgm:pt>
    <dgm:pt modelId="{D2450336-B064-E840-AB61-E8240D67E240}" type="parTrans" cxnId="{BBC58CEF-10BE-A844-B1C5-4CE832174D4D}">
      <dgm:prSet/>
      <dgm:spPr/>
      <dgm:t>
        <a:bodyPr/>
        <a:lstStyle/>
        <a:p>
          <a:endParaRPr lang="en-US"/>
        </a:p>
      </dgm:t>
    </dgm:pt>
    <dgm:pt modelId="{7B706801-3838-6147-BA1C-ABF8114C7E39}" type="sibTrans" cxnId="{BBC58CEF-10BE-A844-B1C5-4CE832174D4D}">
      <dgm:prSet/>
      <dgm:spPr/>
      <dgm:t>
        <a:bodyPr/>
        <a:lstStyle/>
        <a:p>
          <a:endParaRPr lang="en-US"/>
        </a:p>
      </dgm:t>
    </dgm:pt>
    <dgm:pt modelId="{840AFEC2-FF39-D843-BBCE-299F27507266}">
      <dgm:prSet custT="1"/>
      <dgm:spPr/>
      <dgm:t>
        <a:bodyPr anchor="ctr"/>
        <a:lstStyle/>
        <a:p>
          <a:pPr rtl="0"/>
          <a:endParaRPr lang="en-US" sz="2400" b="0" dirty="0">
            <a:latin typeface="Open Sans Semibold"/>
            <a:cs typeface="Open Sans Semibold"/>
          </a:endParaRPr>
        </a:p>
      </dgm:t>
    </dgm:pt>
    <dgm:pt modelId="{5F16C5E0-078D-CB4F-957C-B5A9F61494B0}" type="parTrans" cxnId="{6C8E6F18-DD06-5D41-AF05-3A0C7FE8CC70}">
      <dgm:prSet/>
      <dgm:spPr/>
      <dgm:t>
        <a:bodyPr/>
        <a:lstStyle/>
        <a:p>
          <a:endParaRPr lang="en-US"/>
        </a:p>
      </dgm:t>
    </dgm:pt>
    <dgm:pt modelId="{FD2007B5-CC5F-B24D-849B-73B72F923581}" type="sibTrans" cxnId="{6C8E6F18-DD06-5D41-AF05-3A0C7FE8CC70}">
      <dgm:prSet/>
      <dgm:spPr/>
      <dgm:t>
        <a:bodyPr/>
        <a:lstStyle/>
        <a:p>
          <a:endParaRPr lang="en-US"/>
        </a:p>
      </dgm:t>
    </dgm:pt>
    <dgm:pt modelId="{F73219DE-00BF-F049-A708-81C2D16E64AD}">
      <dgm:prSet custT="1"/>
      <dgm:spPr/>
      <dgm:t>
        <a:bodyPr anchor="ctr"/>
        <a:lstStyle/>
        <a:p>
          <a:pPr rtl="0"/>
          <a:endParaRPr lang="en-US" sz="2400" b="0" dirty="0">
            <a:latin typeface="Open Sans Semibold"/>
            <a:cs typeface="Open Sans Semibold"/>
          </a:endParaRPr>
        </a:p>
      </dgm:t>
    </dgm:pt>
    <dgm:pt modelId="{FBF04215-E306-1B44-B7C1-7CE2622C9B7E}" type="parTrans" cxnId="{0EEF45D7-7C11-B94A-9D60-8CB7743F8418}">
      <dgm:prSet/>
      <dgm:spPr/>
      <dgm:t>
        <a:bodyPr/>
        <a:lstStyle/>
        <a:p>
          <a:endParaRPr lang="en-US"/>
        </a:p>
      </dgm:t>
    </dgm:pt>
    <dgm:pt modelId="{5002A148-968E-294A-BFD7-2310BAC1D7B7}" type="sibTrans" cxnId="{0EEF45D7-7C11-B94A-9D60-8CB7743F8418}">
      <dgm:prSet/>
      <dgm:spPr/>
      <dgm:t>
        <a:bodyPr/>
        <a:lstStyle/>
        <a:p>
          <a:endParaRPr lang="en-US"/>
        </a:p>
      </dgm:t>
    </dgm:pt>
    <dgm:pt modelId="{281D34A8-16D4-7742-B83C-1D2ECFA8F248}">
      <dgm:prSet custT="1"/>
      <dgm:spPr/>
      <dgm:t>
        <a:bodyPr anchor="ctr"/>
        <a:lstStyle/>
        <a:p>
          <a:endParaRPr lang="en-US" sz="2400" b="0" dirty="0">
            <a:latin typeface="Open Sans Semibold"/>
            <a:cs typeface="Open Sans Semibold"/>
          </a:endParaRPr>
        </a:p>
      </dgm:t>
    </dgm:pt>
    <dgm:pt modelId="{5C4A8482-B950-E54A-B31C-00FA8857679F}" type="parTrans" cxnId="{EC070DFD-EE78-3A45-B45F-89E172B6A8C8}">
      <dgm:prSet/>
      <dgm:spPr/>
      <dgm:t>
        <a:bodyPr/>
        <a:lstStyle/>
        <a:p>
          <a:endParaRPr lang="en-US"/>
        </a:p>
      </dgm:t>
    </dgm:pt>
    <dgm:pt modelId="{C7502B2C-5CC5-3E47-9DE4-FEFCDEC2175D}" type="sibTrans" cxnId="{EC070DFD-EE78-3A45-B45F-89E172B6A8C8}">
      <dgm:prSet/>
      <dgm:spPr/>
      <dgm:t>
        <a:bodyPr/>
        <a:lstStyle/>
        <a:p>
          <a:endParaRPr lang="en-US"/>
        </a:p>
      </dgm:t>
    </dgm:pt>
    <dgm:pt modelId="{C4AA0DC9-17FF-294E-B1B8-45707C7B297D}">
      <dgm:prSet/>
      <dgm:spPr/>
      <dgm:t>
        <a:bodyPr/>
        <a:lstStyle/>
        <a:p>
          <a:endParaRPr lang="en-US" dirty="0"/>
        </a:p>
      </dgm:t>
    </dgm:pt>
    <dgm:pt modelId="{BF8A5ACC-AF4D-B547-A6FB-F1FD2B2F07E3}" type="parTrans" cxnId="{DBDDB0AE-CFEE-2843-8EE4-5088806BFA8F}">
      <dgm:prSet/>
      <dgm:spPr/>
      <dgm:t>
        <a:bodyPr/>
        <a:lstStyle/>
        <a:p>
          <a:endParaRPr lang="en-US"/>
        </a:p>
      </dgm:t>
    </dgm:pt>
    <dgm:pt modelId="{1A48F92F-EA59-014A-A2C8-6E31665CAA93}" type="sibTrans" cxnId="{DBDDB0AE-CFEE-2843-8EE4-5088806BFA8F}">
      <dgm:prSet/>
      <dgm:spPr/>
      <dgm:t>
        <a:bodyPr/>
        <a:lstStyle/>
        <a:p>
          <a:endParaRPr lang="en-US"/>
        </a:p>
      </dgm:t>
    </dgm:pt>
    <dgm:pt modelId="{F03109A8-D8B1-E646-9F43-8700562218FB}" type="pres">
      <dgm:prSet presAssocID="{CFAB4DC6-8984-8D4F-BFE6-2AD0044EE05D}" presName="vert0" presStyleCnt="0">
        <dgm:presLayoutVars>
          <dgm:dir/>
          <dgm:animOne val="branch"/>
          <dgm:animLvl val="lvl"/>
        </dgm:presLayoutVars>
      </dgm:prSet>
      <dgm:spPr/>
    </dgm:pt>
    <dgm:pt modelId="{2B7A0789-F780-5D41-82E2-6001E6082878}" type="pres">
      <dgm:prSet presAssocID="{5D660080-36C7-2A44-BC6F-61FEB712CAD9}" presName="thickLine" presStyleLbl="alignNode1" presStyleIdx="0" presStyleCnt="7"/>
      <dgm:spPr>
        <a:ln>
          <a:solidFill>
            <a:srgbClr val="FFFFFF"/>
          </a:solidFill>
        </a:ln>
      </dgm:spPr>
    </dgm:pt>
    <dgm:pt modelId="{28B02803-7E30-8844-A47E-ABC5B47220C9}" type="pres">
      <dgm:prSet presAssocID="{5D660080-36C7-2A44-BC6F-61FEB712CAD9}" presName="horz1" presStyleCnt="0"/>
      <dgm:spPr/>
    </dgm:pt>
    <dgm:pt modelId="{1858FC74-4C3B-8C4E-AD18-F4DDE5356352}" type="pres">
      <dgm:prSet presAssocID="{5D660080-36C7-2A44-BC6F-61FEB712CAD9}" presName="tx1" presStyleLbl="revTx" presStyleIdx="0" presStyleCnt="7"/>
      <dgm:spPr/>
    </dgm:pt>
    <dgm:pt modelId="{C6D6577B-3B5E-654A-9156-DFB3B1035A6B}" type="pres">
      <dgm:prSet presAssocID="{5D660080-36C7-2A44-BC6F-61FEB712CAD9}" presName="vert1" presStyleCnt="0"/>
      <dgm:spPr/>
    </dgm:pt>
    <dgm:pt modelId="{81B6FAE2-23E4-4546-AD04-5A1B7DB6ED86}" type="pres">
      <dgm:prSet presAssocID="{9E887B32-6FA9-284C-8EA3-BE393E3A8AC7}" presName="thickLine" presStyleLbl="alignNode1" presStyleIdx="1" presStyleCnt="7"/>
      <dgm:spPr>
        <a:ln>
          <a:solidFill>
            <a:srgbClr val="FFFFFF"/>
          </a:solidFill>
        </a:ln>
      </dgm:spPr>
    </dgm:pt>
    <dgm:pt modelId="{18DBD1DD-59DF-9E49-917D-E2E33B39F1F5}" type="pres">
      <dgm:prSet presAssocID="{9E887B32-6FA9-284C-8EA3-BE393E3A8AC7}" presName="horz1" presStyleCnt="0"/>
      <dgm:spPr/>
    </dgm:pt>
    <dgm:pt modelId="{72098F93-2631-3946-8309-625790F0C226}" type="pres">
      <dgm:prSet presAssocID="{9E887B32-6FA9-284C-8EA3-BE393E3A8AC7}" presName="tx1" presStyleLbl="revTx" presStyleIdx="1" presStyleCnt="7"/>
      <dgm:spPr/>
    </dgm:pt>
    <dgm:pt modelId="{CC94D176-746E-A44B-BF2F-514A7DB394E7}" type="pres">
      <dgm:prSet presAssocID="{9E887B32-6FA9-284C-8EA3-BE393E3A8AC7}" presName="vert1" presStyleCnt="0"/>
      <dgm:spPr/>
    </dgm:pt>
    <dgm:pt modelId="{9CC527D9-3328-1844-BDFB-663FBB123147}" type="pres">
      <dgm:prSet presAssocID="{54AAC4BB-C02D-5548-97FF-C2DFDF2637B8}" presName="thickLine" presStyleLbl="alignNode1" presStyleIdx="2" presStyleCnt="7"/>
      <dgm:spPr>
        <a:ln>
          <a:solidFill>
            <a:srgbClr val="FFFFFF"/>
          </a:solidFill>
        </a:ln>
      </dgm:spPr>
    </dgm:pt>
    <dgm:pt modelId="{F38C55B2-7E90-084A-A690-622E918C0F73}" type="pres">
      <dgm:prSet presAssocID="{54AAC4BB-C02D-5548-97FF-C2DFDF2637B8}" presName="horz1" presStyleCnt="0"/>
      <dgm:spPr/>
    </dgm:pt>
    <dgm:pt modelId="{4C74A29A-2FB0-A14A-AD53-59D5FC2432F2}" type="pres">
      <dgm:prSet presAssocID="{54AAC4BB-C02D-5548-97FF-C2DFDF2637B8}" presName="tx1" presStyleLbl="revTx" presStyleIdx="2" presStyleCnt="7"/>
      <dgm:spPr/>
    </dgm:pt>
    <dgm:pt modelId="{BB030912-708A-D84F-9526-AC19BC420F12}" type="pres">
      <dgm:prSet presAssocID="{54AAC4BB-C02D-5548-97FF-C2DFDF2637B8}" presName="vert1" presStyleCnt="0"/>
      <dgm:spPr/>
    </dgm:pt>
    <dgm:pt modelId="{0A3154CB-248A-C741-AF88-27F9F85BF046}" type="pres">
      <dgm:prSet presAssocID="{840AFEC2-FF39-D843-BBCE-299F27507266}" presName="thickLine" presStyleLbl="alignNode1" presStyleIdx="3" presStyleCnt="7"/>
      <dgm:spPr>
        <a:ln>
          <a:noFill/>
        </a:ln>
      </dgm:spPr>
    </dgm:pt>
    <dgm:pt modelId="{8C9F85AB-4817-1644-94BB-BCBE49ED011C}" type="pres">
      <dgm:prSet presAssocID="{840AFEC2-FF39-D843-BBCE-299F27507266}" presName="horz1" presStyleCnt="0"/>
      <dgm:spPr/>
    </dgm:pt>
    <dgm:pt modelId="{3F1BEDE9-6224-334F-8391-0198328B3E1D}" type="pres">
      <dgm:prSet presAssocID="{840AFEC2-FF39-D843-BBCE-299F27507266}" presName="tx1" presStyleLbl="revTx" presStyleIdx="3" presStyleCnt="7"/>
      <dgm:spPr/>
    </dgm:pt>
    <dgm:pt modelId="{8385E50F-6F8A-B040-A631-917DEB8D9911}" type="pres">
      <dgm:prSet presAssocID="{840AFEC2-FF39-D843-BBCE-299F27507266}" presName="vert1" presStyleCnt="0"/>
      <dgm:spPr/>
    </dgm:pt>
    <dgm:pt modelId="{B1F0A441-036A-4D48-A20D-78DDE49BA465}" type="pres">
      <dgm:prSet presAssocID="{F73219DE-00BF-F049-A708-81C2D16E64AD}" presName="thickLine" presStyleLbl="alignNode1" presStyleIdx="4" presStyleCnt="7"/>
      <dgm:spPr>
        <a:ln>
          <a:noFill/>
        </a:ln>
      </dgm:spPr>
    </dgm:pt>
    <dgm:pt modelId="{2359C065-C4E4-4441-8BA7-7A1028E83A0F}" type="pres">
      <dgm:prSet presAssocID="{F73219DE-00BF-F049-A708-81C2D16E64AD}" presName="horz1" presStyleCnt="0"/>
      <dgm:spPr/>
    </dgm:pt>
    <dgm:pt modelId="{9056C052-B14B-C94D-8A57-3371D85E6F5D}" type="pres">
      <dgm:prSet presAssocID="{F73219DE-00BF-F049-A708-81C2D16E64AD}" presName="tx1" presStyleLbl="revTx" presStyleIdx="4" presStyleCnt="7"/>
      <dgm:spPr/>
    </dgm:pt>
    <dgm:pt modelId="{9A567801-6D10-BD40-BD57-F9E110957977}" type="pres">
      <dgm:prSet presAssocID="{F73219DE-00BF-F049-A708-81C2D16E64AD}" presName="vert1" presStyleCnt="0"/>
      <dgm:spPr/>
    </dgm:pt>
    <dgm:pt modelId="{72A14F80-AACE-B84B-A9E8-95CC5EE1AD32}" type="pres">
      <dgm:prSet presAssocID="{281D34A8-16D4-7742-B83C-1D2ECFA8F248}" presName="thickLine" presStyleLbl="alignNode1" presStyleIdx="5" presStyleCnt="7"/>
      <dgm:spPr>
        <a:ln>
          <a:noFill/>
        </a:ln>
      </dgm:spPr>
    </dgm:pt>
    <dgm:pt modelId="{04E1DDE2-FA18-404B-BE9F-91425E6B89D5}" type="pres">
      <dgm:prSet presAssocID="{281D34A8-16D4-7742-B83C-1D2ECFA8F248}" presName="horz1" presStyleCnt="0"/>
      <dgm:spPr/>
    </dgm:pt>
    <dgm:pt modelId="{C63EBCB4-B97C-B547-BA70-CC52993AAE0C}" type="pres">
      <dgm:prSet presAssocID="{281D34A8-16D4-7742-B83C-1D2ECFA8F248}" presName="tx1" presStyleLbl="revTx" presStyleIdx="5" presStyleCnt="7"/>
      <dgm:spPr/>
    </dgm:pt>
    <dgm:pt modelId="{D07656D6-852B-3B43-B05F-B1E2B7E7889E}" type="pres">
      <dgm:prSet presAssocID="{281D34A8-16D4-7742-B83C-1D2ECFA8F248}" presName="vert1" presStyleCnt="0"/>
      <dgm:spPr/>
    </dgm:pt>
    <dgm:pt modelId="{67F43422-46B8-B241-9E20-1B7A41ECFDE0}" type="pres">
      <dgm:prSet presAssocID="{C4AA0DC9-17FF-294E-B1B8-45707C7B297D}" presName="thickLine" presStyleLbl="alignNode1" presStyleIdx="6" presStyleCnt="7"/>
      <dgm:spPr>
        <a:ln>
          <a:noFill/>
        </a:ln>
      </dgm:spPr>
    </dgm:pt>
    <dgm:pt modelId="{67DAAE7B-6F11-A847-8CA4-08E9ED151E33}" type="pres">
      <dgm:prSet presAssocID="{C4AA0DC9-17FF-294E-B1B8-45707C7B297D}" presName="horz1" presStyleCnt="0"/>
      <dgm:spPr/>
    </dgm:pt>
    <dgm:pt modelId="{7944D0A9-F488-3C42-8A35-97875AB9BCA2}" type="pres">
      <dgm:prSet presAssocID="{C4AA0DC9-17FF-294E-B1B8-45707C7B297D}" presName="tx1" presStyleLbl="revTx" presStyleIdx="6" presStyleCnt="7"/>
      <dgm:spPr/>
    </dgm:pt>
    <dgm:pt modelId="{0C8819E0-6E00-B448-AEE7-08FAD465EB61}" type="pres">
      <dgm:prSet presAssocID="{C4AA0DC9-17FF-294E-B1B8-45707C7B297D}" presName="vert1" presStyleCnt="0"/>
      <dgm:spPr/>
    </dgm:pt>
  </dgm:ptLst>
  <dgm:cxnLst>
    <dgm:cxn modelId="{6C8E6F18-DD06-5D41-AF05-3A0C7FE8CC70}" srcId="{CFAB4DC6-8984-8D4F-BFE6-2AD0044EE05D}" destId="{840AFEC2-FF39-D843-BBCE-299F27507266}" srcOrd="3" destOrd="0" parTransId="{5F16C5E0-078D-CB4F-957C-B5A9F61494B0}" sibTransId="{FD2007B5-CC5F-B24D-849B-73B72F923581}"/>
    <dgm:cxn modelId="{57DFE62F-CC43-1442-A62D-23602E933257}" type="presOf" srcId="{840AFEC2-FF39-D843-BBCE-299F27507266}" destId="{3F1BEDE9-6224-334F-8391-0198328B3E1D}" srcOrd="0" destOrd="0" presId="urn:microsoft.com/office/officeart/2008/layout/LinedList"/>
    <dgm:cxn modelId="{B1E54B65-943C-6A47-9904-31C751092D9B}" type="presOf" srcId="{CFAB4DC6-8984-8D4F-BFE6-2AD0044EE05D}" destId="{F03109A8-D8B1-E646-9F43-8700562218FB}" srcOrd="0" destOrd="0" presId="urn:microsoft.com/office/officeart/2008/layout/LinedList"/>
    <dgm:cxn modelId="{A3B46446-9D2C-624A-B6FA-C96EB32BA233}" srcId="{CFAB4DC6-8984-8D4F-BFE6-2AD0044EE05D}" destId="{9E887B32-6FA9-284C-8EA3-BE393E3A8AC7}" srcOrd="1" destOrd="0" parTransId="{984C873E-CAB9-834F-A13E-1765BFE6BC10}" sibTransId="{7444DA42-6FEC-4A46-9794-AADFC8EB6E4F}"/>
    <dgm:cxn modelId="{ACA1CF6C-41F6-7843-A38F-24B08FF1BCB6}" type="presOf" srcId="{281D34A8-16D4-7742-B83C-1D2ECFA8F248}" destId="{C63EBCB4-B97C-B547-BA70-CC52993AAE0C}" srcOrd="0" destOrd="0" presId="urn:microsoft.com/office/officeart/2008/layout/LinedList"/>
    <dgm:cxn modelId="{41CD2057-2D57-874F-8B0B-EEABFE90A69C}" type="presOf" srcId="{54AAC4BB-C02D-5548-97FF-C2DFDF2637B8}" destId="{4C74A29A-2FB0-A14A-AD53-59D5FC2432F2}" srcOrd="0" destOrd="0" presId="urn:microsoft.com/office/officeart/2008/layout/LinedList"/>
    <dgm:cxn modelId="{5FB24EAC-B65C-0749-B74A-BA8796D7BA26}" type="presOf" srcId="{9E887B32-6FA9-284C-8EA3-BE393E3A8AC7}" destId="{72098F93-2631-3946-8309-625790F0C226}" srcOrd="0" destOrd="0" presId="urn:microsoft.com/office/officeart/2008/layout/LinedList"/>
    <dgm:cxn modelId="{DBDDB0AE-CFEE-2843-8EE4-5088806BFA8F}" srcId="{CFAB4DC6-8984-8D4F-BFE6-2AD0044EE05D}" destId="{C4AA0DC9-17FF-294E-B1B8-45707C7B297D}" srcOrd="6" destOrd="0" parTransId="{BF8A5ACC-AF4D-B547-A6FB-F1FD2B2F07E3}" sibTransId="{1A48F92F-EA59-014A-A2C8-6E31665CAA93}"/>
    <dgm:cxn modelId="{40F6E5D0-7531-4944-96F9-A63CD07162C3}" type="presOf" srcId="{C4AA0DC9-17FF-294E-B1B8-45707C7B297D}" destId="{7944D0A9-F488-3C42-8A35-97875AB9BCA2}" srcOrd="0" destOrd="0" presId="urn:microsoft.com/office/officeart/2008/layout/LinedList"/>
    <dgm:cxn modelId="{0EEF45D7-7C11-B94A-9D60-8CB7743F8418}" srcId="{CFAB4DC6-8984-8D4F-BFE6-2AD0044EE05D}" destId="{F73219DE-00BF-F049-A708-81C2D16E64AD}" srcOrd="4" destOrd="0" parTransId="{FBF04215-E306-1B44-B7C1-7CE2622C9B7E}" sibTransId="{5002A148-968E-294A-BFD7-2310BAC1D7B7}"/>
    <dgm:cxn modelId="{AED1BBDF-4B1B-CD47-927E-A2AAEE611B95}" type="presOf" srcId="{5D660080-36C7-2A44-BC6F-61FEB712CAD9}" destId="{1858FC74-4C3B-8C4E-AD18-F4DDE5356352}" srcOrd="0" destOrd="0" presId="urn:microsoft.com/office/officeart/2008/layout/LinedList"/>
    <dgm:cxn modelId="{4AE6B1EC-3E85-8E45-8F45-4A9B5F9CE79F}" srcId="{CFAB4DC6-8984-8D4F-BFE6-2AD0044EE05D}" destId="{5D660080-36C7-2A44-BC6F-61FEB712CAD9}" srcOrd="0" destOrd="0" parTransId="{097C7F3D-DD80-BD49-A21E-62C258C76CCE}" sibTransId="{C0FB1487-ED60-CB47-8E8D-C7287C9AD3DC}"/>
    <dgm:cxn modelId="{BBC58CEF-10BE-A844-B1C5-4CE832174D4D}" srcId="{CFAB4DC6-8984-8D4F-BFE6-2AD0044EE05D}" destId="{54AAC4BB-C02D-5548-97FF-C2DFDF2637B8}" srcOrd="2" destOrd="0" parTransId="{D2450336-B064-E840-AB61-E8240D67E240}" sibTransId="{7B706801-3838-6147-BA1C-ABF8114C7E39}"/>
    <dgm:cxn modelId="{984DF8FA-4A44-8044-8F7B-F59DF97223EF}" type="presOf" srcId="{F73219DE-00BF-F049-A708-81C2D16E64AD}" destId="{9056C052-B14B-C94D-8A57-3371D85E6F5D}" srcOrd="0" destOrd="0" presId="urn:microsoft.com/office/officeart/2008/layout/LinedList"/>
    <dgm:cxn modelId="{EC070DFD-EE78-3A45-B45F-89E172B6A8C8}" srcId="{CFAB4DC6-8984-8D4F-BFE6-2AD0044EE05D}" destId="{281D34A8-16D4-7742-B83C-1D2ECFA8F248}" srcOrd="5" destOrd="0" parTransId="{5C4A8482-B950-E54A-B31C-00FA8857679F}" sibTransId="{C7502B2C-5CC5-3E47-9DE4-FEFCDEC2175D}"/>
    <dgm:cxn modelId="{A37E54EA-B35B-5A4D-BB54-0973B9416398}" type="presParOf" srcId="{F03109A8-D8B1-E646-9F43-8700562218FB}" destId="{2B7A0789-F780-5D41-82E2-6001E6082878}" srcOrd="0" destOrd="0" presId="urn:microsoft.com/office/officeart/2008/layout/LinedList"/>
    <dgm:cxn modelId="{2A5E49F9-AD81-2243-BB61-FDFAF9DB396B}" type="presParOf" srcId="{F03109A8-D8B1-E646-9F43-8700562218FB}" destId="{28B02803-7E30-8844-A47E-ABC5B47220C9}" srcOrd="1" destOrd="0" presId="urn:microsoft.com/office/officeart/2008/layout/LinedList"/>
    <dgm:cxn modelId="{E8E2A784-CFC9-F743-AB49-FC843CA675C3}" type="presParOf" srcId="{28B02803-7E30-8844-A47E-ABC5B47220C9}" destId="{1858FC74-4C3B-8C4E-AD18-F4DDE5356352}" srcOrd="0" destOrd="0" presId="urn:microsoft.com/office/officeart/2008/layout/LinedList"/>
    <dgm:cxn modelId="{59048BB6-3AF3-3A4A-A559-E399737EF807}" type="presParOf" srcId="{28B02803-7E30-8844-A47E-ABC5B47220C9}" destId="{C6D6577B-3B5E-654A-9156-DFB3B1035A6B}" srcOrd="1" destOrd="0" presId="urn:microsoft.com/office/officeart/2008/layout/LinedList"/>
    <dgm:cxn modelId="{F20E7C4C-7099-AE4F-812F-61DC99FBD53B}" type="presParOf" srcId="{F03109A8-D8B1-E646-9F43-8700562218FB}" destId="{81B6FAE2-23E4-4546-AD04-5A1B7DB6ED86}" srcOrd="2" destOrd="0" presId="urn:microsoft.com/office/officeart/2008/layout/LinedList"/>
    <dgm:cxn modelId="{E9EEDAF4-8F64-6C43-899E-F930BEAD5AC1}" type="presParOf" srcId="{F03109A8-D8B1-E646-9F43-8700562218FB}" destId="{18DBD1DD-59DF-9E49-917D-E2E33B39F1F5}" srcOrd="3" destOrd="0" presId="urn:microsoft.com/office/officeart/2008/layout/LinedList"/>
    <dgm:cxn modelId="{4FD46A69-B541-CA45-98DB-E3B20C280B52}" type="presParOf" srcId="{18DBD1DD-59DF-9E49-917D-E2E33B39F1F5}" destId="{72098F93-2631-3946-8309-625790F0C226}" srcOrd="0" destOrd="0" presId="urn:microsoft.com/office/officeart/2008/layout/LinedList"/>
    <dgm:cxn modelId="{C32BEEA5-F7FB-4F49-B7A9-BB9AD2360F84}" type="presParOf" srcId="{18DBD1DD-59DF-9E49-917D-E2E33B39F1F5}" destId="{CC94D176-746E-A44B-BF2F-514A7DB394E7}" srcOrd="1" destOrd="0" presId="urn:microsoft.com/office/officeart/2008/layout/LinedList"/>
    <dgm:cxn modelId="{D25FE2E2-1652-E14E-BF8E-78F2D9287EC7}" type="presParOf" srcId="{F03109A8-D8B1-E646-9F43-8700562218FB}" destId="{9CC527D9-3328-1844-BDFB-663FBB123147}" srcOrd="4" destOrd="0" presId="urn:microsoft.com/office/officeart/2008/layout/LinedList"/>
    <dgm:cxn modelId="{99BB2EDF-A9DA-2347-87C3-CE142E9942AA}" type="presParOf" srcId="{F03109A8-D8B1-E646-9F43-8700562218FB}" destId="{F38C55B2-7E90-084A-A690-622E918C0F73}" srcOrd="5" destOrd="0" presId="urn:microsoft.com/office/officeart/2008/layout/LinedList"/>
    <dgm:cxn modelId="{B90847C6-2E35-B94B-8E10-0F85C944C352}" type="presParOf" srcId="{F38C55B2-7E90-084A-A690-622E918C0F73}" destId="{4C74A29A-2FB0-A14A-AD53-59D5FC2432F2}" srcOrd="0" destOrd="0" presId="urn:microsoft.com/office/officeart/2008/layout/LinedList"/>
    <dgm:cxn modelId="{3EF298D8-C835-3B4D-B1FD-36A7132CD9E0}" type="presParOf" srcId="{F38C55B2-7E90-084A-A690-622E918C0F73}" destId="{BB030912-708A-D84F-9526-AC19BC420F12}" srcOrd="1" destOrd="0" presId="urn:microsoft.com/office/officeart/2008/layout/LinedList"/>
    <dgm:cxn modelId="{4505F6C6-0A9E-B942-A2AB-E72B301EE6D7}" type="presParOf" srcId="{F03109A8-D8B1-E646-9F43-8700562218FB}" destId="{0A3154CB-248A-C741-AF88-27F9F85BF046}" srcOrd="6" destOrd="0" presId="urn:microsoft.com/office/officeart/2008/layout/LinedList"/>
    <dgm:cxn modelId="{0864A2CD-00E9-284B-B9D6-5621FDE421BF}" type="presParOf" srcId="{F03109A8-D8B1-E646-9F43-8700562218FB}" destId="{8C9F85AB-4817-1644-94BB-BCBE49ED011C}" srcOrd="7" destOrd="0" presId="urn:microsoft.com/office/officeart/2008/layout/LinedList"/>
    <dgm:cxn modelId="{641A339A-7544-2241-A86F-2AF89EEEB612}" type="presParOf" srcId="{8C9F85AB-4817-1644-94BB-BCBE49ED011C}" destId="{3F1BEDE9-6224-334F-8391-0198328B3E1D}" srcOrd="0" destOrd="0" presId="urn:microsoft.com/office/officeart/2008/layout/LinedList"/>
    <dgm:cxn modelId="{A7FE258E-7243-EF42-8E07-5633B5C7C3B4}" type="presParOf" srcId="{8C9F85AB-4817-1644-94BB-BCBE49ED011C}" destId="{8385E50F-6F8A-B040-A631-917DEB8D9911}" srcOrd="1" destOrd="0" presId="urn:microsoft.com/office/officeart/2008/layout/LinedList"/>
    <dgm:cxn modelId="{E3DF82D4-2B65-7E4F-8FB8-6A247A049D2E}" type="presParOf" srcId="{F03109A8-D8B1-E646-9F43-8700562218FB}" destId="{B1F0A441-036A-4D48-A20D-78DDE49BA465}" srcOrd="8" destOrd="0" presId="urn:microsoft.com/office/officeart/2008/layout/LinedList"/>
    <dgm:cxn modelId="{D2D96247-5039-0241-B76A-310484093F7D}" type="presParOf" srcId="{F03109A8-D8B1-E646-9F43-8700562218FB}" destId="{2359C065-C4E4-4441-8BA7-7A1028E83A0F}" srcOrd="9" destOrd="0" presId="urn:microsoft.com/office/officeart/2008/layout/LinedList"/>
    <dgm:cxn modelId="{D816ECB3-1E95-4346-959F-2DA85FB3B2BB}" type="presParOf" srcId="{2359C065-C4E4-4441-8BA7-7A1028E83A0F}" destId="{9056C052-B14B-C94D-8A57-3371D85E6F5D}" srcOrd="0" destOrd="0" presId="urn:microsoft.com/office/officeart/2008/layout/LinedList"/>
    <dgm:cxn modelId="{1E08366F-336F-D74B-8CCF-44CBB6B50B07}" type="presParOf" srcId="{2359C065-C4E4-4441-8BA7-7A1028E83A0F}" destId="{9A567801-6D10-BD40-BD57-F9E110957977}" srcOrd="1" destOrd="0" presId="urn:microsoft.com/office/officeart/2008/layout/LinedList"/>
    <dgm:cxn modelId="{68B39356-B196-CE4B-8893-020C666B7B42}" type="presParOf" srcId="{F03109A8-D8B1-E646-9F43-8700562218FB}" destId="{72A14F80-AACE-B84B-A9E8-95CC5EE1AD32}" srcOrd="10" destOrd="0" presId="urn:microsoft.com/office/officeart/2008/layout/LinedList"/>
    <dgm:cxn modelId="{581A33A0-1EFE-C843-8BCC-A1F62C4D14F7}" type="presParOf" srcId="{F03109A8-D8B1-E646-9F43-8700562218FB}" destId="{04E1DDE2-FA18-404B-BE9F-91425E6B89D5}" srcOrd="11" destOrd="0" presId="urn:microsoft.com/office/officeart/2008/layout/LinedList"/>
    <dgm:cxn modelId="{304A6651-6FB7-BA4E-9AAD-123CA1C1D1F3}" type="presParOf" srcId="{04E1DDE2-FA18-404B-BE9F-91425E6B89D5}" destId="{C63EBCB4-B97C-B547-BA70-CC52993AAE0C}" srcOrd="0" destOrd="0" presId="urn:microsoft.com/office/officeart/2008/layout/LinedList"/>
    <dgm:cxn modelId="{C2258D57-0CF9-BB45-BDF3-B51B71A62E49}" type="presParOf" srcId="{04E1DDE2-FA18-404B-BE9F-91425E6B89D5}" destId="{D07656D6-852B-3B43-B05F-B1E2B7E7889E}" srcOrd="1" destOrd="0" presId="urn:microsoft.com/office/officeart/2008/layout/LinedList"/>
    <dgm:cxn modelId="{409A157D-08D4-0D4D-8BB0-C709E2E742CD}" type="presParOf" srcId="{F03109A8-D8B1-E646-9F43-8700562218FB}" destId="{67F43422-46B8-B241-9E20-1B7A41ECFDE0}" srcOrd="12" destOrd="0" presId="urn:microsoft.com/office/officeart/2008/layout/LinedList"/>
    <dgm:cxn modelId="{55CEC0E6-E9D8-1645-B3D7-E8FB535F067D}" type="presParOf" srcId="{F03109A8-D8B1-E646-9F43-8700562218FB}" destId="{67DAAE7B-6F11-A847-8CA4-08E9ED151E33}" srcOrd="13" destOrd="0" presId="urn:microsoft.com/office/officeart/2008/layout/LinedList"/>
    <dgm:cxn modelId="{B8902D1C-6258-2A47-9326-7D7BF5607852}" type="presParOf" srcId="{67DAAE7B-6F11-A847-8CA4-08E9ED151E33}" destId="{7944D0A9-F488-3C42-8A35-97875AB9BCA2}" srcOrd="0" destOrd="0" presId="urn:microsoft.com/office/officeart/2008/layout/LinedList"/>
    <dgm:cxn modelId="{6729F867-46F0-DE45-B885-02D9BE831959}" type="presParOf" srcId="{67DAAE7B-6F11-A847-8CA4-08E9ED151E33}" destId="{0C8819E0-6E00-B448-AEE7-08FAD465EB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C418F0E7-5517-084C-909F-8B1366168794}">
      <dgm:prSet custT="1"/>
      <dgm:spPr/>
      <dgm:t>
        <a:bodyPr anchor="ctr"/>
        <a:lstStyle/>
        <a:p>
          <a:pPr rtl="0"/>
          <a:r>
            <a:rPr lang="en-US" sz="2400" dirty="0">
              <a:latin typeface="Open Sans Semibold"/>
              <a:cs typeface="Open Sans Semibold"/>
            </a:rPr>
            <a:t>Concepts of Confidentiality, Integrity, and Availability</a:t>
          </a:r>
        </a:p>
      </dgm:t>
    </dgm:pt>
    <dgm:pt modelId="{19A23346-CD11-6C40-ACCC-E94A71B135AE}" type="parTrans" cxnId="{73B6999F-E8D9-304B-9D94-2B85283A5709}">
      <dgm:prSet/>
      <dgm:spPr/>
      <dgm:t>
        <a:bodyPr/>
        <a:lstStyle/>
        <a:p>
          <a:endParaRPr lang="en-US"/>
        </a:p>
      </dgm:t>
    </dgm:pt>
    <dgm:pt modelId="{D93E97CF-3507-2949-976E-DED69395F0A9}" type="sibTrans" cxnId="{73B6999F-E8D9-304B-9D94-2B85283A5709}">
      <dgm:prSet/>
      <dgm:spPr/>
      <dgm:t>
        <a:bodyPr/>
        <a:lstStyle/>
        <a:p>
          <a:endParaRPr lang="en-US"/>
        </a:p>
      </dgm:t>
    </dgm:pt>
    <dgm:pt modelId="{8EE80EBD-97AE-8847-BB37-29587238724D}">
      <dgm:prSet custT="1"/>
      <dgm:spPr/>
      <dgm:t>
        <a:bodyPr anchor="ctr"/>
        <a:lstStyle/>
        <a:p>
          <a:pPr rtl="0"/>
          <a:r>
            <a:rPr lang="en-US" sz="2400" dirty="0">
              <a:latin typeface="Open Sans Semibold"/>
              <a:cs typeface="Open Sans Semibold"/>
            </a:rPr>
            <a:t>Organizational/Corporate Governance</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dgm:t>
        <a:bodyPr anchor="ctr"/>
        <a:lstStyle/>
        <a:p>
          <a:r>
            <a:rPr lang="en-US" sz="2400" dirty="0">
              <a:latin typeface="Open Sans Semibold"/>
              <a:cs typeface="Open Sans Semibold"/>
            </a:rPr>
            <a:t>Risk Management Concepts</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dgm:t>
        <a:bodyPr anchor="ctr"/>
        <a:lstStyle/>
        <a:p>
          <a:pPr rtl="0"/>
          <a:r>
            <a:rPr lang="en-US" sz="2400" dirty="0">
              <a:latin typeface="Open Sans Semibold"/>
              <a:cs typeface="Open Sans Semibold"/>
            </a:rPr>
            <a:t>Compliance Requirements</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4E8777BC-1BD9-DF49-91E5-0DB19DF89C6E}">
      <dgm:prSet custT="1"/>
      <dgm:spPr/>
      <dgm:t>
        <a:bodyPr tIns="91440" bIns="162560"/>
        <a:lstStyle/>
        <a:p>
          <a:pPr rtl="0">
            <a:lnSpc>
              <a:spcPct val="100000"/>
            </a:lnSpc>
            <a:spcAft>
              <a:spcPts val="2808"/>
            </a:spcAft>
          </a:pPr>
          <a:r>
            <a:rPr lang="en-US" sz="2400" b="0" dirty="0">
              <a:latin typeface="Open Sans Semibold"/>
              <a:cs typeface="Open Sans Semibold"/>
            </a:rPr>
            <a:t>Legal and Regulatory Issues that Pertain to Information Security </a:t>
          </a:r>
          <a:br>
            <a:rPr lang="en-US" sz="2400" b="0" dirty="0">
              <a:latin typeface="Open Sans Semibold"/>
              <a:cs typeface="Open Sans Semibold"/>
            </a:rPr>
          </a:br>
          <a:r>
            <a:rPr lang="en-US" sz="2400" b="0" dirty="0">
              <a:latin typeface="Open Sans Semibold"/>
              <a:cs typeface="Open Sans Semibold"/>
            </a:rPr>
            <a:t>in a Global Context</a:t>
          </a:r>
        </a:p>
      </dgm:t>
    </dgm:pt>
    <dgm:pt modelId="{BD0223B5-1F98-F441-8926-EAE85F8BD70F}" type="parTrans" cxnId="{47D158EF-474D-D747-94ED-DCE99F4DF007}">
      <dgm:prSet/>
      <dgm:spPr/>
      <dgm:t>
        <a:bodyPr/>
        <a:lstStyle/>
        <a:p>
          <a:endParaRPr lang="en-US"/>
        </a:p>
      </dgm:t>
    </dgm:pt>
    <dgm:pt modelId="{2CB86B7A-2CF1-754D-B51D-51826E213F3D}" type="sibTrans" cxnId="{47D158EF-474D-D747-94ED-DCE99F4DF007}">
      <dgm:prSet/>
      <dgm:spPr/>
      <dgm:t>
        <a:bodyPr/>
        <a:lstStyle/>
        <a:p>
          <a:endParaRPr lang="en-US"/>
        </a:p>
      </dgm:t>
    </dgm:pt>
    <dgm:pt modelId="{CE476410-8F0D-2743-9FF1-8D3DF53F8AD6}">
      <dgm:prSet/>
      <dgm:spPr/>
      <dgm:t>
        <a:bodyPr/>
        <a:lstStyle/>
        <a:p>
          <a:endParaRPr lang="en-US" dirty="0"/>
        </a:p>
      </dgm:t>
    </dgm:pt>
    <dgm:pt modelId="{7EB27E95-62EB-9F44-888E-B20BD5E6DA29}" type="sibTrans" cxnId="{84EE4DBE-8CC3-5A4C-8DFF-FD0C2C111866}">
      <dgm:prSet/>
      <dgm:spPr/>
      <dgm:t>
        <a:bodyPr/>
        <a:lstStyle/>
        <a:p>
          <a:endParaRPr lang="en-US"/>
        </a:p>
      </dgm:t>
    </dgm:pt>
    <dgm:pt modelId="{81A125EE-A56D-1E4D-B279-4A04FDB5910B}" type="parTrans" cxnId="{84EE4DBE-8CC3-5A4C-8DFF-FD0C2C111866}">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87B9AFD6-E341-0246-9F90-A9F1A4D5309B}" type="pres">
      <dgm:prSet presAssocID="{C418F0E7-5517-084C-909F-8B1366168794}" presName="thickLine" presStyleLbl="alignNode1" presStyleIdx="0" presStyleCnt="6"/>
      <dgm:spPr/>
    </dgm:pt>
    <dgm:pt modelId="{497CA7FA-A4FB-C648-BB32-4645BB1347D7}" type="pres">
      <dgm:prSet presAssocID="{C418F0E7-5517-084C-909F-8B1366168794}" presName="horz1" presStyleCnt="0"/>
      <dgm:spPr/>
    </dgm:pt>
    <dgm:pt modelId="{FF26129F-D48A-5F40-9458-D857EC795AA2}" type="pres">
      <dgm:prSet presAssocID="{C418F0E7-5517-084C-909F-8B1366168794}" presName="tx1" presStyleLbl="revTx" presStyleIdx="0" presStyleCnt="6"/>
      <dgm:spPr/>
    </dgm:pt>
    <dgm:pt modelId="{540F8310-D86F-A74D-AF36-87AC5E4ADE51}" type="pres">
      <dgm:prSet presAssocID="{C418F0E7-5517-084C-909F-8B1366168794}" presName="vert1" presStyleCnt="0"/>
      <dgm:spPr/>
    </dgm:pt>
    <dgm:pt modelId="{721A2135-C1F3-DA4A-B119-796A40EF200C}" type="pres">
      <dgm:prSet presAssocID="{8EE80EBD-97AE-8847-BB37-29587238724D}" presName="thickLine" presStyleLbl="alignNode1" presStyleIdx="1" presStyleCnt="6"/>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1" presStyleCnt="6"/>
      <dgm:spPr/>
    </dgm:pt>
    <dgm:pt modelId="{6A95561B-818F-C34C-A9DD-1682548AD5D4}" type="pres">
      <dgm:prSet presAssocID="{8EE80EBD-97AE-8847-BB37-29587238724D}" presName="vert1" presStyleCnt="0"/>
      <dgm:spPr/>
    </dgm:pt>
    <dgm:pt modelId="{AFDFC935-866D-454F-AE68-CDE7BC0D23B1}" type="pres">
      <dgm:prSet presAssocID="{6EB91303-A642-CE4F-96E5-4EF8259DF3C6}" presName="thickLine" presStyleLbl="alignNode1" presStyleIdx="2" presStyleCnt="6"/>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6"/>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6"/>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6"/>
      <dgm:spPr/>
    </dgm:pt>
    <dgm:pt modelId="{ED230B99-8AB8-F14A-B009-5ACD2354C8AE}" type="pres">
      <dgm:prSet presAssocID="{5AC08C2D-F87A-B047-9A1F-5AEFFCF08BEF}" presName="vert1" presStyleCnt="0"/>
      <dgm:spPr/>
    </dgm:pt>
    <dgm:pt modelId="{27011FFA-6473-2E4C-B93F-822B54FF6C60}" type="pres">
      <dgm:prSet presAssocID="{4E8777BC-1BD9-DF49-91E5-0DB19DF89C6E}" presName="thickLine" presStyleLbl="alignNode1" presStyleIdx="4" presStyleCnt="6"/>
      <dgm:spPr/>
    </dgm:pt>
    <dgm:pt modelId="{DB23CA6F-19BB-2041-99AD-0136849D5500}" type="pres">
      <dgm:prSet presAssocID="{4E8777BC-1BD9-DF49-91E5-0DB19DF89C6E}" presName="horz1" presStyleCnt="0"/>
      <dgm:spPr/>
    </dgm:pt>
    <dgm:pt modelId="{1904D7A5-C341-1340-93FA-59BC7FC1D8FA}" type="pres">
      <dgm:prSet presAssocID="{4E8777BC-1BD9-DF49-91E5-0DB19DF89C6E}" presName="tx1" presStyleLbl="revTx" presStyleIdx="4" presStyleCnt="6" custScaleY="118821"/>
      <dgm:spPr/>
    </dgm:pt>
    <dgm:pt modelId="{EDA1543A-53E9-9A46-9516-323B8E779C2B}" type="pres">
      <dgm:prSet presAssocID="{4E8777BC-1BD9-DF49-91E5-0DB19DF89C6E}" presName="vert1" presStyleCnt="0"/>
      <dgm:spPr/>
    </dgm:pt>
    <dgm:pt modelId="{42F07ADF-9B09-314C-B596-35F8F0A26BF2}" type="pres">
      <dgm:prSet presAssocID="{CE476410-8F0D-2743-9FF1-8D3DF53F8AD6}" presName="thickLine" presStyleLbl="alignNode1" presStyleIdx="5" presStyleCnt="6"/>
      <dgm:spPr/>
    </dgm:pt>
    <dgm:pt modelId="{E02E7C3F-5586-C14C-9645-8E5D3C4086C9}" type="pres">
      <dgm:prSet presAssocID="{CE476410-8F0D-2743-9FF1-8D3DF53F8AD6}" presName="horz1" presStyleCnt="0"/>
      <dgm:spPr/>
    </dgm:pt>
    <dgm:pt modelId="{9C4D5250-FC91-534C-A88A-C70D331BA3EC}" type="pres">
      <dgm:prSet presAssocID="{CE476410-8F0D-2743-9FF1-8D3DF53F8AD6}" presName="tx1" presStyleLbl="revTx" presStyleIdx="5" presStyleCnt="6"/>
      <dgm:spPr/>
    </dgm:pt>
    <dgm:pt modelId="{EF03BE77-9430-2D4A-BF69-C30D248E65B3}" type="pres">
      <dgm:prSet presAssocID="{CE476410-8F0D-2743-9FF1-8D3DF53F8AD6}" presName="vert1" presStyleCnt="0"/>
      <dgm:spPr/>
    </dgm:pt>
  </dgm:ptLst>
  <dgm:cxnLst>
    <dgm:cxn modelId="{918A5000-05A3-2F4B-9B1C-8CFA184187B1}" type="presOf" srcId="{6EB91303-A642-CE4F-96E5-4EF8259DF3C6}" destId="{52306CFD-8B70-B043-A7DD-D7B23F20B60A}" srcOrd="0" destOrd="0" presId="urn:microsoft.com/office/officeart/2008/layout/LinedList"/>
    <dgm:cxn modelId="{D89FAB03-B5BF-A249-88E3-19434506ACBE}" srcId="{227B85D9-7AA0-D148-8FD3-E71164F485FA}" destId="{5AC08C2D-F87A-B047-9A1F-5AEFFCF08BEF}" srcOrd="3" destOrd="0" parTransId="{0075F5F5-8A2E-6B4A-974F-C3D40DCAD295}" sibTransId="{F1592B7C-24CC-084E-B2D1-D1D47B0E8C84}"/>
    <dgm:cxn modelId="{8AB4FB30-E6B2-E44D-85AA-3238AAED0077}" type="presOf" srcId="{227B85D9-7AA0-D148-8FD3-E71164F485FA}" destId="{AC8400AB-8EF3-F04A-A485-7A37CCD7A711}" srcOrd="0" destOrd="0" presId="urn:microsoft.com/office/officeart/2008/layout/LinedList"/>
    <dgm:cxn modelId="{40001F41-DFD5-A84A-8067-E6AB25712030}" srcId="{227B85D9-7AA0-D148-8FD3-E71164F485FA}" destId="{8EE80EBD-97AE-8847-BB37-29587238724D}" srcOrd="1" destOrd="0" parTransId="{362C9049-4E22-2F4D-A82A-35F20D70E054}" sibTransId="{C23E33F1-34F0-8345-9700-D203D26E3C61}"/>
    <dgm:cxn modelId="{A1527072-F83C-CB4D-B2AC-FF72C6CCF0F3}" type="presOf" srcId="{C418F0E7-5517-084C-909F-8B1366168794}" destId="{FF26129F-D48A-5F40-9458-D857EC795AA2}" srcOrd="0" destOrd="0" presId="urn:microsoft.com/office/officeart/2008/layout/LinedList"/>
    <dgm:cxn modelId="{F2379556-F7F6-FF49-AD8B-47642AADAA9D}" type="presOf" srcId="{8EE80EBD-97AE-8847-BB37-29587238724D}" destId="{895DA573-4104-3645-8547-D30BA2B1D4F1}" srcOrd="0" destOrd="0" presId="urn:microsoft.com/office/officeart/2008/layout/LinedList"/>
    <dgm:cxn modelId="{F1AF5092-A048-1B42-B91A-EE48E5B05E5B}" type="presOf" srcId="{4E8777BC-1BD9-DF49-91E5-0DB19DF89C6E}" destId="{1904D7A5-C341-1340-93FA-59BC7FC1D8FA}" srcOrd="0" destOrd="0" presId="urn:microsoft.com/office/officeart/2008/layout/LinedList"/>
    <dgm:cxn modelId="{E4B60299-6FFB-2544-90A4-38983652E695}" type="presOf" srcId="{CE476410-8F0D-2743-9FF1-8D3DF53F8AD6}" destId="{9C4D5250-FC91-534C-A88A-C70D331BA3EC}" srcOrd="0" destOrd="0" presId="urn:microsoft.com/office/officeart/2008/layout/LinedList"/>
    <dgm:cxn modelId="{73B6999F-E8D9-304B-9D94-2B85283A5709}" srcId="{227B85D9-7AA0-D148-8FD3-E71164F485FA}" destId="{C418F0E7-5517-084C-909F-8B1366168794}" srcOrd="0" destOrd="0" parTransId="{19A23346-CD11-6C40-ACCC-E94A71B135AE}" sibTransId="{D93E97CF-3507-2949-976E-DED69395F0A9}"/>
    <dgm:cxn modelId="{3E1B4EA5-5DEB-1447-B21C-80C83EA6B917}" srcId="{227B85D9-7AA0-D148-8FD3-E71164F485FA}" destId="{6EB91303-A642-CE4F-96E5-4EF8259DF3C6}" srcOrd="2" destOrd="0" parTransId="{7512D3CE-D303-C340-A5B5-260D2D04F4F4}" sibTransId="{031F6F12-F52F-8C44-B6B6-272DE3F3B9D1}"/>
    <dgm:cxn modelId="{84EE4DBE-8CC3-5A4C-8DFF-FD0C2C111866}" srcId="{227B85D9-7AA0-D148-8FD3-E71164F485FA}" destId="{CE476410-8F0D-2743-9FF1-8D3DF53F8AD6}" srcOrd="5" destOrd="0" parTransId="{81A125EE-A56D-1E4D-B279-4A04FDB5910B}" sibTransId="{7EB27E95-62EB-9F44-888E-B20BD5E6DA29}"/>
    <dgm:cxn modelId="{BAB56FD6-AD23-154F-AC84-9433D95A65D4}" type="presOf" srcId="{5AC08C2D-F87A-B047-9A1F-5AEFFCF08BEF}" destId="{9D746D8B-5375-7544-BB52-9A53FEB3780E}" srcOrd="0" destOrd="0" presId="urn:microsoft.com/office/officeart/2008/layout/LinedList"/>
    <dgm:cxn modelId="{47D158EF-474D-D747-94ED-DCE99F4DF007}" srcId="{227B85D9-7AA0-D148-8FD3-E71164F485FA}" destId="{4E8777BC-1BD9-DF49-91E5-0DB19DF89C6E}" srcOrd="4" destOrd="0" parTransId="{BD0223B5-1F98-F441-8926-EAE85F8BD70F}" sibTransId="{2CB86B7A-2CF1-754D-B51D-51826E213F3D}"/>
    <dgm:cxn modelId="{A039932D-72D8-D344-8410-8317D55A5DC2}" type="presParOf" srcId="{AC8400AB-8EF3-F04A-A485-7A37CCD7A711}" destId="{87B9AFD6-E341-0246-9F90-A9F1A4D5309B}" srcOrd="0" destOrd="0" presId="urn:microsoft.com/office/officeart/2008/layout/LinedList"/>
    <dgm:cxn modelId="{A323E639-ABDB-864A-A10A-30573B4B14D6}" type="presParOf" srcId="{AC8400AB-8EF3-F04A-A485-7A37CCD7A711}" destId="{497CA7FA-A4FB-C648-BB32-4645BB1347D7}" srcOrd="1" destOrd="0" presId="urn:microsoft.com/office/officeart/2008/layout/LinedList"/>
    <dgm:cxn modelId="{9FA161E5-BA75-684C-AF4B-6E6B34226307}" type="presParOf" srcId="{497CA7FA-A4FB-C648-BB32-4645BB1347D7}" destId="{FF26129F-D48A-5F40-9458-D857EC795AA2}" srcOrd="0" destOrd="0" presId="urn:microsoft.com/office/officeart/2008/layout/LinedList"/>
    <dgm:cxn modelId="{2B28E881-7E92-DC49-8FCD-9635D20BE088}" type="presParOf" srcId="{497CA7FA-A4FB-C648-BB32-4645BB1347D7}" destId="{540F8310-D86F-A74D-AF36-87AC5E4ADE51}" srcOrd="1" destOrd="0" presId="urn:microsoft.com/office/officeart/2008/layout/LinedList"/>
    <dgm:cxn modelId="{454AA22D-B86A-EB4A-9606-2B542F9C8ECE}" type="presParOf" srcId="{AC8400AB-8EF3-F04A-A485-7A37CCD7A711}" destId="{721A2135-C1F3-DA4A-B119-796A40EF200C}" srcOrd="2" destOrd="0" presId="urn:microsoft.com/office/officeart/2008/layout/LinedList"/>
    <dgm:cxn modelId="{9B1DA864-B7DD-834E-931A-67979AA99459}" type="presParOf" srcId="{AC8400AB-8EF3-F04A-A485-7A37CCD7A711}" destId="{46357BF7-8748-5447-B419-D0C1E5A3F581}" srcOrd="3" destOrd="0" presId="urn:microsoft.com/office/officeart/2008/layout/LinedList"/>
    <dgm:cxn modelId="{25277547-DD4B-7E45-BE4B-9C0DAA2232F4}" type="presParOf" srcId="{46357BF7-8748-5447-B419-D0C1E5A3F581}" destId="{895DA573-4104-3645-8547-D30BA2B1D4F1}" srcOrd="0" destOrd="0" presId="urn:microsoft.com/office/officeart/2008/layout/LinedList"/>
    <dgm:cxn modelId="{63547B77-F1EA-3B48-BBBF-DEE2AFAD7C2B}" type="presParOf" srcId="{46357BF7-8748-5447-B419-D0C1E5A3F581}" destId="{6A95561B-818F-C34C-A9DD-1682548AD5D4}" srcOrd="1" destOrd="0" presId="urn:microsoft.com/office/officeart/2008/layout/LinedList"/>
    <dgm:cxn modelId="{38FE91DE-EBAF-CD4F-9346-159EF79CA965}" type="presParOf" srcId="{AC8400AB-8EF3-F04A-A485-7A37CCD7A711}" destId="{AFDFC935-866D-454F-AE68-CDE7BC0D23B1}" srcOrd="4" destOrd="0" presId="urn:microsoft.com/office/officeart/2008/layout/LinedList"/>
    <dgm:cxn modelId="{448C8665-FA00-774D-99CA-5856680F352D}" type="presParOf" srcId="{AC8400AB-8EF3-F04A-A485-7A37CCD7A711}" destId="{A01D3074-DC4E-4A42-9D90-9F21105D7DF8}" srcOrd="5" destOrd="0" presId="urn:microsoft.com/office/officeart/2008/layout/LinedList"/>
    <dgm:cxn modelId="{349C11BC-DC6C-C740-932E-FBC1999B1C8E}" type="presParOf" srcId="{A01D3074-DC4E-4A42-9D90-9F21105D7DF8}" destId="{52306CFD-8B70-B043-A7DD-D7B23F20B60A}" srcOrd="0" destOrd="0" presId="urn:microsoft.com/office/officeart/2008/layout/LinedList"/>
    <dgm:cxn modelId="{6DB74721-4006-AC46-A667-76EB886C3C00}" type="presParOf" srcId="{A01D3074-DC4E-4A42-9D90-9F21105D7DF8}" destId="{194F9661-6E53-4746-8921-B091F19A248C}" srcOrd="1" destOrd="0" presId="urn:microsoft.com/office/officeart/2008/layout/LinedList"/>
    <dgm:cxn modelId="{2421F0E6-0326-2746-B945-288CFCC9A1F9}" type="presParOf" srcId="{AC8400AB-8EF3-F04A-A485-7A37CCD7A711}" destId="{1EC85288-0E19-824A-8F9B-8744EBADC50D}" srcOrd="6" destOrd="0" presId="urn:microsoft.com/office/officeart/2008/layout/LinedList"/>
    <dgm:cxn modelId="{CAD314BC-2331-A54F-B600-88C6719ABE58}" type="presParOf" srcId="{AC8400AB-8EF3-F04A-A485-7A37CCD7A711}" destId="{CE610399-4B74-534B-82F9-6C7E147FD1A0}" srcOrd="7" destOrd="0" presId="urn:microsoft.com/office/officeart/2008/layout/LinedList"/>
    <dgm:cxn modelId="{6EA2F0AA-1926-D248-9C80-1BBF2EE86368}" type="presParOf" srcId="{CE610399-4B74-534B-82F9-6C7E147FD1A0}" destId="{9D746D8B-5375-7544-BB52-9A53FEB3780E}" srcOrd="0" destOrd="0" presId="urn:microsoft.com/office/officeart/2008/layout/LinedList"/>
    <dgm:cxn modelId="{741949EC-E4F0-D441-94E8-7B48A6AE067B}" type="presParOf" srcId="{CE610399-4B74-534B-82F9-6C7E147FD1A0}" destId="{ED230B99-8AB8-F14A-B009-5ACD2354C8AE}" srcOrd="1" destOrd="0" presId="urn:microsoft.com/office/officeart/2008/layout/LinedList"/>
    <dgm:cxn modelId="{E13E1660-2D7F-B04E-B75A-28131CBCA916}" type="presParOf" srcId="{AC8400AB-8EF3-F04A-A485-7A37CCD7A711}" destId="{27011FFA-6473-2E4C-B93F-822B54FF6C60}" srcOrd="8" destOrd="0" presId="urn:microsoft.com/office/officeart/2008/layout/LinedList"/>
    <dgm:cxn modelId="{5214C62C-245B-E64E-B70D-5FB1CB1F0784}" type="presParOf" srcId="{AC8400AB-8EF3-F04A-A485-7A37CCD7A711}" destId="{DB23CA6F-19BB-2041-99AD-0136849D5500}" srcOrd="9" destOrd="0" presId="urn:microsoft.com/office/officeart/2008/layout/LinedList"/>
    <dgm:cxn modelId="{A1BF781F-4B6E-B047-929F-2151FF1FE9CB}" type="presParOf" srcId="{DB23CA6F-19BB-2041-99AD-0136849D5500}" destId="{1904D7A5-C341-1340-93FA-59BC7FC1D8FA}" srcOrd="0" destOrd="0" presId="urn:microsoft.com/office/officeart/2008/layout/LinedList"/>
    <dgm:cxn modelId="{6CEAA04F-6680-DA4C-8F9D-0680B975D919}" type="presParOf" srcId="{DB23CA6F-19BB-2041-99AD-0136849D5500}" destId="{EDA1543A-53E9-9A46-9516-323B8E779C2B}" srcOrd="1" destOrd="0" presId="urn:microsoft.com/office/officeart/2008/layout/LinedList"/>
    <dgm:cxn modelId="{697A78A0-B19D-B24B-90FC-BFFC4111D304}" type="presParOf" srcId="{AC8400AB-8EF3-F04A-A485-7A37CCD7A711}" destId="{42F07ADF-9B09-314C-B596-35F8F0A26BF2}" srcOrd="10" destOrd="0" presId="urn:microsoft.com/office/officeart/2008/layout/LinedList"/>
    <dgm:cxn modelId="{416D1444-B747-AD4C-8AD0-6A277A76167D}" type="presParOf" srcId="{AC8400AB-8EF3-F04A-A485-7A37CCD7A711}" destId="{E02E7C3F-5586-C14C-9645-8E5D3C4086C9}" srcOrd="11" destOrd="0" presId="urn:microsoft.com/office/officeart/2008/layout/LinedList"/>
    <dgm:cxn modelId="{D2DE09EE-B50F-0B45-8E76-897838C2CE77}" type="presParOf" srcId="{E02E7C3F-5586-C14C-9645-8E5D3C4086C9}" destId="{9C4D5250-FC91-534C-A88A-C70D331BA3EC}" srcOrd="0" destOrd="0" presId="urn:microsoft.com/office/officeart/2008/layout/LinedList"/>
    <dgm:cxn modelId="{89BB4601-6C3F-924C-B213-A54D584D1C45}" type="presParOf" srcId="{E02E7C3F-5586-C14C-9645-8E5D3C4086C9}" destId="{EF03BE77-9430-2D4A-BF69-C30D248E65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7B85D9-7AA0-D148-8FD3-E71164F485FA}" type="doc">
      <dgm:prSet loTypeId="urn:microsoft.com/office/officeart/2008/layout/LinedList" loCatId="" qsTypeId="urn:microsoft.com/office/officeart/2005/8/quickstyle/simple1" qsCatId="simple" csTypeId="urn:microsoft.com/office/officeart/2005/8/colors/accent5_1" csCatId="accent5" phldr="1"/>
      <dgm:spPr/>
      <dgm:t>
        <a:bodyPr/>
        <a:lstStyle/>
        <a:p>
          <a:endParaRPr lang="en-US"/>
        </a:p>
      </dgm:t>
    </dgm:pt>
    <dgm:pt modelId="{C418F0E7-5517-084C-909F-8B1366168794}">
      <dgm:prSet custT="1"/>
      <dgm:spPr/>
      <dgm:t>
        <a:bodyPr anchor="ctr"/>
        <a:lstStyle/>
        <a:p>
          <a:pPr rtl="0"/>
          <a:r>
            <a:rPr lang="en-US" sz="2400" dirty="0">
              <a:latin typeface="Open Sans Semibold"/>
              <a:cs typeface="Open Sans Semibold"/>
            </a:rPr>
            <a:t>Security Policy, Standards, Procedures, and Guidelines</a:t>
          </a:r>
        </a:p>
      </dgm:t>
    </dgm:pt>
    <dgm:pt modelId="{19A23346-CD11-6C40-ACCC-E94A71B135AE}" type="parTrans" cxnId="{73B6999F-E8D9-304B-9D94-2B85283A5709}">
      <dgm:prSet/>
      <dgm:spPr/>
      <dgm:t>
        <a:bodyPr/>
        <a:lstStyle/>
        <a:p>
          <a:endParaRPr lang="en-US"/>
        </a:p>
      </dgm:t>
    </dgm:pt>
    <dgm:pt modelId="{D93E97CF-3507-2949-976E-DED69395F0A9}" type="sibTrans" cxnId="{73B6999F-E8D9-304B-9D94-2B85283A5709}">
      <dgm:prSet/>
      <dgm:spPr/>
      <dgm:t>
        <a:bodyPr/>
        <a:lstStyle/>
        <a:p>
          <a:endParaRPr lang="en-US"/>
        </a:p>
      </dgm:t>
    </dgm:pt>
    <dgm:pt modelId="{8EE80EBD-97AE-8847-BB37-29587238724D}">
      <dgm:prSet custT="1"/>
      <dgm:spPr/>
      <dgm:t>
        <a:bodyPr anchor="ctr"/>
        <a:lstStyle/>
        <a:p>
          <a:pPr rtl="0"/>
          <a:r>
            <a:rPr lang="en-US" sz="2400" dirty="0">
              <a:latin typeface="Open Sans Semibold"/>
              <a:cs typeface="Open Sans Semibold"/>
            </a:rPr>
            <a:t>Personnel Security Policies and Procedures</a:t>
          </a:r>
        </a:p>
      </dgm:t>
    </dgm:pt>
    <dgm:pt modelId="{362C9049-4E22-2F4D-A82A-35F20D70E054}" type="parTrans" cxnId="{40001F41-DFD5-A84A-8067-E6AB25712030}">
      <dgm:prSet/>
      <dgm:spPr/>
      <dgm:t>
        <a:bodyPr/>
        <a:lstStyle/>
        <a:p>
          <a:endParaRPr lang="en-US"/>
        </a:p>
      </dgm:t>
    </dgm:pt>
    <dgm:pt modelId="{C23E33F1-34F0-8345-9700-D203D26E3C61}" type="sibTrans" cxnId="{40001F41-DFD5-A84A-8067-E6AB25712030}">
      <dgm:prSet/>
      <dgm:spPr/>
      <dgm:t>
        <a:bodyPr/>
        <a:lstStyle/>
        <a:p>
          <a:endParaRPr lang="en-US"/>
        </a:p>
      </dgm:t>
    </dgm:pt>
    <dgm:pt modelId="{6EB91303-A642-CE4F-96E5-4EF8259DF3C6}">
      <dgm:prSet custT="1"/>
      <dgm:spPr/>
      <dgm:t>
        <a:bodyPr anchor="ctr"/>
        <a:lstStyle/>
        <a:p>
          <a:r>
            <a:rPr lang="en-US" sz="2400" dirty="0">
              <a:latin typeface="Open Sans Semibold"/>
              <a:cs typeface="Open Sans Semibold"/>
            </a:rPr>
            <a:t>Security Awareness, Education, and Training Program</a:t>
          </a:r>
        </a:p>
      </dgm:t>
    </dgm:pt>
    <dgm:pt modelId="{7512D3CE-D303-C340-A5B5-260D2D04F4F4}" type="parTrans" cxnId="{3E1B4EA5-5DEB-1447-B21C-80C83EA6B917}">
      <dgm:prSet/>
      <dgm:spPr/>
      <dgm:t>
        <a:bodyPr/>
        <a:lstStyle/>
        <a:p>
          <a:endParaRPr lang="en-US"/>
        </a:p>
      </dgm:t>
    </dgm:pt>
    <dgm:pt modelId="{031F6F12-F52F-8C44-B6B6-272DE3F3B9D1}" type="sibTrans" cxnId="{3E1B4EA5-5DEB-1447-B21C-80C83EA6B917}">
      <dgm:prSet/>
      <dgm:spPr/>
      <dgm:t>
        <a:bodyPr/>
        <a:lstStyle/>
        <a:p>
          <a:endParaRPr lang="en-US"/>
        </a:p>
      </dgm:t>
    </dgm:pt>
    <dgm:pt modelId="{5AC08C2D-F87A-B047-9A1F-5AEFFCF08BEF}">
      <dgm:prSet custT="1"/>
      <dgm:spPr/>
      <dgm:t>
        <a:bodyPr anchor="ctr"/>
        <a:lstStyle/>
        <a:p>
          <a:pPr rtl="0"/>
          <a:r>
            <a:rPr lang="en-US" sz="2400" dirty="0">
              <a:latin typeface="Open Sans Semibold"/>
              <a:cs typeface="Open Sans Semibold"/>
            </a:rPr>
            <a:t>Business Continuity Requirements</a:t>
          </a:r>
        </a:p>
      </dgm:t>
    </dgm:pt>
    <dgm:pt modelId="{0075F5F5-8A2E-6B4A-974F-C3D40DCAD295}" type="parTrans" cxnId="{D89FAB03-B5BF-A249-88E3-19434506ACBE}">
      <dgm:prSet/>
      <dgm:spPr/>
      <dgm:t>
        <a:bodyPr/>
        <a:lstStyle/>
        <a:p>
          <a:endParaRPr lang="en-US"/>
        </a:p>
      </dgm:t>
    </dgm:pt>
    <dgm:pt modelId="{F1592B7C-24CC-084E-B2D1-D1D47B0E8C84}" type="sibTrans" cxnId="{D89FAB03-B5BF-A249-88E3-19434506ACBE}">
      <dgm:prSet/>
      <dgm:spPr/>
      <dgm:t>
        <a:bodyPr/>
        <a:lstStyle/>
        <a:p>
          <a:endParaRPr lang="en-US"/>
        </a:p>
      </dgm:t>
    </dgm:pt>
    <dgm:pt modelId="{460CFC61-1C6E-524E-AB7A-BFD405274D93}">
      <dgm:prSet custT="1"/>
      <dgm:spPr/>
      <dgm:t>
        <a:bodyPr tIns="154940"/>
        <a:lstStyle/>
        <a:p>
          <a:pPr rtl="0"/>
          <a:r>
            <a:rPr lang="en-US" sz="2400" dirty="0">
              <a:latin typeface="Open Sans Semibold"/>
              <a:cs typeface="Open Sans Semibold"/>
            </a:rPr>
            <a:t>Professional Ethics</a:t>
          </a:r>
        </a:p>
      </dgm:t>
    </dgm:pt>
    <dgm:pt modelId="{5C3E1232-F4BA-F64D-B37D-3F5EB31302DD}" type="parTrans" cxnId="{82330623-66CB-0C49-8772-6AD041A7F438}">
      <dgm:prSet/>
      <dgm:spPr/>
      <dgm:t>
        <a:bodyPr/>
        <a:lstStyle/>
        <a:p>
          <a:endParaRPr lang="en-US"/>
        </a:p>
      </dgm:t>
    </dgm:pt>
    <dgm:pt modelId="{266CC3A9-878D-DF4B-8CD1-484CA027EB34}" type="sibTrans" cxnId="{82330623-66CB-0C49-8772-6AD041A7F438}">
      <dgm:prSet/>
      <dgm:spPr/>
      <dgm:t>
        <a:bodyPr/>
        <a:lstStyle/>
        <a:p>
          <a:endParaRPr lang="en-US"/>
        </a:p>
      </dgm:t>
    </dgm:pt>
    <dgm:pt modelId="{76D5066C-799B-2E4C-BE80-0A8F53CE58DB}">
      <dgm:prSet custT="1"/>
      <dgm:spPr/>
      <dgm:t>
        <a:bodyPr tIns="154940"/>
        <a:lstStyle/>
        <a:p>
          <a:pPr rtl="0"/>
          <a:r>
            <a:rPr lang="en-US" sz="2400" dirty="0">
              <a:latin typeface="Open Sans Semibold"/>
              <a:cs typeface="Open Sans Semibold"/>
            </a:rPr>
            <a:t>Domain Review</a:t>
          </a:r>
        </a:p>
      </dgm:t>
    </dgm:pt>
    <dgm:pt modelId="{82605348-FF01-9840-9380-FF14B2056609}" type="parTrans" cxnId="{22BF5F2D-EB0A-B54F-8BAD-34FE984A268D}">
      <dgm:prSet/>
      <dgm:spPr/>
      <dgm:t>
        <a:bodyPr/>
        <a:lstStyle/>
        <a:p>
          <a:endParaRPr lang="en-US"/>
        </a:p>
      </dgm:t>
    </dgm:pt>
    <dgm:pt modelId="{05434060-078F-3445-8462-E2349E9111F0}" type="sibTrans" cxnId="{22BF5F2D-EB0A-B54F-8BAD-34FE984A268D}">
      <dgm:prSet/>
      <dgm:spPr/>
      <dgm:t>
        <a:bodyPr/>
        <a:lstStyle/>
        <a:p>
          <a:endParaRPr lang="en-US"/>
        </a:p>
      </dgm:t>
    </dgm:pt>
    <dgm:pt modelId="{0E0385E5-43DF-4E46-A1FE-30A27EF117E1}">
      <dgm:prSet/>
      <dgm:spPr/>
      <dgm:t>
        <a:bodyPr/>
        <a:lstStyle/>
        <a:p>
          <a:endParaRPr lang="en-US" dirty="0"/>
        </a:p>
      </dgm:t>
    </dgm:pt>
    <dgm:pt modelId="{C3F05BA6-8B12-0340-8CD8-E9C2428A7AFA}" type="parTrans" cxnId="{F71306EE-EC22-F24A-9861-19594815437B}">
      <dgm:prSet/>
      <dgm:spPr/>
      <dgm:t>
        <a:bodyPr/>
        <a:lstStyle/>
        <a:p>
          <a:endParaRPr lang="en-US"/>
        </a:p>
      </dgm:t>
    </dgm:pt>
    <dgm:pt modelId="{EBDD6C9B-021E-9949-9FA9-D748C1B36EFF}" type="sibTrans" cxnId="{F71306EE-EC22-F24A-9861-19594815437B}">
      <dgm:prSet/>
      <dgm:spPr/>
      <dgm:t>
        <a:bodyPr/>
        <a:lstStyle/>
        <a:p>
          <a:endParaRPr lang="en-US"/>
        </a:p>
      </dgm:t>
    </dgm:pt>
    <dgm:pt modelId="{AC8400AB-8EF3-F04A-A485-7A37CCD7A711}" type="pres">
      <dgm:prSet presAssocID="{227B85D9-7AA0-D148-8FD3-E71164F485FA}" presName="vert0" presStyleCnt="0">
        <dgm:presLayoutVars>
          <dgm:dir/>
          <dgm:animOne val="branch"/>
          <dgm:animLvl val="lvl"/>
        </dgm:presLayoutVars>
      </dgm:prSet>
      <dgm:spPr/>
    </dgm:pt>
    <dgm:pt modelId="{87B9AFD6-E341-0246-9F90-A9F1A4D5309B}" type="pres">
      <dgm:prSet presAssocID="{C418F0E7-5517-084C-909F-8B1366168794}" presName="thickLine" presStyleLbl="alignNode1" presStyleIdx="0" presStyleCnt="7"/>
      <dgm:spPr/>
    </dgm:pt>
    <dgm:pt modelId="{497CA7FA-A4FB-C648-BB32-4645BB1347D7}" type="pres">
      <dgm:prSet presAssocID="{C418F0E7-5517-084C-909F-8B1366168794}" presName="horz1" presStyleCnt="0"/>
      <dgm:spPr/>
    </dgm:pt>
    <dgm:pt modelId="{FF26129F-D48A-5F40-9458-D857EC795AA2}" type="pres">
      <dgm:prSet presAssocID="{C418F0E7-5517-084C-909F-8B1366168794}" presName="tx1" presStyleLbl="revTx" presStyleIdx="0" presStyleCnt="7"/>
      <dgm:spPr/>
    </dgm:pt>
    <dgm:pt modelId="{540F8310-D86F-A74D-AF36-87AC5E4ADE51}" type="pres">
      <dgm:prSet presAssocID="{C418F0E7-5517-084C-909F-8B1366168794}" presName="vert1" presStyleCnt="0"/>
      <dgm:spPr/>
    </dgm:pt>
    <dgm:pt modelId="{721A2135-C1F3-DA4A-B119-796A40EF200C}" type="pres">
      <dgm:prSet presAssocID="{8EE80EBD-97AE-8847-BB37-29587238724D}" presName="thickLine" presStyleLbl="alignNode1" presStyleIdx="1" presStyleCnt="7"/>
      <dgm:spPr/>
    </dgm:pt>
    <dgm:pt modelId="{46357BF7-8748-5447-B419-D0C1E5A3F581}" type="pres">
      <dgm:prSet presAssocID="{8EE80EBD-97AE-8847-BB37-29587238724D}" presName="horz1" presStyleCnt="0"/>
      <dgm:spPr/>
    </dgm:pt>
    <dgm:pt modelId="{895DA573-4104-3645-8547-D30BA2B1D4F1}" type="pres">
      <dgm:prSet presAssocID="{8EE80EBD-97AE-8847-BB37-29587238724D}" presName="tx1" presStyleLbl="revTx" presStyleIdx="1" presStyleCnt="7"/>
      <dgm:spPr/>
    </dgm:pt>
    <dgm:pt modelId="{6A95561B-818F-C34C-A9DD-1682548AD5D4}" type="pres">
      <dgm:prSet presAssocID="{8EE80EBD-97AE-8847-BB37-29587238724D}" presName="vert1" presStyleCnt="0"/>
      <dgm:spPr/>
    </dgm:pt>
    <dgm:pt modelId="{AFDFC935-866D-454F-AE68-CDE7BC0D23B1}" type="pres">
      <dgm:prSet presAssocID="{6EB91303-A642-CE4F-96E5-4EF8259DF3C6}" presName="thickLine" presStyleLbl="alignNode1" presStyleIdx="2" presStyleCnt="7"/>
      <dgm:spPr/>
    </dgm:pt>
    <dgm:pt modelId="{A01D3074-DC4E-4A42-9D90-9F21105D7DF8}" type="pres">
      <dgm:prSet presAssocID="{6EB91303-A642-CE4F-96E5-4EF8259DF3C6}" presName="horz1" presStyleCnt="0"/>
      <dgm:spPr/>
    </dgm:pt>
    <dgm:pt modelId="{52306CFD-8B70-B043-A7DD-D7B23F20B60A}" type="pres">
      <dgm:prSet presAssocID="{6EB91303-A642-CE4F-96E5-4EF8259DF3C6}" presName="tx1" presStyleLbl="revTx" presStyleIdx="2" presStyleCnt="7"/>
      <dgm:spPr/>
    </dgm:pt>
    <dgm:pt modelId="{194F9661-6E53-4746-8921-B091F19A248C}" type="pres">
      <dgm:prSet presAssocID="{6EB91303-A642-CE4F-96E5-4EF8259DF3C6}" presName="vert1" presStyleCnt="0"/>
      <dgm:spPr/>
    </dgm:pt>
    <dgm:pt modelId="{1EC85288-0E19-824A-8F9B-8744EBADC50D}" type="pres">
      <dgm:prSet presAssocID="{5AC08C2D-F87A-B047-9A1F-5AEFFCF08BEF}" presName="thickLine" presStyleLbl="alignNode1" presStyleIdx="3" presStyleCnt="7"/>
      <dgm:spPr/>
    </dgm:pt>
    <dgm:pt modelId="{CE610399-4B74-534B-82F9-6C7E147FD1A0}" type="pres">
      <dgm:prSet presAssocID="{5AC08C2D-F87A-B047-9A1F-5AEFFCF08BEF}" presName="horz1" presStyleCnt="0"/>
      <dgm:spPr/>
    </dgm:pt>
    <dgm:pt modelId="{9D746D8B-5375-7544-BB52-9A53FEB3780E}" type="pres">
      <dgm:prSet presAssocID="{5AC08C2D-F87A-B047-9A1F-5AEFFCF08BEF}" presName="tx1" presStyleLbl="revTx" presStyleIdx="3" presStyleCnt="7"/>
      <dgm:spPr/>
    </dgm:pt>
    <dgm:pt modelId="{ED230B99-8AB8-F14A-B009-5ACD2354C8AE}" type="pres">
      <dgm:prSet presAssocID="{5AC08C2D-F87A-B047-9A1F-5AEFFCF08BEF}" presName="vert1" presStyleCnt="0"/>
      <dgm:spPr/>
    </dgm:pt>
    <dgm:pt modelId="{84E46548-D97A-CC47-A5F0-747B1AF12E05}" type="pres">
      <dgm:prSet presAssocID="{460CFC61-1C6E-524E-AB7A-BFD405274D93}" presName="thickLine" presStyleLbl="alignNode1" presStyleIdx="4" presStyleCnt="7"/>
      <dgm:spPr/>
    </dgm:pt>
    <dgm:pt modelId="{36A5F321-64D6-F849-B7B2-894A01B6C017}" type="pres">
      <dgm:prSet presAssocID="{460CFC61-1C6E-524E-AB7A-BFD405274D93}" presName="horz1" presStyleCnt="0"/>
      <dgm:spPr/>
    </dgm:pt>
    <dgm:pt modelId="{2367CE93-5826-EE4B-9140-F26AF055E0B0}" type="pres">
      <dgm:prSet presAssocID="{460CFC61-1C6E-524E-AB7A-BFD405274D93}" presName="tx1" presStyleLbl="revTx" presStyleIdx="4" presStyleCnt="7"/>
      <dgm:spPr/>
    </dgm:pt>
    <dgm:pt modelId="{BEB49C79-6A33-1749-A3A1-3A66C614AEE9}" type="pres">
      <dgm:prSet presAssocID="{460CFC61-1C6E-524E-AB7A-BFD405274D93}" presName="vert1" presStyleCnt="0"/>
      <dgm:spPr/>
    </dgm:pt>
    <dgm:pt modelId="{D67E6F9A-34A0-E54F-9516-77EC6C9D8B60}" type="pres">
      <dgm:prSet presAssocID="{76D5066C-799B-2E4C-BE80-0A8F53CE58DB}" presName="thickLine" presStyleLbl="alignNode1" presStyleIdx="5" presStyleCnt="7"/>
      <dgm:spPr/>
    </dgm:pt>
    <dgm:pt modelId="{DC030091-C612-FB44-B5DE-E86969563242}" type="pres">
      <dgm:prSet presAssocID="{76D5066C-799B-2E4C-BE80-0A8F53CE58DB}" presName="horz1" presStyleCnt="0"/>
      <dgm:spPr/>
    </dgm:pt>
    <dgm:pt modelId="{D0F359A8-10C4-2C48-B056-CB7B4644824A}" type="pres">
      <dgm:prSet presAssocID="{76D5066C-799B-2E4C-BE80-0A8F53CE58DB}" presName="tx1" presStyleLbl="revTx" presStyleIdx="5" presStyleCnt="7"/>
      <dgm:spPr/>
    </dgm:pt>
    <dgm:pt modelId="{F90A9F90-523F-4647-907A-5BFBC20B065F}" type="pres">
      <dgm:prSet presAssocID="{76D5066C-799B-2E4C-BE80-0A8F53CE58DB}" presName="vert1" presStyleCnt="0"/>
      <dgm:spPr/>
    </dgm:pt>
    <dgm:pt modelId="{7AD63E5C-A4A3-3B4C-BF73-1298D17CD17D}" type="pres">
      <dgm:prSet presAssocID="{0E0385E5-43DF-4E46-A1FE-30A27EF117E1}" presName="thickLine" presStyleLbl="alignNode1" presStyleIdx="6" presStyleCnt="7"/>
      <dgm:spPr/>
    </dgm:pt>
    <dgm:pt modelId="{4298F3BE-D7DD-1D49-9705-DD1D13F20813}" type="pres">
      <dgm:prSet presAssocID="{0E0385E5-43DF-4E46-A1FE-30A27EF117E1}" presName="horz1" presStyleCnt="0"/>
      <dgm:spPr/>
    </dgm:pt>
    <dgm:pt modelId="{A6DFF1B7-FD03-B34B-A76D-673C177418D5}" type="pres">
      <dgm:prSet presAssocID="{0E0385E5-43DF-4E46-A1FE-30A27EF117E1}" presName="tx1" presStyleLbl="revTx" presStyleIdx="6" presStyleCnt="7"/>
      <dgm:spPr/>
    </dgm:pt>
    <dgm:pt modelId="{7F03EBC9-14C0-B349-B812-33F1F41B82E0}" type="pres">
      <dgm:prSet presAssocID="{0E0385E5-43DF-4E46-A1FE-30A27EF117E1}" presName="vert1" presStyleCnt="0"/>
      <dgm:spPr/>
    </dgm:pt>
  </dgm:ptLst>
  <dgm:cxnLst>
    <dgm:cxn modelId="{D89FAB03-B5BF-A249-88E3-19434506ACBE}" srcId="{227B85D9-7AA0-D148-8FD3-E71164F485FA}" destId="{5AC08C2D-F87A-B047-9A1F-5AEFFCF08BEF}" srcOrd="3" destOrd="0" parTransId="{0075F5F5-8A2E-6B4A-974F-C3D40DCAD295}" sibTransId="{F1592B7C-24CC-084E-B2D1-D1D47B0E8C84}"/>
    <dgm:cxn modelId="{DF5AD514-E847-D54F-A716-73A2C15C29B7}" type="presOf" srcId="{460CFC61-1C6E-524E-AB7A-BFD405274D93}" destId="{2367CE93-5826-EE4B-9140-F26AF055E0B0}" srcOrd="0" destOrd="0" presId="urn:microsoft.com/office/officeart/2008/layout/LinedList"/>
    <dgm:cxn modelId="{0FA4701A-F2C8-FF4B-A589-E1BF2A144585}" type="presOf" srcId="{5AC08C2D-F87A-B047-9A1F-5AEFFCF08BEF}" destId="{9D746D8B-5375-7544-BB52-9A53FEB3780E}" srcOrd="0" destOrd="0" presId="urn:microsoft.com/office/officeart/2008/layout/LinedList"/>
    <dgm:cxn modelId="{231B3D1E-F6EA-6D46-89E5-A6B713242515}" type="presOf" srcId="{76D5066C-799B-2E4C-BE80-0A8F53CE58DB}" destId="{D0F359A8-10C4-2C48-B056-CB7B4644824A}" srcOrd="0" destOrd="0" presId="urn:microsoft.com/office/officeart/2008/layout/LinedList"/>
    <dgm:cxn modelId="{82330623-66CB-0C49-8772-6AD041A7F438}" srcId="{227B85D9-7AA0-D148-8FD3-E71164F485FA}" destId="{460CFC61-1C6E-524E-AB7A-BFD405274D93}" srcOrd="4" destOrd="0" parTransId="{5C3E1232-F4BA-F64D-B37D-3F5EB31302DD}" sibTransId="{266CC3A9-878D-DF4B-8CD1-484CA027EB34}"/>
    <dgm:cxn modelId="{22BF5F2D-EB0A-B54F-8BAD-34FE984A268D}" srcId="{227B85D9-7AA0-D148-8FD3-E71164F485FA}" destId="{76D5066C-799B-2E4C-BE80-0A8F53CE58DB}" srcOrd="5" destOrd="0" parTransId="{82605348-FF01-9840-9380-FF14B2056609}" sibTransId="{05434060-078F-3445-8462-E2349E9111F0}"/>
    <dgm:cxn modelId="{D511702E-E75B-E546-930B-D0891397DDA4}" type="presOf" srcId="{227B85D9-7AA0-D148-8FD3-E71164F485FA}" destId="{AC8400AB-8EF3-F04A-A485-7A37CCD7A711}" srcOrd="0" destOrd="0" presId="urn:microsoft.com/office/officeart/2008/layout/LinedList"/>
    <dgm:cxn modelId="{40001F41-DFD5-A84A-8067-E6AB25712030}" srcId="{227B85D9-7AA0-D148-8FD3-E71164F485FA}" destId="{8EE80EBD-97AE-8847-BB37-29587238724D}" srcOrd="1" destOrd="0" parTransId="{362C9049-4E22-2F4D-A82A-35F20D70E054}" sibTransId="{C23E33F1-34F0-8345-9700-D203D26E3C61}"/>
    <dgm:cxn modelId="{35F1CF4F-81DA-1149-9046-7F4532664A86}" type="presOf" srcId="{C418F0E7-5517-084C-909F-8B1366168794}" destId="{FF26129F-D48A-5F40-9458-D857EC795AA2}" srcOrd="0" destOrd="0" presId="urn:microsoft.com/office/officeart/2008/layout/LinedList"/>
    <dgm:cxn modelId="{B6614251-B031-B24D-B5FF-5F11F7F7D3E8}" type="presOf" srcId="{8EE80EBD-97AE-8847-BB37-29587238724D}" destId="{895DA573-4104-3645-8547-D30BA2B1D4F1}" srcOrd="0" destOrd="0" presId="urn:microsoft.com/office/officeart/2008/layout/LinedList"/>
    <dgm:cxn modelId="{062D2777-D279-D046-B80D-74DA3AB05004}" type="presOf" srcId="{6EB91303-A642-CE4F-96E5-4EF8259DF3C6}" destId="{52306CFD-8B70-B043-A7DD-D7B23F20B60A}" srcOrd="0" destOrd="0" presId="urn:microsoft.com/office/officeart/2008/layout/LinedList"/>
    <dgm:cxn modelId="{73B6999F-E8D9-304B-9D94-2B85283A5709}" srcId="{227B85D9-7AA0-D148-8FD3-E71164F485FA}" destId="{C418F0E7-5517-084C-909F-8B1366168794}" srcOrd="0" destOrd="0" parTransId="{19A23346-CD11-6C40-ACCC-E94A71B135AE}" sibTransId="{D93E97CF-3507-2949-976E-DED69395F0A9}"/>
    <dgm:cxn modelId="{3E1B4EA5-5DEB-1447-B21C-80C83EA6B917}" srcId="{227B85D9-7AA0-D148-8FD3-E71164F485FA}" destId="{6EB91303-A642-CE4F-96E5-4EF8259DF3C6}" srcOrd="2" destOrd="0" parTransId="{7512D3CE-D303-C340-A5B5-260D2D04F4F4}" sibTransId="{031F6F12-F52F-8C44-B6B6-272DE3F3B9D1}"/>
    <dgm:cxn modelId="{C2D684D5-A342-CB4A-8206-FF031269ED01}" type="presOf" srcId="{0E0385E5-43DF-4E46-A1FE-30A27EF117E1}" destId="{A6DFF1B7-FD03-B34B-A76D-673C177418D5}" srcOrd="0" destOrd="0" presId="urn:microsoft.com/office/officeart/2008/layout/LinedList"/>
    <dgm:cxn modelId="{F71306EE-EC22-F24A-9861-19594815437B}" srcId="{227B85D9-7AA0-D148-8FD3-E71164F485FA}" destId="{0E0385E5-43DF-4E46-A1FE-30A27EF117E1}" srcOrd="6" destOrd="0" parTransId="{C3F05BA6-8B12-0340-8CD8-E9C2428A7AFA}" sibTransId="{EBDD6C9B-021E-9949-9FA9-D748C1B36EFF}"/>
    <dgm:cxn modelId="{DBDF010D-9DDF-F842-AD37-FD79EB360FB4}" type="presParOf" srcId="{AC8400AB-8EF3-F04A-A485-7A37CCD7A711}" destId="{87B9AFD6-E341-0246-9F90-A9F1A4D5309B}" srcOrd="0" destOrd="0" presId="urn:microsoft.com/office/officeart/2008/layout/LinedList"/>
    <dgm:cxn modelId="{B8CB250A-3B91-A741-9E50-7781BCCF2F89}" type="presParOf" srcId="{AC8400AB-8EF3-F04A-A485-7A37CCD7A711}" destId="{497CA7FA-A4FB-C648-BB32-4645BB1347D7}" srcOrd="1" destOrd="0" presId="urn:microsoft.com/office/officeart/2008/layout/LinedList"/>
    <dgm:cxn modelId="{B9F47816-2020-5247-B708-110BFA55D83D}" type="presParOf" srcId="{497CA7FA-A4FB-C648-BB32-4645BB1347D7}" destId="{FF26129F-D48A-5F40-9458-D857EC795AA2}" srcOrd="0" destOrd="0" presId="urn:microsoft.com/office/officeart/2008/layout/LinedList"/>
    <dgm:cxn modelId="{2DAF4AF3-7A34-6C4E-BDB5-D8EADD3C0216}" type="presParOf" srcId="{497CA7FA-A4FB-C648-BB32-4645BB1347D7}" destId="{540F8310-D86F-A74D-AF36-87AC5E4ADE51}" srcOrd="1" destOrd="0" presId="urn:microsoft.com/office/officeart/2008/layout/LinedList"/>
    <dgm:cxn modelId="{F4DFA7C7-5832-F04B-BCD1-04E510354DA4}" type="presParOf" srcId="{AC8400AB-8EF3-F04A-A485-7A37CCD7A711}" destId="{721A2135-C1F3-DA4A-B119-796A40EF200C}" srcOrd="2" destOrd="0" presId="urn:microsoft.com/office/officeart/2008/layout/LinedList"/>
    <dgm:cxn modelId="{1388C09E-8FDB-EB40-9E4D-71A24780BAA7}" type="presParOf" srcId="{AC8400AB-8EF3-F04A-A485-7A37CCD7A711}" destId="{46357BF7-8748-5447-B419-D0C1E5A3F581}" srcOrd="3" destOrd="0" presId="urn:microsoft.com/office/officeart/2008/layout/LinedList"/>
    <dgm:cxn modelId="{900E4898-65B2-0E41-9B22-7377698458F0}" type="presParOf" srcId="{46357BF7-8748-5447-B419-D0C1E5A3F581}" destId="{895DA573-4104-3645-8547-D30BA2B1D4F1}" srcOrd="0" destOrd="0" presId="urn:microsoft.com/office/officeart/2008/layout/LinedList"/>
    <dgm:cxn modelId="{5D9AEB5A-87D6-5140-A160-AD0F4F7F7AEC}" type="presParOf" srcId="{46357BF7-8748-5447-B419-D0C1E5A3F581}" destId="{6A95561B-818F-C34C-A9DD-1682548AD5D4}" srcOrd="1" destOrd="0" presId="urn:microsoft.com/office/officeart/2008/layout/LinedList"/>
    <dgm:cxn modelId="{D7A254EF-373E-D844-AAEB-551514644A0A}" type="presParOf" srcId="{AC8400AB-8EF3-F04A-A485-7A37CCD7A711}" destId="{AFDFC935-866D-454F-AE68-CDE7BC0D23B1}" srcOrd="4" destOrd="0" presId="urn:microsoft.com/office/officeart/2008/layout/LinedList"/>
    <dgm:cxn modelId="{861108D5-2C17-3A41-8740-8C15F6ABBACE}" type="presParOf" srcId="{AC8400AB-8EF3-F04A-A485-7A37CCD7A711}" destId="{A01D3074-DC4E-4A42-9D90-9F21105D7DF8}" srcOrd="5" destOrd="0" presId="urn:microsoft.com/office/officeart/2008/layout/LinedList"/>
    <dgm:cxn modelId="{2CE0890E-295B-B24F-933E-4C30A279467C}" type="presParOf" srcId="{A01D3074-DC4E-4A42-9D90-9F21105D7DF8}" destId="{52306CFD-8B70-B043-A7DD-D7B23F20B60A}" srcOrd="0" destOrd="0" presId="urn:microsoft.com/office/officeart/2008/layout/LinedList"/>
    <dgm:cxn modelId="{DBB3EE91-6DF6-2C42-81A8-C391AC5A3D43}" type="presParOf" srcId="{A01D3074-DC4E-4A42-9D90-9F21105D7DF8}" destId="{194F9661-6E53-4746-8921-B091F19A248C}" srcOrd="1" destOrd="0" presId="urn:microsoft.com/office/officeart/2008/layout/LinedList"/>
    <dgm:cxn modelId="{865B173D-C7D9-F842-9861-EB75B6491B26}" type="presParOf" srcId="{AC8400AB-8EF3-F04A-A485-7A37CCD7A711}" destId="{1EC85288-0E19-824A-8F9B-8744EBADC50D}" srcOrd="6" destOrd="0" presId="urn:microsoft.com/office/officeart/2008/layout/LinedList"/>
    <dgm:cxn modelId="{4F4093A8-D10E-D842-A953-07129F5882EB}" type="presParOf" srcId="{AC8400AB-8EF3-F04A-A485-7A37CCD7A711}" destId="{CE610399-4B74-534B-82F9-6C7E147FD1A0}" srcOrd="7" destOrd="0" presId="urn:microsoft.com/office/officeart/2008/layout/LinedList"/>
    <dgm:cxn modelId="{A388CD29-2784-0941-8938-F1CDDA5A2F50}" type="presParOf" srcId="{CE610399-4B74-534B-82F9-6C7E147FD1A0}" destId="{9D746D8B-5375-7544-BB52-9A53FEB3780E}" srcOrd="0" destOrd="0" presId="urn:microsoft.com/office/officeart/2008/layout/LinedList"/>
    <dgm:cxn modelId="{8A5D697F-0D72-EE4F-91EE-8BEDB1CF0E65}" type="presParOf" srcId="{CE610399-4B74-534B-82F9-6C7E147FD1A0}" destId="{ED230B99-8AB8-F14A-B009-5ACD2354C8AE}" srcOrd="1" destOrd="0" presId="urn:microsoft.com/office/officeart/2008/layout/LinedList"/>
    <dgm:cxn modelId="{E6AFD924-13B3-FF42-B42B-855F4721B2BA}" type="presParOf" srcId="{AC8400AB-8EF3-F04A-A485-7A37CCD7A711}" destId="{84E46548-D97A-CC47-A5F0-747B1AF12E05}" srcOrd="8" destOrd="0" presId="urn:microsoft.com/office/officeart/2008/layout/LinedList"/>
    <dgm:cxn modelId="{6BA1E639-49DD-044A-91EB-0ABB00917B94}" type="presParOf" srcId="{AC8400AB-8EF3-F04A-A485-7A37CCD7A711}" destId="{36A5F321-64D6-F849-B7B2-894A01B6C017}" srcOrd="9" destOrd="0" presId="urn:microsoft.com/office/officeart/2008/layout/LinedList"/>
    <dgm:cxn modelId="{D88E6F28-FF0C-5547-98A0-FAD402ABE711}" type="presParOf" srcId="{36A5F321-64D6-F849-B7B2-894A01B6C017}" destId="{2367CE93-5826-EE4B-9140-F26AF055E0B0}" srcOrd="0" destOrd="0" presId="urn:microsoft.com/office/officeart/2008/layout/LinedList"/>
    <dgm:cxn modelId="{FD4B7A30-B7FC-4F4A-B1EB-6EF24C9EFDBC}" type="presParOf" srcId="{36A5F321-64D6-F849-B7B2-894A01B6C017}" destId="{BEB49C79-6A33-1749-A3A1-3A66C614AEE9}" srcOrd="1" destOrd="0" presId="urn:microsoft.com/office/officeart/2008/layout/LinedList"/>
    <dgm:cxn modelId="{EDE07417-D2D6-7048-921F-30A735C2DF21}" type="presParOf" srcId="{AC8400AB-8EF3-F04A-A485-7A37CCD7A711}" destId="{D67E6F9A-34A0-E54F-9516-77EC6C9D8B60}" srcOrd="10" destOrd="0" presId="urn:microsoft.com/office/officeart/2008/layout/LinedList"/>
    <dgm:cxn modelId="{6D9C3205-5988-204B-A289-17358488105B}" type="presParOf" srcId="{AC8400AB-8EF3-F04A-A485-7A37CCD7A711}" destId="{DC030091-C612-FB44-B5DE-E86969563242}" srcOrd="11" destOrd="0" presId="urn:microsoft.com/office/officeart/2008/layout/LinedList"/>
    <dgm:cxn modelId="{D18FB2E3-3D50-A14A-B056-0120E708F368}" type="presParOf" srcId="{DC030091-C612-FB44-B5DE-E86969563242}" destId="{D0F359A8-10C4-2C48-B056-CB7B4644824A}" srcOrd="0" destOrd="0" presId="urn:microsoft.com/office/officeart/2008/layout/LinedList"/>
    <dgm:cxn modelId="{A01651CF-FF51-E14B-9B61-48C72D7AE008}" type="presParOf" srcId="{DC030091-C612-FB44-B5DE-E86969563242}" destId="{F90A9F90-523F-4647-907A-5BFBC20B065F}" srcOrd="1" destOrd="0" presId="urn:microsoft.com/office/officeart/2008/layout/LinedList"/>
    <dgm:cxn modelId="{6632E085-E732-7E4E-A393-1A8B73A574CB}" type="presParOf" srcId="{AC8400AB-8EF3-F04A-A485-7A37CCD7A711}" destId="{7AD63E5C-A4A3-3B4C-BF73-1298D17CD17D}" srcOrd="12" destOrd="0" presId="urn:microsoft.com/office/officeart/2008/layout/LinedList"/>
    <dgm:cxn modelId="{AD9B859B-8ED4-8447-B724-6DAEC955A10A}" type="presParOf" srcId="{AC8400AB-8EF3-F04A-A485-7A37CCD7A711}" destId="{4298F3BE-D7DD-1D49-9705-DD1D13F20813}" srcOrd="13" destOrd="0" presId="urn:microsoft.com/office/officeart/2008/layout/LinedList"/>
    <dgm:cxn modelId="{9BF6D641-AE25-DE4A-A1B5-D94232B70125}" type="presParOf" srcId="{4298F3BE-D7DD-1D49-9705-DD1D13F20813}" destId="{A6DFF1B7-FD03-B34B-A76D-673C177418D5}" srcOrd="0" destOrd="0" presId="urn:microsoft.com/office/officeart/2008/layout/LinedList"/>
    <dgm:cxn modelId="{3C833A70-A2FF-6A42-8297-9B6CAF72BD51}" type="presParOf" srcId="{4298F3BE-D7DD-1D49-9705-DD1D13F20813}" destId="{7F03EBC9-14C0-B349-B812-33F1F41B82E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3"/>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3"/>
          <a:ext cx="10037763" cy="705733"/>
        </a:xfrm>
        <a:prstGeom prst="rect">
          <a:avLst/>
        </a:prstGeom>
        <a:solidFill>
          <a:srgbClr val="006F53"/>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bg1"/>
              </a:solidFill>
              <a:latin typeface="Open Sans Semibold"/>
              <a:cs typeface="Open Sans Semibold"/>
            </a:rPr>
            <a:t>Domain 1: Security and Risk Management</a:t>
          </a:r>
        </a:p>
      </dsp:txBody>
      <dsp:txXfrm>
        <a:off x="0" y="603"/>
        <a:ext cx="10037763" cy="705733"/>
      </dsp:txXfrm>
    </dsp:sp>
    <dsp:sp modelId="{81B6FAE2-23E4-4546-AD04-5A1B7DB6ED86}">
      <dsp:nvSpPr>
        <dsp:cNvPr id="0" name=""/>
        <dsp:cNvSpPr/>
      </dsp:nvSpPr>
      <dsp:spPr>
        <a:xfrm>
          <a:off x="0" y="706337"/>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6337"/>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tx1"/>
              </a:solidFill>
              <a:latin typeface="Open Sans Semibold"/>
              <a:cs typeface="Open Sans Semibold"/>
            </a:rPr>
            <a:t>Domain 2: </a:t>
          </a:r>
          <a:r>
            <a:rPr lang="en-US" sz="2400" b="0" kern="1200" dirty="0">
              <a:solidFill>
                <a:schemeClr val="tx1"/>
              </a:solidFill>
              <a:latin typeface="Open Sans Semibold"/>
              <a:cs typeface="Open Sans Semibold"/>
            </a:rPr>
            <a:t>Asset Security</a:t>
          </a:r>
        </a:p>
      </dsp:txBody>
      <dsp:txXfrm>
        <a:off x="0" y="706337"/>
        <a:ext cx="10037763" cy="705733"/>
      </dsp:txXfrm>
    </dsp:sp>
    <dsp:sp modelId="{9CC527D9-3328-1844-BDFB-663FBB123147}">
      <dsp:nvSpPr>
        <dsp:cNvPr id="0" name=""/>
        <dsp:cNvSpPr/>
      </dsp:nvSpPr>
      <dsp:spPr>
        <a:xfrm>
          <a:off x="0" y="1412071"/>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2071"/>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3: </a:t>
          </a:r>
          <a:r>
            <a:rPr lang="en-US" sz="2400" b="0" kern="1200" dirty="0">
              <a:latin typeface="Open Sans Semibold"/>
              <a:cs typeface="Open Sans Semibold"/>
            </a:rPr>
            <a:t>Security Architecture and Engineering</a:t>
          </a:r>
        </a:p>
      </dsp:txBody>
      <dsp:txXfrm>
        <a:off x="0" y="1412071"/>
        <a:ext cx="10037763" cy="705733"/>
      </dsp:txXfrm>
    </dsp:sp>
    <dsp:sp modelId="{0A3154CB-248A-C741-AF88-27F9F85BF046}">
      <dsp:nvSpPr>
        <dsp:cNvPr id="0" name=""/>
        <dsp:cNvSpPr/>
      </dsp:nvSpPr>
      <dsp:spPr>
        <a:xfrm>
          <a:off x="0" y="2117805"/>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7805"/>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4: </a:t>
          </a:r>
          <a:r>
            <a:rPr lang="en-US" sz="2400" b="0" kern="1200" dirty="0">
              <a:latin typeface="Open Sans Semibold"/>
              <a:cs typeface="Open Sans Semibold"/>
            </a:rPr>
            <a:t>Communication and Network Security</a:t>
          </a:r>
        </a:p>
      </dsp:txBody>
      <dsp:txXfrm>
        <a:off x="0" y="2117805"/>
        <a:ext cx="10037763" cy="705733"/>
      </dsp:txXfrm>
    </dsp:sp>
    <dsp:sp modelId="{B1F0A441-036A-4D48-A20D-78DDE49BA465}">
      <dsp:nvSpPr>
        <dsp:cNvPr id="0" name=""/>
        <dsp:cNvSpPr/>
      </dsp:nvSpPr>
      <dsp:spPr>
        <a:xfrm>
          <a:off x="0" y="2823538"/>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3538"/>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5: </a:t>
          </a:r>
          <a:r>
            <a:rPr lang="en-US" sz="2400" b="0" kern="1200" dirty="0">
              <a:latin typeface="Open Sans Semibold"/>
              <a:cs typeface="Open Sans Semibold"/>
            </a:rPr>
            <a:t>Identity and Access Management (IAM)</a:t>
          </a:r>
        </a:p>
      </dsp:txBody>
      <dsp:txXfrm>
        <a:off x="0" y="2823538"/>
        <a:ext cx="10037763" cy="705733"/>
      </dsp:txXfrm>
    </dsp:sp>
    <dsp:sp modelId="{72A14F80-AACE-B84B-A9E8-95CC5EE1AD32}">
      <dsp:nvSpPr>
        <dsp:cNvPr id="0" name=""/>
        <dsp:cNvSpPr/>
      </dsp:nvSpPr>
      <dsp:spPr>
        <a:xfrm>
          <a:off x="0" y="352927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9272"/>
          <a:ext cx="10037763" cy="70573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Open Sans Semibold"/>
              <a:cs typeface="Open Sans Semibold"/>
            </a:rPr>
            <a:t>Domain 6: </a:t>
          </a:r>
          <a:r>
            <a:rPr lang="en-US" sz="2400" b="0" kern="1200" dirty="0">
              <a:latin typeface="Open Sans Semibold"/>
              <a:cs typeface="Open Sans Semibold"/>
            </a:rPr>
            <a:t>Security Assessment and Testing</a:t>
          </a:r>
        </a:p>
      </dsp:txBody>
      <dsp:txXfrm>
        <a:off x="0" y="3529272"/>
        <a:ext cx="10037763" cy="705733"/>
      </dsp:txXfrm>
    </dsp:sp>
    <dsp:sp modelId="{1621A777-1D87-8247-A34C-17EBFCD24916}">
      <dsp:nvSpPr>
        <dsp:cNvPr id="0" name=""/>
        <dsp:cNvSpPr/>
      </dsp:nvSpPr>
      <dsp:spPr>
        <a:xfrm>
          <a:off x="0" y="423500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EEA16FA-48C5-C24B-A4D8-B76F9A35E3C1}">
      <dsp:nvSpPr>
        <dsp:cNvPr id="0" name=""/>
        <dsp:cNvSpPr/>
      </dsp:nvSpPr>
      <dsp:spPr>
        <a:xfrm>
          <a:off x="0" y="4235006"/>
          <a:ext cx="10037763" cy="705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4235006"/>
        <a:ext cx="10037763" cy="705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A0789-F780-5D41-82E2-6001E6082878}">
      <dsp:nvSpPr>
        <dsp:cNvPr id="0" name=""/>
        <dsp:cNvSpPr/>
      </dsp:nvSpPr>
      <dsp:spPr>
        <a:xfrm>
          <a:off x="0" y="602"/>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1858FC74-4C3B-8C4E-AD18-F4DDE5356352}">
      <dsp:nvSpPr>
        <dsp:cNvPr id="0" name=""/>
        <dsp:cNvSpPr/>
      </dsp:nvSpPr>
      <dsp:spPr>
        <a:xfrm>
          <a:off x="0" y="602"/>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7: </a:t>
          </a:r>
          <a:r>
            <a:rPr lang="en-US" sz="2400" b="0" kern="1200" dirty="0">
              <a:latin typeface="Open Sans Semibold"/>
              <a:cs typeface="Open Sans Semibold"/>
            </a:rPr>
            <a:t>Security Operations</a:t>
          </a:r>
        </a:p>
      </dsp:txBody>
      <dsp:txXfrm>
        <a:off x="0" y="602"/>
        <a:ext cx="10037763" cy="704973"/>
      </dsp:txXfrm>
    </dsp:sp>
    <dsp:sp modelId="{81B6FAE2-23E4-4546-AD04-5A1B7DB6ED86}">
      <dsp:nvSpPr>
        <dsp:cNvPr id="0" name=""/>
        <dsp:cNvSpPr/>
      </dsp:nvSpPr>
      <dsp:spPr>
        <a:xfrm>
          <a:off x="0" y="705576"/>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72098F93-2631-3946-8309-625790F0C226}">
      <dsp:nvSpPr>
        <dsp:cNvPr id="0" name=""/>
        <dsp:cNvSpPr/>
      </dsp:nvSpPr>
      <dsp:spPr>
        <a:xfrm>
          <a:off x="0" y="705576"/>
          <a:ext cx="10037763" cy="704973"/>
        </a:xfrm>
        <a:prstGeom prst="rect">
          <a:avLst/>
        </a:prstGeom>
        <a:solidFill>
          <a:srgbClr val="F7F7F9"/>
        </a:solid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latin typeface="Open Sans Semibold"/>
              <a:cs typeface="Open Sans Semibold"/>
            </a:rPr>
            <a:t>Domain 8: </a:t>
          </a:r>
          <a:r>
            <a:rPr lang="en-US" sz="2400" b="0" kern="1200" dirty="0">
              <a:latin typeface="Open Sans Semibold"/>
              <a:cs typeface="Open Sans Semibold"/>
            </a:rPr>
            <a:t>Software Development Security</a:t>
          </a:r>
        </a:p>
      </dsp:txBody>
      <dsp:txXfrm>
        <a:off x="0" y="705576"/>
        <a:ext cx="10037763" cy="704973"/>
      </dsp:txXfrm>
    </dsp:sp>
    <dsp:sp modelId="{9CC527D9-3328-1844-BDFB-663FBB123147}">
      <dsp:nvSpPr>
        <dsp:cNvPr id="0" name=""/>
        <dsp:cNvSpPr/>
      </dsp:nvSpPr>
      <dsp:spPr>
        <a:xfrm>
          <a:off x="0" y="1410550"/>
          <a:ext cx="10037763" cy="0"/>
        </a:xfrm>
        <a:prstGeom prst="line">
          <a:avLst/>
        </a:prstGeom>
        <a:solidFill>
          <a:schemeClr val="lt1">
            <a:hueOff val="0"/>
            <a:satOff val="0"/>
            <a:lumOff val="0"/>
            <a:alphaOff val="0"/>
          </a:schemeClr>
        </a:solidFill>
        <a:ln w="25400" cap="flat" cmpd="sng" algn="ctr">
          <a:solidFill>
            <a:srgbClr val="FFFFFF"/>
          </a:solidFill>
          <a:prstDash val="solid"/>
        </a:ln>
        <a:effectLst/>
      </dsp:spPr>
      <dsp:style>
        <a:lnRef idx="2">
          <a:scrgbClr r="0" g="0" b="0"/>
        </a:lnRef>
        <a:fillRef idx="1">
          <a:scrgbClr r="0" g="0" b="0"/>
        </a:fillRef>
        <a:effectRef idx="0">
          <a:scrgbClr r="0" g="0" b="0"/>
        </a:effectRef>
        <a:fontRef idx="minor">
          <a:schemeClr val="lt1"/>
        </a:fontRef>
      </dsp:style>
    </dsp:sp>
    <dsp:sp modelId="{4C74A29A-2FB0-A14A-AD53-59D5FC2432F2}">
      <dsp:nvSpPr>
        <dsp:cNvPr id="0" name=""/>
        <dsp:cNvSpPr/>
      </dsp:nvSpPr>
      <dsp:spPr>
        <a:xfrm>
          <a:off x="0" y="1410550"/>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1410550"/>
        <a:ext cx="10037763" cy="704973"/>
      </dsp:txXfrm>
    </dsp:sp>
    <dsp:sp modelId="{0A3154CB-248A-C741-AF88-27F9F85BF046}">
      <dsp:nvSpPr>
        <dsp:cNvPr id="0" name=""/>
        <dsp:cNvSpPr/>
      </dsp:nvSpPr>
      <dsp:spPr>
        <a:xfrm>
          <a:off x="0" y="2115524"/>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1BEDE9-6224-334F-8391-0198328B3E1D}">
      <dsp:nvSpPr>
        <dsp:cNvPr id="0" name=""/>
        <dsp:cNvSpPr/>
      </dsp:nvSpPr>
      <dsp:spPr>
        <a:xfrm>
          <a:off x="0" y="2115524"/>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115524"/>
        <a:ext cx="10037763" cy="704973"/>
      </dsp:txXfrm>
    </dsp:sp>
    <dsp:sp modelId="{B1F0A441-036A-4D48-A20D-78DDE49BA465}">
      <dsp:nvSpPr>
        <dsp:cNvPr id="0" name=""/>
        <dsp:cNvSpPr/>
      </dsp:nvSpPr>
      <dsp:spPr>
        <a:xfrm>
          <a:off x="0" y="2820498"/>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6C052-B14B-C94D-8A57-3371D85E6F5D}">
      <dsp:nvSpPr>
        <dsp:cNvPr id="0" name=""/>
        <dsp:cNvSpPr/>
      </dsp:nvSpPr>
      <dsp:spPr>
        <a:xfrm>
          <a:off x="0" y="2820498"/>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endParaRPr lang="en-US" sz="2400" b="0" kern="1200" dirty="0">
            <a:latin typeface="Open Sans Semibold"/>
            <a:cs typeface="Open Sans Semibold"/>
          </a:endParaRPr>
        </a:p>
      </dsp:txBody>
      <dsp:txXfrm>
        <a:off x="0" y="2820498"/>
        <a:ext cx="10037763" cy="704973"/>
      </dsp:txXfrm>
    </dsp:sp>
    <dsp:sp modelId="{72A14F80-AACE-B84B-A9E8-95CC5EE1AD32}">
      <dsp:nvSpPr>
        <dsp:cNvPr id="0" name=""/>
        <dsp:cNvSpPr/>
      </dsp:nvSpPr>
      <dsp:spPr>
        <a:xfrm>
          <a:off x="0" y="3525472"/>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3EBCB4-B97C-B547-BA70-CC52993AAE0C}">
      <dsp:nvSpPr>
        <dsp:cNvPr id="0" name=""/>
        <dsp:cNvSpPr/>
      </dsp:nvSpPr>
      <dsp:spPr>
        <a:xfrm>
          <a:off x="0" y="3525472"/>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b="0" kern="1200" dirty="0">
            <a:latin typeface="Open Sans Semibold"/>
            <a:cs typeface="Open Sans Semibold"/>
          </a:endParaRPr>
        </a:p>
      </dsp:txBody>
      <dsp:txXfrm>
        <a:off x="0" y="3525472"/>
        <a:ext cx="10037763" cy="704973"/>
      </dsp:txXfrm>
    </dsp:sp>
    <dsp:sp modelId="{67F43422-46B8-B241-9E20-1B7A41ECFDE0}">
      <dsp:nvSpPr>
        <dsp:cNvPr id="0" name=""/>
        <dsp:cNvSpPr/>
      </dsp:nvSpPr>
      <dsp:spPr>
        <a:xfrm>
          <a:off x="0" y="4230446"/>
          <a:ext cx="10037763" cy="0"/>
        </a:xfrm>
        <a:prstGeom prst="line">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44D0A9-F488-3C42-8A35-97875AB9BCA2}">
      <dsp:nvSpPr>
        <dsp:cNvPr id="0" name=""/>
        <dsp:cNvSpPr/>
      </dsp:nvSpPr>
      <dsp:spPr>
        <a:xfrm>
          <a:off x="0" y="4230446"/>
          <a:ext cx="10037763" cy="70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4230446"/>
        <a:ext cx="10037763" cy="7049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9AFD6-E341-0246-9F90-A9F1A4D5309B}">
      <dsp:nvSpPr>
        <dsp:cNvPr id="0" name=""/>
        <dsp:cNvSpPr/>
      </dsp:nvSpPr>
      <dsp:spPr>
        <a:xfrm>
          <a:off x="0" y="3366"/>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6129F-D48A-5F40-9458-D857EC795AA2}">
      <dsp:nvSpPr>
        <dsp:cNvPr id="0" name=""/>
        <dsp:cNvSpPr/>
      </dsp:nvSpPr>
      <dsp:spPr>
        <a:xfrm>
          <a:off x="0" y="3366"/>
          <a:ext cx="10037763" cy="79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Concepts of Confidentiality, Integrity, and Availability</a:t>
          </a:r>
        </a:p>
      </dsp:txBody>
      <dsp:txXfrm>
        <a:off x="0" y="3366"/>
        <a:ext cx="10037763" cy="795610"/>
      </dsp:txXfrm>
    </dsp:sp>
    <dsp:sp modelId="{721A2135-C1F3-DA4A-B119-796A40EF200C}">
      <dsp:nvSpPr>
        <dsp:cNvPr id="0" name=""/>
        <dsp:cNvSpPr/>
      </dsp:nvSpPr>
      <dsp:spPr>
        <a:xfrm>
          <a:off x="0" y="798976"/>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798976"/>
          <a:ext cx="10037763" cy="79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Organizational/Corporate Governance</a:t>
          </a:r>
        </a:p>
      </dsp:txBody>
      <dsp:txXfrm>
        <a:off x="0" y="798976"/>
        <a:ext cx="10037763" cy="795610"/>
      </dsp:txXfrm>
    </dsp:sp>
    <dsp:sp modelId="{AFDFC935-866D-454F-AE68-CDE7BC0D23B1}">
      <dsp:nvSpPr>
        <dsp:cNvPr id="0" name=""/>
        <dsp:cNvSpPr/>
      </dsp:nvSpPr>
      <dsp:spPr>
        <a:xfrm>
          <a:off x="0" y="1594587"/>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594587"/>
          <a:ext cx="10037763" cy="79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Open Sans Semibold"/>
              <a:cs typeface="Open Sans Semibold"/>
            </a:rPr>
            <a:t>Risk Management Concepts</a:t>
          </a:r>
        </a:p>
      </dsp:txBody>
      <dsp:txXfrm>
        <a:off x="0" y="1594587"/>
        <a:ext cx="10037763" cy="795610"/>
      </dsp:txXfrm>
    </dsp:sp>
    <dsp:sp modelId="{1EC85288-0E19-824A-8F9B-8744EBADC50D}">
      <dsp:nvSpPr>
        <dsp:cNvPr id="0" name=""/>
        <dsp:cNvSpPr/>
      </dsp:nvSpPr>
      <dsp:spPr>
        <a:xfrm>
          <a:off x="0" y="2390198"/>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390198"/>
          <a:ext cx="10037763" cy="79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Compliance Requirements</a:t>
          </a:r>
        </a:p>
      </dsp:txBody>
      <dsp:txXfrm>
        <a:off x="0" y="2390198"/>
        <a:ext cx="10037763" cy="795610"/>
      </dsp:txXfrm>
    </dsp:sp>
    <dsp:sp modelId="{27011FFA-6473-2E4C-B93F-822B54FF6C60}">
      <dsp:nvSpPr>
        <dsp:cNvPr id="0" name=""/>
        <dsp:cNvSpPr/>
      </dsp:nvSpPr>
      <dsp:spPr>
        <a:xfrm>
          <a:off x="0" y="3185808"/>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4D7A5-C341-1340-93FA-59BC7FC1D8FA}">
      <dsp:nvSpPr>
        <dsp:cNvPr id="0" name=""/>
        <dsp:cNvSpPr/>
      </dsp:nvSpPr>
      <dsp:spPr>
        <a:xfrm>
          <a:off x="0" y="3185808"/>
          <a:ext cx="10027960" cy="945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162560" numCol="1" spcCol="1270" anchor="t" anchorCtr="0">
          <a:noAutofit/>
        </a:bodyPr>
        <a:lstStyle/>
        <a:p>
          <a:pPr marL="0" lvl="0" indent="0" algn="l" defTabSz="1066800" rtl="0">
            <a:lnSpc>
              <a:spcPct val="100000"/>
            </a:lnSpc>
            <a:spcBef>
              <a:spcPct val="0"/>
            </a:spcBef>
            <a:spcAft>
              <a:spcPts val="2808"/>
            </a:spcAft>
            <a:buNone/>
          </a:pPr>
          <a:r>
            <a:rPr lang="en-US" sz="2400" b="0" kern="1200" dirty="0">
              <a:latin typeface="Open Sans Semibold"/>
              <a:cs typeface="Open Sans Semibold"/>
            </a:rPr>
            <a:t>Legal and Regulatory Issues that Pertain to Information Security </a:t>
          </a:r>
          <a:br>
            <a:rPr lang="en-US" sz="2400" b="0" kern="1200" dirty="0">
              <a:latin typeface="Open Sans Semibold"/>
              <a:cs typeface="Open Sans Semibold"/>
            </a:rPr>
          </a:br>
          <a:r>
            <a:rPr lang="en-US" sz="2400" b="0" kern="1200" dirty="0">
              <a:latin typeface="Open Sans Semibold"/>
              <a:cs typeface="Open Sans Semibold"/>
            </a:rPr>
            <a:t>in a Global Context</a:t>
          </a:r>
        </a:p>
      </dsp:txBody>
      <dsp:txXfrm>
        <a:off x="0" y="3185808"/>
        <a:ext cx="10027960" cy="945352"/>
      </dsp:txXfrm>
    </dsp:sp>
    <dsp:sp modelId="{42F07ADF-9B09-314C-B596-35F8F0A26BF2}">
      <dsp:nvSpPr>
        <dsp:cNvPr id="0" name=""/>
        <dsp:cNvSpPr/>
      </dsp:nvSpPr>
      <dsp:spPr>
        <a:xfrm>
          <a:off x="0" y="4131161"/>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4D5250-FC91-534C-A88A-C70D331BA3EC}">
      <dsp:nvSpPr>
        <dsp:cNvPr id="0" name=""/>
        <dsp:cNvSpPr/>
      </dsp:nvSpPr>
      <dsp:spPr>
        <a:xfrm>
          <a:off x="0" y="4131161"/>
          <a:ext cx="10037763" cy="79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endParaRPr lang="en-US" sz="3800" kern="1200" dirty="0"/>
        </a:p>
      </dsp:txBody>
      <dsp:txXfrm>
        <a:off x="0" y="4131161"/>
        <a:ext cx="10037763" cy="7956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9AFD6-E341-0246-9F90-A9F1A4D5309B}">
      <dsp:nvSpPr>
        <dsp:cNvPr id="0" name=""/>
        <dsp:cNvSpPr/>
      </dsp:nvSpPr>
      <dsp:spPr>
        <a:xfrm>
          <a:off x="0" y="601"/>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6129F-D48A-5F40-9458-D857EC795AA2}">
      <dsp:nvSpPr>
        <dsp:cNvPr id="0" name=""/>
        <dsp:cNvSpPr/>
      </dsp:nvSpPr>
      <dsp:spPr>
        <a:xfrm>
          <a:off x="0" y="601"/>
          <a:ext cx="10037763" cy="70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Security Policy, Standards, Procedures, and Guidelines</a:t>
          </a:r>
        </a:p>
      </dsp:txBody>
      <dsp:txXfrm>
        <a:off x="0" y="601"/>
        <a:ext cx="10037763" cy="704133"/>
      </dsp:txXfrm>
    </dsp:sp>
    <dsp:sp modelId="{721A2135-C1F3-DA4A-B119-796A40EF200C}">
      <dsp:nvSpPr>
        <dsp:cNvPr id="0" name=""/>
        <dsp:cNvSpPr/>
      </dsp:nvSpPr>
      <dsp:spPr>
        <a:xfrm>
          <a:off x="0" y="704735"/>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5DA573-4104-3645-8547-D30BA2B1D4F1}">
      <dsp:nvSpPr>
        <dsp:cNvPr id="0" name=""/>
        <dsp:cNvSpPr/>
      </dsp:nvSpPr>
      <dsp:spPr>
        <a:xfrm>
          <a:off x="0" y="704735"/>
          <a:ext cx="10037763" cy="70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Personnel Security Policies and Procedures</a:t>
          </a:r>
        </a:p>
      </dsp:txBody>
      <dsp:txXfrm>
        <a:off x="0" y="704735"/>
        <a:ext cx="10037763" cy="704133"/>
      </dsp:txXfrm>
    </dsp:sp>
    <dsp:sp modelId="{AFDFC935-866D-454F-AE68-CDE7BC0D23B1}">
      <dsp:nvSpPr>
        <dsp:cNvPr id="0" name=""/>
        <dsp:cNvSpPr/>
      </dsp:nvSpPr>
      <dsp:spPr>
        <a:xfrm>
          <a:off x="0" y="1408868"/>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06CFD-8B70-B043-A7DD-D7B23F20B60A}">
      <dsp:nvSpPr>
        <dsp:cNvPr id="0" name=""/>
        <dsp:cNvSpPr/>
      </dsp:nvSpPr>
      <dsp:spPr>
        <a:xfrm>
          <a:off x="0" y="1408868"/>
          <a:ext cx="10037763" cy="70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Open Sans Semibold"/>
              <a:cs typeface="Open Sans Semibold"/>
            </a:rPr>
            <a:t>Security Awareness, Education, and Training Program</a:t>
          </a:r>
        </a:p>
      </dsp:txBody>
      <dsp:txXfrm>
        <a:off x="0" y="1408868"/>
        <a:ext cx="10037763" cy="704133"/>
      </dsp:txXfrm>
    </dsp:sp>
    <dsp:sp modelId="{1EC85288-0E19-824A-8F9B-8744EBADC50D}">
      <dsp:nvSpPr>
        <dsp:cNvPr id="0" name=""/>
        <dsp:cNvSpPr/>
      </dsp:nvSpPr>
      <dsp:spPr>
        <a:xfrm>
          <a:off x="0" y="2113002"/>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746D8B-5375-7544-BB52-9A53FEB3780E}">
      <dsp:nvSpPr>
        <dsp:cNvPr id="0" name=""/>
        <dsp:cNvSpPr/>
      </dsp:nvSpPr>
      <dsp:spPr>
        <a:xfrm>
          <a:off x="0" y="2113002"/>
          <a:ext cx="10037763" cy="70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Business Continuity Requirements</a:t>
          </a:r>
        </a:p>
      </dsp:txBody>
      <dsp:txXfrm>
        <a:off x="0" y="2113002"/>
        <a:ext cx="10037763" cy="704133"/>
      </dsp:txXfrm>
    </dsp:sp>
    <dsp:sp modelId="{84E46548-D97A-CC47-A5F0-747B1AF12E05}">
      <dsp:nvSpPr>
        <dsp:cNvPr id="0" name=""/>
        <dsp:cNvSpPr/>
      </dsp:nvSpPr>
      <dsp:spPr>
        <a:xfrm>
          <a:off x="0" y="2817135"/>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67CE93-5826-EE4B-9140-F26AF055E0B0}">
      <dsp:nvSpPr>
        <dsp:cNvPr id="0" name=""/>
        <dsp:cNvSpPr/>
      </dsp:nvSpPr>
      <dsp:spPr>
        <a:xfrm>
          <a:off x="0" y="2817135"/>
          <a:ext cx="10037763" cy="70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549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Professional Ethics</a:t>
          </a:r>
        </a:p>
      </dsp:txBody>
      <dsp:txXfrm>
        <a:off x="0" y="2817135"/>
        <a:ext cx="10037763" cy="704133"/>
      </dsp:txXfrm>
    </dsp:sp>
    <dsp:sp modelId="{D67E6F9A-34A0-E54F-9516-77EC6C9D8B60}">
      <dsp:nvSpPr>
        <dsp:cNvPr id="0" name=""/>
        <dsp:cNvSpPr/>
      </dsp:nvSpPr>
      <dsp:spPr>
        <a:xfrm>
          <a:off x="0" y="3521269"/>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F359A8-10C4-2C48-B056-CB7B4644824A}">
      <dsp:nvSpPr>
        <dsp:cNvPr id="0" name=""/>
        <dsp:cNvSpPr/>
      </dsp:nvSpPr>
      <dsp:spPr>
        <a:xfrm>
          <a:off x="0" y="3521269"/>
          <a:ext cx="10037763" cy="70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1549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Open Sans Semibold"/>
              <a:cs typeface="Open Sans Semibold"/>
            </a:rPr>
            <a:t>Domain Review</a:t>
          </a:r>
        </a:p>
      </dsp:txBody>
      <dsp:txXfrm>
        <a:off x="0" y="3521269"/>
        <a:ext cx="10037763" cy="704133"/>
      </dsp:txXfrm>
    </dsp:sp>
    <dsp:sp modelId="{7AD63E5C-A4A3-3B4C-BF73-1298D17CD17D}">
      <dsp:nvSpPr>
        <dsp:cNvPr id="0" name=""/>
        <dsp:cNvSpPr/>
      </dsp:nvSpPr>
      <dsp:spPr>
        <a:xfrm>
          <a:off x="0" y="4225402"/>
          <a:ext cx="10037763" cy="0"/>
        </a:xfrm>
        <a:prstGeom prst="line">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DFF1B7-FD03-B34B-A76D-673C177418D5}">
      <dsp:nvSpPr>
        <dsp:cNvPr id="0" name=""/>
        <dsp:cNvSpPr/>
      </dsp:nvSpPr>
      <dsp:spPr>
        <a:xfrm>
          <a:off x="0" y="4225402"/>
          <a:ext cx="10037763" cy="704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4225402"/>
        <a:ext cx="10037763" cy="7041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E1984-356C-428D-B53A-C97474D55686}" type="datetimeFigureOut">
              <a:rPr lang="en-US" smtClean="0"/>
              <a:pPr/>
              <a:t>9/3/2018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8AD74-D883-4263-B121-F9D75958EBB3}" type="slidenum">
              <a:rPr lang="en-US" smtClean="0"/>
              <a:pPr/>
              <a:t>‹#›</a:t>
            </a:fld>
            <a:endParaRPr lang="en-US" dirty="0"/>
          </a:p>
        </p:txBody>
      </p:sp>
    </p:spTree>
    <p:extLst>
      <p:ext uri="{BB962C8B-B14F-4D97-AF65-F5344CB8AC3E}">
        <p14:creationId xmlns:p14="http://schemas.microsoft.com/office/powerpoint/2010/main" val="2717557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101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102</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103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14</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18</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26</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29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2000" b="0" i="0" u="none" strike="noStrike" baseline="0" dirty="0">
              <a:solidFill>
                <a:srgbClr val="000000"/>
              </a:solidFill>
              <a:latin typeface="Electra LT Std"/>
            </a:endParaRPr>
          </a:p>
        </p:txBody>
      </p:sp>
      <p:sp>
        <p:nvSpPr>
          <p:cNvPr id="4" name="Slide Number Placeholder 3"/>
          <p:cNvSpPr>
            <a:spLocks noGrp="1"/>
          </p:cNvSpPr>
          <p:nvPr>
            <p:ph type="sldNum" sz="quarter" idx="10"/>
          </p:nvPr>
        </p:nvSpPr>
        <p:spPr/>
        <p:txBody>
          <a:bodyPr/>
          <a:lstStyle/>
          <a:p>
            <a:fld id="{B5A84056-5CBC-7448-B6BF-CD4B7033EA1B}" type="slidenum">
              <a:rPr lang="en-US" smtClean="0"/>
              <a:pPr/>
              <a:t>4</a:t>
            </a:fld>
            <a:endParaRPr lang="en-US" dirty="0"/>
          </a:p>
        </p:txBody>
      </p:sp>
    </p:spTree>
    <p:extLst>
      <p:ext uri="{BB962C8B-B14F-4D97-AF65-F5344CB8AC3E}">
        <p14:creationId xmlns:p14="http://schemas.microsoft.com/office/powerpoint/2010/main" val="34365608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32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39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49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55</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59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63</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69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74</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77</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79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80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81</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82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83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84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85</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86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Introduce the module topics.</a:t>
            </a:r>
          </a:p>
        </p:txBody>
      </p:sp>
      <p:sp>
        <p:nvSpPr>
          <p:cNvPr id="4" name="Slide Number Placeholder 3"/>
          <p:cNvSpPr>
            <a:spLocks noGrp="1"/>
          </p:cNvSpPr>
          <p:nvPr>
            <p:ph type="sldNum" sz="quarter" idx="10"/>
          </p:nvPr>
        </p:nvSpPr>
        <p:spPr/>
        <p:txBody>
          <a:bodyPr/>
          <a:lstStyle/>
          <a:p>
            <a:fld id="{B5A84056-5CBC-7448-B6BF-CD4B7033EA1B}" type="slidenum">
              <a:rPr lang="en-US" smtClean="0"/>
              <a:pPr/>
              <a:t>87</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88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89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90</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5A84056-5CBC-7448-B6BF-CD4B7033EA1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65434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91</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92</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93</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94</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95</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96</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F8AD74-D883-4263-B121-F9D75958EBB3}" type="slidenum">
              <a:rPr lang="en-US" smtClean="0"/>
              <a:pPr/>
              <a:t>97</a:t>
            </a:fld>
            <a:endParaRPr lang="en-US" dirty="0"/>
          </a:p>
        </p:txBody>
      </p:sp>
    </p:spTree>
    <p:extLst>
      <p:ext uri="{BB962C8B-B14F-4D97-AF65-F5344CB8AC3E}">
        <p14:creationId xmlns:p14="http://schemas.microsoft.com/office/powerpoint/2010/main" val="382064269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98</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99</a:t>
            </a:fld>
            <a:endParaRPr lang="en-US" dirty="0"/>
          </a:p>
        </p:txBody>
      </p:sp>
    </p:spTree>
    <p:extLst>
      <p:ext uri="{BB962C8B-B14F-4D97-AF65-F5344CB8AC3E}">
        <p14:creationId xmlns:p14="http://schemas.microsoft.com/office/powerpoint/2010/main" val="232583932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84056-5CBC-7448-B6BF-CD4B7033EA1B}" type="slidenum">
              <a:rPr lang="en-US" smtClean="0"/>
              <a:pPr/>
              <a:t>100</a:t>
            </a:fld>
            <a:endParaRPr lang="en-US" dirty="0"/>
          </a:p>
        </p:txBody>
      </p:sp>
    </p:spTree>
    <p:extLst>
      <p:ext uri="{BB962C8B-B14F-4D97-AF65-F5344CB8AC3E}">
        <p14:creationId xmlns:p14="http://schemas.microsoft.com/office/powerpoint/2010/main" val="2325839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p:cNvPicPr>
          <p:nvPr userDrawn="1"/>
        </p:nvPicPr>
        <p:blipFill>
          <a:blip r:embed="rId2"/>
          <a:stretch>
            <a:fillRect/>
          </a:stretch>
        </p:blipFill>
        <p:spPr>
          <a:xfrm rot="10800000">
            <a:off x="0" y="0"/>
            <a:ext cx="12207600" cy="793816"/>
          </a:xfrm>
          <a:prstGeom prst="rect">
            <a:avLst/>
          </a:prstGeom>
        </p:spPr>
      </p:pic>
      <p:cxnSp>
        <p:nvCxnSpPr>
          <p:cNvPr id="4" name="Straight Connector 3"/>
          <p:cNvCxnSpPr/>
          <p:nvPr userDrawn="1"/>
        </p:nvCxnSpPr>
        <p:spPr>
          <a:xfrm rot="10800000">
            <a:off x="0" y="781255"/>
            <a:ext cx="1219200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7" name="Picture 6" descr="CISSPlogo.png"/>
          <p:cNvPicPr>
            <a:picLocks noChangeAspect="1"/>
          </p:cNvPicPr>
          <p:nvPr userDrawn="1"/>
        </p:nvPicPr>
        <p:blipFill>
          <a:blip r:embed="rId3"/>
          <a:stretch>
            <a:fillRect/>
          </a:stretch>
        </p:blipFill>
        <p:spPr>
          <a:xfrm>
            <a:off x="5267880" y="1240118"/>
            <a:ext cx="4474128" cy="1386980"/>
          </a:xfrm>
          <a:prstGeom prst="rect">
            <a:avLst/>
          </a:prstGeom>
        </p:spPr>
      </p:pic>
      <p:sp>
        <p:nvSpPr>
          <p:cNvPr id="13" name="Text Placeholder 2"/>
          <p:cNvSpPr>
            <a:spLocks noGrp="1"/>
          </p:cNvSpPr>
          <p:nvPr>
            <p:ph type="body" idx="1" hasCustomPrompt="1"/>
          </p:nvPr>
        </p:nvSpPr>
        <p:spPr>
          <a:xfrm>
            <a:off x="680326" y="3073400"/>
            <a:ext cx="10715127" cy="2324100"/>
          </a:xfrm>
          <a:prstGeom prst="rect">
            <a:avLst/>
          </a:prstGeom>
          <a:noFill/>
          <a:ln>
            <a:noFill/>
          </a:ln>
        </p:spPr>
        <p:txBody>
          <a:bodyPr lIns="130055" tIns="65028" rIns="130055" bIns="65028" anchor="b"/>
          <a:lstStyle>
            <a:lvl1pPr marL="0" indent="0">
              <a:buNone/>
              <a:defRPr lang="en-US" sz="4600" b="0" baseline="30000" smtClean="0">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r>
              <a:rPr lang="en-US" baseline="0" dirty="0">
                <a:solidFill>
                  <a:srgbClr val="006F53"/>
                </a:solidFill>
              </a:rPr>
              <a:t>Welcome to the (ISC)</a:t>
            </a:r>
            <a:r>
              <a:rPr lang="en-US" dirty="0">
                <a:solidFill>
                  <a:srgbClr val="006F53"/>
                </a:solidFill>
              </a:rPr>
              <a:t>2</a:t>
            </a:r>
            <a:r>
              <a:rPr lang="en-US" baseline="0" dirty="0">
                <a:solidFill>
                  <a:srgbClr val="006F53"/>
                </a:solidFill>
              </a:rPr>
              <a:t> Certified Information Systems Security Professional Training Course (CISSP)</a:t>
            </a:r>
          </a:p>
        </p:txBody>
      </p:sp>
      <p:pic>
        <p:nvPicPr>
          <p:cNvPr id="9" name="Picture 8" descr="ISC2logo.png"/>
          <p:cNvPicPr>
            <a:picLocks noChangeAspect="1"/>
          </p:cNvPicPr>
          <p:nvPr userDrawn="1"/>
        </p:nvPicPr>
        <p:blipFill>
          <a:blip r:embed="rId4"/>
          <a:stretch>
            <a:fillRect/>
          </a:stretch>
        </p:blipFill>
        <p:spPr>
          <a:xfrm>
            <a:off x="2679739" y="1442044"/>
            <a:ext cx="2135738" cy="1067869"/>
          </a:xfrm>
          <a:prstGeom prst="rect">
            <a:avLst/>
          </a:prstGeom>
        </p:spPr>
      </p:pic>
      <p:cxnSp>
        <p:nvCxnSpPr>
          <p:cNvPr id="5" name="Straight Connector 4"/>
          <p:cNvCxnSpPr/>
          <p:nvPr userDrawn="1"/>
        </p:nvCxnSpPr>
        <p:spPr>
          <a:xfrm>
            <a:off x="5085389" y="1429344"/>
            <a:ext cx="0" cy="1067869"/>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p:cNvPicPr>
          <p:nvPr userDrawn="1"/>
        </p:nvPicPr>
        <p:blipFill>
          <a:blip r:embed="rId2"/>
          <a:stretch>
            <a:fillRect/>
          </a:stretch>
        </p:blipFill>
        <p:spPr>
          <a:xfrm>
            <a:off x="0" y="0"/>
            <a:ext cx="12207600" cy="280549"/>
          </a:xfrm>
          <a:prstGeom prst="rect">
            <a:avLst/>
          </a:prstGeom>
        </p:spPr>
      </p:pic>
      <p:pic>
        <p:nvPicPr>
          <p:cNvPr id="21" name="Picture 20"/>
          <p:cNvPicPr>
            <a:picLocks noChangeAspect="1"/>
          </p:cNvPicPr>
          <p:nvPr userDrawn="1"/>
        </p:nvPicPr>
        <p:blipFill>
          <a:blip r:embed="rId3"/>
          <a:stretch>
            <a:fillRect/>
          </a:stretch>
        </p:blipFill>
        <p:spPr>
          <a:xfrm>
            <a:off x="9756885" y="6087248"/>
            <a:ext cx="2224211" cy="648728"/>
          </a:xfrm>
          <a:prstGeom prst="rect">
            <a:avLst/>
          </a:prstGeom>
        </p:spPr>
      </p:pic>
      <p:cxnSp>
        <p:nvCxnSpPr>
          <p:cNvPr id="24" name="Straight Connector 2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5" name="Picture 4"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7"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423373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7" name="Title 1"/>
          <p:cNvSpPr>
            <a:spLocks noGrp="1"/>
          </p:cNvSpPr>
          <p:nvPr>
            <p:ph type="title"/>
          </p:nvPr>
        </p:nvSpPr>
        <p:spPr>
          <a:xfrm>
            <a:off x="694393" y="3132209"/>
            <a:ext cx="8428499" cy="1362075"/>
          </a:xfrm>
          <a:prstGeom prst="rect">
            <a:avLst/>
          </a:prstGeom>
        </p:spPr>
        <p:txBody>
          <a:bodyPr lIns="130055" tIns="65028" rIns="130055" bIns="65028" anchor="t"/>
          <a:lstStyle>
            <a:lvl1pPr algn="l">
              <a:defRPr sz="3000" b="0" cap="none">
                <a:solidFill>
                  <a:srgbClr val="000000"/>
                </a:solidFill>
                <a:latin typeface="Open Sans Semibold"/>
                <a:cs typeface="Open Sans Semibold"/>
              </a:defRPr>
            </a:lvl1pPr>
          </a:lstStyle>
          <a:p>
            <a:r>
              <a:rPr lang="en-US" dirty="0"/>
              <a:t>Click to edit Master title style</a:t>
            </a:r>
          </a:p>
        </p:txBody>
      </p:sp>
      <p:sp>
        <p:nvSpPr>
          <p:cNvPr id="18" name="Text Placeholder 2"/>
          <p:cNvSpPr>
            <a:spLocks noGrp="1"/>
          </p:cNvSpPr>
          <p:nvPr>
            <p:ph type="body" idx="1"/>
          </p:nvPr>
        </p:nvSpPr>
        <p:spPr>
          <a:xfrm>
            <a:off x="694393" y="1530422"/>
            <a:ext cx="8428499" cy="1500187"/>
          </a:xfrm>
          <a:prstGeom prst="rect">
            <a:avLst/>
          </a:prstGeom>
        </p:spPr>
        <p:txBody>
          <a:bodyPr lIns="130055" tIns="65028" rIns="130055" bIns="65028" anchor="b"/>
          <a:lstStyle>
            <a:lvl1pPr marL="0" indent="0">
              <a:buNone/>
              <a:defRPr sz="6000" b="0">
                <a:solidFill>
                  <a:srgbClr val="006F53"/>
                </a:solidFill>
                <a:latin typeface="Open Sans Semibold"/>
                <a:cs typeface="Open Sans Semibold"/>
              </a:defRPr>
            </a:lvl1pPr>
            <a:lvl2pPr marL="457086" indent="0">
              <a:buNone/>
              <a:defRPr sz="1828">
                <a:solidFill>
                  <a:schemeClr val="tx1">
                    <a:tint val="75000"/>
                  </a:schemeClr>
                </a:solidFill>
              </a:defRPr>
            </a:lvl2pPr>
            <a:lvl3pPr marL="914171" indent="0">
              <a:buNone/>
              <a:defRPr sz="1617">
                <a:solidFill>
                  <a:schemeClr val="tx1">
                    <a:tint val="75000"/>
                  </a:schemeClr>
                </a:solidFill>
              </a:defRPr>
            </a:lvl3pPr>
            <a:lvl4pPr marL="1371257" indent="0">
              <a:buNone/>
              <a:defRPr sz="1406">
                <a:solidFill>
                  <a:schemeClr val="tx1">
                    <a:tint val="75000"/>
                  </a:schemeClr>
                </a:solidFill>
              </a:defRPr>
            </a:lvl4pPr>
            <a:lvl5pPr marL="1828344" indent="0">
              <a:buNone/>
              <a:defRPr sz="1406">
                <a:solidFill>
                  <a:schemeClr val="tx1">
                    <a:tint val="75000"/>
                  </a:schemeClr>
                </a:solidFill>
              </a:defRPr>
            </a:lvl5pPr>
            <a:lvl6pPr marL="2285430" indent="0">
              <a:buNone/>
              <a:defRPr sz="1406">
                <a:solidFill>
                  <a:schemeClr val="tx1">
                    <a:tint val="75000"/>
                  </a:schemeClr>
                </a:solidFill>
              </a:defRPr>
            </a:lvl6pPr>
            <a:lvl7pPr marL="2742515" indent="0">
              <a:buNone/>
              <a:defRPr sz="1406">
                <a:solidFill>
                  <a:schemeClr val="tx1">
                    <a:tint val="75000"/>
                  </a:schemeClr>
                </a:solidFill>
              </a:defRPr>
            </a:lvl7pPr>
            <a:lvl8pPr marL="3199602" indent="0">
              <a:buNone/>
              <a:defRPr sz="1406">
                <a:solidFill>
                  <a:schemeClr val="tx1">
                    <a:tint val="75000"/>
                  </a:schemeClr>
                </a:solidFill>
              </a:defRPr>
            </a:lvl8pPr>
            <a:lvl9pPr marL="3656687" indent="0">
              <a:buNone/>
              <a:defRPr sz="1406">
                <a:solidFill>
                  <a:schemeClr val="tx1">
                    <a:tint val="75000"/>
                  </a:schemeClr>
                </a:solidFill>
              </a:defRPr>
            </a:lvl9pPr>
          </a:lstStyle>
          <a:p>
            <a:pPr lvl="0"/>
            <a:r>
              <a:rPr lang="en-US" dirty="0"/>
              <a:t>Edit Master text styles</a:t>
            </a:r>
          </a:p>
        </p:txBody>
      </p:sp>
      <p:cxnSp>
        <p:nvCxnSpPr>
          <p:cNvPr id="11" name="Straight Connector 10"/>
          <p:cNvCxnSpPr/>
          <p:nvPr userDrawn="1"/>
        </p:nvCxnSpPr>
        <p:spPr>
          <a:xfrm>
            <a:off x="853480" y="3090815"/>
            <a:ext cx="10497760" cy="0"/>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p:cNvPicPr>
          <p:nvPr userDrawn="1"/>
        </p:nvPicPr>
        <p:blipFill>
          <a:blip r:embed="rId2"/>
          <a:stretch>
            <a:fillRect/>
          </a:stretch>
        </p:blipFill>
        <p:spPr>
          <a:xfrm>
            <a:off x="0" y="0"/>
            <a:ext cx="12207600" cy="280549"/>
          </a:xfrm>
          <a:prstGeom prst="rect">
            <a:avLst/>
          </a:prstGeom>
        </p:spPr>
      </p:pic>
      <p:cxnSp>
        <p:nvCxnSpPr>
          <p:cNvPr id="14" name="Straight Connector 13"/>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0" name="Picture 9"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9"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p14="http://schemas.microsoft.com/office/powerpoint/2010/main" val="16813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1195201" y="559553"/>
            <a:ext cx="8666723" cy="1143000"/>
          </a:xfrm>
          <a:prstGeom prst="rect">
            <a:avLst/>
          </a:prstGeom>
        </p:spPr>
        <p:txBody>
          <a:bodyPr vert="horz" lIns="91440" tIns="45720" rIns="91440" bIns="45720" rtlCol="0" anchor="ctr">
            <a:normAutofit/>
          </a:bodyPr>
          <a:lstStyle>
            <a:lvl1pPr>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dirty="0"/>
              <a:t>Click to edit Master title style </a:t>
            </a:r>
          </a:p>
        </p:txBody>
      </p:sp>
      <p:pic>
        <p:nvPicPr>
          <p:cNvPr id="8" name="Picture 7"/>
          <p:cNvPicPr>
            <a:picLocks/>
          </p:cNvPicPr>
          <p:nvPr userDrawn="1"/>
        </p:nvPicPr>
        <p:blipFill>
          <a:blip r:embed="rId2"/>
          <a:stretch>
            <a:fillRect/>
          </a:stretch>
        </p:blipFill>
        <p:spPr>
          <a:xfrm>
            <a:off x="0" y="0"/>
            <a:ext cx="12207600" cy="280549"/>
          </a:xfrm>
          <a:prstGeom prst="rect">
            <a:avLst/>
          </a:prstGeom>
        </p:spPr>
      </p:pic>
      <p:cxnSp>
        <p:nvCxnSpPr>
          <p:cNvPr id="13" name="Straight Connector 12"/>
          <p:cNvCxnSpPr/>
          <p:nvPr userDrawn="1"/>
        </p:nvCxnSpPr>
        <p:spPr>
          <a:xfrm>
            <a:off x="0" y="270948"/>
            <a:ext cx="12192000" cy="2102"/>
          </a:xfrm>
          <a:prstGeom prst="line">
            <a:avLst/>
          </a:prstGeom>
          <a:ln w="38100">
            <a:solidFill>
              <a:srgbClr val="95D600"/>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3"/>
          <a:stretch>
            <a:fillRect/>
          </a:stretch>
        </p:blipFill>
        <p:spPr>
          <a:xfrm>
            <a:off x="9756885" y="6087248"/>
            <a:ext cx="2224211" cy="648728"/>
          </a:xfrm>
          <a:prstGeom prst="rect">
            <a:avLst/>
          </a:prstGeom>
        </p:spPr>
      </p:pic>
      <p:pic>
        <p:nvPicPr>
          <p:cNvPr id="11" name="Picture 10" descr="ISC2logo.png"/>
          <p:cNvPicPr>
            <a:picLocks noChangeAspect="1"/>
          </p:cNvPicPr>
          <p:nvPr userDrawn="1"/>
        </p:nvPicPr>
        <p:blipFill>
          <a:blip r:embed="rId4"/>
          <a:stretch>
            <a:fillRect/>
          </a:stretch>
        </p:blipFill>
        <p:spPr>
          <a:xfrm>
            <a:off x="247818" y="6130977"/>
            <a:ext cx="1137802" cy="568901"/>
          </a:xfrm>
          <a:prstGeom prst="rect">
            <a:avLst/>
          </a:prstGeom>
        </p:spPr>
      </p:pic>
      <p:sp>
        <p:nvSpPr>
          <p:cNvPr id="18" name="Slide Number Placeholder 3"/>
          <p:cNvSpPr txBox="1">
            <a:spLocks/>
          </p:cNvSpPr>
          <p:nvPr userDrawn="1"/>
        </p:nvSpPr>
        <p:spPr>
          <a:xfrm>
            <a:off x="5839743" y="6253192"/>
            <a:ext cx="5633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5CBD3DDC-90DF-4246-B8CE-0AC344F4C45D}" type="slidenum">
              <a:rPr kumimoji="0" lang="en-US" sz="1200" b="1"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12" name="Content Placeholder 2"/>
          <p:cNvSpPr>
            <a:spLocks noGrp="1"/>
          </p:cNvSpPr>
          <p:nvPr>
            <p:ph sz="half" idx="10" hasCustomPrompt="1"/>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154468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46755"/>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2" r:id="rId3"/>
    <p:sldLayoutId id="2147483663" r:id="rId4"/>
  </p:sldLayoutIdLst>
  <p:txStyles>
    <p:titleStyle>
      <a:lvl1pPr algn="l" defTabSz="457086" rtl="0" eaLnBrk="1" latinLnBrk="0" hangingPunct="1">
        <a:spcBef>
          <a:spcPct val="0"/>
        </a:spcBef>
        <a:buNone/>
        <a:defRPr sz="4428" kern="1200">
          <a:solidFill>
            <a:schemeClr val="tx2"/>
          </a:solidFill>
          <a:latin typeface="+mj-lt"/>
          <a:ea typeface="+mj-ea"/>
          <a:cs typeface="+mj-cs"/>
        </a:defRPr>
      </a:lvl1pPr>
    </p:titleStyle>
    <p:bodyStyle>
      <a:lvl1pPr marL="342814" indent="-342814" algn="l" defTabSz="457086" rtl="0" eaLnBrk="1" latinLnBrk="0" hangingPunct="1">
        <a:spcBef>
          <a:spcPct val="20000"/>
        </a:spcBef>
        <a:buClr>
          <a:srgbClr val="851619"/>
        </a:buClr>
        <a:buFont typeface="Arial"/>
        <a:buChar char="•"/>
        <a:defRPr sz="3233" b="1" kern="1200">
          <a:solidFill>
            <a:schemeClr val="tx1"/>
          </a:solidFill>
          <a:latin typeface="+mn-lt"/>
          <a:ea typeface="+mn-ea"/>
          <a:cs typeface="+mn-cs"/>
        </a:defRPr>
      </a:lvl1pPr>
      <a:lvl2pPr marL="742765" indent="-285678" algn="l" defTabSz="457086" rtl="0" eaLnBrk="1" latinLnBrk="0" hangingPunct="1">
        <a:spcBef>
          <a:spcPct val="20000"/>
        </a:spcBef>
        <a:buClr>
          <a:srgbClr val="851619"/>
        </a:buClr>
        <a:buFont typeface="Arial"/>
        <a:buChar char="–"/>
        <a:defRPr sz="2812" kern="1200">
          <a:solidFill>
            <a:schemeClr val="tx1"/>
          </a:solidFill>
          <a:latin typeface="+mn-lt"/>
          <a:ea typeface="+mn-ea"/>
          <a:cs typeface="+mn-cs"/>
        </a:defRPr>
      </a:lvl2pPr>
      <a:lvl3pPr marL="1142715" indent="-228544" algn="l" defTabSz="457086" rtl="0" eaLnBrk="1" latinLnBrk="0" hangingPunct="1">
        <a:spcBef>
          <a:spcPct val="20000"/>
        </a:spcBef>
        <a:buClr>
          <a:srgbClr val="851619"/>
        </a:buClr>
        <a:buFont typeface="Arial"/>
        <a:buChar char="•"/>
        <a:defRPr sz="2390" kern="1200">
          <a:solidFill>
            <a:schemeClr val="tx1"/>
          </a:solidFill>
          <a:latin typeface="+mn-lt"/>
          <a:ea typeface="+mn-ea"/>
          <a:cs typeface="+mn-cs"/>
        </a:defRPr>
      </a:lvl3pPr>
      <a:lvl4pPr marL="1599800"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4pPr>
      <a:lvl5pPr marL="2056886"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5pPr>
      <a:lvl6pPr marL="2513972" indent="-228544" algn="l" defTabSz="457086" rtl="0" eaLnBrk="1" latinLnBrk="0" hangingPunct="1">
        <a:spcBef>
          <a:spcPct val="20000"/>
        </a:spcBef>
        <a:buFont typeface="Arial"/>
        <a:buChar char="•"/>
        <a:defRPr sz="1968"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968"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968"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968" kern="1200">
          <a:solidFill>
            <a:schemeClr val="tx1"/>
          </a:solidFill>
          <a:latin typeface="+mn-lt"/>
          <a:ea typeface="+mn-ea"/>
          <a:cs typeface="+mn-cs"/>
        </a:defRPr>
      </a:lvl9pPr>
    </p:bodyStyle>
    <p:otherStyle>
      <a:defPPr>
        <a:defRPr lang="en-US"/>
      </a:defPPr>
      <a:lvl1pPr marL="0" algn="l" defTabSz="457086" rtl="0" eaLnBrk="1" latinLnBrk="0" hangingPunct="1">
        <a:defRPr sz="1828" kern="1200">
          <a:solidFill>
            <a:schemeClr val="tx1"/>
          </a:solidFill>
          <a:latin typeface="+mn-lt"/>
          <a:ea typeface="+mn-ea"/>
          <a:cs typeface="+mn-cs"/>
        </a:defRPr>
      </a:lvl1pPr>
      <a:lvl2pPr marL="457086" algn="l" defTabSz="457086" rtl="0" eaLnBrk="1" latinLnBrk="0" hangingPunct="1">
        <a:defRPr sz="1828" kern="1200">
          <a:solidFill>
            <a:schemeClr val="tx1"/>
          </a:solidFill>
          <a:latin typeface="+mn-lt"/>
          <a:ea typeface="+mn-ea"/>
          <a:cs typeface="+mn-cs"/>
        </a:defRPr>
      </a:lvl2pPr>
      <a:lvl3pPr marL="914171" algn="l" defTabSz="457086" rtl="0" eaLnBrk="1" latinLnBrk="0" hangingPunct="1">
        <a:defRPr sz="1828" kern="1200">
          <a:solidFill>
            <a:schemeClr val="tx1"/>
          </a:solidFill>
          <a:latin typeface="+mn-lt"/>
          <a:ea typeface="+mn-ea"/>
          <a:cs typeface="+mn-cs"/>
        </a:defRPr>
      </a:lvl3pPr>
      <a:lvl4pPr marL="1371257" algn="l" defTabSz="457086" rtl="0" eaLnBrk="1" latinLnBrk="0" hangingPunct="1">
        <a:defRPr sz="1828" kern="1200">
          <a:solidFill>
            <a:schemeClr val="tx1"/>
          </a:solidFill>
          <a:latin typeface="+mn-lt"/>
          <a:ea typeface="+mn-ea"/>
          <a:cs typeface="+mn-cs"/>
        </a:defRPr>
      </a:lvl4pPr>
      <a:lvl5pPr marL="1828344" algn="l" defTabSz="457086" rtl="0" eaLnBrk="1" latinLnBrk="0" hangingPunct="1">
        <a:defRPr sz="1828" kern="1200">
          <a:solidFill>
            <a:schemeClr val="tx1"/>
          </a:solidFill>
          <a:latin typeface="+mn-lt"/>
          <a:ea typeface="+mn-ea"/>
          <a:cs typeface="+mn-cs"/>
        </a:defRPr>
      </a:lvl5pPr>
      <a:lvl6pPr marL="2285430" algn="l" defTabSz="457086" rtl="0" eaLnBrk="1" latinLnBrk="0" hangingPunct="1">
        <a:defRPr sz="1828" kern="1200">
          <a:solidFill>
            <a:schemeClr val="tx1"/>
          </a:solidFill>
          <a:latin typeface="+mn-lt"/>
          <a:ea typeface="+mn-ea"/>
          <a:cs typeface="+mn-cs"/>
        </a:defRPr>
      </a:lvl6pPr>
      <a:lvl7pPr marL="2742515" algn="l" defTabSz="457086" rtl="0" eaLnBrk="1" latinLnBrk="0" hangingPunct="1">
        <a:defRPr sz="1828" kern="1200">
          <a:solidFill>
            <a:schemeClr val="tx1"/>
          </a:solidFill>
          <a:latin typeface="+mn-lt"/>
          <a:ea typeface="+mn-ea"/>
          <a:cs typeface="+mn-cs"/>
        </a:defRPr>
      </a:lvl7pPr>
      <a:lvl8pPr marL="3199602" algn="l" defTabSz="457086" rtl="0" eaLnBrk="1" latinLnBrk="0" hangingPunct="1">
        <a:defRPr sz="1828" kern="1200">
          <a:solidFill>
            <a:schemeClr val="tx1"/>
          </a:solidFill>
          <a:latin typeface="+mn-lt"/>
          <a:ea typeface="+mn-ea"/>
          <a:cs typeface="+mn-cs"/>
        </a:defRPr>
      </a:lvl8pPr>
      <a:lvl9pPr marL="3656687" algn="l" defTabSz="457086" rtl="0" eaLnBrk="1" latinLnBrk="0" hangingPunct="1">
        <a:defRPr sz="1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hyperlink" Target="https://www.isc2.org/Ethics" TargetMode="External"/><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125" y="3340100"/>
            <a:ext cx="11460875" cy="2324100"/>
          </a:xfrm>
        </p:spPr>
        <p:txBody>
          <a:bodyPr/>
          <a:lstStyle/>
          <a:p>
            <a:r>
              <a:rPr lang="en-US" sz="5000" baseline="0" dirty="0">
                <a:solidFill>
                  <a:srgbClr val="006F53"/>
                </a:solidFill>
              </a:rPr>
              <a:t>Welcome to the (ISC)</a:t>
            </a:r>
            <a:r>
              <a:rPr lang="en-US" sz="5000" dirty="0">
                <a:solidFill>
                  <a:srgbClr val="006F53"/>
                </a:solidFill>
              </a:rPr>
              <a:t>2</a:t>
            </a:r>
            <a:r>
              <a:rPr lang="en-US" sz="5000" baseline="0" dirty="0">
                <a:solidFill>
                  <a:srgbClr val="006F53"/>
                </a:solidFill>
              </a:rPr>
              <a:t> Certified Information Systems Security Professional (CISSP) Training Course</a:t>
            </a:r>
          </a:p>
        </p:txBody>
      </p:sp>
    </p:spTree>
    <p:extLst>
      <p:ext uri="{BB962C8B-B14F-4D97-AF65-F5344CB8AC3E}">
        <p14:creationId xmlns:p14="http://schemas.microsoft.com/office/powerpoint/2010/main" val="1631567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10285588" cy="4067973"/>
          </a:xfrm>
          <a:prstGeom prst="rect">
            <a:avLst/>
          </a:prstGeom>
        </p:spPr>
        <p:txBody>
          <a:bodyPr/>
          <a:lstStyle/>
          <a:p>
            <a:pPr marL="541338" indent="-541338">
              <a:buClrTx/>
              <a:buSzPct val="100000"/>
              <a:buFont typeface="+mj-lt"/>
              <a:buAutoNum type="arabicPeriod" startAt="28"/>
            </a:pPr>
            <a:r>
              <a:rPr lang="en-US" dirty="0"/>
              <a:t>Identify common privacy terms used in current personal data protection laws worldwide.</a:t>
            </a:r>
          </a:p>
          <a:p>
            <a:pPr marL="541338" indent="-541338">
              <a:buClrTx/>
              <a:buSzPct val="100000"/>
              <a:buFont typeface="+mj-lt"/>
              <a:buAutoNum type="arabicPeriod" startAt="28"/>
            </a:pPr>
            <a:r>
              <a:rPr lang="en-US" dirty="0"/>
              <a:t>Describe the hierarchy of written governance (policies, standards, guidelines, and processes).</a:t>
            </a:r>
          </a:p>
          <a:p>
            <a:pPr marL="541338" indent="-541338">
              <a:buClrTx/>
              <a:buSzPct val="100000"/>
              <a:buFont typeface="+mj-lt"/>
              <a:buAutoNum type="arabicPeriod" startAt="28"/>
            </a:pPr>
            <a:r>
              <a:rPr lang="en-US" dirty="0"/>
              <a:t>Identify the various means to support personnel security goals, including common policies and procedures.</a:t>
            </a:r>
          </a:p>
          <a:p>
            <a:pPr marL="541338" indent="-541338">
              <a:buClrTx/>
              <a:buSzPct val="100000"/>
              <a:buFont typeface="+mj-lt"/>
              <a:buAutoNum type="arabicPeriod" startAt="28"/>
            </a:pPr>
            <a:r>
              <a:rPr lang="en-US" dirty="0"/>
              <a:t>Explain how modern legal frameworks affect international data flow and how the information security industry is responsible for many compliance requirements.</a:t>
            </a:r>
          </a:p>
        </p:txBody>
      </p:sp>
    </p:spTree>
    <p:extLst>
      <p:ext uri="{BB962C8B-B14F-4D97-AF65-F5344CB8AC3E}">
        <p14:creationId xmlns:p14="http://schemas.microsoft.com/office/powerpoint/2010/main" val="171015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5"/>
          <p:cNvSpPr>
            <a:spLocks noGrp="1"/>
          </p:cNvSpPr>
          <p:nvPr>
            <p:ph sz="half" idx="10"/>
          </p:nvPr>
        </p:nvSpPr>
        <p:spPr>
          <a:xfrm>
            <a:off x="1158239" y="1812126"/>
            <a:ext cx="9458512" cy="4042574"/>
          </a:xfrm>
          <a:prstGeom prst="rect">
            <a:avLst/>
          </a:prstGeom>
        </p:spPr>
        <p:txBody>
          <a:bodyPr/>
          <a:lstStyle/>
          <a:p>
            <a:pPr>
              <a:spcBef>
                <a:spcPts val="576"/>
              </a:spcBef>
            </a:pPr>
            <a:r>
              <a:rPr lang="en-US" dirty="0"/>
              <a:t>Protect society, the common good, necessary public trust and confidence, and the infrastructure.</a:t>
            </a:r>
          </a:p>
          <a:p>
            <a:pPr>
              <a:spcBef>
                <a:spcPts val="576"/>
              </a:spcBef>
            </a:pPr>
            <a:r>
              <a:rPr lang="en-US" dirty="0"/>
              <a:t>Act honorably, honestly, justly, responsibly, and legally.</a:t>
            </a:r>
          </a:p>
          <a:p>
            <a:pPr>
              <a:spcBef>
                <a:spcPts val="576"/>
              </a:spcBef>
            </a:pPr>
            <a:r>
              <a:rPr lang="en-US" dirty="0"/>
              <a:t>Provide diligent and competent service to principles.</a:t>
            </a:r>
          </a:p>
          <a:p>
            <a:pPr>
              <a:spcBef>
                <a:spcPts val="576"/>
              </a:spcBef>
            </a:pPr>
            <a:r>
              <a:rPr lang="en-US" dirty="0"/>
              <a:t>Advance and protect the profession.</a:t>
            </a:r>
          </a:p>
          <a:p>
            <a:pPr>
              <a:spcBef>
                <a:spcPts val="576"/>
              </a:spcBef>
            </a:pPr>
            <a:endParaRPr lang="en-US" dirty="0"/>
          </a:p>
          <a:p>
            <a:pPr marL="0" indent="0">
              <a:spcBef>
                <a:spcPts val="576"/>
              </a:spcBef>
              <a:buNone/>
            </a:pPr>
            <a:r>
              <a:rPr lang="en-US" dirty="0"/>
              <a:t>Member can lose certification for noncompliance.</a:t>
            </a:r>
          </a:p>
        </p:txBody>
      </p:sp>
      <p:sp>
        <p:nvSpPr>
          <p:cNvPr id="5" name="Title 1"/>
          <p:cNvSpPr>
            <a:spLocks noGrp="1"/>
          </p:cNvSpPr>
          <p:nvPr>
            <p:ph type="title"/>
          </p:nvPr>
        </p:nvSpPr>
        <p:spPr>
          <a:xfrm>
            <a:off x="1195201" y="559553"/>
            <a:ext cx="8666723" cy="1143000"/>
          </a:xfrm>
        </p:spPr>
        <p:txBody>
          <a:bodyPr>
            <a:normAutofit/>
          </a:bodyPr>
          <a:lstStyle/>
          <a:p>
            <a:r>
              <a:rPr lang="en-US" dirty="0"/>
              <a:t>(ISC)</a:t>
            </a:r>
            <a:r>
              <a:rPr lang="en-US" sz="3400" baseline="60000" dirty="0"/>
              <a:t>2</a:t>
            </a:r>
            <a:r>
              <a:rPr lang="en-US" sz="1800" baseline="100000" dirty="0"/>
              <a:t> </a:t>
            </a:r>
            <a:r>
              <a:rPr lang="en-US" dirty="0"/>
              <a:t> Code of Ethics (continued)</a:t>
            </a:r>
            <a:endParaRPr lang="en-US" sz="6000" dirty="0"/>
          </a:p>
        </p:txBody>
      </p:sp>
      <p:sp>
        <p:nvSpPr>
          <p:cNvPr id="6" name="Title 1"/>
          <p:cNvSpPr txBox="1">
            <a:spLocks/>
          </p:cNvSpPr>
          <p:nvPr/>
        </p:nvSpPr>
        <p:spPr>
          <a:xfrm>
            <a:off x="2551886" y="886846"/>
            <a:ext cx="425979" cy="492692"/>
          </a:xfrm>
          <a:prstGeom prst="rect">
            <a:avLst/>
          </a:prstGeom>
        </p:spPr>
        <p:txBody>
          <a:bodyPr vert="horz" lIns="91440" tIns="45720" rIns="91440" bIns="45720" rtlCol="0" anchor="ctr">
            <a:norm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sz="1800" u="none" baseline="100000" dirty="0"/>
              <a:t>®</a:t>
            </a:r>
            <a:endParaRPr lang="en-US" u="none" dirty="0"/>
          </a:p>
        </p:txBody>
      </p:sp>
    </p:spTree>
    <p:extLst>
      <p:ext uri="{BB962C8B-B14F-4D97-AF65-F5344CB8AC3E}">
        <p14:creationId xmlns:p14="http://schemas.microsoft.com/office/powerpoint/2010/main" val="38952757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899472" cy="1143000"/>
          </a:xfrm>
        </p:spPr>
        <p:txBody>
          <a:bodyPr>
            <a:normAutofit/>
          </a:bodyPr>
          <a:lstStyle/>
          <a:p>
            <a:r>
              <a:rPr lang="en-US" dirty="0"/>
              <a:t>Organizational Code of Ethics</a:t>
            </a:r>
            <a:endParaRPr lang="en-US" sz="6000" dirty="0"/>
          </a:p>
        </p:txBody>
      </p:sp>
      <p:sp>
        <p:nvSpPr>
          <p:cNvPr id="11" name="Content Placeholder 5"/>
          <p:cNvSpPr>
            <a:spLocks noGrp="1"/>
          </p:cNvSpPr>
          <p:nvPr>
            <p:ph sz="half" idx="10"/>
          </p:nvPr>
        </p:nvSpPr>
        <p:spPr>
          <a:xfrm>
            <a:off x="1158238" y="1812126"/>
            <a:ext cx="10160569" cy="4042574"/>
          </a:xfrm>
          <a:prstGeom prst="rect">
            <a:avLst/>
          </a:prstGeom>
        </p:spPr>
        <p:txBody>
          <a:bodyPr/>
          <a:lstStyle/>
          <a:p>
            <a:pPr>
              <a:spcBef>
                <a:spcPts val="576"/>
              </a:spcBef>
            </a:pPr>
            <a:r>
              <a:rPr lang="en-US" dirty="0"/>
              <a:t>An organization can create internal guidance, as well, reflecting applicable law, social norms, and cultural mores.</a:t>
            </a:r>
          </a:p>
          <a:p>
            <a:pPr marL="0" indent="0">
              <a:spcBef>
                <a:spcPts val="576"/>
              </a:spcBef>
              <a:buNone/>
            </a:pPr>
            <a:endParaRPr lang="en-US" dirty="0"/>
          </a:p>
          <a:p>
            <a:pPr>
              <a:spcBef>
                <a:spcPts val="576"/>
              </a:spcBef>
            </a:pPr>
            <a:r>
              <a:rPr lang="en-US" dirty="0"/>
              <a:t>EXAMPLE (from the guide):</a:t>
            </a:r>
          </a:p>
          <a:p>
            <a:pPr lvl="1">
              <a:spcBef>
                <a:spcPts val="576"/>
              </a:spcBef>
            </a:pPr>
            <a:r>
              <a:rPr lang="en-US" dirty="0"/>
              <a:t>Is the admin’s report acceptable and valid?</a:t>
            </a:r>
          </a:p>
          <a:p>
            <a:pPr lvl="1">
              <a:spcBef>
                <a:spcPts val="576"/>
              </a:spcBef>
            </a:pPr>
            <a:r>
              <a:rPr lang="en-US" dirty="0"/>
              <a:t>What should be done with/to the employee?</a:t>
            </a:r>
          </a:p>
          <a:p>
            <a:pPr lvl="1">
              <a:spcBef>
                <a:spcPts val="576"/>
              </a:spcBef>
            </a:pPr>
            <a:r>
              <a:rPr lang="en-US" dirty="0"/>
              <a:t>What should be done with/to the admin?</a:t>
            </a:r>
          </a:p>
        </p:txBody>
      </p:sp>
    </p:spTree>
    <p:extLst>
      <p:ext uri="{BB962C8B-B14F-4D97-AF65-F5344CB8AC3E}">
        <p14:creationId xmlns:p14="http://schemas.microsoft.com/office/powerpoint/2010/main" val="25389822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368774" cy="1362075"/>
          </a:xfrm>
        </p:spPr>
        <p:txBody>
          <a:bodyPr/>
          <a:lstStyle/>
          <a:p>
            <a:r>
              <a:rPr lang="en-US" dirty="0"/>
              <a:t>Domain Review</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11</a:t>
            </a:r>
            <a:endParaRPr lang="en-US" sz="4600" dirty="0">
              <a:solidFill>
                <a:srgbClr val="006F53"/>
              </a:solidFill>
            </a:endParaRPr>
          </a:p>
        </p:txBody>
      </p:sp>
    </p:spTree>
    <p:extLst>
      <p:ext uri="{BB962C8B-B14F-4D97-AF65-F5344CB8AC3E}">
        <p14:creationId xmlns:p14="http://schemas.microsoft.com/office/powerpoint/2010/main" val="15759620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8666723" cy="1143000"/>
          </a:xfrm>
        </p:spPr>
        <p:txBody>
          <a:bodyPr>
            <a:normAutofit/>
          </a:bodyPr>
          <a:lstStyle/>
          <a:p>
            <a:r>
              <a:rPr lang="en-US" dirty="0"/>
              <a:t>Domain Summary</a:t>
            </a:r>
            <a:endParaRPr lang="en-US" sz="6000" dirty="0"/>
          </a:p>
        </p:txBody>
      </p:sp>
      <p:sp>
        <p:nvSpPr>
          <p:cNvPr id="11" name="Content Placeholder 5"/>
          <p:cNvSpPr>
            <a:spLocks noGrp="1"/>
          </p:cNvSpPr>
          <p:nvPr>
            <p:ph sz="half" idx="10"/>
          </p:nvPr>
        </p:nvSpPr>
        <p:spPr>
          <a:xfrm>
            <a:off x="1158239" y="1812126"/>
            <a:ext cx="9720431" cy="4042574"/>
          </a:xfrm>
          <a:prstGeom prst="rect">
            <a:avLst/>
          </a:prstGeom>
        </p:spPr>
        <p:txBody>
          <a:bodyPr/>
          <a:lstStyle/>
          <a:p>
            <a:pPr marL="0" indent="0">
              <a:spcBef>
                <a:spcPts val="576"/>
              </a:spcBef>
              <a:buNone/>
            </a:pPr>
            <a:r>
              <a:rPr lang="en-US" dirty="0"/>
              <a:t>Many of the concepts introduced in this domain will serve as the foundation for discussion throughout the rest of this guide; be sure you have an understanding of the ideas so you can grasp the rest of the material. </a:t>
            </a:r>
          </a:p>
        </p:txBody>
      </p:sp>
    </p:spTree>
    <p:extLst>
      <p:ext uri="{BB962C8B-B14F-4D97-AF65-F5344CB8AC3E}">
        <p14:creationId xmlns:p14="http://schemas.microsoft.com/office/powerpoint/2010/main" val="39862711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457200" indent="-457200">
              <a:spcAft>
                <a:spcPts val="1600"/>
              </a:spcAft>
              <a:buClrTx/>
              <a:buSzPct val="100000"/>
              <a:buFont typeface="+mj-lt"/>
              <a:buAutoNum type="arabicPeriod"/>
            </a:pPr>
            <a:r>
              <a:rPr lang="en-US" dirty="0"/>
              <a:t>Alice has some data that is extremely valuable. She backs it up from her computer to a flash stick, and she puts the flash stick in a safe deposit box. Which two principles of the CIA triad does this address?</a:t>
            </a:r>
          </a:p>
          <a:p>
            <a:pPr marL="623888" indent="-623888">
              <a:buClrTx/>
              <a:buSzPct val="100000"/>
              <a:buFont typeface="+mj-lt"/>
              <a:buAutoNum type="alphaUcPeriod"/>
            </a:pPr>
            <a:r>
              <a:rPr lang="en-US" dirty="0"/>
              <a:t>Confidentiality and integrity</a:t>
            </a:r>
          </a:p>
          <a:p>
            <a:pPr marL="623888" indent="-623888">
              <a:buClrTx/>
              <a:buSzPct val="100000"/>
              <a:buFont typeface="+mj-lt"/>
              <a:buAutoNum type="alphaUcPeriod"/>
            </a:pPr>
            <a:r>
              <a:rPr lang="en-US" dirty="0"/>
              <a:t>Confidentiality and availability</a:t>
            </a:r>
          </a:p>
          <a:p>
            <a:pPr marL="623888" indent="-623888">
              <a:buClrTx/>
              <a:buSzPct val="100000"/>
              <a:buFont typeface="+mj-lt"/>
              <a:buAutoNum type="alphaUcPeriod"/>
            </a:pPr>
            <a:r>
              <a:rPr lang="en-US" dirty="0"/>
              <a:t>Integrity and availability</a:t>
            </a:r>
          </a:p>
          <a:p>
            <a:pPr marL="623888" indent="-623888">
              <a:buClrTx/>
              <a:buSzPct val="100000"/>
              <a:buFont typeface="+mj-lt"/>
              <a:buAutoNum type="alphaUcPeriod"/>
            </a:pPr>
            <a:r>
              <a:rPr lang="en-US" dirty="0"/>
              <a:t>Availability and nonrepudiation</a:t>
            </a:r>
          </a:p>
        </p:txBody>
      </p:sp>
    </p:spTree>
    <p:extLst>
      <p:ext uri="{BB962C8B-B14F-4D97-AF65-F5344CB8AC3E}">
        <p14:creationId xmlns:p14="http://schemas.microsoft.com/office/powerpoint/2010/main" val="1034055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39" y="1812126"/>
            <a:ext cx="10720906" cy="4080674"/>
          </a:xfrm>
          <a:prstGeom prst="rect">
            <a:avLst/>
          </a:prstGeom>
        </p:spPr>
        <p:txBody>
          <a:bodyPr/>
          <a:lstStyle/>
          <a:p>
            <a:pPr marL="0" indent="0">
              <a:buNone/>
            </a:pPr>
            <a:r>
              <a:rPr lang="en-US" dirty="0"/>
              <a:t>The correct answer is B.</a:t>
            </a:r>
          </a:p>
          <a:p>
            <a:pPr marL="0" indent="0">
              <a:buNone/>
            </a:pPr>
            <a:endParaRPr lang="en-US" sz="2400" dirty="0"/>
          </a:p>
          <a:p>
            <a:pPr marL="0" indent="0">
              <a:buNone/>
            </a:pPr>
            <a:r>
              <a:rPr lang="en-US" dirty="0"/>
              <a:t>Alice is ensuring a form of availability by having a backup; if her laptop is lost, stolen, or malfunctions, she does not also lose the data—she can restore the saved data to another machine. She is also providing a form of confidentiality by locking up the flash stick; this practice deters the ability of others to access the flash stick. (Note: this ONLY provides confidentiality for the flash stick; we have no idea if she is also providing confidentiality to the data while it is live on her laptop.) The question does not describe any practice that could constitute integrity protection, and the CIA triad does not deal with nonrepudiation.</a:t>
            </a:r>
          </a:p>
        </p:txBody>
      </p:sp>
    </p:spTree>
    <p:extLst>
      <p:ext uri="{BB962C8B-B14F-4D97-AF65-F5344CB8AC3E}">
        <p14:creationId xmlns:p14="http://schemas.microsoft.com/office/powerpoint/2010/main" val="11509597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038080" cy="4042574"/>
          </a:xfrm>
          <a:prstGeom prst="rect">
            <a:avLst/>
          </a:prstGeom>
        </p:spPr>
        <p:txBody>
          <a:bodyPr/>
          <a:lstStyle/>
          <a:p>
            <a:pPr marL="457200" indent="-457200">
              <a:spcAft>
                <a:spcPts val="1600"/>
              </a:spcAft>
              <a:buClrTx/>
              <a:buSzPct val="100000"/>
              <a:buFont typeface="+mj-lt"/>
              <a:buAutoNum type="arabicPeriod" startAt="2"/>
            </a:pPr>
            <a:r>
              <a:rPr lang="en-US" dirty="0"/>
              <a:t>An organization’s recovery time objective (RTO) must always </a:t>
            </a:r>
            <a:br>
              <a:rPr lang="en-US" dirty="0"/>
            </a:br>
            <a:r>
              <a:rPr lang="en-US" dirty="0"/>
              <a:t>be less than:</a:t>
            </a:r>
          </a:p>
          <a:p>
            <a:pPr marL="623888" indent="-623888">
              <a:buClrTx/>
              <a:buSzPct val="100000"/>
              <a:buFont typeface="+mj-lt"/>
              <a:buAutoNum type="alphaUcPeriod"/>
            </a:pPr>
            <a:r>
              <a:rPr lang="en-US" dirty="0"/>
              <a:t>12 hours</a:t>
            </a:r>
          </a:p>
          <a:p>
            <a:pPr marL="623888" indent="-623888">
              <a:buClrTx/>
              <a:buSzPct val="100000"/>
              <a:buFont typeface="+mj-lt"/>
              <a:buAutoNum type="alphaUcPeriod"/>
            </a:pPr>
            <a:r>
              <a:rPr lang="en-US" dirty="0"/>
              <a:t>The time it takes to alert the public</a:t>
            </a:r>
          </a:p>
          <a:p>
            <a:pPr marL="623888" indent="-623888">
              <a:buClrTx/>
              <a:buSzPct val="100000"/>
              <a:buFont typeface="+mj-lt"/>
              <a:buAutoNum type="alphaUcPeriod"/>
            </a:pPr>
            <a:r>
              <a:rPr lang="en-US" dirty="0"/>
              <a:t>The maximum allowable downtime (MAD)</a:t>
            </a:r>
          </a:p>
          <a:p>
            <a:pPr marL="623888" indent="-623888">
              <a:buClrTx/>
              <a:buSzPct val="100000"/>
              <a:buFont typeface="+mj-lt"/>
              <a:buAutoNum type="alphaUcPeriod"/>
            </a:pPr>
            <a:r>
              <a:rPr lang="en-US" dirty="0"/>
              <a:t>The duration allowed by regulators</a:t>
            </a:r>
          </a:p>
        </p:txBody>
      </p:sp>
    </p:spTree>
    <p:extLst>
      <p:ext uri="{BB962C8B-B14F-4D97-AF65-F5344CB8AC3E}">
        <p14:creationId xmlns:p14="http://schemas.microsoft.com/office/powerpoint/2010/main" val="14553261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39" y="1812126"/>
            <a:ext cx="10309991" cy="4080674"/>
          </a:xfrm>
          <a:prstGeom prst="rect">
            <a:avLst/>
          </a:prstGeom>
        </p:spPr>
        <p:txBody>
          <a:bodyPr/>
          <a:lstStyle/>
          <a:p>
            <a:pPr marL="0" indent="0">
              <a:buNone/>
            </a:pPr>
            <a:r>
              <a:rPr lang="en-US" dirty="0"/>
              <a:t>The correct answer is C. </a:t>
            </a:r>
          </a:p>
          <a:p>
            <a:pPr marL="0" indent="0">
              <a:buNone/>
            </a:pPr>
            <a:endParaRPr lang="en-US" sz="2400" dirty="0"/>
          </a:p>
          <a:p>
            <a:pPr marL="0" indent="0">
              <a:buNone/>
            </a:pPr>
            <a:r>
              <a:rPr lang="en-US" dirty="0"/>
              <a:t>The organization will cease to be viable once the MAD is reached (this is the definition of MAD); therefore, the critical path must be recovered in less time than that (which is the definition of the RTO). No arbitrary time duration (such as answer A) is suitable for all organizations; every organization will determine its own MAD and RTO. Likewise, regulators do not typically dictate RTO/MAD (exception: critical infrastructure industries, such as power generation, may be subject to downtime stipulations). Public notification has no bearing on RTO. </a:t>
            </a:r>
          </a:p>
        </p:txBody>
      </p:sp>
    </p:spTree>
    <p:extLst>
      <p:ext uri="{BB962C8B-B14F-4D97-AF65-F5344CB8AC3E}">
        <p14:creationId xmlns:p14="http://schemas.microsoft.com/office/powerpoint/2010/main" val="28170560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40" y="1812126"/>
            <a:ext cx="10271760" cy="4042574"/>
          </a:xfrm>
          <a:prstGeom prst="rect">
            <a:avLst/>
          </a:prstGeom>
        </p:spPr>
        <p:txBody>
          <a:bodyPr/>
          <a:lstStyle/>
          <a:p>
            <a:pPr marL="457200" indent="-457200">
              <a:spcAft>
                <a:spcPts val="1600"/>
              </a:spcAft>
              <a:buClrTx/>
              <a:buSzPct val="100000"/>
              <a:buFont typeface="+mj-lt"/>
              <a:buAutoNum type="arabicPeriod" startAt="3"/>
            </a:pPr>
            <a:r>
              <a:rPr lang="en-US" dirty="0"/>
              <a:t>A security practitioner holding an (ISC)</a:t>
            </a:r>
            <a:r>
              <a:rPr lang="en-US" baseline="30000" dirty="0"/>
              <a:t>2</a:t>
            </a:r>
            <a:r>
              <a:rPr lang="en-US" dirty="0"/>
              <a:t> certification is expected to </a:t>
            </a:r>
            <a:r>
              <a:rPr lang="en-US" i="1" dirty="0"/>
              <a:t>first</a:t>
            </a:r>
            <a:r>
              <a:rPr lang="en-US" dirty="0"/>
              <a:t> serve:</a:t>
            </a:r>
          </a:p>
          <a:p>
            <a:pPr marL="623888" indent="-623888">
              <a:buClrTx/>
              <a:buSzPct val="100000"/>
              <a:buFont typeface="+mj-lt"/>
              <a:buAutoNum type="alphaUcPeriod"/>
            </a:pPr>
            <a:r>
              <a:rPr lang="en-US" dirty="0"/>
              <a:t>The client</a:t>
            </a:r>
          </a:p>
          <a:p>
            <a:pPr marL="623888" indent="-623888">
              <a:buClrTx/>
              <a:buSzPct val="100000"/>
              <a:buFont typeface="+mj-lt"/>
              <a:buAutoNum type="alphaUcPeriod"/>
            </a:pPr>
            <a:r>
              <a:rPr lang="en-US" dirty="0"/>
              <a:t>The industry</a:t>
            </a:r>
          </a:p>
          <a:p>
            <a:pPr marL="623888" indent="-623888">
              <a:buClrTx/>
              <a:buSzPct val="100000"/>
              <a:buFont typeface="+mj-lt"/>
              <a:buAutoNum type="alphaUcPeriod"/>
            </a:pPr>
            <a:r>
              <a:rPr lang="en-US" dirty="0"/>
              <a:t>(ISC)</a:t>
            </a:r>
            <a:r>
              <a:rPr lang="en-US" baseline="30000" dirty="0"/>
              <a:t>2</a:t>
            </a:r>
            <a:endParaRPr lang="en-US" dirty="0"/>
          </a:p>
          <a:p>
            <a:pPr marL="623888" indent="-623888">
              <a:buClrTx/>
              <a:buSzPct val="100000"/>
              <a:buFont typeface="+mj-lt"/>
              <a:buAutoNum type="alphaUcPeriod"/>
            </a:pPr>
            <a:r>
              <a:rPr lang="en-US" dirty="0"/>
              <a:t>Humanity</a:t>
            </a:r>
          </a:p>
        </p:txBody>
      </p:sp>
    </p:spTree>
    <p:extLst>
      <p:ext uri="{BB962C8B-B14F-4D97-AF65-F5344CB8AC3E}">
        <p14:creationId xmlns:p14="http://schemas.microsoft.com/office/powerpoint/2010/main" val="3241312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9528001"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Human beings as individuals, and, on a larger scale, as a species, are the paramount concern of security practitioners. All the other answers should receive lesser importance.</a:t>
            </a:r>
          </a:p>
        </p:txBody>
      </p:sp>
    </p:spTree>
    <p:extLst>
      <p:ext uri="{BB962C8B-B14F-4D97-AF65-F5344CB8AC3E}">
        <p14:creationId xmlns:p14="http://schemas.microsoft.com/office/powerpoint/2010/main" val="155958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10285588" cy="4067973"/>
          </a:xfrm>
          <a:prstGeom prst="rect">
            <a:avLst/>
          </a:prstGeom>
        </p:spPr>
        <p:txBody>
          <a:bodyPr/>
          <a:lstStyle/>
          <a:p>
            <a:pPr marL="541338" indent="-541338">
              <a:buClrTx/>
              <a:buSzPct val="100000"/>
              <a:buFont typeface="+mj-lt"/>
              <a:buAutoNum type="arabicPeriod" startAt="32"/>
            </a:pPr>
            <a:r>
              <a:rPr lang="en-US" dirty="0"/>
              <a:t>Describe the importance of security training, education, and awareness and how to differentiate between those elements.</a:t>
            </a:r>
          </a:p>
          <a:p>
            <a:pPr marL="541338" indent="-541338">
              <a:buClrTx/>
              <a:buSzPct val="100000"/>
              <a:buFont typeface="+mj-lt"/>
              <a:buAutoNum type="arabicPeriod" startAt="32"/>
            </a:pPr>
            <a:r>
              <a:rPr lang="en-US" dirty="0"/>
              <a:t>Describe the necessity of business continuity and disaster recovery (BCDR) functions, and recognize basic foundational concepts.</a:t>
            </a:r>
          </a:p>
          <a:p>
            <a:pPr marL="541338" indent="-541338">
              <a:buClrTx/>
              <a:buSzPct val="100000"/>
              <a:buFont typeface="+mj-lt"/>
              <a:buAutoNum type="arabicPeriod" startAt="32"/>
            </a:pPr>
            <a:r>
              <a:rPr lang="en-US" dirty="0"/>
              <a:t>Explain the ethical standards to which a professional security practitioner will be expected to uphold, as well as the standards of behavior and performance expected of (ISC)</a:t>
            </a:r>
            <a:r>
              <a:rPr lang="en-US" baseline="30000" dirty="0"/>
              <a:t>2</a:t>
            </a:r>
            <a:r>
              <a:rPr lang="en-US" dirty="0"/>
              <a:t> members.</a:t>
            </a:r>
          </a:p>
        </p:txBody>
      </p:sp>
    </p:spTree>
    <p:extLst>
      <p:ext uri="{BB962C8B-B14F-4D97-AF65-F5344CB8AC3E}">
        <p14:creationId xmlns:p14="http://schemas.microsoft.com/office/powerpoint/2010/main" val="8316874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4"/>
            </a:pPr>
            <a:r>
              <a:rPr lang="en-US" dirty="0"/>
              <a:t>Bob is the security manager for an online retailer. To protect the customer data they are entrusted with, Bob requires all personnel to attend security training sessions regularly. Bob documents and tracks which personnel have attended training, and he suspends account access for those personnel who have missed training. Which of the following answers does this </a:t>
            </a:r>
            <a:r>
              <a:rPr lang="en-US" i="1" dirty="0"/>
              <a:t>best</a:t>
            </a:r>
            <a:r>
              <a:rPr lang="en-US" dirty="0"/>
              <a:t> typify?</a:t>
            </a:r>
          </a:p>
          <a:p>
            <a:pPr marL="623888" indent="-623888">
              <a:buClrTx/>
              <a:buSzPct val="100000"/>
              <a:buFont typeface="+mj-lt"/>
              <a:buAutoNum type="alphaUcPeriod"/>
            </a:pPr>
            <a:r>
              <a:rPr lang="en-US" dirty="0"/>
              <a:t>Due care</a:t>
            </a:r>
          </a:p>
          <a:p>
            <a:pPr marL="623888" indent="-623888">
              <a:buClrTx/>
              <a:buSzPct val="100000"/>
              <a:buFont typeface="+mj-lt"/>
              <a:buAutoNum type="alphaUcPeriod"/>
            </a:pPr>
            <a:r>
              <a:rPr lang="en-US" dirty="0"/>
              <a:t>Due diligence</a:t>
            </a:r>
          </a:p>
          <a:p>
            <a:pPr marL="623888" indent="-623888">
              <a:buClrTx/>
              <a:buSzPct val="100000"/>
              <a:buFont typeface="+mj-lt"/>
              <a:buAutoNum type="alphaUcPeriod"/>
            </a:pPr>
            <a:r>
              <a:rPr lang="en-US" dirty="0"/>
              <a:t>Legal duty</a:t>
            </a:r>
          </a:p>
          <a:p>
            <a:pPr marL="623888" indent="-623888">
              <a:buClrTx/>
              <a:buSzPct val="100000"/>
              <a:buFont typeface="+mj-lt"/>
              <a:buAutoNum type="alphaUcPeriod"/>
            </a:pPr>
            <a:r>
              <a:rPr lang="en-US" dirty="0"/>
              <a:t>Reasonable expectation</a:t>
            </a:r>
          </a:p>
        </p:txBody>
      </p:sp>
    </p:spTree>
    <p:extLst>
      <p:ext uri="{BB962C8B-B14F-4D97-AF65-F5344CB8AC3E}">
        <p14:creationId xmlns:p14="http://schemas.microsoft.com/office/powerpoint/2010/main" val="18638881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160568" cy="4080674"/>
          </a:xfrm>
          <a:prstGeom prst="rect">
            <a:avLst/>
          </a:prstGeom>
        </p:spPr>
        <p:txBody>
          <a:bodyPr/>
          <a:lstStyle/>
          <a:p>
            <a:pPr marL="0" indent="0">
              <a:buNone/>
            </a:pPr>
            <a:r>
              <a:rPr lang="en-US" dirty="0"/>
              <a:t>The correct answer is B. </a:t>
            </a:r>
          </a:p>
          <a:p>
            <a:pPr marL="0" indent="0">
              <a:buNone/>
            </a:pPr>
            <a:endParaRPr lang="en-US" sz="2400" dirty="0"/>
          </a:p>
          <a:p>
            <a:pPr marL="0" indent="0">
              <a:buNone/>
            </a:pPr>
            <a:r>
              <a:rPr lang="en-US" dirty="0"/>
              <a:t>The evidence of providing due care is due diligence; the documentation of who attends training is evidentiary support. Due care is the legal duty owed to the customers; in this scenario that would be “don’t allow unauthorized disclosures of customer privacy data.” Due diligence is any action that supports this duty, so answer B is preferable to answers A and C. Reasonable expectation is what the customer should have when they take part in the transaction; in this situation that would be, “my personal information will be protected,” so answer D is not optimum.</a:t>
            </a:r>
          </a:p>
        </p:txBody>
      </p:sp>
    </p:spTree>
    <p:extLst>
      <p:ext uri="{BB962C8B-B14F-4D97-AF65-F5344CB8AC3E}">
        <p14:creationId xmlns:p14="http://schemas.microsoft.com/office/powerpoint/2010/main" val="3645414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5"/>
            </a:pPr>
            <a:r>
              <a:rPr lang="en-US" dirty="0"/>
              <a:t>Whenever an organization chooses to perform risk mitigation to address a particular risk, what other form of risk management will also be included?</a:t>
            </a:r>
          </a:p>
          <a:p>
            <a:pPr marL="623888" indent="-623888">
              <a:buClrTx/>
              <a:buSzPct val="100000"/>
              <a:buFont typeface="+mj-lt"/>
              <a:buAutoNum type="alphaUcPeriod"/>
            </a:pPr>
            <a:r>
              <a:rPr lang="en-US" dirty="0"/>
              <a:t>Risk transference</a:t>
            </a:r>
          </a:p>
          <a:p>
            <a:pPr marL="623888" indent="-623888">
              <a:buClrTx/>
              <a:buSzPct val="100000"/>
              <a:buFont typeface="+mj-lt"/>
              <a:buAutoNum type="alphaUcPeriod"/>
            </a:pPr>
            <a:r>
              <a:rPr lang="en-US" dirty="0"/>
              <a:t>Risk avoidance</a:t>
            </a:r>
          </a:p>
          <a:p>
            <a:pPr marL="623888" indent="-623888">
              <a:buClrTx/>
              <a:buSzPct val="100000"/>
              <a:buFont typeface="+mj-lt"/>
              <a:buAutoNum type="alphaUcPeriod"/>
            </a:pPr>
            <a:r>
              <a:rPr lang="en-US" dirty="0"/>
              <a:t>Risk capture</a:t>
            </a:r>
          </a:p>
          <a:p>
            <a:pPr marL="623888" indent="-623888">
              <a:buClrTx/>
              <a:buSzPct val="100000"/>
              <a:buFont typeface="+mj-lt"/>
              <a:buAutoNum type="alphaUcPeriod"/>
            </a:pPr>
            <a:r>
              <a:rPr lang="en-US" dirty="0"/>
              <a:t>Risk acceptance</a:t>
            </a:r>
          </a:p>
        </p:txBody>
      </p:sp>
    </p:spTree>
    <p:extLst>
      <p:ext uri="{BB962C8B-B14F-4D97-AF65-F5344CB8AC3E}">
        <p14:creationId xmlns:p14="http://schemas.microsoft.com/office/powerpoint/2010/main" val="23890048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9475893"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Risk mitigation always leaves some residual risk; the purpose of risk mitigation is to get risk down to an acceptable level.</a:t>
            </a:r>
          </a:p>
        </p:txBody>
      </p:sp>
    </p:spTree>
    <p:extLst>
      <p:ext uri="{BB962C8B-B14F-4D97-AF65-F5344CB8AC3E}">
        <p14:creationId xmlns:p14="http://schemas.microsoft.com/office/powerpoint/2010/main" val="23501788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6"/>
            </a:pPr>
            <a:r>
              <a:rPr lang="en-US" dirty="0"/>
              <a:t>In order to comply with the Payment Card Industry Data Security Standard (PCI DSS), what data element must not be stored for any length of time beyond the transaction?</a:t>
            </a:r>
          </a:p>
          <a:p>
            <a:pPr marL="623888" indent="-623888">
              <a:buClrTx/>
              <a:buSzPct val="100000"/>
              <a:buFont typeface="+mj-lt"/>
              <a:buAutoNum type="alphaUcPeriod"/>
            </a:pPr>
            <a:r>
              <a:rPr lang="en-US" dirty="0"/>
              <a:t>cardholder’s name</a:t>
            </a:r>
          </a:p>
          <a:p>
            <a:pPr marL="623888" indent="-623888">
              <a:buClrTx/>
              <a:buSzPct val="100000"/>
              <a:buFont typeface="+mj-lt"/>
              <a:buAutoNum type="alphaUcPeriod"/>
            </a:pPr>
            <a:r>
              <a:rPr lang="en-US" dirty="0"/>
              <a:t>Social Security number</a:t>
            </a:r>
          </a:p>
          <a:p>
            <a:pPr marL="623888" indent="-623888">
              <a:buClrTx/>
              <a:buSzPct val="100000"/>
              <a:buFont typeface="+mj-lt"/>
              <a:buAutoNum type="alphaUcPeriod"/>
            </a:pPr>
            <a:r>
              <a:rPr lang="en-US" dirty="0"/>
              <a:t>IP address</a:t>
            </a:r>
          </a:p>
          <a:p>
            <a:pPr marL="623888" indent="-623888">
              <a:buClrTx/>
              <a:buSzPct val="100000"/>
              <a:buFont typeface="+mj-lt"/>
              <a:buAutoNum type="alphaUcPeriod"/>
            </a:pPr>
            <a:r>
              <a:rPr lang="en-US" dirty="0"/>
              <a:t>Card verification value (CVV)</a:t>
            </a:r>
          </a:p>
        </p:txBody>
      </p:sp>
    </p:spTree>
    <p:extLst>
      <p:ext uri="{BB962C8B-B14F-4D97-AF65-F5344CB8AC3E}">
        <p14:creationId xmlns:p14="http://schemas.microsoft.com/office/powerpoint/2010/main" val="38195982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39" y="1812126"/>
            <a:ext cx="9021218" cy="4080674"/>
          </a:xfrm>
          <a:prstGeom prst="rect">
            <a:avLst/>
          </a:prstGeom>
        </p:spPr>
        <p:txBody>
          <a:bodyPr/>
          <a:lstStyle/>
          <a:p>
            <a:pPr marL="0" indent="0">
              <a:buNone/>
            </a:pPr>
            <a:r>
              <a:rPr lang="en-US" dirty="0"/>
              <a:t>The correct answer is D. </a:t>
            </a:r>
          </a:p>
          <a:p>
            <a:pPr marL="0" indent="0">
              <a:buNone/>
            </a:pPr>
            <a:endParaRPr lang="en-US" sz="2400" dirty="0"/>
          </a:p>
          <a:p>
            <a:pPr marL="0" indent="0">
              <a:buNone/>
            </a:pPr>
            <a:r>
              <a:rPr lang="en-US" dirty="0"/>
              <a:t>PCI DSS prohibits storage of the CVV for any time beyond the transaction.</a:t>
            </a:r>
          </a:p>
        </p:txBody>
      </p:sp>
    </p:spTree>
    <p:extLst>
      <p:ext uri="{BB962C8B-B14F-4D97-AF65-F5344CB8AC3E}">
        <p14:creationId xmlns:p14="http://schemas.microsoft.com/office/powerpoint/2010/main" val="34399146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119361" cy="4042574"/>
          </a:xfrm>
          <a:prstGeom prst="rect">
            <a:avLst/>
          </a:prstGeom>
        </p:spPr>
        <p:txBody>
          <a:bodyPr/>
          <a:lstStyle/>
          <a:p>
            <a:pPr marL="457200" indent="-457200">
              <a:spcAft>
                <a:spcPts val="1600"/>
              </a:spcAft>
              <a:buClrTx/>
              <a:buSzPct val="100000"/>
              <a:buFont typeface="+mj-lt"/>
              <a:buAutoNum type="arabicPeriod" startAt="7"/>
            </a:pPr>
            <a:r>
              <a:rPr lang="en-US" dirty="0"/>
              <a:t>Which of the following security tools would probably best help an organization protect its proprietary software?</a:t>
            </a:r>
          </a:p>
          <a:p>
            <a:pPr marL="623888" indent="-623888">
              <a:buClrTx/>
              <a:buSzPct val="100000"/>
              <a:buFont typeface="+mj-lt"/>
              <a:buAutoNum type="alphaUcPeriod"/>
            </a:pPr>
            <a:endParaRPr lang="en-US" dirty="0"/>
          </a:p>
          <a:p>
            <a:pPr marL="623888" indent="-623888">
              <a:buClrTx/>
              <a:buSzPct val="100000"/>
              <a:buFont typeface="+mj-lt"/>
              <a:buAutoNum type="alphaUcPeriod"/>
            </a:pPr>
            <a:r>
              <a:rPr lang="en-US" dirty="0"/>
              <a:t>Intrusion prevention system (IPS)</a:t>
            </a:r>
          </a:p>
          <a:p>
            <a:pPr marL="623888" indent="-623888">
              <a:buClrTx/>
              <a:buSzPct val="100000"/>
              <a:buFont typeface="+mj-lt"/>
              <a:buAutoNum type="alphaUcPeriod"/>
            </a:pPr>
            <a:r>
              <a:rPr lang="en-US" dirty="0"/>
              <a:t>Antimalware suite</a:t>
            </a:r>
          </a:p>
          <a:p>
            <a:pPr marL="623888" indent="-623888">
              <a:buClrTx/>
              <a:buSzPct val="100000"/>
              <a:buFont typeface="+mj-lt"/>
              <a:buAutoNum type="alphaUcPeriod"/>
            </a:pPr>
            <a:r>
              <a:rPr lang="en-US" dirty="0"/>
              <a:t>Digital rights management solution (DRM)</a:t>
            </a:r>
          </a:p>
          <a:p>
            <a:pPr marL="623888" indent="-623888">
              <a:buClrTx/>
              <a:buSzPct val="100000"/>
              <a:buFont typeface="+mj-lt"/>
              <a:buAutoNum type="alphaUcPeriod"/>
            </a:pPr>
            <a:r>
              <a:rPr lang="en-US" dirty="0"/>
              <a:t>Web application firewall (WAF)</a:t>
            </a:r>
          </a:p>
        </p:txBody>
      </p:sp>
    </p:spTree>
    <p:extLst>
      <p:ext uri="{BB962C8B-B14F-4D97-AF65-F5344CB8AC3E}">
        <p14:creationId xmlns:p14="http://schemas.microsoft.com/office/powerpoint/2010/main" val="5052137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C. </a:t>
            </a:r>
          </a:p>
          <a:p>
            <a:pPr marL="0" indent="0">
              <a:buNone/>
            </a:pPr>
            <a:endParaRPr lang="en-US" sz="2400" dirty="0"/>
          </a:p>
          <a:p>
            <a:pPr marL="0" indent="0">
              <a:buNone/>
            </a:pPr>
            <a:r>
              <a:rPr lang="en-US" dirty="0"/>
              <a:t>DRM solutions are designed to protect intellectual property.</a:t>
            </a:r>
          </a:p>
        </p:txBody>
      </p:sp>
    </p:spTree>
    <p:extLst>
      <p:ext uri="{BB962C8B-B14F-4D97-AF65-F5344CB8AC3E}">
        <p14:creationId xmlns:p14="http://schemas.microsoft.com/office/powerpoint/2010/main" val="341698862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356427" cy="4042574"/>
          </a:xfrm>
          <a:prstGeom prst="rect">
            <a:avLst/>
          </a:prstGeom>
        </p:spPr>
        <p:txBody>
          <a:bodyPr/>
          <a:lstStyle/>
          <a:p>
            <a:pPr marL="457200" indent="-457200">
              <a:spcAft>
                <a:spcPts val="1600"/>
              </a:spcAft>
              <a:buClrTx/>
              <a:buSzPct val="100000"/>
              <a:buFont typeface="+mj-lt"/>
              <a:buAutoNum type="arabicPeriod" startAt="8"/>
            </a:pPr>
            <a:r>
              <a:rPr lang="en-US" dirty="0"/>
              <a:t>Which of the following is usually perceived as having the highest level of precedence for an organization?</a:t>
            </a:r>
          </a:p>
          <a:p>
            <a:pPr marL="623888" indent="-623888">
              <a:buClrTx/>
              <a:buSzPct val="100000"/>
              <a:buFont typeface="+mj-lt"/>
              <a:buAutoNum type="alphaUcPeriod"/>
            </a:pPr>
            <a:r>
              <a:rPr lang="en-US" dirty="0"/>
              <a:t>Policy</a:t>
            </a:r>
          </a:p>
          <a:p>
            <a:pPr marL="623888" indent="-623888">
              <a:buClrTx/>
              <a:buSzPct val="100000"/>
              <a:buFont typeface="+mj-lt"/>
              <a:buAutoNum type="alphaUcPeriod"/>
            </a:pPr>
            <a:r>
              <a:rPr lang="en-US" dirty="0"/>
              <a:t>Guidelines</a:t>
            </a:r>
          </a:p>
          <a:p>
            <a:pPr marL="623888" indent="-623888">
              <a:buClrTx/>
              <a:buSzPct val="100000"/>
              <a:buFont typeface="+mj-lt"/>
              <a:buAutoNum type="alphaUcPeriod"/>
            </a:pPr>
            <a:r>
              <a:rPr lang="en-US" dirty="0"/>
              <a:t>Procedures</a:t>
            </a:r>
          </a:p>
          <a:p>
            <a:pPr marL="623888" indent="-623888">
              <a:buClrTx/>
              <a:buSzPct val="100000"/>
              <a:buFont typeface="+mj-lt"/>
              <a:buAutoNum type="alphaUcPeriod"/>
            </a:pPr>
            <a:r>
              <a:rPr lang="en-US" dirty="0"/>
              <a:t>Standards</a:t>
            </a:r>
          </a:p>
        </p:txBody>
      </p:sp>
    </p:spTree>
    <p:extLst>
      <p:ext uri="{BB962C8B-B14F-4D97-AF65-F5344CB8AC3E}">
        <p14:creationId xmlns:p14="http://schemas.microsoft.com/office/powerpoint/2010/main" val="7890106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9780693" cy="4080674"/>
          </a:xfrm>
          <a:prstGeom prst="rect">
            <a:avLst/>
          </a:prstGeom>
        </p:spPr>
        <p:txBody>
          <a:bodyPr/>
          <a:lstStyle/>
          <a:p>
            <a:pPr marL="0" indent="0">
              <a:buNone/>
            </a:pPr>
            <a:r>
              <a:rPr lang="en-US" dirty="0"/>
              <a:t>The correct answer is A. </a:t>
            </a:r>
          </a:p>
          <a:p>
            <a:pPr marL="0" indent="0">
              <a:buNone/>
            </a:pPr>
            <a:endParaRPr lang="en-US" sz="2400" dirty="0"/>
          </a:p>
          <a:p>
            <a:pPr marL="0" indent="0">
              <a:buNone/>
            </a:pPr>
            <a:r>
              <a:rPr lang="en-US" dirty="0"/>
              <a:t>Policy is the written form of governance, and is promulgated by senior management of the organization, as a way of describing the organization’s strategic vision and goals.</a:t>
            </a:r>
          </a:p>
        </p:txBody>
      </p:sp>
    </p:spTree>
    <p:extLst>
      <p:ext uri="{BB962C8B-B14F-4D97-AF65-F5344CB8AC3E}">
        <p14:creationId xmlns:p14="http://schemas.microsoft.com/office/powerpoint/2010/main" val="296892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83685" y="559553"/>
            <a:ext cx="8666723" cy="1143000"/>
          </a:xfrm>
        </p:spPr>
        <p:txBody>
          <a:bodyPr>
            <a:normAutofit/>
          </a:bodyPr>
          <a:lstStyle/>
          <a:p>
            <a:r>
              <a:rPr lang="en-US" sz="6000" dirty="0"/>
              <a:t>Domain Agenda </a:t>
            </a:r>
          </a:p>
        </p:txBody>
      </p:sp>
      <p:graphicFrame>
        <p:nvGraphicFramePr>
          <p:cNvPr id="21" name="Content Placeholder 3"/>
          <p:cNvGraphicFramePr>
            <a:graphicFrameLocks noGrp="1"/>
          </p:cNvGraphicFramePr>
          <p:nvPr>
            <p:ph sz="half" idx="10"/>
            <p:extLst>
              <p:ext uri="{D42A27DB-BD31-4B8C-83A1-F6EECF244321}">
                <p14:modId xmlns:p14="http://schemas.microsoft.com/office/powerpoint/2010/main" val="2705821855"/>
              </p:ext>
            </p:extLst>
          </p:nvPr>
        </p:nvGraphicFramePr>
        <p:xfrm>
          <a:off x="1158875" y="1811338"/>
          <a:ext cx="10037763" cy="4930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9822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150132"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9560561" cy="4042574"/>
          </a:xfrm>
          <a:prstGeom prst="rect">
            <a:avLst/>
          </a:prstGeom>
        </p:spPr>
        <p:txBody>
          <a:bodyPr/>
          <a:lstStyle/>
          <a:p>
            <a:pPr marL="457200" indent="-457200">
              <a:spcAft>
                <a:spcPts val="1600"/>
              </a:spcAft>
              <a:buClrTx/>
              <a:buSzPct val="100000"/>
              <a:buFont typeface="+mj-lt"/>
              <a:buAutoNum type="arabicPeriod" startAt="9"/>
            </a:pPr>
            <a:r>
              <a:rPr lang="en-US" dirty="0"/>
              <a:t>Which of the following describes a personnel security tool that should not require the employee’s signature?</a:t>
            </a:r>
          </a:p>
          <a:p>
            <a:pPr marL="623888" indent="-623888">
              <a:buClrTx/>
              <a:buSzPct val="100000"/>
              <a:buFont typeface="+mj-lt"/>
              <a:buAutoNum type="alphaUcPeriod"/>
            </a:pPr>
            <a:r>
              <a:rPr lang="en-US" dirty="0"/>
              <a:t>Nondisclosure agreement (NDA)</a:t>
            </a:r>
          </a:p>
          <a:p>
            <a:pPr marL="623888" indent="-623888">
              <a:buClrTx/>
              <a:buSzPct val="100000"/>
              <a:buFont typeface="+mj-lt"/>
              <a:buAutoNum type="alphaUcPeriod"/>
            </a:pPr>
            <a:r>
              <a:rPr lang="en-US" dirty="0"/>
              <a:t>Personnel security policy</a:t>
            </a:r>
          </a:p>
          <a:p>
            <a:pPr marL="623888" indent="-623888">
              <a:buClrTx/>
              <a:buSzPct val="100000"/>
              <a:buFont typeface="+mj-lt"/>
              <a:buAutoNum type="alphaUcPeriod"/>
            </a:pPr>
            <a:r>
              <a:rPr lang="en-US" dirty="0"/>
              <a:t>Acceptable use policy (AUP)</a:t>
            </a:r>
          </a:p>
          <a:p>
            <a:pPr marL="623888" indent="-623888">
              <a:buClrTx/>
              <a:buSzPct val="100000"/>
              <a:buFont typeface="+mj-lt"/>
              <a:buAutoNum type="alphaUcPeriod"/>
            </a:pPr>
            <a:r>
              <a:rPr lang="en-US" dirty="0"/>
              <a:t>Contract</a:t>
            </a:r>
          </a:p>
        </p:txBody>
      </p:sp>
    </p:spTree>
    <p:extLst>
      <p:ext uri="{BB962C8B-B14F-4D97-AF65-F5344CB8AC3E}">
        <p14:creationId xmlns:p14="http://schemas.microsoft.com/office/powerpoint/2010/main" val="3228900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B. </a:t>
            </a:r>
          </a:p>
          <a:p>
            <a:pPr marL="0" indent="0">
              <a:buNone/>
            </a:pPr>
            <a:endParaRPr lang="en-US" sz="2400" dirty="0"/>
          </a:p>
          <a:p>
            <a:pPr marL="0" indent="0">
              <a:buNone/>
            </a:pPr>
            <a:r>
              <a:rPr lang="en-US" dirty="0"/>
              <a:t>The organization’s security policy is promulgated by senior management, and all personnel must comply with it; the employee does not need to sign it. All the other answers are tools which should include the employee’s signature.</a:t>
            </a:r>
          </a:p>
        </p:txBody>
      </p:sp>
    </p:spTree>
    <p:extLst>
      <p:ext uri="{BB962C8B-B14F-4D97-AF65-F5344CB8AC3E}">
        <p14:creationId xmlns:p14="http://schemas.microsoft.com/office/powerpoint/2010/main" val="17773766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95201" y="559553"/>
            <a:ext cx="10282390" cy="1143000"/>
          </a:xfrm>
        </p:spPr>
        <p:txBody>
          <a:bodyPr>
            <a:normAutofit/>
          </a:bodyPr>
          <a:lstStyle/>
          <a:p>
            <a:r>
              <a:rPr lang="en-US" dirty="0"/>
              <a:t>Domain Review Questions</a:t>
            </a:r>
            <a:endParaRPr lang="en-US" sz="6000" dirty="0"/>
          </a:p>
        </p:txBody>
      </p:sp>
      <p:sp>
        <p:nvSpPr>
          <p:cNvPr id="6" name="Content Placeholder 2"/>
          <p:cNvSpPr>
            <a:spLocks noGrp="1"/>
          </p:cNvSpPr>
          <p:nvPr>
            <p:ph sz="half" idx="10"/>
          </p:nvPr>
        </p:nvSpPr>
        <p:spPr>
          <a:xfrm>
            <a:off x="1158239" y="1812126"/>
            <a:ext cx="10207919" cy="4042574"/>
          </a:xfrm>
          <a:prstGeom prst="rect">
            <a:avLst/>
          </a:prstGeom>
        </p:spPr>
        <p:txBody>
          <a:bodyPr/>
          <a:lstStyle/>
          <a:p>
            <a:pPr marL="623888" indent="-623888">
              <a:spcAft>
                <a:spcPts val="1600"/>
              </a:spcAft>
              <a:buClrTx/>
              <a:buSzPct val="100000"/>
              <a:buFont typeface="+mj-lt"/>
              <a:buAutoNum type="arabicPeriod" startAt="10"/>
            </a:pPr>
            <a:r>
              <a:rPr lang="en-US" dirty="0"/>
              <a:t>Which of the following is not a recommended method for delivering security instruction?</a:t>
            </a:r>
          </a:p>
          <a:p>
            <a:pPr marL="623888" indent="-623888">
              <a:buClrTx/>
              <a:buSzPct val="100000"/>
              <a:buFont typeface="+mj-lt"/>
              <a:buAutoNum type="alphaUcPeriod"/>
            </a:pPr>
            <a:r>
              <a:rPr lang="en-US" dirty="0"/>
              <a:t>Computer-based training</a:t>
            </a:r>
          </a:p>
          <a:p>
            <a:pPr marL="623888" indent="-623888">
              <a:buClrTx/>
              <a:buSzPct val="100000"/>
              <a:buFont typeface="+mj-lt"/>
              <a:buAutoNum type="alphaUcPeriod"/>
            </a:pPr>
            <a:r>
              <a:rPr lang="en-US" dirty="0"/>
              <a:t>Rote memorization</a:t>
            </a:r>
          </a:p>
          <a:p>
            <a:pPr marL="623888" indent="-623888">
              <a:buClrTx/>
              <a:buSzPct val="100000"/>
              <a:buFont typeface="+mj-lt"/>
              <a:buAutoNum type="alphaUcPeriod"/>
            </a:pPr>
            <a:r>
              <a:rPr lang="en-US" dirty="0"/>
              <a:t>Live training</a:t>
            </a:r>
          </a:p>
          <a:p>
            <a:pPr marL="623888" indent="-623888">
              <a:buClrTx/>
              <a:buSzPct val="100000"/>
              <a:buFont typeface="+mj-lt"/>
              <a:buAutoNum type="alphaUcPeriod"/>
            </a:pPr>
            <a:r>
              <a:rPr lang="en-US" dirty="0"/>
              <a:t>Reward mechanisms</a:t>
            </a:r>
          </a:p>
        </p:txBody>
      </p:sp>
    </p:spTree>
    <p:extLst>
      <p:ext uri="{BB962C8B-B14F-4D97-AF65-F5344CB8AC3E}">
        <p14:creationId xmlns:p14="http://schemas.microsoft.com/office/powerpoint/2010/main" val="31747215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6000" dirty="0"/>
              <a:t>Answer</a:t>
            </a:r>
          </a:p>
        </p:txBody>
      </p:sp>
      <p:sp>
        <p:nvSpPr>
          <p:cNvPr id="5" name="Content Placeholder 2"/>
          <p:cNvSpPr>
            <a:spLocks noGrp="1"/>
          </p:cNvSpPr>
          <p:nvPr>
            <p:ph sz="half" idx="10"/>
          </p:nvPr>
        </p:nvSpPr>
        <p:spPr>
          <a:xfrm>
            <a:off x="1158240" y="1812126"/>
            <a:ext cx="10038080" cy="4080674"/>
          </a:xfrm>
          <a:prstGeom prst="rect">
            <a:avLst/>
          </a:prstGeom>
        </p:spPr>
        <p:txBody>
          <a:bodyPr/>
          <a:lstStyle/>
          <a:p>
            <a:pPr marL="0" indent="0">
              <a:buNone/>
            </a:pPr>
            <a:r>
              <a:rPr lang="en-US" dirty="0"/>
              <a:t>The correct answer is B. </a:t>
            </a:r>
          </a:p>
          <a:p>
            <a:pPr marL="0" indent="0">
              <a:buNone/>
            </a:pPr>
            <a:endParaRPr lang="en-US" sz="2400" dirty="0"/>
          </a:p>
          <a:p>
            <a:pPr marL="0" indent="0">
              <a:buNone/>
            </a:pPr>
            <a:r>
              <a:rPr lang="en-US" dirty="0"/>
              <a:t>Rote memorization of security material is not a common method for delivering instruction. All the other answers are recommended methods for delivering security instruction.</a:t>
            </a:r>
          </a:p>
        </p:txBody>
      </p:sp>
    </p:spTree>
    <p:extLst>
      <p:ext uri="{BB962C8B-B14F-4D97-AF65-F5344CB8AC3E}">
        <p14:creationId xmlns:p14="http://schemas.microsoft.com/office/powerpoint/2010/main" val="26997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83685" y="559553"/>
            <a:ext cx="8666723" cy="1143000"/>
          </a:xfrm>
        </p:spPr>
        <p:txBody>
          <a:bodyPr>
            <a:normAutofit/>
          </a:bodyPr>
          <a:lstStyle/>
          <a:p>
            <a:r>
              <a:rPr lang="en-US" dirty="0"/>
              <a:t>Domain Agenda (continued)</a:t>
            </a:r>
            <a:endParaRPr lang="en-US" sz="6000" dirty="0"/>
          </a:p>
        </p:txBody>
      </p:sp>
      <p:graphicFrame>
        <p:nvGraphicFramePr>
          <p:cNvPr id="21" name="Content Placeholder 3"/>
          <p:cNvGraphicFramePr>
            <a:graphicFrameLocks noGrp="1"/>
          </p:cNvGraphicFramePr>
          <p:nvPr>
            <p:ph sz="half" idx="10"/>
            <p:extLst>
              <p:ext uri="{D42A27DB-BD31-4B8C-83A1-F6EECF244321}">
                <p14:modId xmlns:p14="http://schemas.microsoft.com/office/powerpoint/2010/main" val="878577534"/>
              </p:ext>
            </p:extLst>
          </p:nvPr>
        </p:nvGraphicFramePr>
        <p:xfrm>
          <a:off x="1158875" y="1811338"/>
          <a:ext cx="10037763" cy="4930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4172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317765" cy="1362075"/>
          </a:xfrm>
        </p:spPr>
        <p:txBody>
          <a:bodyPr/>
          <a:lstStyle/>
          <a:p>
            <a:r>
              <a:rPr lang="en-US" dirty="0"/>
              <a:t>Concepts of Confidentiality, Integrity, and Availability</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1</a:t>
            </a:r>
          </a:p>
        </p:txBody>
      </p:sp>
    </p:spTree>
    <p:extLst>
      <p:ext uri="{BB962C8B-B14F-4D97-AF65-F5344CB8AC3E}">
        <p14:creationId xmlns:p14="http://schemas.microsoft.com/office/powerpoint/2010/main" val="109812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302750" cy="4042574"/>
          </a:xfrm>
          <a:prstGeom prst="rect">
            <a:avLst/>
          </a:prstGeom>
        </p:spPr>
        <p:txBody>
          <a:bodyPr/>
          <a:lstStyle/>
          <a:p>
            <a:pPr marL="541338" indent="-541338">
              <a:buClrTx/>
              <a:buSzPct val="100000"/>
              <a:buFont typeface="+mj-lt"/>
              <a:buAutoNum type="arabicPeriod"/>
            </a:pPr>
            <a:r>
              <a:rPr lang="en-US" dirty="0"/>
              <a:t>Explain the concepts of confidentiality, integrity, and availability.</a:t>
            </a:r>
          </a:p>
          <a:p>
            <a:pPr marL="541338" indent="-541338">
              <a:buClrTx/>
              <a:buSzPct val="100000"/>
              <a:buFont typeface="+mj-lt"/>
              <a:buAutoNum type="arabicPeriod"/>
            </a:pPr>
            <a:r>
              <a:rPr lang="en-US" dirty="0"/>
              <a:t>Differentiate between confidentiality, integrity, and availability.</a:t>
            </a:r>
          </a:p>
        </p:txBody>
      </p:sp>
    </p:spTree>
    <p:extLst>
      <p:ext uri="{BB962C8B-B14F-4D97-AF65-F5344CB8AC3E}">
        <p14:creationId xmlns:p14="http://schemas.microsoft.com/office/powerpoint/2010/main" val="387676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CIA Triad</a:t>
            </a:r>
            <a:endParaRPr lang="en-US" sz="60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a:buFont typeface="Open Sans Semibold" panose="020B0706030804020204" pitchFamily="34" charset="0"/>
              <a:buChar char="•"/>
            </a:pPr>
            <a:r>
              <a:rPr lang="en-US" b="1" dirty="0"/>
              <a:t>Confidentiality</a:t>
            </a:r>
            <a:r>
              <a:rPr lang="en-US" dirty="0"/>
              <a:t>: only authorized entities have access to the data</a:t>
            </a:r>
          </a:p>
          <a:p>
            <a:pPr>
              <a:buFont typeface="Open Sans Semibold" panose="020B0706030804020204" pitchFamily="34" charset="0"/>
              <a:buChar char="•"/>
            </a:pPr>
            <a:r>
              <a:rPr lang="en-US" b="1" dirty="0"/>
              <a:t>Integrity</a:t>
            </a:r>
            <a:r>
              <a:rPr lang="en-US" dirty="0"/>
              <a:t>: there are no unauthorized modifications of the data</a:t>
            </a:r>
          </a:p>
          <a:p>
            <a:pPr>
              <a:buFont typeface="Open Sans Semibold" panose="020B0706030804020204" pitchFamily="34" charset="0"/>
              <a:buChar char="•"/>
            </a:pPr>
            <a:r>
              <a:rPr lang="en-US" b="1" dirty="0"/>
              <a:t>Availability</a:t>
            </a:r>
            <a:r>
              <a:rPr lang="en-US" dirty="0"/>
              <a:t>: authorized entities can access the data when and how they are permitted to do so</a:t>
            </a:r>
          </a:p>
          <a:p>
            <a:pPr>
              <a:buFont typeface="Open Sans Semibold" panose="020B0706030804020204" pitchFamily="34" charset="0"/>
              <a:buChar char="•"/>
            </a:pPr>
            <a:endParaRPr lang="en-US" dirty="0"/>
          </a:p>
          <a:p>
            <a:pPr>
              <a:buFont typeface="Open Sans Semibold" panose="020B0706030804020204" pitchFamily="34" charset="0"/>
              <a:buChar char="•"/>
            </a:pPr>
            <a:endParaRPr lang="en-US" dirty="0"/>
          </a:p>
        </p:txBody>
      </p:sp>
    </p:spTree>
    <p:extLst>
      <p:ext uri="{BB962C8B-B14F-4D97-AF65-F5344CB8AC3E}">
        <p14:creationId xmlns:p14="http://schemas.microsoft.com/office/powerpoint/2010/main" val="27875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CIA Triad Examples</a:t>
            </a:r>
            <a:endParaRPr lang="en-US" sz="6000" dirty="0"/>
          </a:p>
        </p:txBody>
      </p:sp>
      <p:sp>
        <p:nvSpPr>
          <p:cNvPr id="8" name="Shape 178"/>
          <p:cNvSpPr txBox="1"/>
          <p:nvPr/>
        </p:nvSpPr>
        <p:spPr>
          <a:xfrm>
            <a:off x="5117695" y="2052538"/>
            <a:ext cx="3873750" cy="110879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600"/>
              </a:spcAft>
              <a:buNone/>
            </a:pPr>
            <a:r>
              <a:rPr lang="en-US" sz="2400" dirty="0">
                <a:solidFill>
                  <a:schemeClr val="dk1"/>
                </a:solidFill>
                <a:latin typeface="Open Sans Semibold"/>
                <a:ea typeface="Calibri"/>
                <a:cs typeface="Open Sans Semibold"/>
                <a:sym typeface="Calibri"/>
              </a:rPr>
              <a:t>A lock on a safe provides </a:t>
            </a:r>
            <a:r>
              <a:rPr lang="en-US" sz="2400" b="1" dirty="0">
                <a:solidFill>
                  <a:schemeClr val="dk1"/>
                </a:solidFill>
                <a:latin typeface="Open Sans Semibold"/>
                <a:ea typeface="Calibri"/>
                <a:cs typeface="Open Sans Semibold"/>
                <a:sym typeface="Calibri"/>
              </a:rPr>
              <a:t>confidentiality</a:t>
            </a:r>
            <a:r>
              <a:rPr lang="en-US" sz="2400" dirty="0">
                <a:solidFill>
                  <a:schemeClr val="dk1"/>
                </a:solidFill>
                <a:latin typeface="Open Sans Semibold"/>
                <a:ea typeface="Calibri"/>
                <a:cs typeface="Open Sans Semibold"/>
                <a:sym typeface="Calibri"/>
              </a:rPr>
              <a:t> </a:t>
            </a:r>
          </a:p>
        </p:txBody>
      </p:sp>
      <p:sp>
        <p:nvSpPr>
          <p:cNvPr id="11" name="Shape 184"/>
          <p:cNvSpPr txBox="1"/>
          <p:nvPr/>
        </p:nvSpPr>
        <p:spPr>
          <a:xfrm>
            <a:off x="1853816" y="3363033"/>
            <a:ext cx="3388457" cy="1014198"/>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600"/>
              </a:spcAft>
              <a:buNone/>
            </a:pPr>
            <a:r>
              <a:rPr lang="en-US" sz="2400" dirty="0">
                <a:solidFill>
                  <a:schemeClr val="dk1"/>
                </a:solidFill>
                <a:latin typeface="Open Sans Semibold"/>
                <a:ea typeface="Calibri"/>
                <a:cs typeface="Open Sans Semibold"/>
                <a:sym typeface="Calibri"/>
              </a:rPr>
              <a:t>Version control provides </a:t>
            </a:r>
            <a:r>
              <a:rPr lang="en-US" sz="2400" b="1" dirty="0">
                <a:solidFill>
                  <a:schemeClr val="dk1"/>
                </a:solidFill>
                <a:latin typeface="Open Sans Semibold"/>
                <a:ea typeface="Calibri"/>
                <a:cs typeface="Open Sans Semibold"/>
                <a:sym typeface="Calibri"/>
              </a:rPr>
              <a:t>integrity</a:t>
            </a:r>
          </a:p>
        </p:txBody>
      </p:sp>
      <p:sp>
        <p:nvSpPr>
          <p:cNvPr id="12" name="Shape 185"/>
          <p:cNvSpPr txBox="1"/>
          <p:nvPr/>
        </p:nvSpPr>
        <p:spPr>
          <a:xfrm>
            <a:off x="4386233" y="4920546"/>
            <a:ext cx="2621136" cy="58477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600"/>
              </a:spcAft>
              <a:buNone/>
            </a:pPr>
            <a:r>
              <a:rPr lang="en-US" sz="2400" dirty="0">
                <a:solidFill>
                  <a:schemeClr val="dk1"/>
                </a:solidFill>
                <a:latin typeface="Open Sans Semibold"/>
                <a:ea typeface="Calibri"/>
                <a:cs typeface="Open Sans Semibold"/>
                <a:sym typeface="Calibri"/>
              </a:rPr>
              <a:t>Backups provide </a:t>
            </a:r>
            <a:r>
              <a:rPr lang="en-US" sz="2400" b="1" dirty="0">
                <a:solidFill>
                  <a:schemeClr val="dk1"/>
                </a:solidFill>
                <a:latin typeface="Open Sans Semibold"/>
                <a:ea typeface="Calibri"/>
                <a:cs typeface="Open Sans Semibold"/>
                <a:sym typeface="Calibri"/>
              </a:rPr>
              <a:t>availability</a:t>
            </a:r>
            <a:r>
              <a:rPr lang="en-US" sz="2400" dirty="0">
                <a:solidFill>
                  <a:schemeClr val="dk1"/>
                </a:solidFill>
                <a:latin typeface="Open Sans Extrabold"/>
                <a:ea typeface="Calibri"/>
                <a:cs typeface="Open Sans Extrabold"/>
                <a:sym typeface="Calibri"/>
              </a:rPr>
              <a:t> </a:t>
            </a:r>
          </a:p>
        </p:txBody>
      </p:sp>
      <p:pic>
        <p:nvPicPr>
          <p:cNvPr id="15" name="Picture 14" descr="CISSP_Domain1_PPT_v5_Slide11.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1600" y="1047966"/>
            <a:ext cx="1128015" cy="2095926"/>
          </a:xfrm>
          <a:prstGeom prst="rect">
            <a:avLst/>
          </a:prstGeom>
        </p:spPr>
      </p:pic>
      <p:pic>
        <p:nvPicPr>
          <p:cNvPr id="17" name="Picture 16" descr="CISSP_Domain1_PPT_v5_Slide11a.a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6803" y="4117883"/>
            <a:ext cx="1663700" cy="1993900"/>
          </a:xfrm>
          <a:prstGeom prst="rect">
            <a:avLst/>
          </a:prstGeom>
        </p:spPr>
      </p:pic>
      <p:pic>
        <p:nvPicPr>
          <p:cNvPr id="18" name="Picture 17" descr="CISSP_Domain1_PPT_v5_Slide11b.a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36" y="3349075"/>
            <a:ext cx="1322670" cy="1077031"/>
          </a:xfrm>
          <a:prstGeom prst="rect">
            <a:avLst/>
          </a:prstGeom>
        </p:spPr>
      </p:pic>
    </p:spTree>
    <p:extLst>
      <p:ext uri="{BB962C8B-B14F-4D97-AF65-F5344CB8AC3E}">
        <p14:creationId xmlns:p14="http://schemas.microsoft.com/office/powerpoint/2010/main" val="33710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620451" cy="1362075"/>
          </a:xfrm>
        </p:spPr>
        <p:txBody>
          <a:bodyPr/>
          <a:lstStyle/>
          <a:p>
            <a:r>
              <a:rPr lang="en-US" dirty="0"/>
              <a:t>Organizational/Corporate Governance</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2</a:t>
            </a:r>
          </a:p>
        </p:txBody>
      </p:sp>
    </p:spTree>
    <p:extLst>
      <p:ext uri="{BB962C8B-B14F-4D97-AF65-F5344CB8AC3E}">
        <p14:creationId xmlns:p14="http://schemas.microsoft.com/office/powerpoint/2010/main" val="597135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26371" y="559553"/>
            <a:ext cx="8666723" cy="1143000"/>
          </a:xfrm>
        </p:spPr>
        <p:txBody>
          <a:bodyPr>
            <a:normAutofit/>
          </a:bodyPr>
          <a:lstStyle/>
          <a:p>
            <a:r>
              <a:rPr lang="en-US" sz="6000" dirty="0"/>
              <a:t>Module Objectives</a:t>
            </a:r>
          </a:p>
        </p:txBody>
      </p:sp>
      <p:sp>
        <p:nvSpPr>
          <p:cNvPr id="6" name="Content Placeholder 5"/>
          <p:cNvSpPr>
            <a:spLocks noGrp="1"/>
          </p:cNvSpPr>
          <p:nvPr>
            <p:ph sz="half" idx="10"/>
          </p:nvPr>
        </p:nvSpPr>
        <p:spPr>
          <a:xfrm>
            <a:off x="889410" y="1812126"/>
            <a:ext cx="10739584" cy="4042574"/>
          </a:xfrm>
          <a:prstGeom prst="rect">
            <a:avLst/>
          </a:prstGeom>
        </p:spPr>
        <p:txBody>
          <a:bodyPr/>
          <a:lstStyle/>
          <a:p>
            <a:pPr marL="541338" indent="-541338">
              <a:buClrTx/>
              <a:buSzPct val="100000"/>
              <a:buFont typeface="+mj-lt"/>
              <a:buAutoNum type="arabicPeriod"/>
            </a:pPr>
            <a:r>
              <a:rPr lang="en-US" dirty="0"/>
              <a:t>Recognize security governance principles.</a:t>
            </a:r>
          </a:p>
          <a:p>
            <a:pPr marL="541338" indent="-541338">
              <a:buClrTx/>
              <a:buSzPct val="100000"/>
              <a:buFont typeface="+mj-lt"/>
              <a:buAutoNum type="arabicPeriod"/>
            </a:pPr>
            <a:r>
              <a:rPr lang="en-US" dirty="0"/>
              <a:t>Describe how the security function of an organization aligns to that organization’s business strategy, goals, mission, and objectives.</a:t>
            </a:r>
          </a:p>
          <a:p>
            <a:pPr marL="541338" indent="-541338">
              <a:buClrTx/>
              <a:buSzPct val="100000"/>
              <a:buFont typeface="+mj-lt"/>
              <a:buAutoNum type="arabicPeriod"/>
            </a:pPr>
            <a:r>
              <a:rPr lang="en-US" dirty="0"/>
              <a:t>Describe various typical roles and responsibilities related to security within organizations.</a:t>
            </a:r>
          </a:p>
          <a:p>
            <a:pPr marL="541338" indent="-541338">
              <a:buClrTx/>
              <a:buSzPct val="100000"/>
              <a:buFont typeface="+mj-lt"/>
              <a:buAutoNum type="arabicPeriod"/>
            </a:pPr>
            <a:r>
              <a:rPr lang="en-US" dirty="0"/>
              <a:t>Identify governance processes within organizations and how those may affect security.</a:t>
            </a:r>
          </a:p>
          <a:p>
            <a:pPr marL="541338" indent="-541338">
              <a:buClrTx/>
              <a:buSzPct val="100000"/>
              <a:buFont typeface="+mj-lt"/>
              <a:buAutoNum type="arabicPeriod"/>
            </a:pPr>
            <a:r>
              <a:rPr lang="en-US" dirty="0"/>
              <a:t>Identify specific security control frameworks based on a brief description or list of framework attributes. </a:t>
            </a:r>
          </a:p>
          <a:p>
            <a:pPr marL="541338" indent="-541338">
              <a:buClrTx/>
              <a:buSzPct val="100000"/>
              <a:buFont typeface="+mj-lt"/>
              <a:buAutoNum type="arabicPeriod"/>
            </a:pPr>
            <a:r>
              <a:rPr lang="en-US" dirty="0"/>
              <a:t>Discern between the concepts and meaning of “due care” and </a:t>
            </a:r>
            <a:br>
              <a:rPr lang="en-US" dirty="0"/>
            </a:br>
            <a:r>
              <a:rPr lang="en-US" dirty="0"/>
              <a:t>“due diligence.”</a:t>
            </a:r>
          </a:p>
        </p:txBody>
      </p:sp>
    </p:spTree>
    <p:extLst>
      <p:ext uri="{BB962C8B-B14F-4D97-AF65-F5344CB8AC3E}">
        <p14:creationId xmlns:p14="http://schemas.microsoft.com/office/powerpoint/2010/main" val="32378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097543" y="559553"/>
            <a:ext cx="8666723" cy="1143000"/>
          </a:xfrm>
        </p:spPr>
        <p:txBody>
          <a:bodyPr>
            <a:normAutofit/>
          </a:bodyPr>
          <a:lstStyle/>
          <a:p>
            <a:r>
              <a:rPr lang="en-US" sz="6000" dirty="0"/>
              <a:t>Course Agenda</a:t>
            </a:r>
          </a:p>
        </p:txBody>
      </p:sp>
      <p:graphicFrame>
        <p:nvGraphicFramePr>
          <p:cNvPr id="10" name="Content Placeholder 1"/>
          <p:cNvGraphicFramePr>
            <a:graphicFrameLocks noGrp="1"/>
          </p:cNvGraphicFramePr>
          <p:nvPr>
            <p:ph sz="half" idx="10"/>
            <p:extLst>
              <p:ext uri="{D42A27DB-BD31-4B8C-83A1-F6EECF244321}">
                <p14:modId xmlns:p14="http://schemas.microsoft.com/office/powerpoint/2010/main" val="1510296361"/>
              </p:ext>
            </p:extLst>
          </p:nvPr>
        </p:nvGraphicFramePr>
        <p:xfrm>
          <a:off x="1158875" y="1811340"/>
          <a:ext cx="10037763" cy="4941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377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2B7A0789-F780-5D41-82E2-6001E6082878}"/>
                                            </p:graphicEl>
                                          </p:spTgt>
                                        </p:tgtEl>
                                        <p:attrNameLst>
                                          <p:attrName>style.visibility</p:attrName>
                                        </p:attrNameLst>
                                      </p:cBhvr>
                                      <p:to>
                                        <p:strVal val="visible"/>
                                      </p:to>
                                    </p:set>
                                    <p:animEffect transition="in" filter="fade">
                                      <p:cBhvr>
                                        <p:cTn id="7" dur="500"/>
                                        <p:tgtEl>
                                          <p:spTgt spid="10">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1858FC74-4C3B-8C4E-AD18-F4DDE5356352}"/>
                                            </p:graphicEl>
                                          </p:spTgt>
                                        </p:tgtEl>
                                        <p:attrNameLst>
                                          <p:attrName>style.visibility</p:attrName>
                                        </p:attrNameLst>
                                      </p:cBhvr>
                                      <p:to>
                                        <p:strVal val="visible"/>
                                      </p:to>
                                    </p:set>
                                    <p:animEffect transition="in" filter="fade">
                                      <p:cBhvr>
                                        <p:cTn id="10" dur="500"/>
                                        <p:tgtEl>
                                          <p:spTgt spid="10">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81B6FAE2-23E4-4546-AD04-5A1B7DB6ED86}"/>
                                            </p:graphicEl>
                                          </p:spTgt>
                                        </p:tgtEl>
                                        <p:attrNameLst>
                                          <p:attrName>style.visibility</p:attrName>
                                        </p:attrNameLst>
                                      </p:cBhvr>
                                      <p:to>
                                        <p:strVal val="visible"/>
                                      </p:to>
                                    </p:set>
                                    <p:animEffect transition="in" filter="fade">
                                      <p:cBhvr>
                                        <p:cTn id="15" dur="500"/>
                                        <p:tgtEl>
                                          <p:spTgt spid="10">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72098F93-2631-3946-8309-625790F0C226}"/>
                                            </p:graphicEl>
                                          </p:spTgt>
                                        </p:tgtEl>
                                        <p:attrNameLst>
                                          <p:attrName>style.visibility</p:attrName>
                                        </p:attrNameLst>
                                      </p:cBhvr>
                                      <p:to>
                                        <p:strVal val="visible"/>
                                      </p:to>
                                    </p:set>
                                    <p:animEffect transition="in" filter="fade">
                                      <p:cBhvr>
                                        <p:cTn id="18" dur="500"/>
                                        <p:tgtEl>
                                          <p:spTgt spid="10">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9CC527D9-3328-1844-BDFB-663FBB123147}"/>
                                            </p:graphicEl>
                                          </p:spTgt>
                                        </p:tgtEl>
                                        <p:attrNameLst>
                                          <p:attrName>style.visibility</p:attrName>
                                        </p:attrNameLst>
                                      </p:cBhvr>
                                      <p:to>
                                        <p:strVal val="visible"/>
                                      </p:to>
                                    </p:set>
                                    <p:animEffect transition="in" filter="fade">
                                      <p:cBhvr>
                                        <p:cTn id="23" dur="500"/>
                                        <p:tgtEl>
                                          <p:spTgt spid="10">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4C74A29A-2FB0-A14A-AD53-59D5FC2432F2}"/>
                                            </p:graphicEl>
                                          </p:spTgt>
                                        </p:tgtEl>
                                        <p:attrNameLst>
                                          <p:attrName>style.visibility</p:attrName>
                                        </p:attrNameLst>
                                      </p:cBhvr>
                                      <p:to>
                                        <p:strVal val="visible"/>
                                      </p:to>
                                    </p:set>
                                    <p:animEffect transition="in" filter="fade">
                                      <p:cBhvr>
                                        <p:cTn id="26" dur="500"/>
                                        <p:tgtEl>
                                          <p:spTgt spid="10">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graphicEl>
                                              <a:dgm id="{0A3154CB-248A-C741-AF88-27F9F85BF046}"/>
                                            </p:graphicEl>
                                          </p:spTgt>
                                        </p:tgtEl>
                                        <p:attrNameLst>
                                          <p:attrName>style.visibility</p:attrName>
                                        </p:attrNameLst>
                                      </p:cBhvr>
                                      <p:to>
                                        <p:strVal val="visible"/>
                                      </p:to>
                                    </p:set>
                                    <p:animEffect transition="in" filter="fade">
                                      <p:cBhvr>
                                        <p:cTn id="31" dur="500"/>
                                        <p:tgtEl>
                                          <p:spTgt spid="10">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3F1BEDE9-6224-334F-8391-0198328B3E1D}"/>
                                            </p:graphicEl>
                                          </p:spTgt>
                                        </p:tgtEl>
                                        <p:attrNameLst>
                                          <p:attrName>style.visibility</p:attrName>
                                        </p:attrNameLst>
                                      </p:cBhvr>
                                      <p:to>
                                        <p:strVal val="visible"/>
                                      </p:to>
                                    </p:set>
                                    <p:animEffect transition="in" filter="fade">
                                      <p:cBhvr>
                                        <p:cTn id="34" dur="500"/>
                                        <p:tgtEl>
                                          <p:spTgt spid="10">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graphicEl>
                                              <a:dgm id="{B1F0A441-036A-4D48-A20D-78DDE49BA465}"/>
                                            </p:graphicEl>
                                          </p:spTgt>
                                        </p:tgtEl>
                                        <p:attrNameLst>
                                          <p:attrName>style.visibility</p:attrName>
                                        </p:attrNameLst>
                                      </p:cBhvr>
                                      <p:to>
                                        <p:strVal val="visible"/>
                                      </p:to>
                                    </p:set>
                                    <p:animEffect transition="in" filter="fade">
                                      <p:cBhvr>
                                        <p:cTn id="39" dur="500"/>
                                        <p:tgtEl>
                                          <p:spTgt spid="10">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graphicEl>
                                              <a:dgm id="{9056C052-B14B-C94D-8A57-3371D85E6F5D}"/>
                                            </p:graphicEl>
                                          </p:spTgt>
                                        </p:tgtEl>
                                        <p:attrNameLst>
                                          <p:attrName>style.visibility</p:attrName>
                                        </p:attrNameLst>
                                      </p:cBhvr>
                                      <p:to>
                                        <p:strVal val="visible"/>
                                      </p:to>
                                    </p:set>
                                    <p:animEffect transition="in" filter="fade">
                                      <p:cBhvr>
                                        <p:cTn id="42" dur="500"/>
                                        <p:tgtEl>
                                          <p:spTgt spid="10">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72A14F80-AACE-B84B-A9E8-95CC5EE1AD32}"/>
                                            </p:graphicEl>
                                          </p:spTgt>
                                        </p:tgtEl>
                                        <p:attrNameLst>
                                          <p:attrName>style.visibility</p:attrName>
                                        </p:attrNameLst>
                                      </p:cBhvr>
                                      <p:to>
                                        <p:strVal val="visible"/>
                                      </p:to>
                                    </p:set>
                                    <p:animEffect transition="in" filter="fade">
                                      <p:cBhvr>
                                        <p:cTn id="47" dur="500"/>
                                        <p:tgtEl>
                                          <p:spTgt spid="10">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graphicEl>
                                              <a:dgm id="{C63EBCB4-B97C-B547-BA70-CC52993AAE0C}"/>
                                            </p:graphicEl>
                                          </p:spTgt>
                                        </p:tgtEl>
                                        <p:attrNameLst>
                                          <p:attrName>style.visibility</p:attrName>
                                        </p:attrNameLst>
                                      </p:cBhvr>
                                      <p:to>
                                        <p:strVal val="visible"/>
                                      </p:to>
                                    </p:set>
                                    <p:animEffect transition="in" filter="fade">
                                      <p:cBhvr>
                                        <p:cTn id="50" dur="500"/>
                                        <p:tgtEl>
                                          <p:spTgt spid="10">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graphicEl>
                                              <a:dgm id="{1621A777-1D87-8247-A34C-17EBFCD24916}"/>
                                            </p:graphicEl>
                                          </p:spTgt>
                                        </p:tgtEl>
                                        <p:attrNameLst>
                                          <p:attrName>style.visibility</p:attrName>
                                        </p:attrNameLst>
                                      </p:cBhvr>
                                      <p:to>
                                        <p:strVal val="visible"/>
                                      </p:to>
                                    </p:set>
                                    <p:animEffect transition="in" filter="fade">
                                      <p:cBhvr>
                                        <p:cTn id="55" dur="500"/>
                                        <p:tgtEl>
                                          <p:spTgt spid="10">
                                            <p:graphicEl>
                                              <a:dgm id="{1621A777-1D87-8247-A34C-17EBFCD24916}"/>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graphicEl>
                                              <a:dgm id="{4EEA16FA-48C5-C24B-A4D8-B76F9A35E3C1}"/>
                                            </p:graphicEl>
                                          </p:spTgt>
                                        </p:tgtEl>
                                        <p:attrNameLst>
                                          <p:attrName>style.visibility</p:attrName>
                                        </p:attrNameLst>
                                      </p:cBhvr>
                                      <p:to>
                                        <p:strVal val="visible"/>
                                      </p:to>
                                    </p:set>
                                    <p:animEffect transition="in" filter="fade">
                                      <p:cBhvr>
                                        <p:cTn id="58" dur="500"/>
                                        <p:tgtEl>
                                          <p:spTgt spid="10">
                                            <p:graphicEl>
                                              <a:dgm id="{4EEA16FA-48C5-C24B-A4D8-B76F9A35E3C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0531" y="559553"/>
            <a:ext cx="8666723" cy="1143000"/>
          </a:xfrm>
        </p:spPr>
        <p:txBody>
          <a:bodyPr>
            <a:normAutofit/>
          </a:bodyPr>
          <a:lstStyle/>
          <a:p>
            <a:r>
              <a:rPr lang="en-US" dirty="0"/>
              <a:t>Security Governance Principles</a:t>
            </a:r>
            <a:endParaRPr lang="en-US" sz="6000" dirty="0"/>
          </a:p>
        </p:txBody>
      </p:sp>
      <p:sp>
        <p:nvSpPr>
          <p:cNvPr id="6" name="Content Placeholder 5"/>
          <p:cNvSpPr>
            <a:spLocks noGrp="1"/>
          </p:cNvSpPr>
          <p:nvPr>
            <p:ph sz="half" idx="10"/>
          </p:nvPr>
        </p:nvSpPr>
        <p:spPr>
          <a:xfrm>
            <a:off x="963569" y="1812126"/>
            <a:ext cx="10353143" cy="4042574"/>
          </a:xfrm>
          <a:prstGeom prst="rect">
            <a:avLst/>
          </a:prstGeom>
        </p:spPr>
        <p:txBody>
          <a:bodyPr/>
          <a:lstStyle/>
          <a:p>
            <a:pPr marL="0" indent="0">
              <a:spcAft>
                <a:spcPts val="600"/>
              </a:spcAft>
              <a:buNone/>
            </a:pPr>
            <a:r>
              <a:rPr lang="en-US" b="1" dirty="0"/>
              <a:t>Governance: </a:t>
            </a:r>
            <a:r>
              <a:rPr lang="en-US" dirty="0"/>
              <a:t>the process of how an organization is managed. This includes all aspects of how decisions are made for that organization and can (and usually does) include the policy, roles, and procedures the organization uses to make those decisions.</a:t>
            </a:r>
          </a:p>
          <a:p>
            <a:pPr marL="0" indent="0">
              <a:spcAft>
                <a:spcPts val="600"/>
              </a:spcAft>
              <a:buNone/>
            </a:pPr>
            <a:r>
              <a:rPr lang="en-US" b="1" dirty="0"/>
              <a:t>Security governance:</a:t>
            </a:r>
            <a:r>
              <a:rPr lang="en-US" dirty="0"/>
              <a:t> the entirety of the policies, roles, and processes the organization uses to make security decisions. Just as each organization has its own unique governance structure, it will also have security governance specific to its purposes and objectives.</a:t>
            </a:r>
          </a:p>
        </p:txBody>
      </p:sp>
    </p:spTree>
    <p:extLst>
      <p:ext uri="{BB962C8B-B14F-4D97-AF65-F5344CB8AC3E}">
        <p14:creationId xmlns:p14="http://schemas.microsoft.com/office/powerpoint/2010/main" val="74897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0750" y="559553"/>
            <a:ext cx="10816089" cy="1143000"/>
          </a:xfrm>
        </p:spPr>
        <p:txBody>
          <a:bodyPr>
            <a:noAutofit/>
          </a:bodyPr>
          <a:lstStyle/>
          <a:p>
            <a:pPr>
              <a:lnSpc>
                <a:spcPct val="110000"/>
              </a:lnSpc>
            </a:pPr>
            <a:r>
              <a:rPr lang="en-US" sz="5000" dirty="0"/>
              <a:t>Aligning The Security Function to the Organization’s Business Strategy, Goals, Mission, and Objectives</a:t>
            </a:r>
          </a:p>
        </p:txBody>
      </p:sp>
      <p:sp>
        <p:nvSpPr>
          <p:cNvPr id="6" name="Content Placeholder 5"/>
          <p:cNvSpPr>
            <a:spLocks noGrp="1"/>
          </p:cNvSpPr>
          <p:nvPr>
            <p:ph sz="half" idx="10"/>
          </p:nvPr>
        </p:nvSpPr>
        <p:spPr>
          <a:xfrm>
            <a:off x="833790" y="2038930"/>
            <a:ext cx="10690918" cy="4042574"/>
          </a:xfrm>
          <a:prstGeom prst="rect">
            <a:avLst/>
          </a:prstGeom>
        </p:spPr>
        <p:txBody>
          <a:bodyPr/>
          <a:lstStyle/>
          <a:p>
            <a:pPr>
              <a:spcAft>
                <a:spcPts val="600"/>
              </a:spcAft>
            </a:pPr>
            <a:r>
              <a:rPr lang="en-US" dirty="0"/>
              <a:t>Security is a support function (with exceptions for security companies).</a:t>
            </a:r>
          </a:p>
          <a:p>
            <a:pPr>
              <a:buFont typeface="Open Sans Semibold" panose="020B0706030804020204" pitchFamily="34" charset="0"/>
              <a:buChar char="•"/>
            </a:pPr>
            <a:r>
              <a:rPr lang="en-US" dirty="0"/>
              <a:t>The security practitioner must understand how the organization functions, </a:t>
            </a:r>
            <a:r>
              <a:rPr lang="en-US" i="1" dirty="0"/>
              <a:t>then</a:t>
            </a:r>
            <a:r>
              <a:rPr lang="en-US" dirty="0"/>
              <a:t> determine how the security department can help the organization meet its goals.</a:t>
            </a:r>
          </a:p>
          <a:p>
            <a:r>
              <a:rPr lang="en-US" dirty="0"/>
              <a:t>Bad security practices can negatively impact the organization as much as (or more than) the attacks they’re intended to prevent.</a:t>
            </a:r>
          </a:p>
        </p:txBody>
      </p:sp>
    </p:spTree>
    <p:extLst>
      <p:ext uri="{BB962C8B-B14F-4D97-AF65-F5344CB8AC3E}">
        <p14:creationId xmlns:p14="http://schemas.microsoft.com/office/powerpoint/2010/main" val="3886762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Organizational Processes</a:t>
            </a:r>
            <a:endParaRPr lang="en-US" sz="6000" dirty="0"/>
          </a:p>
        </p:txBody>
      </p:sp>
      <p:sp>
        <p:nvSpPr>
          <p:cNvPr id="7" name="Content Placeholder 5"/>
          <p:cNvSpPr>
            <a:spLocks noGrp="1"/>
          </p:cNvSpPr>
          <p:nvPr>
            <p:ph sz="half" idx="10"/>
          </p:nvPr>
        </p:nvSpPr>
        <p:spPr>
          <a:xfrm>
            <a:off x="1158240" y="1812126"/>
            <a:ext cx="10690918" cy="4042574"/>
          </a:xfrm>
          <a:prstGeom prst="rect">
            <a:avLst/>
          </a:prstGeom>
        </p:spPr>
        <p:txBody>
          <a:bodyPr/>
          <a:lstStyle/>
          <a:p>
            <a:pPr>
              <a:spcAft>
                <a:spcPts val="600"/>
              </a:spcAft>
            </a:pPr>
            <a:r>
              <a:rPr lang="en-US" dirty="0"/>
              <a:t>Each organization will determine its own decision-making process. Some organizations use a governance committee.</a:t>
            </a:r>
          </a:p>
          <a:p>
            <a:pPr>
              <a:spcAft>
                <a:spcPts val="600"/>
              </a:spcAft>
            </a:pPr>
            <a:r>
              <a:rPr lang="en-US" dirty="0"/>
              <a:t>Some business decisions can affect security:</a:t>
            </a:r>
          </a:p>
          <a:p>
            <a:pPr lvl="1"/>
            <a:r>
              <a:rPr lang="en-US" dirty="0"/>
              <a:t>Acquisitions</a:t>
            </a:r>
          </a:p>
          <a:p>
            <a:pPr lvl="1"/>
            <a:r>
              <a:rPr lang="en-US" dirty="0"/>
              <a:t>Mergers</a:t>
            </a:r>
          </a:p>
          <a:p>
            <a:pPr lvl="1"/>
            <a:r>
              <a:rPr lang="en-US" dirty="0"/>
              <a:t>Divestitures</a:t>
            </a:r>
          </a:p>
        </p:txBody>
      </p:sp>
    </p:spTree>
    <p:extLst>
      <p:ext uri="{BB962C8B-B14F-4D97-AF65-F5344CB8AC3E}">
        <p14:creationId xmlns:p14="http://schemas.microsoft.com/office/powerpoint/2010/main" val="4129781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883644" cy="1143000"/>
          </a:xfrm>
        </p:spPr>
        <p:txBody>
          <a:bodyPr>
            <a:normAutofit/>
          </a:bodyPr>
          <a:lstStyle/>
          <a:p>
            <a:r>
              <a:rPr lang="en-US" dirty="0"/>
              <a:t>Organizational Roles and Responsibilities</a:t>
            </a:r>
            <a:endParaRPr lang="en-US" sz="6000" dirty="0"/>
          </a:p>
        </p:txBody>
      </p:sp>
      <p:sp>
        <p:nvSpPr>
          <p:cNvPr id="7" name="Content Placeholder 5"/>
          <p:cNvSpPr>
            <a:spLocks noGrp="1"/>
          </p:cNvSpPr>
          <p:nvPr>
            <p:ph sz="half" idx="10"/>
          </p:nvPr>
        </p:nvSpPr>
        <p:spPr>
          <a:xfrm>
            <a:off x="1158240" y="1812126"/>
            <a:ext cx="10690918" cy="4042574"/>
          </a:xfrm>
          <a:prstGeom prst="rect">
            <a:avLst/>
          </a:prstGeom>
        </p:spPr>
        <p:txBody>
          <a:bodyPr/>
          <a:lstStyle/>
          <a:p>
            <a:pPr marL="0" indent="0">
              <a:buNone/>
            </a:pPr>
            <a:r>
              <a:rPr lang="en-US" dirty="0"/>
              <a:t>Sample security roles:</a:t>
            </a:r>
          </a:p>
          <a:p>
            <a:pPr>
              <a:buFont typeface="Open Sans Semibold" panose="020B0706030804020204" pitchFamily="34" charset="0"/>
              <a:buChar char="•"/>
            </a:pPr>
            <a:r>
              <a:rPr lang="en-US" dirty="0"/>
              <a:t>Senior management (CEO/COO/CIO/CSO/CTO/CFO, etc.)</a:t>
            </a:r>
          </a:p>
          <a:p>
            <a:pPr>
              <a:buFont typeface="Open Sans Semibold" panose="020B0706030804020204" pitchFamily="34" charset="0"/>
              <a:buChar char="•"/>
            </a:pPr>
            <a:r>
              <a:rPr lang="en-US" dirty="0"/>
              <a:t>Security manager/officer/director</a:t>
            </a:r>
          </a:p>
          <a:p>
            <a:pPr>
              <a:buFont typeface="Open Sans Semibold" panose="020B0706030804020204" pitchFamily="34" charset="0"/>
              <a:buChar char="•"/>
            </a:pPr>
            <a:r>
              <a:rPr lang="en-US" dirty="0"/>
              <a:t>Security personnel</a:t>
            </a:r>
          </a:p>
          <a:p>
            <a:pPr>
              <a:buFont typeface="Open Sans Semibold" panose="020B0706030804020204" pitchFamily="34" charset="0"/>
              <a:buChar char="•"/>
            </a:pPr>
            <a:r>
              <a:rPr lang="en-US" dirty="0"/>
              <a:t>Administrators/technicians</a:t>
            </a:r>
          </a:p>
          <a:p>
            <a:pPr>
              <a:buFont typeface="Open Sans Semibold" panose="020B0706030804020204" pitchFamily="34" charset="0"/>
              <a:buChar char="•"/>
            </a:pPr>
            <a:r>
              <a:rPr lang="en-US" dirty="0"/>
              <a:t>Users</a:t>
            </a:r>
          </a:p>
        </p:txBody>
      </p:sp>
    </p:spTree>
    <p:extLst>
      <p:ext uri="{BB962C8B-B14F-4D97-AF65-F5344CB8AC3E}">
        <p14:creationId xmlns:p14="http://schemas.microsoft.com/office/powerpoint/2010/main" val="4227062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883644" cy="1143000"/>
          </a:xfrm>
        </p:spPr>
        <p:txBody>
          <a:bodyPr>
            <a:normAutofit/>
          </a:bodyPr>
          <a:lstStyle/>
          <a:p>
            <a:r>
              <a:rPr lang="en-US" dirty="0"/>
              <a:t>Security Control Frameworks</a:t>
            </a:r>
            <a:endParaRPr lang="en-US" sz="6000" dirty="0"/>
          </a:p>
        </p:txBody>
      </p:sp>
      <p:sp>
        <p:nvSpPr>
          <p:cNvPr id="7" name="Content Placeholder 5"/>
          <p:cNvSpPr>
            <a:spLocks noGrp="1"/>
          </p:cNvSpPr>
          <p:nvPr>
            <p:ph sz="half" idx="10"/>
          </p:nvPr>
        </p:nvSpPr>
        <p:spPr>
          <a:xfrm>
            <a:off x="1158240" y="1812126"/>
            <a:ext cx="10690918" cy="4042574"/>
          </a:xfrm>
          <a:prstGeom prst="rect">
            <a:avLst/>
          </a:prstGeom>
        </p:spPr>
        <p:txBody>
          <a:bodyPr/>
          <a:lstStyle/>
          <a:p>
            <a:pPr>
              <a:buFont typeface="Open Sans Semibold" panose="020B0706030804020204" pitchFamily="34" charset="0"/>
              <a:buChar char="•"/>
            </a:pPr>
            <a:r>
              <a:rPr lang="en-US" dirty="0"/>
              <a:t>ISO 27001/27002 – A list of controls and control objectives to support </a:t>
            </a:r>
            <a:r>
              <a:rPr lang="en-US" dirty="0" err="1"/>
              <a:t>infosec</a:t>
            </a:r>
            <a:r>
              <a:rPr lang="en-US" dirty="0"/>
              <a:t>.</a:t>
            </a:r>
          </a:p>
          <a:p>
            <a:pPr>
              <a:buFont typeface="Open Sans Semibold" panose="020B0706030804020204" pitchFamily="34" charset="0"/>
              <a:buChar char="•"/>
            </a:pPr>
            <a:r>
              <a:rPr lang="en-US" dirty="0"/>
              <a:t>COBIT</a:t>
            </a:r>
          </a:p>
          <a:p>
            <a:pPr>
              <a:buFont typeface="Open Sans Semibold" panose="020B0706030804020204" pitchFamily="34" charset="0"/>
              <a:buChar char="•"/>
            </a:pPr>
            <a:r>
              <a:rPr lang="en-US" dirty="0"/>
              <a:t>ITIL – effective IT operations mgt.</a:t>
            </a:r>
          </a:p>
          <a:p>
            <a:pPr>
              <a:buFont typeface="Open Sans Semibold" panose="020B0706030804020204" pitchFamily="34" charset="0"/>
              <a:buChar char="•"/>
            </a:pPr>
            <a:r>
              <a:rPr lang="en-US" dirty="0"/>
              <a:t>RMF – Risk Mgt Framework – NIST /BSI / SON </a:t>
            </a:r>
            <a:r>
              <a:rPr lang="en-US"/>
              <a:t>/ GSA</a:t>
            </a:r>
            <a:endParaRPr lang="en-US" dirty="0"/>
          </a:p>
          <a:p>
            <a:pPr>
              <a:buFont typeface="Open Sans Semibold" panose="020B0706030804020204" pitchFamily="34" charset="0"/>
              <a:buChar char="•"/>
            </a:pPr>
            <a:r>
              <a:rPr lang="en-US" dirty="0"/>
              <a:t>CSA STAR - Cloud Security Alliance</a:t>
            </a:r>
          </a:p>
        </p:txBody>
      </p:sp>
    </p:spTree>
    <p:extLst>
      <p:ext uri="{BB962C8B-B14F-4D97-AF65-F5344CB8AC3E}">
        <p14:creationId xmlns:p14="http://schemas.microsoft.com/office/powerpoint/2010/main" val="1913217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883644" cy="1143000"/>
          </a:xfrm>
        </p:spPr>
        <p:txBody>
          <a:bodyPr>
            <a:normAutofit/>
          </a:bodyPr>
          <a:lstStyle/>
          <a:p>
            <a:r>
              <a:rPr lang="en-US" dirty="0"/>
              <a:t>Due Care/Due Diligence</a:t>
            </a:r>
            <a:endParaRPr lang="en-US" sz="6000" dirty="0"/>
          </a:p>
        </p:txBody>
      </p:sp>
      <p:sp>
        <p:nvSpPr>
          <p:cNvPr id="7" name="Content Placeholder 5"/>
          <p:cNvSpPr>
            <a:spLocks noGrp="1"/>
          </p:cNvSpPr>
          <p:nvPr>
            <p:ph sz="half" idx="10"/>
          </p:nvPr>
        </p:nvSpPr>
        <p:spPr>
          <a:xfrm>
            <a:off x="1158240" y="1812126"/>
            <a:ext cx="10690918" cy="4042574"/>
          </a:xfrm>
          <a:prstGeom prst="rect">
            <a:avLst/>
          </a:prstGeom>
        </p:spPr>
        <p:txBody>
          <a:bodyPr/>
          <a:lstStyle/>
          <a:p>
            <a:pPr marL="0" indent="0">
              <a:spcAft>
                <a:spcPts val="600"/>
              </a:spcAft>
              <a:buNone/>
            </a:pPr>
            <a:r>
              <a:rPr lang="en-US" b="1" dirty="0"/>
              <a:t>Due care: </a:t>
            </a:r>
            <a:r>
              <a:rPr lang="en-US" dirty="0"/>
              <a:t>what the organization owes its customers</a:t>
            </a:r>
          </a:p>
          <a:p>
            <a:pPr marL="0" indent="0">
              <a:spcAft>
                <a:spcPts val="600"/>
              </a:spcAft>
              <a:buNone/>
            </a:pPr>
            <a:r>
              <a:rPr lang="en-US" b="1" dirty="0"/>
              <a:t>Due diligence: </a:t>
            </a:r>
            <a:r>
              <a:rPr lang="en-US" dirty="0"/>
              <a:t>any activity used to demonstrate or provide due care</a:t>
            </a:r>
          </a:p>
        </p:txBody>
      </p:sp>
    </p:spTree>
    <p:extLst>
      <p:ext uri="{BB962C8B-B14F-4D97-AF65-F5344CB8AC3E}">
        <p14:creationId xmlns:p14="http://schemas.microsoft.com/office/powerpoint/2010/main" val="209688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633279" cy="1362075"/>
          </a:xfrm>
        </p:spPr>
        <p:txBody>
          <a:bodyPr/>
          <a:lstStyle/>
          <a:p>
            <a:r>
              <a:rPr lang="en-US" dirty="0"/>
              <a:t>Risk Management Concepts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3</a:t>
            </a:r>
            <a:endParaRPr lang="en-US" sz="4600" dirty="0">
              <a:solidFill>
                <a:srgbClr val="006F53"/>
              </a:solidFill>
            </a:endParaRPr>
          </a:p>
        </p:txBody>
      </p:sp>
    </p:spTree>
    <p:extLst>
      <p:ext uri="{BB962C8B-B14F-4D97-AF65-F5344CB8AC3E}">
        <p14:creationId xmlns:p14="http://schemas.microsoft.com/office/powerpoint/2010/main" val="975720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461231" cy="4042574"/>
          </a:xfrm>
          <a:prstGeom prst="rect">
            <a:avLst/>
          </a:prstGeom>
        </p:spPr>
        <p:txBody>
          <a:bodyPr/>
          <a:lstStyle/>
          <a:p>
            <a:pPr marL="541338" indent="-541338">
              <a:buClrTx/>
              <a:buSzPct val="100000"/>
              <a:buFont typeface="+mj-lt"/>
              <a:buAutoNum type="arabicPeriod"/>
            </a:pPr>
            <a:r>
              <a:rPr lang="en-US" dirty="0"/>
              <a:t>Describe common practices used for asset valuation and the challenges/benefits associated with each.</a:t>
            </a:r>
          </a:p>
          <a:p>
            <a:pPr marL="541338" indent="-541338">
              <a:buClrTx/>
              <a:buSzPct val="100000"/>
              <a:buFont typeface="+mj-lt"/>
              <a:buAutoNum type="arabicPeriod"/>
            </a:pPr>
            <a:r>
              <a:rPr lang="en-US" dirty="0"/>
              <a:t>Distinguish between threats and vulnerabilities.</a:t>
            </a:r>
          </a:p>
          <a:p>
            <a:pPr marL="541338" indent="-541338">
              <a:buClrTx/>
              <a:buSzPct val="100000"/>
              <a:buFont typeface="+mj-lt"/>
              <a:buAutoNum type="arabicPeriod"/>
            </a:pPr>
            <a:r>
              <a:rPr lang="en-US" dirty="0"/>
              <a:t>Identify common practices of risk assessment and analysis.</a:t>
            </a:r>
          </a:p>
          <a:p>
            <a:pPr marL="541338" indent="-541338">
              <a:buClrTx/>
              <a:buSzPct val="100000"/>
              <a:buFont typeface="+mj-lt"/>
              <a:buAutoNum type="arabicPeriod"/>
            </a:pPr>
            <a:r>
              <a:rPr lang="en-US" dirty="0"/>
              <a:t>Know the four common methods of risk management.</a:t>
            </a:r>
          </a:p>
          <a:p>
            <a:pPr marL="541338" indent="-541338">
              <a:buClrTx/>
              <a:buSzPct val="100000"/>
              <a:buFont typeface="+mj-lt"/>
              <a:buAutoNum type="arabicPeriod"/>
            </a:pPr>
            <a:r>
              <a:rPr lang="en-US" dirty="0"/>
              <a:t>Know how to choose from the four common methods of risk management.</a:t>
            </a:r>
          </a:p>
          <a:p>
            <a:pPr marL="541338" indent="-541338">
              <a:buClrTx/>
              <a:buSzPct val="100000"/>
              <a:buFont typeface="+mj-lt"/>
              <a:buAutoNum type="arabicPeriod"/>
            </a:pPr>
            <a:r>
              <a:rPr lang="en-US" dirty="0"/>
              <a:t>Recognize common practices for selecting security controls.</a:t>
            </a:r>
          </a:p>
          <a:p>
            <a:pPr marL="541338" indent="-541338">
              <a:buClrTx/>
              <a:buSzPct val="100000"/>
              <a:buFont typeface="+mj-lt"/>
              <a:buAutoNum type="arabicPeriod"/>
            </a:pPr>
            <a:r>
              <a:rPr lang="en-US" dirty="0"/>
              <a:t>List the various types, classes, and categories of security controls.</a:t>
            </a:r>
          </a:p>
        </p:txBody>
      </p:sp>
    </p:spTree>
    <p:extLst>
      <p:ext uri="{BB962C8B-B14F-4D97-AF65-F5344CB8AC3E}">
        <p14:creationId xmlns:p14="http://schemas.microsoft.com/office/powerpoint/2010/main" val="3771161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 (continued)</a:t>
            </a:r>
          </a:p>
        </p:txBody>
      </p:sp>
      <p:sp>
        <p:nvSpPr>
          <p:cNvPr id="6" name="Content Placeholder 5"/>
          <p:cNvSpPr>
            <a:spLocks noGrp="1"/>
          </p:cNvSpPr>
          <p:nvPr>
            <p:ph sz="half" idx="10"/>
          </p:nvPr>
        </p:nvSpPr>
        <p:spPr>
          <a:xfrm>
            <a:off x="1158240" y="1812126"/>
            <a:ext cx="10136968" cy="4042574"/>
          </a:xfrm>
          <a:prstGeom prst="rect">
            <a:avLst/>
          </a:prstGeom>
        </p:spPr>
        <p:txBody>
          <a:bodyPr/>
          <a:lstStyle/>
          <a:p>
            <a:pPr marL="541338" indent="-541338">
              <a:buClrTx/>
              <a:buSzPct val="100000"/>
              <a:buFont typeface="+mj-lt"/>
              <a:buAutoNum type="arabicPeriod" startAt="8"/>
            </a:pPr>
            <a:r>
              <a:rPr lang="en-US" dirty="0"/>
              <a:t>Describe the importance of monitoring and measuring the security program and controls and why this is performed on </a:t>
            </a:r>
            <a:br>
              <a:rPr lang="en-US" dirty="0"/>
            </a:br>
            <a:r>
              <a:rPr lang="en-US" dirty="0"/>
              <a:t>a continuous basis.</a:t>
            </a:r>
          </a:p>
          <a:p>
            <a:pPr marL="541338" indent="-541338">
              <a:buClrTx/>
              <a:buSzPct val="100000"/>
              <a:buFont typeface="+mj-lt"/>
              <a:buAutoNum type="arabicPeriod" startAt="8"/>
            </a:pPr>
            <a:r>
              <a:rPr lang="en-US" dirty="0"/>
              <a:t>Recognize common risk frameworks.</a:t>
            </a:r>
          </a:p>
          <a:p>
            <a:pPr marL="541338" indent="-541338">
              <a:buClrTx/>
              <a:buSzPct val="100000"/>
              <a:buFont typeface="+mj-lt"/>
              <a:buAutoNum type="arabicPeriod" startAt="8"/>
            </a:pPr>
            <a:r>
              <a:rPr lang="en-US" dirty="0"/>
              <a:t>Apply risk-based management concepts to the supply chain and the use of third parties for risk assessment and monitoring.</a:t>
            </a:r>
          </a:p>
          <a:p>
            <a:pPr marL="541338" indent="-541338">
              <a:buClrTx/>
              <a:buSzPct val="100000"/>
              <a:buFont typeface="+mj-lt"/>
              <a:buAutoNum type="arabicPeriod" startAt="8"/>
            </a:pPr>
            <a:r>
              <a:rPr lang="en-US" dirty="0"/>
              <a:t>Recognize standard threat modeling concepts.</a:t>
            </a:r>
          </a:p>
          <a:p>
            <a:pPr marL="541338" indent="-541338">
              <a:buClrTx/>
              <a:buSzPct val="100000"/>
              <a:buFont typeface="+mj-lt"/>
              <a:buAutoNum type="arabicPeriod" startAt="8"/>
            </a:pPr>
            <a:r>
              <a:rPr lang="en-US" dirty="0"/>
              <a:t>Apply threat modeling methodologies.</a:t>
            </a:r>
          </a:p>
          <a:p>
            <a:pPr marL="541338" indent="-541338">
              <a:buClrTx/>
              <a:buSzPct val="100000"/>
              <a:buFont typeface="+mj-lt"/>
              <a:buAutoNum type="arabicPeriod" startAt="8"/>
            </a:pPr>
            <a:r>
              <a:rPr lang="en-US" dirty="0"/>
              <a:t>Recognize common threats and risks.</a:t>
            </a:r>
          </a:p>
        </p:txBody>
      </p:sp>
    </p:spTree>
    <p:extLst>
      <p:ext uri="{BB962C8B-B14F-4D97-AF65-F5344CB8AC3E}">
        <p14:creationId xmlns:p14="http://schemas.microsoft.com/office/powerpoint/2010/main" val="1566435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 (continued)</a:t>
            </a:r>
          </a:p>
        </p:txBody>
      </p:sp>
      <p:sp>
        <p:nvSpPr>
          <p:cNvPr id="6" name="Content Placeholder 5"/>
          <p:cNvSpPr>
            <a:spLocks noGrp="1"/>
          </p:cNvSpPr>
          <p:nvPr>
            <p:ph sz="half" idx="10"/>
          </p:nvPr>
        </p:nvSpPr>
        <p:spPr>
          <a:xfrm>
            <a:off x="1158240" y="1812126"/>
            <a:ext cx="9745147" cy="4042574"/>
          </a:xfrm>
          <a:prstGeom prst="rect">
            <a:avLst/>
          </a:prstGeom>
        </p:spPr>
        <p:txBody>
          <a:bodyPr/>
          <a:lstStyle/>
          <a:p>
            <a:pPr marL="541338" indent="-541338">
              <a:buClrTx/>
              <a:buSzPct val="100000"/>
              <a:buFont typeface="+mj-lt"/>
              <a:buAutoNum type="arabicPeriod" startAt="14"/>
            </a:pPr>
            <a:r>
              <a:rPr lang="en-US" dirty="0"/>
              <a:t>Recognize the purpose of the service level agreement, how it augments the contract, and which items should be contained in each.</a:t>
            </a:r>
          </a:p>
          <a:p>
            <a:pPr marL="541338" indent="-541338">
              <a:buClrTx/>
              <a:buSzPct val="100000"/>
              <a:buFont typeface="+mj-lt"/>
              <a:buAutoNum type="arabicPeriod" startAt="14"/>
            </a:pPr>
            <a:r>
              <a:rPr lang="en-US" dirty="0"/>
              <a:t>Determine and document minimum security requirements.</a:t>
            </a:r>
          </a:p>
        </p:txBody>
      </p:sp>
    </p:spTree>
    <p:extLst>
      <p:ext uri="{BB962C8B-B14F-4D97-AF65-F5344CB8AC3E}">
        <p14:creationId xmlns:p14="http://schemas.microsoft.com/office/powerpoint/2010/main" val="233821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xfrm>
            <a:off x="1159689" y="559553"/>
            <a:ext cx="8666723" cy="1143000"/>
          </a:xfrm>
        </p:spPr>
        <p:txBody>
          <a:bodyPr>
            <a:normAutofit/>
          </a:bodyPr>
          <a:lstStyle/>
          <a:p>
            <a:pPr lvl="0"/>
            <a:r>
              <a:rPr lang="en-US" sz="6000" dirty="0"/>
              <a:t>Course Agenda </a:t>
            </a:r>
            <a:r>
              <a:rPr lang="en-US" dirty="0"/>
              <a:t>(continued)</a:t>
            </a:r>
            <a:endParaRPr lang="en-US" sz="6000" dirty="0"/>
          </a:p>
        </p:txBody>
      </p:sp>
      <p:graphicFrame>
        <p:nvGraphicFramePr>
          <p:cNvPr id="10" name="Content Placeholder 1"/>
          <p:cNvGraphicFramePr>
            <a:graphicFrameLocks noGrp="1"/>
          </p:cNvGraphicFramePr>
          <p:nvPr>
            <p:ph sz="half" idx="10"/>
            <p:extLst>
              <p:ext uri="{D42A27DB-BD31-4B8C-83A1-F6EECF244321}">
                <p14:modId xmlns:p14="http://schemas.microsoft.com/office/powerpoint/2010/main" val="1399152558"/>
              </p:ext>
            </p:extLst>
          </p:nvPr>
        </p:nvGraphicFramePr>
        <p:xfrm>
          <a:off x="1158875" y="1811338"/>
          <a:ext cx="10037763" cy="4936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659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dgm id="{2B7A0789-F780-5D41-82E2-6001E6082878}"/>
                                            </p:graphicEl>
                                          </p:spTgt>
                                        </p:tgtEl>
                                        <p:attrNameLst>
                                          <p:attrName>style.visibility</p:attrName>
                                        </p:attrNameLst>
                                      </p:cBhvr>
                                      <p:to>
                                        <p:strVal val="visible"/>
                                      </p:to>
                                    </p:set>
                                    <p:animEffect transition="in" filter="fade">
                                      <p:cBhvr>
                                        <p:cTn id="7" dur="500"/>
                                        <p:tgtEl>
                                          <p:spTgt spid="10">
                                            <p:graphicEl>
                                              <a:dgm id="{2B7A0789-F780-5D41-82E2-6001E6082878}"/>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graphicEl>
                                              <a:dgm id="{1858FC74-4C3B-8C4E-AD18-F4DDE5356352}"/>
                                            </p:graphicEl>
                                          </p:spTgt>
                                        </p:tgtEl>
                                        <p:attrNameLst>
                                          <p:attrName>style.visibility</p:attrName>
                                        </p:attrNameLst>
                                      </p:cBhvr>
                                      <p:to>
                                        <p:strVal val="visible"/>
                                      </p:to>
                                    </p:set>
                                    <p:animEffect transition="in" filter="fade">
                                      <p:cBhvr>
                                        <p:cTn id="10" dur="500"/>
                                        <p:tgtEl>
                                          <p:spTgt spid="10">
                                            <p:graphicEl>
                                              <a:dgm id="{1858FC74-4C3B-8C4E-AD18-F4DDE535635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graphicEl>
                                              <a:dgm id="{81B6FAE2-23E4-4546-AD04-5A1B7DB6ED86}"/>
                                            </p:graphicEl>
                                          </p:spTgt>
                                        </p:tgtEl>
                                        <p:attrNameLst>
                                          <p:attrName>style.visibility</p:attrName>
                                        </p:attrNameLst>
                                      </p:cBhvr>
                                      <p:to>
                                        <p:strVal val="visible"/>
                                      </p:to>
                                    </p:set>
                                    <p:animEffect transition="in" filter="fade">
                                      <p:cBhvr>
                                        <p:cTn id="15" dur="500"/>
                                        <p:tgtEl>
                                          <p:spTgt spid="10">
                                            <p:graphicEl>
                                              <a:dgm id="{81B6FAE2-23E4-4546-AD04-5A1B7DB6ED86}"/>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graphicEl>
                                              <a:dgm id="{72098F93-2631-3946-8309-625790F0C226}"/>
                                            </p:graphicEl>
                                          </p:spTgt>
                                        </p:tgtEl>
                                        <p:attrNameLst>
                                          <p:attrName>style.visibility</p:attrName>
                                        </p:attrNameLst>
                                      </p:cBhvr>
                                      <p:to>
                                        <p:strVal val="visible"/>
                                      </p:to>
                                    </p:set>
                                    <p:animEffect transition="in" filter="fade">
                                      <p:cBhvr>
                                        <p:cTn id="18" dur="500"/>
                                        <p:tgtEl>
                                          <p:spTgt spid="10">
                                            <p:graphicEl>
                                              <a:dgm id="{72098F93-2631-3946-8309-625790F0C226}"/>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graphicEl>
                                              <a:dgm id="{9CC527D9-3328-1844-BDFB-663FBB123147}"/>
                                            </p:graphicEl>
                                          </p:spTgt>
                                        </p:tgtEl>
                                        <p:attrNameLst>
                                          <p:attrName>style.visibility</p:attrName>
                                        </p:attrNameLst>
                                      </p:cBhvr>
                                      <p:to>
                                        <p:strVal val="visible"/>
                                      </p:to>
                                    </p:set>
                                    <p:animEffect transition="in" filter="fade">
                                      <p:cBhvr>
                                        <p:cTn id="23" dur="500"/>
                                        <p:tgtEl>
                                          <p:spTgt spid="10">
                                            <p:graphicEl>
                                              <a:dgm id="{9CC527D9-3328-1844-BDFB-663FBB123147}"/>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graphicEl>
                                              <a:dgm id="{4C74A29A-2FB0-A14A-AD53-59D5FC2432F2}"/>
                                            </p:graphicEl>
                                          </p:spTgt>
                                        </p:tgtEl>
                                        <p:attrNameLst>
                                          <p:attrName>style.visibility</p:attrName>
                                        </p:attrNameLst>
                                      </p:cBhvr>
                                      <p:to>
                                        <p:strVal val="visible"/>
                                      </p:to>
                                    </p:set>
                                    <p:animEffect transition="in" filter="fade">
                                      <p:cBhvr>
                                        <p:cTn id="26" dur="500"/>
                                        <p:tgtEl>
                                          <p:spTgt spid="10">
                                            <p:graphicEl>
                                              <a:dgm id="{4C74A29A-2FB0-A14A-AD53-59D5FC2432F2}"/>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graphicEl>
                                              <a:dgm id="{0A3154CB-248A-C741-AF88-27F9F85BF046}"/>
                                            </p:graphicEl>
                                          </p:spTgt>
                                        </p:tgtEl>
                                        <p:attrNameLst>
                                          <p:attrName>style.visibility</p:attrName>
                                        </p:attrNameLst>
                                      </p:cBhvr>
                                      <p:to>
                                        <p:strVal val="visible"/>
                                      </p:to>
                                    </p:set>
                                    <p:animEffect transition="in" filter="fade">
                                      <p:cBhvr>
                                        <p:cTn id="31" dur="500"/>
                                        <p:tgtEl>
                                          <p:spTgt spid="10">
                                            <p:graphicEl>
                                              <a:dgm id="{0A3154CB-248A-C741-AF88-27F9F85BF046}"/>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graphicEl>
                                              <a:dgm id="{3F1BEDE9-6224-334F-8391-0198328B3E1D}"/>
                                            </p:graphicEl>
                                          </p:spTgt>
                                        </p:tgtEl>
                                        <p:attrNameLst>
                                          <p:attrName>style.visibility</p:attrName>
                                        </p:attrNameLst>
                                      </p:cBhvr>
                                      <p:to>
                                        <p:strVal val="visible"/>
                                      </p:to>
                                    </p:set>
                                    <p:animEffect transition="in" filter="fade">
                                      <p:cBhvr>
                                        <p:cTn id="34" dur="500"/>
                                        <p:tgtEl>
                                          <p:spTgt spid="10">
                                            <p:graphicEl>
                                              <a:dgm id="{3F1BEDE9-6224-334F-8391-0198328B3E1D}"/>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graphicEl>
                                              <a:dgm id="{B1F0A441-036A-4D48-A20D-78DDE49BA465}"/>
                                            </p:graphicEl>
                                          </p:spTgt>
                                        </p:tgtEl>
                                        <p:attrNameLst>
                                          <p:attrName>style.visibility</p:attrName>
                                        </p:attrNameLst>
                                      </p:cBhvr>
                                      <p:to>
                                        <p:strVal val="visible"/>
                                      </p:to>
                                    </p:set>
                                    <p:animEffect transition="in" filter="fade">
                                      <p:cBhvr>
                                        <p:cTn id="39" dur="500"/>
                                        <p:tgtEl>
                                          <p:spTgt spid="10">
                                            <p:graphicEl>
                                              <a:dgm id="{B1F0A441-036A-4D48-A20D-78DDE49BA465}"/>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graphicEl>
                                              <a:dgm id="{9056C052-B14B-C94D-8A57-3371D85E6F5D}"/>
                                            </p:graphicEl>
                                          </p:spTgt>
                                        </p:tgtEl>
                                        <p:attrNameLst>
                                          <p:attrName>style.visibility</p:attrName>
                                        </p:attrNameLst>
                                      </p:cBhvr>
                                      <p:to>
                                        <p:strVal val="visible"/>
                                      </p:to>
                                    </p:set>
                                    <p:animEffect transition="in" filter="fade">
                                      <p:cBhvr>
                                        <p:cTn id="42" dur="500"/>
                                        <p:tgtEl>
                                          <p:spTgt spid="10">
                                            <p:graphicEl>
                                              <a:dgm id="{9056C052-B14B-C94D-8A57-3371D85E6F5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72A14F80-AACE-B84B-A9E8-95CC5EE1AD32}"/>
                                            </p:graphicEl>
                                          </p:spTgt>
                                        </p:tgtEl>
                                        <p:attrNameLst>
                                          <p:attrName>style.visibility</p:attrName>
                                        </p:attrNameLst>
                                      </p:cBhvr>
                                      <p:to>
                                        <p:strVal val="visible"/>
                                      </p:to>
                                    </p:set>
                                    <p:animEffect transition="in" filter="fade">
                                      <p:cBhvr>
                                        <p:cTn id="47" dur="500"/>
                                        <p:tgtEl>
                                          <p:spTgt spid="10">
                                            <p:graphicEl>
                                              <a:dgm id="{72A14F80-AACE-B84B-A9E8-95CC5EE1AD32}"/>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graphicEl>
                                              <a:dgm id="{C63EBCB4-B97C-B547-BA70-CC52993AAE0C}"/>
                                            </p:graphicEl>
                                          </p:spTgt>
                                        </p:tgtEl>
                                        <p:attrNameLst>
                                          <p:attrName>style.visibility</p:attrName>
                                        </p:attrNameLst>
                                      </p:cBhvr>
                                      <p:to>
                                        <p:strVal val="visible"/>
                                      </p:to>
                                    </p:set>
                                    <p:animEffect transition="in" filter="fade">
                                      <p:cBhvr>
                                        <p:cTn id="50" dur="500"/>
                                        <p:tgtEl>
                                          <p:spTgt spid="10">
                                            <p:graphicEl>
                                              <a:dgm id="{C63EBCB4-B97C-B547-BA70-CC52993AAE0C}"/>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0">
                                            <p:graphicEl>
                                              <a:dgm id="{67F43422-46B8-B241-9E20-1B7A41ECFDE0}"/>
                                            </p:graphicEl>
                                          </p:spTgt>
                                        </p:tgtEl>
                                        <p:attrNameLst>
                                          <p:attrName>style.visibility</p:attrName>
                                        </p:attrNameLst>
                                      </p:cBhvr>
                                      <p:to>
                                        <p:strVal val="visible"/>
                                      </p:to>
                                    </p:set>
                                    <p:animEffect transition="in" filter="fade">
                                      <p:cBhvr>
                                        <p:cTn id="55" dur="500"/>
                                        <p:tgtEl>
                                          <p:spTgt spid="10">
                                            <p:graphicEl>
                                              <a:dgm id="{67F43422-46B8-B241-9E20-1B7A41ECFDE0}"/>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
                                            <p:graphicEl>
                                              <a:dgm id="{7944D0A9-F488-3C42-8A35-97875AB9BCA2}"/>
                                            </p:graphicEl>
                                          </p:spTgt>
                                        </p:tgtEl>
                                        <p:attrNameLst>
                                          <p:attrName>style.visibility</p:attrName>
                                        </p:attrNameLst>
                                      </p:cBhvr>
                                      <p:to>
                                        <p:strVal val="visible"/>
                                      </p:to>
                                    </p:set>
                                    <p:animEffect transition="in" filter="fade">
                                      <p:cBhvr>
                                        <p:cTn id="58" dur="500"/>
                                        <p:tgtEl>
                                          <p:spTgt spid="10">
                                            <p:graphicEl>
                                              <a:dgm id="{7944D0A9-F488-3C42-8A35-97875AB9BC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Risk Management Concepts</a:t>
            </a:r>
          </a:p>
        </p:txBody>
      </p:sp>
      <p:sp>
        <p:nvSpPr>
          <p:cNvPr id="8" name="Content Placeholder 2"/>
          <p:cNvSpPr txBox="1">
            <a:spLocks/>
          </p:cNvSpPr>
          <p:nvPr/>
        </p:nvSpPr>
        <p:spPr>
          <a:xfrm>
            <a:off x="1158240" y="1812126"/>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Aft>
                <a:spcPts val="600"/>
              </a:spcAft>
              <a:buNone/>
            </a:pPr>
            <a:r>
              <a:rPr lang="en-US" b="1" dirty="0"/>
              <a:t>Risk: </a:t>
            </a:r>
            <a:r>
              <a:rPr lang="en-US" dirty="0"/>
              <a:t>the possibility of damage or harm and the likelihood that damage or harm will be realized.</a:t>
            </a:r>
          </a:p>
          <a:p>
            <a:pPr marL="0" indent="0">
              <a:spcAft>
                <a:spcPts val="600"/>
              </a:spcAft>
              <a:buNone/>
            </a:pPr>
            <a:r>
              <a:rPr lang="en-US" b="1" dirty="0"/>
              <a:t>Acceptable risk: </a:t>
            </a:r>
            <a:r>
              <a:rPr lang="en-US" dirty="0"/>
              <a:t>the level of risk (and if a particular risk) is suitable relative to the rewards offered by conducting operations.</a:t>
            </a:r>
          </a:p>
        </p:txBody>
      </p:sp>
    </p:spTree>
    <p:extLst>
      <p:ext uri="{BB962C8B-B14F-4D97-AF65-F5344CB8AC3E}">
        <p14:creationId xmlns:p14="http://schemas.microsoft.com/office/powerpoint/2010/main" val="2253578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Asset Valuation</a:t>
            </a:r>
          </a:p>
        </p:txBody>
      </p:sp>
      <p:sp>
        <p:nvSpPr>
          <p:cNvPr id="4" name="Content Placeholder 2"/>
          <p:cNvSpPr>
            <a:spLocks noGrp="1"/>
          </p:cNvSpPr>
          <p:nvPr>
            <p:ph sz="half" idx="10"/>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marL="0" lvl="0" indent="0">
              <a:buNone/>
            </a:pPr>
            <a:r>
              <a:rPr lang="en-US" dirty="0"/>
              <a:t>Determining the value of the organization’s assets</a:t>
            </a:r>
          </a:p>
          <a:p>
            <a:pPr marL="261852"/>
            <a:r>
              <a:rPr lang="en-US" dirty="0"/>
              <a:t>Assets:</a:t>
            </a:r>
          </a:p>
          <a:p>
            <a:pPr marL="487363" lvl="1"/>
            <a:r>
              <a:rPr lang="en-US" dirty="0"/>
              <a:t>Tangible (things)</a:t>
            </a:r>
          </a:p>
          <a:p>
            <a:pPr marL="487363" lvl="1"/>
            <a:r>
              <a:rPr lang="en-US" dirty="0"/>
              <a:t>Intangible (intellectual property), Reputation, goodwill</a:t>
            </a:r>
          </a:p>
          <a:p>
            <a:pPr marL="487363" lvl="1"/>
            <a:r>
              <a:rPr lang="en-US" dirty="0"/>
              <a:t>People</a:t>
            </a:r>
          </a:p>
          <a:p>
            <a:pPr marL="487363" lvl="1"/>
            <a:r>
              <a:rPr lang="en-US" dirty="0"/>
              <a:t>Liquid (cash/negotiable items)</a:t>
            </a:r>
          </a:p>
          <a:p>
            <a:pPr marL="261852"/>
            <a:r>
              <a:rPr lang="en-US" dirty="0"/>
              <a:t>Value metrics:</a:t>
            </a:r>
          </a:p>
          <a:p>
            <a:pPr marL="487363" lvl="1"/>
            <a:r>
              <a:rPr lang="en-US" dirty="0"/>
              <a:t>Monetary</a:t>
            </a:r>
          </a:p>
          <a:p>
            <a:pPr marL="487363" lvl="1"/>
            <a:r>
              <a:rPr lang="en-US" dirty="0"/>
              <a:t>Relative</a:t>
            </a:r>
          </a:p>
        </p:txBody>
      </p:sp>
    </p:spTree>
    <p:extLst>
      <p:ext uri="{BB962C8B-B14F-4D97-AF65-F5344CB8AC3E}">
        <p14:creationId xmlns:p14="http://schemas.microsoft.com/office/powerpoint/2010/main" val="329950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Asset Valuation (continued)</a:t>
            </a:r>
          </a:p>
        </p:txBody>
      </p:sp>
      <p:sp>
        <p:nvSpPr>
          <p:cNvPr id="4" name="Content Placeholder 2"/>
          <p:cNvSpPr>
            <a:spLocks noGrp="1"/>
          </p:cNvSpPr>
          <p:nvPr>
            <p:ph sz="half" idx="10"/>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lvl="0"/>
            <a:r>
              <a:rPr lang="en-US" dirty="0"/>
              <a:t>Business Impact Analysis (BIA)</a:t>
            </a:r>
          </a:p>
          <a:p>
            <a:pPr lvl="1"/>
            <a:r>
              <a:rPr lang="en-US" dirty="0"/>
              <a:t>Measures the value of an asset, the threats and risks posed to/by the asset, and the impact to the organization if the asset were affected.</a:t>
            </a:r>
          </a:p>
          <a:p>
            <a:pPr lvl="1"/>
            <a:r>
              <a:rPr lang="en-US" dirty="0"/>
              <a:t>Used in other aspects of security, as well.</a:t>
            </a:r>
          </a:p>
        </p:txBody>
      </p:sp>
    </p:spTree>
    <p:extLst>
      <p:ext uri="{BB962C8B-B14F-4D97-AF65-F5344CB8AC3E}">
        <p14:creationId xmlns:p14="http://schemas.microsoft.com/office/powerpoint/2010/main" val="3695458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Identify Threats and Vulnerabilities</a:t>
            </a:r>
          </a:p>
        </p:txBody>
      </p:sp>
      <p:sp>
        <p:nvSpPr>
          <p:cNvPr id="4" name="Content Placeholder 2"/>
          <p:cNvSpPr>
            <a:spLocks noGrp="1"/>
          </p:cNvSpPr>
          <p:nvPr>
            <p:ph sz="half" idx="10"/>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lvl="0"/>
            <a:r>
              <a:rPr lang="en-US" b="1" dirty="0"/>
              <a:t>Threats:</a:t>
            </a:r>
            <a:r>
              <a:rPr lang="en-US" dirty="0"/>
              <a:t> any aspects that create a risk to the organization, its function, and its assets, e.g.:</a:t>
            </a:r>
          </a:p>
          <a:p>
            <a:pPr marL="661988" lvl="1"/>
            <a:r>
              <a:rPr lang="en-US" dirty="0"/>
              <a:t>Natural</a:t>
            </a:r>
          </a:p>
          <a:p>
            <a:pPr marL="661988" lvl="1"/>
            <a:r>
              <a:rPr lang="en-US" dirty="0"/>
              <a:t>Criminal</a:t>
            </a:r>
          </a:p>
          <a:p>
            <a:pPr marL="661988" lvl="1"/>
            <a:r>
              <a:rPr lang="en-US" dirty="0"/>
              <a:t>User error</a:t>
            </a:r>
          </a:p>
          <a:p>
            <a:pPr lvl="0"/>
            <a:r>
              <a:rPr lang="en-US" b="1" dirty="0"/>
              <a:t>Vulnerabilities:</a:t>
            </a:r>
            <a:r>
              <a:rPr lang="en-US" dirty="0"/>
              <a:t> any aspects of the organization’s operation that could enhance a risk or the possibility of a risk being realized, e.g.:</a:t>
            </a:r>
          </a:p>
          <a:p>
            <a:pPr marL="661988" lvl="1"/>
            <a:r>
              <a:rPr lang="en-US" dirty="0"/>
              <a:t>Software</a:t>
            </a:r>
          </a:p>
          <a:p>
            <a:pPr marL="661988" lvl="1"/>
            <a:r>
              <a:rPr lang="en-US" dirty="0"/>
              <a:t>Physical</a:t>
            </a:r>
          </a:p>
          <a:p>
            <a:pPr marL="661988" lvl="1"/>
            <a:r>
              <a:rPr lang="en-US" dirty="0"/>
              <a:t>Personnel – unskilled workers.</a:t>
            </a:r>
          </a:p>
        </p:txBody>
      </p:sp>
    </p:spTree>
    <p:extLst>
      <p:ext uri="{BB962C8B-B14F-4D97-AF65-F5344CB8AC3E}">
        <p14:creationId xmlns:p14="http://schemas.microsoft.com/office/powerpoint/2010/main" val="4015866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Risk Assessment/Analysis</a:t>
            </a:r>
          </a:p>
        </p:txBody>
      </p:sp>
      <p:sp>
        <p:nvSpPr>
          <p:cNvPr id="8" name="Content Placeholder 2"/>
          <p:cNvSpPr txBox="1">
            <a:spLocks/>
          </p:cNvSpPr>
          <p:nvPr/>
        </p:nvSpPr>
        <p:spPr>
          <a:xfrm>
            <a:off x="1158239" y="1812126"/>
            <a:ext cx="9826213"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Risk is often rated according to three factors:</a:t>
            </a:r>
          </a:p>
          <a:p>
            <a:pPr lvl="1"/>
            <a:r>
              <a:rPr lang="en-US" dirty="0"/>
              <a:t>Impact</a:t>
            </a:r>
          </a:p>
          <a:p>
            <a:pPr lvl="1"/>
            <a:r>
              <a:rPr lang="en-US" dirty="0"/>
              <a:t>Likelihood</a:t>
            </a:r>
          </a:p>
          <a:p>
            <a:pPr lvl="1">
              <a:spcAft>
                <a:spcPts val="600"/>
              </a:spcAft>
            </a:pPr>
            <a:r>
              <a:rPr lang="en-US" dirty="0"/>
              <a:t>Exposure</a:t>
            </a:r>
          </a:p>
          <a:p>
            <a:r>
              <a:rPr lang="en-US" dirty="0"/>
              <a:t>Two common methods:</a:t>
            </a:r>
          </a:p>
          <a:p>
            <a:pPr lvl="1"/>
            <a:r>
              <a:rPr lang="en-US" dirty="0"/>
              <a:t>Qualitative – uses rankings to </a:t>
            </a:r>
            <a:r>
              <a:rPr lang="en-US"/>
              <a:t>measure risk  </a:t>
            </a:r>
            <a:r>
              <a:rPr lang="en-US" dirty="0"/>
              <a:t>e.g. low, medium and high. It is subjective</a:t>
            </a:r>
          </a:p>
          <a:p>
            <a:pPr lvl="1"/>
            <a:r>
              <a:rPr lang="en-US" dirty="0"/>
              <a:t>Quantitative – uses monetary values to arrive at a value for risk. It is objective.</a:t>
            </a:r>
          </a:p>
        </p:txBody>
      </p:sp>
    </p:spTree>
    <p:extLst>
      <p:ext uri="{BB962C8B-B14F-4D97-AF65-F5344CB8AC3E}">
        <p14:creationId xmlns:p14="http://schemas.microsoft.com/office/powerpoint/2010/main" val="3083159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Risk Response</a:t>
            </a:r>
          </a:p>
        </p:txBody>
      </p:sp>
      <p:sp>
        <p:nvSpPr>
          <p:cNvPr id="7" name="Shape 288"/>
          <p:cNvSpPr txBox="1"/>
          <p:nvPr/>
        </p:nvSpPr>
        <p:spPr>
          <a:xfrm>
            <a:off x="3099542" y="5773507"/>
            <a:ext cx="6106978" cy="369332"/>
          </a:xfrm>
          <a:prstGeom prst="rect">
            <a:avLst/>
          </a:prstGeom>
          <a:noFill/>
          <a:ln>
            <a:noFill/>
          </a:ln>
        </p:spPr>
        <p:txBody>
          <a:bodyPr wrap="square" lIns="91425" tIns="45700" rIns="91425" bIns="45700" anchor="t" anchorCtr="0">
            <a:noAutofit/>
          </a:bodyPr>
          <a:lstStyle/>
          <a:p>
            <a:pPr marL="0" marR="0" lvl="0" indent="0" algn="ctr" rtl="0">
              <a:spcBef>
                <a:spcPts val="0"/>
              </a:spcBef>
              <a:buNone/>
            </a:pPr>
            <a:r>
              <a:rPr lang="en-US" sz="1800" dirty="0">
                <a:solidFill>
                  <a:schemeClr val="dk1"/>
                </a:solidFill>
                <a:latin typeface="Open Sans Semibold"/>
                <a:ea typeface="Calibri"/>
                <a:cs typeface="Open Sans Semibold"/>
                <a:sym typeface="Calibri"/>
              </a:rPr>
              <a:t>Figure 1.1: General Risk Management Options</a:t>
            </a:r>
          </a:p>
        </p:txBody>
      </p:sp>
      <p:pic>
        <p:nvPicPr>
          <p:cNvPr id="8" name="Picture 7" descr="CISSP_Domain1_PPT_v5_Slide28.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711" y="1780093"/>
            <a:ext cx="3848100" cy="3848100"/>
          </a:xfrm>
          <a:prstGeom prst="rect">
            <a:avLst/>
          </a:prstGeom>
        </p:spPr>
      </p:pic>
    </p:spTree>
    <p:extLst>
      <p:ext uri="{BB962C8B-B14F-4D97-AF65-F5344CB8AC3E}">
        <p14:creationId xmlns:p14="http://schemas.microsoft.com/office/powerpoint/2010/main" val="3181899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Risk Response (continued)</a:t>
            </a:r>
          </a:p>
        </p:txBody>
      </p:sp>
      <p:sp>
        <p:nvSpPr>
          <p:cNvPr id="4" name="Content Placeholder 2"/>
          <p:cNvSpPr>
            <a:spLocks noGrp="1"/>
          </p:cNvSpPr>
          <p:nvPr>
            <p:ph sz="half" idx="10"/>
          </p:nvPr>
        </p:nvSpPr>
        <p:spPr>
          <a:xfrm>
            <a:off x="1158240" y="1812126"/>
            <a:ext cx="10038080" cy="4353560"/>
          </a:xfrm>
          <a:prstGeom prst="rect">
            <a:avLst/>
          </a:prstGeom>
        </p:spPr>
        <p:txBody>
          <a:bodyPr/>
          <a:lstStyle>
            <a:lvl1pPr>
              <a:buClr>
                <a:srgbClr val="006F53"/>
              </a:buClr>
              <a:buSzPct val="120000"/>
              <a:defRPr sz="2400" b="0">
                <a:solidFill>
                  <a:srgbClr val="000000"/>
                </a:solidFill>
                <a:latin typeface="Open Sans Semibold"/>
                <a:ea typeface="Open Sans" panose="020B0606030504020204" pitchFamily="34" charset="0"/>
                <a:cs typeface="Open Sans Semibold"/>
              </a:defRPr>
            </a:lvl1pPr>
            <a:lvl2pPr marL="742950" indent="-285750">
              <a:buClr>
                <a:srgbClr val="006F53"/>
              </a:buClr>
              <a:buSzPct val="90000"/>
              <a:buFont typeface="Courier New" panose="02070309020205020404" pitchFamily="49" charset="0"/>
              <a:buChar char="o"/>
              <a:defRPr sz="2200" b="0">
                <a:solidFill>
                  <a:srgbClr val="000000"/>
                </a:solidFill>
                <a:latin typeface="Open Sans Semibold"/>
                <a:ea typeface="Open Sans" panose="020B0606030504020204" pitchFamily="34" charset="0"/>
                <a:cs typeface="Open Sans Semibold"/>
              </a:defRPr>
            </a:lvl2pPr>
            <a:lvl3pPr marL="1143000" indent="-228600">
              <a:buClr>
                <a:srgbClr val="006F53"/>
              </a:buClr>
              <a:buFontTx/>
              <a:buChar char="−"/>
              <a:defRPr sz="2000" b="0">
                <a:solidFill>
                  <a:srgbClr val="000000"/>
                </a:solidFill>
                <a:latin typeface="Open Sans Semibold"/>
                <a:ea typeface="Open Sans" panose="020B0606030504020204" pitchFamily="34" charset="0"/>
                <a:cs typeface="Open Sans Semibold"/>
              </a:defRPr>
            </a:lvl3pPr>
            <a:lvl4pPr marL="1600200" indent="-228600">
              <a:buClr>
                <a:srgbClr val="006F53"/>
              </a:buClr>
              <a:buFont typeface="Arial" panose="020B0604020202020204" pitchFamily="34" charset="0"/>
              <a:buChar char="»"/>
              <a:defRPr sz="1800" b="0">
                <a:solidFill>
                  <a:srgbClr val="000000"/>
                </a:solidFill>
                <a:latin typeface="Open Sans Semibold"/>
                <a:ea typeface="Open Sans" panose="020B0606030504020204" pitchFamily="34" charset="0"/>
                <a:cs typeface="Open Sans Semibold"/>
              </a:defRPr>
            </a:lvl4pPr>
            <a:lvl5pPr>
              <a:buClr>
                <a:srgbClr val="516275"/>
              </a:buClr>
              <a:defRPr sz="1800" b="0">
                <a:solidFill>
                  <a:srgbClr val="595959"/>
                </a:solidFill>
                <a:latin typeface="Gill Sans Light"/>
              </a:defRPr>
            </a:lvl5pPr>
            <a:lvl6pPr>
              <a:defRPr sz="1800"/>
            </a:lvl6pPr>
            <a:lvl7pPr>
              <a:defRPr sz="1800"/>
            </a:lvl7pPr>
            <a:lvl8pPr>
              <a:defRPr sz="1800"/>
            </a:lvl8pPr>
            <a:lvl9pPr>
              <a:defRPr sz="1800"/>
            </a:lvl9pPr>
          </a:lstStyle>
          <a:p>
            <a:pPr marL="0" lvl="0" indent="0">
              <a:buNone/>
            </a:pPr>
            <a:r>
              <a:rPr lang="en-US" b="1" dirty="0"/>
              <a:t>Residual risk: </a:t>
            </a:r>
            <a:r>
              <a:rPr lang="en-US" dirty="0"/>
              <a:t>risk that remains after the security controls are put into place</a:t>
            </a:r>
          </a:p>
        </p:txBody>
      </p:sp>
    </p:spTree>
    <p:extLst>
      <p:ext uri="{BB962C8B-B14F-4D97-AF65-F5344CB8AC3E}">
        <p14:creationId xmlns:p14="http://schemas.microsoft.com/office/powerpoint/2010/main" val="2957860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38641" y="559553"/>
            <a:ext cx="10559355" cy="1143000"/>
          </a:xfrm>
        </p:spPr>
        <p:txBody>
          <a:bodyPr>
            <a:normAutofit/>
          </a:bodyPr>
          <a:lstStyle/>
          <a:p>
            <a:r>
              <a:rPr lang="en-US" dirty="0"/>
              <a:t>Activity: Swimming With Sharks</a:t>
            </a:r>
          </a:p>
        </p:txBody>
      </p:sp>
      <p:sp>
        <p:nvSpPr>
          <p:cNvPr id="6" name="Shape 301"/>
          <p:cNvSpPr txBox="1">
            <a:spLocks/>
          </p:cNvSpPr>
          <p:nvPr/>
        </p:nvSpPr>
        <p:spPr>
          <a:xfrm>
            <a:off x="1384644" y="1507544"/>
            <a:ext cx="9961493" cy="4005300"/>
          </a:xfrm>
          <a:prstGeom prst="rect">
            <a:avLst/>
          </a:prstGeom>
          <a:noFill/>
          <a:ln>
            <a:noFill/>
          </a:ln>
        </p:spPr>
        <p:txBody>
          <a:bodyPr wrap="square" lIns="91425" tIns="45700" rIns="91425" bIns="45700" anchor="t" anchorCtr="0">
            <a:noAutofit/>
          </a:bodyPr>
          <a:lstStyle>
            <a:lvl1pPr marL="342814" indent="-342814" algn="l" defTabSz="457086" rtl="0" eaLnBrk="1" latinLnBrk="0" hangingPunct="1">
              <a:spcBef>
                <a:spcPct val="20000"/>
              </a:spcBef>
              <a:buClr>
                <a:srgbClr val="851619"/>
              </a:buClr>
              <a:buFont typeface="Arial"/>
              <a:buChar char="•"/>
              <a:defRPr sz="3233" b="1" kern="1200">
                <a:solidFill>
                  <a:schemeClr val="tx1"/>
                </a:solidFill>
                <a:latin typeface="+mn-lt"/>
                <a:ea typeface="+mn-ea"/>
                <a:cs typeface="+mn-cs"/>
              </a:defRPr>
            </a:lvl1pPr>
            <a:lvl2pPr marL="742765" indent="-285678" algn="l" defTabSz="457086" rtl="0" eaLnBrk="1" latinLnBrk="0" hangingPunct="1">
              <a:spcBef>
                <a:spcPct val="20000"/>
              </a:spcBef>
              <a:buClr>
                <a:srgbClr val="851619"/>
              </a:buClr>
              <a:buFont typeface="Arial"/>
              <a:buChar char="–"/>
              <a:defRPr sz="2812" kern="1200">
                <a:solidFill>
                  <a:schemeClr val="tx1"/>
                </a:solidFill>
                <a:latin typeface="+mn-lt"/>
                <a:ea typeface="+mn-ea"/>
                <a:cs typeface="+mn-cs"/>
              </a:defRPr>
            </a:lvl2pPr>
            <a:lvl3pPr marL="1142715" indent="-228544" algn="l" defTabSz="457086" rtl="0" eaLnBrk="1" latinLnBrk="0" hangingPunct="1">
              <a:spcBef>
                <a:spcPct val="20000"/>
              </a:spcBef>
              <a:buClr>
                <a:srgbClr val="851619"/>
              </a:buClr>
              <a:buFont typeface="Arial"/>
              <a:buChar char="•"/>
              <a:defRPr sz="2390" kern="1200">
                <a:solidFill>
                  <a:schemeClr val="tx1"/>
                </a:solidFill>
                <a:latin typeface="+mn-lt"/>
                <a:ea typeface="+mn-ea"/>
                <a:cs typeface="+mn-cs"/>
              </a:defRPr>
            </a:lvl3pPr>
            <a:lvl4pPr marL="1599800"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4pPr>
            <a:lvl5pPr marL="2056886" indent="-228544" algn="l" defTabSz="457086" rtl="0" eaLnBrk="1" latinLnBrk="0" hangingPunct="1">
              <a:spcBef>
                <a:spcPct val="20000"/>
              </a:spcBef>
              <a:buClr>
                <a:srgbClr val="851619"/>
              </a:buClr>
              <a:buFont typeface="Arial"/>
              <a:buChar char="»"/>
              <a:defRPr sz="1968" kern="1200">
                <a:solidFill>
                  <a:schemeClr val="tx1"/>
                </a:solidFill>
                <a:latin typeface="+mn-lt"/>
                <a:ea typeface="+mn-ea"/>
                <a:cs typeface="+mn-cs"/>
              </a:defRPr>
            </a:lvl5pPr>
            <a:lvl6pPr marL="2513972" indent="-228544" algn="l" defTabSz="457086" rtl="0" eaLnBrk="1" latinLnBrk="0" hangingPunct="1">
              <a:spcBef>
                <a:spcPct val="20000"/>
              </a:spcBef>
              <a:buFont typeface="Arial"/>
              <a:buChar char="•"/>
              <a:defRPr sz="1968"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968"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968"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968" kern="1200">
                <a:solidFill>
                  <a:schemeClr val="tx1"/>
                </a:solidFill>
                <a:latin typeface="+mn-lt"/>
                <a:ea typeface="+mn-ea"/>
                <a:cs typeface="+mn-cs"/>
              </a:defRPr>
            </a:lvl9pPr>
          </a:lstStyle>
          <a:p>
            <a:pPr marL="0" indent="-203200">
              <a:spcBef>
                <a:spcPts val="0"/>
              </a:spcBef>
              <a:buClr>
                <a:schemeClr val="dk1"/>
              </a:buClr>
              <a:buSzPts val="3200"/>
              <a:buFont typeface="Arial"/>
              <a:buNone/>
            </a:pPr>
            <a:r>
              <a:rPr lang="en-US" sz="2000" dirty="0">
                <a:solidFill>
                  <a:schemeClr val="dk1"/>
                </a:solidFill>
                <a:latin typeface="Open Sans Semibold"/>
                <a:ea typeface="Calibri"/>
                <a:cs typeface="Open Sans Semibold"/>
                <a:sym typeface="Calibri"/>
              </a:rPr>
              <a:t>INSTRUCTIONS</a:t>
            </a:r>
          </a:p>
          <a:p>
            <a:pPr marL="0" indent="-203200">
              <a:spcBef>
                <a:spcPts val="0"/>
              </a:spcBef>
              <a:buClr>
                <a:schemeClr val="dk1"/>
              </a:buClr>
              <a:buSzPts val="3200"/>
              <a:buFont typeface="Arial"/>
              <a:buNone/>
            </a:pPr>
            <a:r>
              <a:rPr lang="en-US" sz="2000" b="0" dirty="0">
                <a:solidFill>
                  <a:schemeClr val="dk1"/>
                </a:solidFill>
                <a:latin typeface="Open Sans Semibold"/>
                <a:ea typeface="Calibri"/>
                <a:cs typeface="Open Sans Semibold"/>
                <a:sym typeface="Calibri"/>
              </a:rPr>
              <a:t>You are the security manager for a commercial fishing operation. Your company is considering adding a new line of business to the organization, in the form of ecotourism, where paying customers join your crews at work sites, and are lowered into the water in steel cages, in order to observe and photograph sharks. </a:t>
            </a:r>
            <a:endParaRPr lang="en-US" sz="2000" b="0" dirty="0">
              <a:solidFill>
                <a:srgbClr val="000000"/>
              </a:solidFill>
              <a:latin typeface="Open Sans Semibold"/>
              <a:ea typeface="Open Sans" panose="020B0606030504020204" pitchFamily="34" charset="0"/>
              <a:cs typeface="Open Sans Semibold"/>
              <a:sym typeface="Calibri"/>
            </a:endParaRPr>
          </a:p>
          <a:p>
            <a:pPr marL="0" lvl="0" indent="0">
              <a:spcAft>
                <a:spcPts val="600"/>
              </a:spcAft>
              <a:buClr>
                <a:srgbClr val="006F53"/>
              </a:buClr>
              <a:buSzPct val="120000"/>
              <a:buNone/>
            </a:pPr>
            <a:endParaRPr lang="en-US" sz="2000" b="0" dirty="0">
              <a:solidFill>
                <a:srgbClr val="000000"/>
              </a:solidFill>
              <a:latin typeface="Open Sans Semibold"/>
              <a:ea typeface="Open Sans" panose="020B0606030504020204" pitchFamily="34" charset="0"/>
              <a:cs typeface="Open Sans Semibold"/>
              <a:sym typeface="Calibri"/>
            </a:endParaRPr>
          </a:p>
          <a:p>
            <a:pPr marL="0" lvl="0" indent="0">
              <a:spcAft>
                <a:spcPts val="600"/>
              </a:spcAft>
              <a:buClr>
                <a:srgbClr val="006F53"/>
              </a:buClr>
              <a:buSzPct val="120000"/>
              <a:buNone/>
            </a:pPr>
            <a:r>
              <a:rPr lang="en-US" sz="2000" b="0" dirty="0">
                <a:solidFill>
                  <a:srgbClr val="000000"/>
                </a:solidFill>
                <a:latin typeface="Open Sans Semibold"/>
                <a:ea typeface="Open Sans" panose="020B0606030504020204" pitchFamily="34" charset="0"/>
                <a:cs typeface="Open Sans Semibold"/>
                <a:sym typeface="Calibri"/>
              </a:rPr>
              <a:t>How would this organization engage in:</a:t>
            </a:r>
          </a:p>
          <a:p>
            <a:pPr lvl="0">
              <a:spcAft>
                <a:spcPts val="600"/>
              </a:spcAft>
              <a:buClr>
                <a:srgbClr val="006F53"/>
              </a:buClr>
              <a:buSzPct val="120000"/>
            </a:pPr>
            <a:r>
              <a:rPr lang="en-US" sz="2000" b="0" dirty="0">
                <a:solidFill>
                  <a:srgbClr val="000000"/>
                </a:solidFill>
                <a:latin typeface="Open Sans Semibold"/>
                <a:ea typeface="Open Sans" panose="020B0606030504020204" pitchFamily="34" charset="0"/>
                <a:cs typeface="Open Sans Semibold"/>
                <a:sym typeface="Calibri"/>
              </a:rPr>
              <a:t>Risk acceptance?</a:t>
            </a:r>
          </a:p>
          <a:p>
            <a:pPr lvl="0">
              <a:spcAft>
                <a:spcPts val="600"/>
              </a:spcAft>
              <a:buClr>
                <a:srgbClr val="006F53"/>
              </a:buClr>
              <a:buSzPct val="120000"/>
            </a:pPr>
            <a:r>
              <a:rPr lang="en-US" sz="2000" b="0" dirty="0">
                <a:solidFill>
                  <a:srgbClr val="000000"/>
                </a:solidFill>
                <a:latin typeface="Open Sans Semibold"/>
                <a:ea typeface="Open Sans" panose="020B0606030504020204" pitchFamily="34" charset="0"/>
                <a:cs typeface="Open Sans Semibold"/>
                <a:sym typeface="Calibri"/>
              </a:rPr>
              <a:t>Risk avoidance?</a:t>
            </a:r>
          </a:p>
          <a:p>
            <a:pPr lvl="0">
              <a:spcAft>
                <a:spcPts val="600"/>
              </a:spcAft>
              <a:buClr>
                <a:srgbClr val="006F53"/>
              </a:buClr>
              <a:buSzPct val="120000"/>
            </a:pPr>
            <a:r>
              <a:rPr lang="en-US" sz="2000" b="0" dirty="0">
                <a:solidFill>
                  <a:srgbClr val="000000"/>
                </a:solidFill>
                <a:latin typeface="Open Sans Semibold"/>
                <a:ea typeface="Open Sans" panose="020B0606030504020204" pitchFamily="34" charset="0"/>
                <a:cs typeface="Open Sans Semibold"/>
                <a:sym typeface="Calibri"/>
              </a:rPr>
              <a:t>Risk mitigation?</a:t>
            </a:r>
          </a:p>
          <a:p>
            <a:pPr lvl="0">
              <a:spcAft>
                <a:spcPts val="600"/>
              </a:spcAft>
              <a:buClr>
                <a:srgbClr val="006F53"/>
              </a:buClr>
              <a:buSzPct val="120000"/>
            </a:pPr>
            <a:r>
              <a:rPr lang="en-US" sz="2000" b="0" dirty="0">
                <a:solidFill>
                  <a:srgbClr val="000000"/>
                </a:solidFill>
                <a:latin typeface="Open Sans Semibold"/>
                <a:ea typeface="Open Sans" panose="020B0606030504020204" pitchFamily="34" charset="0"/>
                <a:cs typeface="Open Sans Semibold"/>
                <a:sym typeface="Calibri"/>
              </a:rPr>
              <a:t>Risk transference?</a:t>
            </a:r>
          </a:p>
          <a:p>
            <a:pPr marL="0" lvl="0" indent="0">
              <a:spcBef>
                <a:spcPts val="0"/>
              </a:spcBef>
              <a:spcAft>
                <a:spcPts val="600"/>
              </a:spcAft>
              <a:buNone/>
            </a:pPr>
            <a:endParaRPr lang="en-US" sz="1800" dirty="0">
              <a:solidFill>
                <a:schemeClr val="dk1"/>
              </a:solidFill>
              <a:latin typeface="Calibri"/>
              <a:ea typeface="Calibri"/>
              <a:cs typeface="Calibri"/>
              <a:sym typeface="Calibri"/>
            </a:endParaRPr>
          </a:p>
          <a:p>
            <a:pPr marL="0" indent="-203200">
              <a:spcBef>
                <a:spcPts val="640"/>
              </a:spcBef>
              <a:buClr>
                <a:schemeClr val="dk1"/>
              </a:buClr>
              <a:buSzPts val="3200"/>
              <a:buFont typeface="Arial"/>
              <a:buNone/>
            </a:pPr>
            <a:endParaRPr lang="en-US" sz="1800" b="0" dirty="0">
              <a:solidFill>
                <a:srgbClr val="595959"/>
              </a:solidFill>
              <a:latin typeface="Open Sans Semibold"/>
              <a:ea typeface="Calibri"/>
              <a:cs typeface="Open Sans Semibold"/>
              <a:sym typeface="Calibri"/>
            </a:endParaRPr>
          </a:p>
        </p:txBody>
      </p:sp>
      <p:pic>
        <p:nvPicPr>
          <p:cNvPr id="11" name="Picture 10"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852535"/>
            <a:ext cx="1067978" cy="667486"/>
          </a:xfrm>
          <a:prstGeom prst="rect">
            <a:avLst/>
          </a:prstGeom>
        </p:spPr>
      </p:pic>
    </p:spTree>
    <p:extLst>
      <p:ext uri="{BB962C8B-B14F-4D97-AF65-F5344CB8AC3E}">
        <p14:creationId xmlns:p14="http://schemas.microsoft.com/office/powerpoint/2010/main" val="350664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5000"/>
                                  </p:stCondLst>
                                  <p:childTnLst>
                                    <p:set>
                                      <p:cBhvr>
                                        <p:cTn id="6" dur="1" fill="hold">
                                          <p:stCondLst>
                                            <p:cond delay="1"/>
                                          </p:stCondLst>
                                        </p:cTn>
                                        <p:tgtEl>
                                          <p:spTgt spid="6">
                                            <p:txEl>
                                              <p:pRg st="0" end="0"/>
                                            </p:txEl>
                                          </p:spTgt>
                                        </p:tgtEl>
                                        <p:attrNameLst>
                                          <p:attrName>style.visibility</p:attrName>
                                        </p:attrNameLst>
                                      </p:cBhvr>
                                      <p:to>
                                        <p:strVal val="hidden"/>
                                      </p:to>
                                    </p:set>
                                  </p:childTnLst>
                                </p:cTn>
                              </p:par>
                              <p:par>
                                <p:cTn id="7" presetID="1" presetClass="exit" presetSubtype="0" fill="hold" nodeType="withEffect">
                                  <p:stCondLst>
                                    <p:cond delay="5000"/>
                                  </p:stCondLst>
                                  <p:childTnLst>
                                    <p:set>
                                      <p:cBhvr>
                                        <p:cTn id="8" dur="1" fill="hold">
                                          <p:stCondLst>
                                            <p:cond delay="1"/>
                                          </p:stCondLst>
                                        </p:cTn>
                                        <p:tgtEl>
                                          <p:spTgt spid="6">
                                            <p:txEl>
                                              <p:pRg st="1" end="1"/>
                                            </p:txEl>
                                          </p:spTgt>
                                        </p:tgtEl>
                                        <p:attrNameLst>
                                          <p:attrName>style.visibility</p:attrName>
                                        </p:attrNameLst>
                                      </p:cBhvr>
                                      <p:to>
                                        <p:strVal val="hidden"/>
                                      </p:to>
                                    </p:set>
                                  </p:childTnLst>
                                </p:cTn>
                              </p:par>
                              <p:par>
                                <p:cTn id="9" presetID="1" presetClass="exit" presetSubtype="0" fill="hold" nodeType="withEffect">
                                  <p:stCondLst>
                                    <p:cond delay="5000"/>
                                  </p:stCondLst>
                                  <p:childTnLst>
                                    <p:set>
                                      <p:cBhvr>
                                        <p:cTn id="10" dur="1" fill="hold">
                                          <p:stCondLst>
                                            <p:cond delay="1"/>
                                          </p:stCondLst>
                                        </p:cTn>
                                        <p:tgtEl>
                                          <p:spTgt spid="6">
                                            <p:txEl>
                                              <p:pRg st="3" end="3"/>
                                            </p:txEl>
                                          </p:spTgt>
                                        </p:tgtEl>
                                        <p:attrNameLst>
                                          <p:attrName>style.visibility</p:attrName>
                                        </p:attrNameLst>
                                      </p:cBhvr>
                                      <p:to>
                                        <p:strVal val="hidden"/>
                                      </p:to>
                                    </p:set>
                                  </p:childTnLst>
                                </p:cTn>
                              </p:par>
                              <p:par>
                                <p:cTn id="11" presetID="1" presetClass="exit" presetSubtype="0" fill="hold" nodeType="withEffect">
                                  <p:stCondLst>
                                    <p:cond delay="5000"/>
                                  </p:stCondLst>
                                  <p:childTnLst>
                                    <p:set>
                                      <p:cBhvr>
                                        <p:cTn id="12" dur="1" fill="hold">
                                          <p:stCondLst>
                                            <p:cond delay="1"/>
                                          </p:stCondLst>
                                        </p:cTn>
                                        <p:tgtEl>
                                          <p:spTgt spid="6">
                                            <p:txEl>
                                              <p:pRg st="4" end="4"/>
                                            </p:txEl>
                                          </p:spTgt>
                                        </p:tgtEl>
                                        <p:attrNameLst>
                                          <p:attrName>style.visibility</p:attrName>
                                        </p:attrNameLst>
                                      </p:cBhvr>
                                      <p:to>
                                        <p:strVal val="hidden"/>
                                      </p:to>
                                    </p:set>
                                  </p:childTnLst>
                                </p:cTn>
                              </p:par>
                              <p:par>
                                <p:cTn id="13" presetID="1" presetClass="exit" presetSubtype="0" fill="hold" nodeType="withEffect">
                                  <p:stCondLst>
                                    <p:cond delay="5000"/>
                                  </p:stCondLst>
                                  <p:childTnLst>
                                    <p:set>
                                      <p:cBhvr>
                                        <p:cTn id="14" dur="1" fill="hold">
                                          <p:stCondLst>
                                            <p:cond delay="1"/>
                                          </p:stCondLst>
                                        </p:cTn>
                                        <p:tgtEl>
                                          <p:spTgt spid="6">
                                            <p:txEl>
                                              <p:pRg st="5" end="5"/>
                                            </p:txEl>
                                          </p:spTgt>
                                        </p:tgtEl>
                                        <p:attrNameLst>
                                          <p:attrName>style.visibility</p:attrName>
                                        </p:attrNameLst>
                                      </p:cBhvr>
                                      <p:to>
                                        <p:strVal val="hidden"/>
                                      </p:to>
                                    </p:set>
                                  </p:childTnLst>
                                </p:cTn>
                              </p:par>
                              <p:par>
                                <p:cTn id="15" presetID="1" presetClass="exit" presetSubtype="0" fill="hold" nodeType="withEffect">
                                  <p:stCondLst>
                                    <p:cond delay="5000"/>
                                  </p:stCondLst>
                                  <p:childTnLst>
                                    <p:set>
                                      <p:cBhvr>
                                        <p:cTn id="16" dur="1" fill="hold">
                                          <p:stCondLst>
                                            <p:cond delay="1"/>
                                          </p:stCondLst>
                                        </p:cTn>
                                        <p:tgtEl>
                                          <p:spTgt spid="6">
                                            <p:txEl>
                                              <p:pRg st="6" end="6"/>
                                            </p:txEl>
                                          </p:spTgt>
                                        </p:tgtEl>
                                        <p:attrNameLst>
                                          <p:attrName>style.visibility</p:attrName>
                                        </p:attrNameLst>
                                      </p:cBhvr>
                                      <p:to>
                                        <p:strVal val="hidden"/>
                                      </p:to>
                                    </p:set>
                                  </p:childTnLst>
                                </p:cTn>
                              </p:par>
                              <p:par>
                                <p:cTn id="17" presetID="1" presetClass="exit" presetSubtype="0" fill="hold" nodeType="withEffect">
                                  <p:stCondLst>
                                    <p:cond delay="5000"/>
                                  </p:stCondLst>
                                  <p:childTnLst>
                                    <p:set>
                                      <p:cBhvr>
                                        <p:cTn id="18" dur="1" fill="hold">
                                          <p:stCondLst>
                                            <p:cond delay="1"/>
                                          </p:stCondLst>
                                        </p:cTn>
                                        <p:tgtEl>
                                          <p:spTgt spid="6">
                                            <p:txEl>
                                              <p:pRg st="7" end="7"/>
                                            </p:txEl>
                                          </p:spTgt>
                                        </p:tgtEl>
                                        <p:attrNameLst>
                                          <p:attrName>style.visibility</p:attrName>
                                        </p:attrNameLst>
                                      </p:cBhvr>
                                      <p:to>
                                        <p:strVal val="hidden"/>
                                      </p:to>
                                    </p:set>
                                  </p:childTnLst>
                                </p:cTn>
                              </p:par>
                              <p:par>
                                <p:cTn id="19" presetID="1" presetClass="exit" presetSubtype="0" fill="hold" nodeType="withEffect">
                                  <p:stCondLst>
                                    <p:cond delay="5000"/>
                                  </p:stCondLst>
                                  <p:childTnLst>
                                    <p:set>
                                      <p:cBhvr>
                                        <p:cTn id="20" dur="1" fill="hold">
                                          <p:stCondLst>
                                            <p:cond delay="1"/>
                                          </p:stCondLst>
                                        </p:cTn>
                                        <p:tgtEl>
                                          <p:spTgt spid="6">
                                            <p:txEl>
                                              <p:pRg st="3" end="3"/>
                                            </p:txEl>
                                          </p:spTgt>
                                        </p:tgtEl>
                                        <p:attrNameLst>
                                          <p:attrName>style.visibility</p:attrName>
                                        </p:attrNameLst>
                                      </p:cBhvr>
                                      <p:to>
                                        <p:strVal val="hidden"/>
                                      </p:to>
                                    </p:set>
                                  </p:childTnLst>
                                </p:cTn>
                              </p:par>
                              <p:par>
                                <p:cTn id="21" presetID="1" presetClass="exit" presetSubtype="0" fill="hold" nodeType="withEffect">
                                  <p:stCondLst>
                                    <p:cond delay="5000"/>
                                  </p:stCondLst>
                                  <p:childTnLst>
                                    <p:set>
                                      <p:cBhvr>
                                        <p:cTn id="22" dur="1" fill="hold">
                                          <p:stCondLst>
                                            <p:cond delay="1"/>
                                          </p:stCondLst>
                                        </p:cTn>
                                        <p:tgtEl>
                                          <p:spTgt spid="6">
                                            <p:txEl>
                                              <p:pRg st="4" end="4"/>
                                            </p:txEl>
                                          </p:spTgt>
                                        </p:tgtEl>
                                        <p:attrNameLst>
                                          <p:attrName>style.visibility</p:attrName>
                                        </p:attrNameLst>
                                      </p:cBhvr>
                                      <p:to>
                                        <p:strVal val="hidden"/>
                                      </p:to>
                                    </p:set>
                                  </p:childTnLst>
                                </p:cTn>
                              </p:par>
                              <p:par>
                                <p:cTn id="23" presetID="1" presetClass="exit" presetSubtype="0" fill="hold" nodeType="withEffect">
                                  <p:stCondLst>
                                    <p:cond delay="5000"/>
                                  </p:stCondLst>
                                  <p:childTnLst>
                                    <p:set>
                                      <p:cBhvr>
                                        <p:cTn id="24" dur="1" fill="hold">
                                          <p:stCondLst>
                                            <p:cond delay="1"/>
                                          </p:stCondLst>
                                        </p:cTn>
                                        <p:tgtEl>
                                          <p:spTgt spid="6">
                                            <p:txEl>
                                              <p:pRg st="5" end="5"/>
                                            </p:txEl>
                                          </p:spTgt>
                                        </p:tgtEl>
                                        <p:attrNameLst>
                                          <p:attrName>style.visibility</p:attrName>
                                        </p:attrNameLst>
                                      </p:cBhvr>
                                      <p:to>
                                        <p:strVal val="hidden"/>
                                      </p:to>
                                    </p:set>
                                  </p:childTnLst>
                                </p:cTn>
                              </p:par>
                              <p:par>
                                <p:cTn id="25" presetID="1" presetClass="exit" presetSubtype="0" fill="hold" nodeType="withEffect">
                                  <p:stCondLst>
                                    <p:cond delay="5000"/>
                                  </p:stCondLst>
                                  <p:childTnLst>
                                    <p:set>
                                      <p:cBhvr>
                                        <p:cTn id="26" dur="1" fill="hold">
                                          <p:stCondLst>
                                            <p:cond delay="1"/>
                                          </p:stCondLst>
                                        </p:cTn>
                                        <p:tgtEl>
                                          <p:spTgt spid="6">
                                            <p:txEl>
                                              <p:pRg st="6" end="6"/>
                                            </p:txEl>
                                          </p:spTgt>
                                        </p:tgtEl>
                                        <p:attrNameLst>
                                          <p:attrName>style.visibility</p:attrName>
                                        </p:attrNameLst>
                                      </p:cBhvr>
                                      <p:to>
                                        <p:strVal val="hidden"/>
                                      </p:to>
                                    </p:set>
                                  </p:childTnLst>
                                </p:cTn>
                              </p:par>
                              <p:par>
                                <p:cTn id="27" presetID="1" presetClass="exit" presetSubtype="0" fill="hold" nodeType="withEffect">
                                  <p:stCondLst>
                                    <p:cond delay="5000"/>
                                  </p:stCondLst>
                                  <p:childTnLst>
                                    <p:set>
                                      <p:cBhvr>
                                        <p:cTn id="28" dur="1" fill="hold">
                                          <p:stCondLst>
                                            <p:cond delay="1"/>
                                          </p:stCondLst>
                                        </p:cTn>
                                        <p:tgtEl>
                                          <p:spTgt spid="6">
                                            <p:txEl>
                                              <p:pRg st="7" end="7"/>
                                            </p:txEl>
                                          </p:spTgt>
                                        </p:tgtEl>
                                        <p:attrNameLst>
                                          <p:attrName>style.visibility</p:attrName>
                                        </p:attrNameLst>
                                      </p:cBhvr>
                                      <p:to>
                                        <p:strVal val="hidden"/>
                                      </p:to>
                                    </p:set>
                                  </p:childTnLst>
                                </p:cTn>
                              </p:par>
                              <p:par>
                                <p:cTn id="29" presetID="1" presetClass="exit" presetSubtype="0" fill="hold" nodeType="withEffect">
                                  <p:stCondLst>
                                    <p:cond delay="5000"/>
                                  </p:stCondLst>
                                  <p:childTnLst>
                                    <p:set>
                                      <p:cBhvr>
                                        <p:cTn id="30" dur="1" fill="hold">
                                          <p:stCondLst>
                                            <p:cond delay="1"/>
                                          </p:stCondLst>
                                        </p:cTn>
                                        <p:tgtEl>
                                          <p:spTgt spid="6">
                                            <p:txEl>
                                              <p:pRg st="3" end="3"/>
                                            </p:txEl>
                                          </p:spTgt>
                                        </p:tgtEl>
                                        <p:attrNameLst>
                                          <p:attrName>style.visibility</p:attrName>
                                        </p:attrNameLst>
                                      </p:cBhvr>
                                      <p:to>
                                        <p:strVal val="hidden"/>
                                      </p:to>
                                    </p:set>
                                  </p:childTnLst>
                                </p:cTn>
                              </p:par>
                              <p:par>
                                <p:cTn id="31" presetID="1" presetClass="exit" presetSubtype="0" fill="hold" nodeType="withEffect">
                                  <p:stCondLst>
                                    <p:cond delay="5000"/>
                                  </p:stCondLst>
                                  <p:childTnLst>
                                    <p:set>
                                      <p:cBhvr>
                                        <p:cTn id="32" dur="1" fill="hold">
                                          <p:stCondLst>
                                            <p:cond delay="1"/>
                                          </p:stCondLst>
                                        </p:cTn>
                                        <p:tgtEl>
                                          <p:spTgt spid="6">
                                            <p:txEl>
                                              <p:pRg st="4" end="4"/>
                                            </p:txEl>
                                          </p:spTgt>
                                        </p:tgtEl>
                                        <p:attrNameLst>
                                          <p:attrName>style.visibility</p:attrName>
                                        </p:attrNameLst>
                                      </p:cBhvr>
                                      <p:to>
                                        <p:strVal val="hidden"/>
                                      </p:to>
                                    </p:set>
                                  </p:childTnLst>
                                </p:cTn>
                              </p:par>
                              <p:par>
                                <p:cTn id="33" presetID="1" presetClass="exit" presetSubtype="0" fill="hold" nodeType="withEffect">
                                  <p:stCondLst>
                                    <p:cond delay="5000"/>
                                  </p:stCondLst>
                                  <p:childTnLst>
                                    <p:set>
                                      <p:cBhvr>
                                        <p:cTn id="34" dur="1" fill="hold">
                                          <p:stCondLst>
                                            <p:cond delay="1"/>
                                          </p:stCondLst>
                                        </p:cTn>
                                        <p:tgtEl>
                                          <p:spTgt spid="6">
                                            <p:txEl>
                                              <p:pRg st="5" end="5"/>
                                            </p:txEl>
                                          </p:spTgt>
                                        </p:tgtEl>
                                        <p:attrNameLst>
                                          <p:attrName>style.visibility</p:attrName>
                                        </p:attrNameLst>
                                      </p:cBhvr>
                                      <p:to>
                                        <p:strVal val="hidden"/>
                                      </p:to>
                                    </p:set>
                                  </p:childTnLst>
                                </p:cTn>
                              </p:par>
                              <p:par>
                                <p:cTn id="35" presetID="1" presetClass="exit" presetSubtype="0" fill="hold" nodeType="withEffect">
                                  <p:stCondLst>
                                    <p:cond delay="5000"/>
                                  </p:stCondLst>
                                  <p:childTnLst>
                                    <p:set>
                                      <p:cBhvr>
                                        <p:cTn id="36" dur="1" fill="hold">
                                          <p:stCondLst>
                                            <p:cond delay="1"/>
                                          </p:stCondLst>
                                        </p:cTn>
                                        <p:tgtEl>
                                          <p:spTgt spid="6">
                                            <p:txEl>
                                              <p:pRg st="6" end="6"/>
                                            </p:txEl>
                                          </p:spTgt>
                                        </p:tgtEl>
                                        <p:attrNameLst>
                                          <p:attrName>style.visibility</p:attrName>
                                        </p:attrNameLst>
                                      </p:cBhvr>
                                      <p:to>
                                        <p:strVal val="hidden"/>
                                      </p:to>
                                    </p:set>
                                  </p:childTnLst>
                                </p:cTn>
                              </p:par>
                              <p:par>
                                <p:cTn id="37" presetID="1" presetClass="exit" presetSubtype="0" fill="hold" nodeType="withEffect">
                                  <p:stCondLst>
                                    <p:cond delay="5000"/>
                                  </p:stCondLst>
                                  <p:childTnLst>
                                    <p:set>
                                      <p:cBhvr>
                                        <p:cTn id="38" dur="1" fill="hold">
                                          <p:stCondLst>
                                            <p:cond delay="1"/>
                                          </p:stCondLst>
                                        </p:cTn>
                                        <p:tgtEl>
                                          <p:spTgt spid="6">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9341" y="559553"/>
            <a:ext cx="10559355" cy="1143000"/>
          </a:xfrm>
        </p:spPr>
        <p:txBody>
          <a:bodyPr>
            <a:normAutofit/>
          </a:bodyPr>
          <a:lstStyle/>
          <a:p>
            <a:r>
              <a:rPr lang="en-US" dirty="0"/>
              <a:t>Security Controls</a:t>
            </a:r>
          </a:p>
        </p:txBody>
      </p:sp>
      <p:sp>
        <p:nvSpPr>
          <p:cNvPr id="8" name="Content Placeholder 2"/>
          <p:cNvSpPr txBox="1">
            <a:spLocks/>
          </p:cNvSpPr>
          <p:nvPr/>
        </p:nvSpPr>
        <p:spPr>
          <a:xfrm>
            <a:off x="1158239" y="1812126"/>
            <a:ext cx="9826213"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b="1" dirty="0"/>
              <a:t>Security controls: </a:t>
            </a:r>
            <a:r>
              <a:rPr lang="en-US" dirty="0"/>
              <a:t>methods, tools, mechanisms, and processes used in risk mitigation:</a:t>
            </a:r>
          </a:p>
          <a:p>
            <a:pPr lvl="1"/>
            <a:r>
              <a:rPr lang="en-US" dirty="0"/>
              <a:t>Safeguards (before risk is realized)</a:t>
            </a:r>
          </a:p>
          <a:p>
            <a:pPr lvl="1"/>
            <a:r>
              <a:rPr lang="en-US" dirty="0"/>
              <a:t>Countermeasures (after)</a:t>
            </a:r>
          </a:p>
          <a:p>
            <a:r>
              <a:rPr lang="en-US" dirty="0"/>
              <a:t>All security controls have a detrimental impact on operations; control selection must entail a cost/benefit analysis.</a:t>
            </a:r>
          </a:p>
        </p:txBody>
      </p:sp>
    </p:spTree>
    <p:extLst>
      <p:ext uri="{BB962C8B-B14F-4D97-AF65-F5344CB8AC3E}">
        <p14:creationId xmlns:p14="http://schemas.microsoft.com/office/powerpoint/2010/main" val="3314956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195319" y="1607035"/>
            <a:ext cx="9931744" cy="425921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b="1" dirty="0"/>
              <a:t>Single loss expectancy (SLE): </a:t>
            </a:r>
            <a:r>
              <a:rPr lang="en-US" dirty="0"/>
              <a:t>the expected negative impact related to a particular risk (the risk being assessed)</a:t>
            </a:r>
          </a:p>
          <a:p>
            <a:endParaRPr lang="en-US" b="1" dirty="0"/>
          </a:p>
          <a:p>
            <a:r>
              <a:rPr lang="en-US" b="1" dirty="0"/>
              <a:t>Annual rate of occurrence (ARO): </a:t>
            </a:r>
            <a:r>
              <a:rPr lang="en-US" dirty="0"/>
              <a:t>the number of times per year </a:t>
            </a:r>
            <a:br>
              <a:rPr lang="en-US" dirty="0"/>
            </a:br>
            <a:r>
              <a:rPr lang="en-US" dirty="0"/>
              <a:t>a given impact is expected, expressed as a number</a:t>
            </a:r>
          </a:p>
          <a:p>
            <a:endParaRPr lang="en-US" dirty="0"/>
          </a:p>
          <a:p>
            <a:r>
              <a:rPr lang="en-US" b="1" dirty="0"/>
              <a:t>Annual loss expectancy (ALE): </a:t>
            </a:r>
            <a:r>
              <a:rPr lang="en-US" dirty="0"/>
              <a:t>the SLE multiplied by the ARO, which gives us the estimated annual cost related to a particular risk</a:t>
            </a:r>
          </a:p>
          <a:p>
            <a:endParaRPr lang="en-US" dirty="0"/>
          </a:p>
          <a:p>
            <a:r>
              <a:rPr lang="en-US" dirty="0"/>
              <a:t>ALE = SLE x ARO</a:t>
            </a:r>
          </a:p>
        </p:txBody>
      </p:sp>
      <p:sp>
        <p:nvSpPr>
          <p:cNvPr id="7" name="Title 4"/>
          <p:cNvSpPr txBox="1">
            <a:spLocks/>
          </p:cNvSpPr>
          <p:nvPr/>
        </p:nvSpPr>
        <p:spPr>
          <a:xfrm>
            <a:off x="1195202" y="559553"/>
            <a:ext cx="10014932" cy="1143000"/>
          </a:xfrm>
          <a:prstGeom prst="rect">
            <a:avLst/>
          </a:prstGeom>
        </p:spPr>
        <p:txBody>
          <a:bodyPr vert="horz" lIns="91440" tIns="45720" rIns="91440" bIns="45720" rtlCol="0" anchor="ctr">
            <a:no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pPr>
              <a:lnSpc>
                <a:spcPct val="110000"/>
              </a:lnSpc>
            </a:pPr>
            <a:r>
              <a:rPr lang="en-US" sz="5400" dirty="0"/>
              <a:t>Security Control Selection: A Traditional Model</a:t>
            </a:r>
          </a:p>
        </p:txBody>
      </p:sp>
    </p:spTree>
    <p:extLst>
      <p:ext uri="{BB962C8B-B14F-4D97-AF65-F5344CB8AC3E}">
        <p14:creationId xmlns:p14="http://schemas.microsoft.com/office/powerpoint/2010/main" val="192617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Security and Risk Management</a:t>
            </a:r>
          </a:p>
        </p:txBody>
      </p:sp>
      <p:sp>
        <p:nvSpPr>
          <p:cNvPr id="5" name="Text Placeholder 4"/>
          <p:cNvSpPr>
            <a:spLocks noGrp="1"/>
          </p:cNvSpPr>
          <p:nvPr>
            <p:ph type="body" idx="1"/>
          </p:nvPr>
        </p:nvSpPr>
        <p:spPr>
          <a:xfrm>
            <a:off x="694827" y="1530350"/>
            <a:ext cx="8428039" cy="1500188"/>
          </a:xfrm>
        </p:spPr>
        <p:txBody>
          <a:bodyPr/>
          <a:lstStyle/>
          <a:p>
            <a:r>
              <a:rPr lang="en-US" sz="4600" dirty="0">
                <a:solidFill>
                  <a:srgbClr val="006F53"/>
                </a:solidFill>
              </a:rPr>
              <a:t>Domain </a:t>
            </a:r>
            <a:r>
              <a:rPr lang="en-US" sz="4600" dirty="0"/>
              <a:t>1</a:t>
            </a:r>
            <a:endParaRPr lang="en-US" sz="4600" dirty="0">
              <a:solidFill>
                <a:srgbClr val="006F53"/>
              </a:solidFill>
            </a:endParaRPr>
          </a:p>
        </p:txBody>
      </p:sp>
    </p:spTree>
    <p:extLst>
      <p:ext uri="{BB962C8B-B14F-4D97-AF65-F5344CB8AC3E}">
        <p14:creationId xmlns:p14="http://schemas.microsoft.com/office/powerpoint/2010/main" val="3811635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Applicable Types of Controls</a:t>
            </a:r>
          </a:p>
        </p:txBody>
      </p:sp>
      <p:sp>
        <p:nvSpPr>
          <p:cNvPr id="8" name="Content Placeholder 2"/>
          <p:cNvSpPr txBox="1">
            <a:spLocks/>
          </p:cNvSpPr>
          <p:nvPr/>
        </p:nvSpPr>
        <p:spPr>
          <a:xfrm>
            <a:off x="1158240" y="1812126"/>
            <a:ext cx="99072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b="1" dirty="0"/>
              <a:t>Technical/logical: </a:t>
            </a:r>
            <a:r>
              <a:rPr lang="en-US" dirty="0"/>
              <a:t>implemented with or by automated or electronic systems</a:t>
            </a:r>
          </a:p>
          <a:p>
            <a:pPr>
              <a:spcAft>
                <a:spcPts val="600"/>
              </a:spcAft>
            </a:pPr>
            <a:endParaRPr lang="en-US" dirty="0"/>
          </a:p>
          <a:p>
            <a:pPr>
              <a:spcAft>
                <a:spcPts val="600"/>
              </a:spcAft>
            </a:pPr>
            <a:r>
              <a:rPr lang="en-US" b="1" dirty="0"/>
              <a:t>Physical: </a:t>
            </a:r>
            <a:r>
              <a:rPr lang="en-US" dirty="0"/>
              <a:t>implemented through a tangible mechanism</a:t>
            </a:r>
          </a:p>
          <a:p>
            <a:pPr>
              <a:spcAft>
                <a:spcPts val="600"/>
              </a:spcAft>
            </a:pPr>
            <a:endParaRPr lang="en-US" b="1" dirty="0"/>
          </a:p>
          <a:p>
            <a:pPr>
              <a:spcAft>
                <a:spcPts val="600"/>
              </a:spcAft>
            </a:pPr>
            <a:r>
              <a:rPr lang="en-US" b="1" dirty="0"/>
              <a:t>Administrative: </a:t>
            </a:r>
            <a:r>
              <a:rPr lang="en-US" dirty="0"/>
              <a:t>implemented through policy and procedure</a:t>
            </a:r>
          </a:p>
        </p:txBody>
      </p:sp>
    </p:spTree>
    <p:extLst>
      <p:ext uri="{BB962C8B-B14F-4D97-AF65-F5344CB8AC3E}">
        <p14:creationId xmlns:p14="http://schemas.microsoft.com/office/powerpoint/2010/main" val="1624543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Security Control Categories</a:t>
            </a:r>
          </a:p>
        </p:txBody>
      </p:sp>
      <p:sp>
        <p:nvSpPr>
          <p:cNvPr id="8" name="Content Placeholder 2"/>
          <p:cNvSpPr txBox="1">
            <a:spLocks/>
          </p:cNvSpPr>
          <p:nvPr/>
        </p:nvSpPr>
        <p:spPr>
          <a:xfrm>
            <a:off x="1158240" y="1812126"/>
            <a:ext cx="10129832"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b="1" dirty="0"/>
              <a:t>Directive: </a:t>
            </a:r>
            <a:r>
              <a:rPr lang="en-US" dirty="0"/>
              <a:t>Controls that impose mandates or requirements. </a:t>
            </a:r>
          </a:p>
          <a:p>
            <a:r>
              <a:rPr lang="en-US" b="1" dirty="0"/>
              <a:t>Deterrent: </a:t>
            </a:r>
            <a:r>
              <a:rPr lang="en-US" dirty="0"/>
              <a:t>Controls that reduce the likelihood someone will choose to perform a certain activity. </a:t>
            </a:r>
          </a:p>
          <a:p>
            <a:r>
              <a:rPr lang="en-US" b="1" dirty="0"/>
              <a:t>Preventative: </a:t>
            </a:r>
            <a:r>
              <a:rPr lang="en-US" dirty="0"/>
              <a:t>Controls that prohibit a certain activity. </a:t>
            </a:r>
          </a:p>
          <a:p>
            <a:r>
              <a:rPr lang="en-US" b="1" dirty="0"/>
              <a:t>Compensating: </a:t>
            </a:r>
            <a:r>
              <a:rPr lang="en-US" dirty="0"/>
              <a:t>Controls that mitigate the effects or risks of the loss of primary controls. </a:t>
            </a:r>
          </a:p>
          <a:p>
            <a:r>
              <a:rPr lang="en-US" b="1" dirty="0"/>
              <a:t>Detective: </a:t>
            </a:r>
            <a:r>
              <a:rPr lang="en-US" dirty="0"/>
              <a:t>Controls that recognize hostile or anomalous activity. </a:t>
            </a:r>
          </a:p>
          <a:p>
            <a:r>
              <a:rPr lang="en-US" b="1" dirty="0"/>
              <a:t>Corrective: </a:t>
            </a:r>
            <a:r>
              <a:rPr lang="en-US" dirty="0"/>
              <a:t>Controls that react to a situation in order to perform remediation or restoration. </a:t>
            </a:r>
          </a:p>
        </p:txBody>
      </p:sp>
    </p:spTree>
    <p:extLst>
      <p:ext uri="{BB962C8B-B14F-4D97-AF65-F5344CB8AC3E}">
        <p14:creationId xmlns:p14="http://schemas.microsoft.com/office/powerpoint/2010/main" val="3409863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Security Control Categories (continued)</a:t>
            </a:r>
          </a:p>
        </p:txBody>
      </p:sp>
      <p:sp>
        <p:nvSpPr>
          <p:cNvPr id="8" name="Content Placeholder 2"/>
          <p:cNvSpPr txBox="1">
            <a:spLocks/>
          </p:cNvSpPr>
          <p:nvPr/>
        </p:nvSpPr>
        <p:spPr>
          <a:xfrm>
            <a:off x="1158241" y="1812126"/>
            <a:ext cx="9424328"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lvl="0"/>
            <a:r>
              <a:rPr lang="en-US" b="1" dirty="0"/>
              <a:t>Recovery: </a:t>
            </a:r>
            <a:r>
              <a:rPr lang="en-US" dirty="0"/>
              <a:t>Controls designed to restore operations to a known good condition following a security incident. </a:t>
            </a:r>
          </a:p>
          <a:p>
            <a:r>
              <a:rPr lang="en-US" dirty="0"/>
              <a:t>Optimal control implementation requires </a:t>
            </a:r>
            <a:r>
              <a:rPr lang="en-US" b="1" dirty="0"/>
              <a:t>defense in depth </a:t>
            </a:r>
            <a:r>
              <a:rPr lang="en-US" dirty="0"/>
              <a:t>(also referred to as “layered defense”)</a:t>
            </a:r>
          </a:p>
          <a:p>
            <a:pPr lvl="0"/>
            <a:r>
              <a:rPr lang="en-US" dirty="0"/>
              <a:t>A single type/category of control increases risk in the event of failure</a:t>
            </a:r>
          </a:p>
          <a:p>
            <a:pPr lvl="0"/>
            <a:r>
              <a:rPr lang="en-US" dirty="0"/>
              <a:t>Multiple types/categories of controls increases the difficulty of attack</a:t>
            </a:r>
          </a:p>
        </p:txBody>
      </p:sp>
    </p:spTree>
    <p:extLst>
      <p:ext uri="{BB962C8B-B14F-4D97-AF65-F5344CB8AC3E}">
        <p14:creationId xmlns:p14="http://schemas.microsoft.com/office/powerpoint/2010/main" val="4280800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Monitoring and Measurement</a:t>
            </a:r>
          </a:p>
        </p:txBody>
      </p:sp>
      <p:sp>
        <p:nvSpPr>
          <p:cNvPr id="8" name="Content Placeholder 2"/>
          <p:cNvSpPr txBox="1">
            <a:spLocks/>
          </p:cNvSpPr>
          <p:nvPr/>
        </p:nvSpPr>
        <p:spPr>
          <a:xfrm>
            <a:off x="1158240" y="1812126"/>
            <a:ext cx="10323846"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After control selection, monitoring and enforcement is necessary</a:t>
            </a:r>
          </a:p>
          <a:p>
            <a:pPr lvl="0"/>
            <a:r>
              <a:rPr lang="en-US" dirty="0"/>
              <a:t>Ongoing/continuous</a:t>
            </a:r>
          </a:p>
          <a:p>
            <a:pPr lvl="0"/>
            <a:r>
              <a:rPr lang="en-US" dirty="0"/>
              <a:t>May involve a security control assessment (SCA)</a:t>
            </a:r>
          </a:p>
          <a:p>
            <a:pPr lvl="0"/>
            <a:r>
              <a:rPr lang="en-US" dirty="0"/>
              <a:t>Reporting (to: management, regulators; from: internal monitoring, auditors, third-party monitoring)</a:t>
            </a:r>
          </a:p>
          <a:p>
            <a:pPr lvl="0"/>
            <a:r>
              <a:rPr lang="en-US" dirty="0"/>
              <a:t>Should include continuous improvement efforts</a:t>
            </a:r>
          </a:p>
        </p:txBody>
      </p:sp>
    </p:spTree>
    <p:extLst>
      <p:ext uri="{BB962C8B-B14F-4D97-AF65-F5344CB8AC3E}">
        <p14:creationId xmlns:p14="http://schemas.microsoft.com/office/powerpoint/2010/main" val="10987493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Monitoring and Measurement (continued)</a:t>
            </a:r>
          </a:p>
        </p:txBody>
      </p:sp>
      <p:sp>
        <p:nvSpPr>
          <p:cNvPr id="8" name="Content Placeholder 2"/>
          <p:cNvSpPr txBox="1">
            <a:spLocks/>
          </p:cNvSpPr>
          <p:nvPr/>
        </p:nvSpPr>
        <p:spPr>
          <a:xfrm>
            <a:off x="1158240" y="1812126"/>
            <a:ext cx="10323846"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lvl="0"/>
            <a:r>
              <a:rPr lang="en-US" dirty="0"/>
              <a:t>Vulnerability assessments</a:t>
            </a:r>
          </a:p>
          <a:p>
            <a:pPr lvl="0"/>
            <a:r>
              <a:rPr lang="en-US" dirty="0"/>
              <a:t>Penetration testing</a:t>
            </a:r>
          </a:p>
        </p:txBody>
      </p:sp>
    </p:spTree>
    <p:extLst>
      <p:ext uri="{BB962C8B-B14F-4D97-AF65-F5344CB8AC3E}">
        <p14:creationId xmlns:p14="http://schemas.microsoft.com/office/powerpoint/2010/main" val="2380420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Risk Frameworks</a:t>
            </a:r>
          </a:p>
        </p:txBody>
      </p:sp>
      <p:sp>
        <p:nvSpPr>
          <p:cNvPr id="8" name="Content Placeholder 2"/>
          <p:cNvSpPr txBox="1">
            <a:spLocks/>
          </p:cNvSpPr>
          <p:nvPr/>
        </p:nvSpPr>
        <p:spPr>
          <a:xfrm>
            <a:off x="1158240" y="1812126"/>
            <a:ext cx="10323846"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lvl="0"/>
            <a:r>
              <a:rPr lang="en-US" dirty="0"/>
              <a:t>ISO</a:t>
            </a:r>
          </a:p>
          <a:p>
            <a:pPr lvl="0"/>
            <a:r>
              <a:rPr lang="en-US" dirty="0"/>
              <a:t>COSO</a:t>
            </a:r>
          </a:p>
          <a:p>
            <a:pPr lvl="0"/>
            <a:r>
              <a:rPr lang="en-US" dirty="0"/>
              <a:t>ISACA</a:t>
            </a:r>
          </a:p>
          <a:p>
            <a:pPr lvl="0"/>
            <a:r>
              <a:rPr lang="en-US" dirty="0"/>
              <a:t>NIST</a:t>
            </a:r>
          </a:p>
        </p:txBody>
      </p:sp>
    </p:spTree>
    <p:extLst>
      <p:ext uri="{BB962C8B-B14F-4D97-AF65-F5344CB8AC3E}">
        <p14:creationId xmlns:p14="http://schemas.microsoft.com/office/powerpoint/2010/main" val="1961602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2" y="559553"/>
            <a:ext cx="9528468" cy="1143000"/>
          </a:xfrm>
        </p:spPr>
        <p:txBody>
          <a:bodyPr>
            <a:normAutofit fontScale="90000"/>
          </a:bodyPr>
          <a:lstStyle/>
          <a:p>
            <a:pPr>
              <a:lnSpc>
                <a:spcPct val="110000"/>
              </a:lnSpc>
            </a:pPr>
            <a:r>
              <a:rPr lang="en-US" dirty="0"/>
              <a:t>Apply Risk-Based Management Concepts to the Supply Chain</a:t>
            </a:r>
          </a:p>
        </p:txBody>
      </p:sp>
      <p:sp>
        <p:nvSpPr>
          <p:cNvPr id="8" name="Content Placeholder 2"/>
          <p:cNvSpPr txBox="1">
            <a:spLocks/>
          </p:cNvSpPr>
          <p:nvPr/>
        </p:nvSpPr>
        <p:spPr>
          <a:xfrm>
            <a:off x="1158240" y="2110044"/>
            <a:ext cx="9635979"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lvl="0"/>
            <a:r>
              <a:rPr lang="en-US" dirty="0"/>
              <a:t>Every organization has security dependencies with external entities (vendors, suppliers, customers, contractors)</a:t>
            </a:r>
          </a:p>
          <a:p>
            <a:pPr lvl="0"/>
            <a:r>
              <a:rPr lang="en-US" dirty="0"/>
              <a:t>Risk management methodologies should be applied to all of these entities, possibly including:</a:t>
            </a:r>
          </a:p>
          <a:p>
            <a:pPr marL="661988" lvl="1"/>
            <a:r>
              <a:rPr lang="en-US" dirty="0"/>
              <a:t>Governance review</a:t>
            </a:r>
          </a:p>
          <a:p>
            <a:pPr marL="661988" lvl="1"/>
            <a:r>
              <a:rPr lang="en-US" dirty="0"/>
              <a:t>Site security review</a:t>
            </a:r>
          </a:p>
          <a:p>
            <a:pPr marL="661988" lvl="1"/>
            <a:r>
              <a:rPr lang="en-US" dirty="0"/>
              <a:t>Formal security audit</a:t>
            </a:r>
          </a:p>
          <a:p>
            <a:pPr marL="661988" lvl="1"/>
            <a:r>
              <a:rPr lang="en-US" dirty="0"/>
              <a:t>Penetration testing</a:t>
            </a:r>
          </a:p>
        </p:txBody>
      </p:sp>
    </p:spTree>
    <p:extLst>
      <p:ext uri="{BB962C8B-B14F-4D97-AF65-F5344CB8AC3E}">
        <p14:creationId xmlns:p14="http://schemas.microsoft.com/office/powerpoint/2010/main" val="1894787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2" y="559553"/>
            <a:ext cx="9528468" cy="1143000"/>
          </a:xfrm>
        </p:spPr>
        <p:txBody>
          <a:bodyPr>
            <a:normAutofit fontScale="90000"/>
          </a:bodyPr>
          <a:lstStyle/>
          <a:p>
            <a:pPr>
              <a:lnSpc>
                <a:spcPct val="110000"/>
              </a:lnSpc>
            </a:pPr>
            <a:r>
              <a:rPr lang="en-US" dirty="0"/>
              <a:t>Apply Risk-Based Management Concepts to the Supply Chain (continued) </a:t>
            </a:r>
          </a:p>
        </p:txBody>
      </p:sp>
      <p:sp>
        <p:nvSpPr>
          <p:cNvPr id="8" name="Content Placeholder 2"/>
          <p:cNvSpPr txBox="1">
            <a:spLocks/>
          </p:cNvSpPr>
          <p:nvPr/>
        </p:nvSpPr>
        <p:spPr>
          <a:xfrm>
            <a:off x="1158240" y="2125725"/>
            <a:ext cx="9635979"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lvl="0" indent="0">
              <a:buNone/>
            </a:pPr>
            <a:r>
              <a:rPr lang="en-US" dirty="0"/>
              <a:t>When direct review of external entities is not viable, third party assessment and monitoring can be used</a:t>
            </a:r>
          </a:p>
          <a:p>
            <a:pPr lvl="0"/>
            <a:r>
              <a:rPr lang="en-US" dirty="0"/>
              <a:t>ISO-certified audits</a:t>
            </a:r>
          </a:p>
          <a:p>
            <a:pPr lvl="0"/>
            <a:r>
              <a:rPr lang="en-US" dirty="0"/>
              <a:t>CSA STAR evaluation</a:t>
            </a:r>
          </a:p>
          <a:p>
            <a:pPr lvl="0"/>
            <a:r>
              <a:rPr lang="en-US" dirty="0"/>
              <a:t>AICPA SSAE 16 SOC reports</a:t>
            </a:r>
          </a:p>
        </p:txBody>
      </p:sp>
    </p:spTree>
    <p:extLst>
      <p:ext uri="{BB962C8B-B14F-4D97-AF65-F5344CB8AC3E}">
        <p14:creationId xmlns:p14="http://schemas.microsoft.com/office/powerpoint/2010/main" val="3802641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2" y="559553"/>
            <a:ext cx="9528468" cy="1143000"/>
          </a:xfrm>
        </p:spPr>
        <p:txBody>
          <a:bodyPr>
            <a:normAutofit fontScale="90000"/>
          </a:bodyPr>
          <a:lstStyle/>
          <a:p>
            <a:pPr>
              <a:lnSpc>
                <a:spcPct val="110000"/>
              </a:lnSpc>
            </a:pPr>
            <a:r>
              <a:rPr lang="en-US" dirty="0"/>
              <a:t>Understand and Apply Threat Modeling Concepts and Methodologies</a:t>
            </a:r>
          </a:p>
        </p:txBody>
      </p:sp>
      <p:sp>
        <p:nvSpPr>
          <p:cNvPr id="8" name="Content Placeholder 2"/>
          <p:cNvSpPr txBox="1">
            <a:spLocks/>
          </p:cNvSpPr>
          <p:nvPr/>
        </p:nvSpPr>
        <p:spPr>
          <a:xfrm>
            <a:off x="1158240" y="1738026"/>
            <a:ext cx="9635979"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sz="2000" b="1" dirty="0"/>
              <a:t>Threat modeling: </a:t>
            </a:r>
            <a:r>
              <a:rPr lang="en-US" sz="2000" dirty="0"/>
              <a:t>looking at an environment, system, or application from an attacker’s viewpoint and trying to determine vulnerabilities the attacker would exploit</a:t>
            </a:r>
          </a:p>
          <a:p>
            <a:pPr lvl="0">
              <a:spcAft>
                <a:spcPts val="600"/>
              </a:spcAft>
            </a:pPr>
            <a:r>
              <a:rPr lang="en-US" sz="2000" dirty="0"/>
              <a:t>Popular model: STRIDE</a:t>
            </a:r>
          </a:p>
          <a:p>
            <a:pPr lvl="1">
              <a:spcAft>
                <a:spcPts val="600"/>
              </a:spcAft>
            </a:pPr>
            <a:r>
              <a:rPr lang="en-US" sz="1800" b="1" dirty="0"/>
              <a:t>S</a:t>
            </a:r>
            <a:r>
              <a:rPr lang="en-US" sz="1800" dirty="0"/>
              <a:t>poofing</a:t>
            </a:r>
          </a:p>
          <a:p>
            <a:pPr lvl="1">
              <a:spcAft>
                <a:spcPts val="600"/>
              </a:spcAft>
            </a:pPr>
            <a:r>
              <a:rPr lang="en-US" sz="1800" b="1" dirty="0"/>
              <a:t>T</a:t>
            </a:r>
            <a:r>
              <a:rPr lang="en-US" sz="1800" dirty="0"/>
              <a:t>ampering  </a:t>
            </a:r>
          </a:p>
          <a:p>
            <a:pPr lvl="1">
              <a:spcAft>
                <a:spcPts val="600"/>
              </a:spcAft>
            </a:pPr>
            <a:r>
              <a:rPr lang="en-US" sz="1800" b="1" dirty="0"/>
              <a:t>R</a:t>
            </a:r>
            <a:r>
              <a:rPr lang="en-US" sz="1800" dirty="0"/>
              <a:t>epudiation </a:t>
            </a:r>
          </a:p>
          <a:p>
            <a:pPr lvl="1">
              <a:spcAft>
                <a:spcPts val="600"/>
              </a:spcAft>
            </a:pPr>
            <a:r>
              <a:rPr lang="en-US" sz="1800" b="1" dirty="0"/>
              <a:t>I</a:t>
            </a:r>
            <a:r>
              <a:rPr lang="en-US" sz="1800" dirty="0"/>
              <a:t>nformation disclosure </a:t>
            </a:r>
          </a:p>
          <a:p>
            <a:pPr lvl="1">
              <a:spcAft>
                <a:spcPts val="600"/>
              </a:spcAft>
            </a:pPr>
            <a:r>
              <a:rPr lang="en-US" sz="1800" b="1" dirty="0"/>
              <a:t>D</a:t>
            </a:r>
            <a:r>
              <a:rPr lang="en-US" sz="1800" dirty="0"/>
              <a:t>OS </a:t>
            </a:r>
          </a:p>
          <a:p>
            <a:pPr lvl="1">
              <a:spcAft>
                <a:spcPts val="600"/>
              </a:spcAft>
            </a:pPr>
            <a:r>
              <a:rPr lang="en-US" sz="1800" b="1" dirty="0"/>
              <a:t>E</a:t>
            </a:r>
            <a:r>
              <a:rPr lang="en-US" sz="1800" dirty="0"/>
              <a:t>levation of privilege</a:t>
            </a:r>
          </a:p>
          <a:p>
            <a:pPr lvl="0">
              <a:spcAft>
                <a:spcPts val="600"/>
              </a:spcAft>
            </a:pPr>
            <a:r>
              <a:rPr lang="en-US" sz="2000" dirty="0"/>
              <a:t>Other models: OCTAVE, Trike</a:t>
            </a:r>
          </a:p>
        </p:txBody>
      </p:sp>
    </p:spTree>
    <p:extLst>
      <p:ext uri="{BB962C8B-B14F-4D97-AF65-F5344CB8AC3E}">
        <p14:creationId xmlns:p14="http://schemas.microsoft.com/office/powerpoint/2010/main" val="1758307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81059" cy="1143000"/>
          </a:xfrm>
        </p:spPr>
        <p:txBody>
          <a:bodyPr>
            <a:normAutofit fontScale="90000"/>
          </a:bodyPr>
          <a:lstStyle/>
          <a:p>
            <a:pPr>
              <a:lnSpc>
                <a:spcPct val="110000"/>
              </a:lnSpc>
            </a:pPr>
            <a:r>
              <a:rPr lang="en-US" dirty="0"/>
              <a:t>Risks Associated with Hardware, Software, and Services</a:t>
            </a:r>
          </a:p>
        </p:txBody>
      </p:sp>
      <p:sp>
        <p:nvSpPr>
          <p:cNvPr id="8" name="Content Placeholder 2"/>
          <p:cNvSpPr txBox="1">
            <a:spLocks/>
          </p:cNvSpPr>
          <p:nvPr/>
        </p:nvSpPr>
        <p:spPr>
          <a:xfrm>
            <a:off x="1158240" y="2125724"/>
            <a:ext cx="9635979" cy="3674274"/>
          </a:xfrm>
          <a:prstGeom prst="rect">
            <a:avLst/>
          </a:prstGeom>
        </p:spPr>
        <p:txBody>
          <a:bodyPr numCol="2"/>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lvl="0" indent="0">
              <a:buNone/>
            </a:pPr>
            <a:r>
              <a:rPr lang="en-US" b="1" dirty="0"/>
              <a:t>Hardware:</a:t>
            </a:r>
          </a:p>
          <a:p>
            <a:pPr lvl="0"/>
            <a:r>
              <a:rPr lang="en-US" dirty="0"/>
              <a:t>Theft</a:t>
            </a:r>
          </a:p>
          <a:p>
            <a:pPr lvl="0"/>
            <a:r>
              <a:rPr lang="en-US" dirty="0"/>
              <a:t>Natural disaster</a:t>
            </a:r>
          </a:p>
          <a:p>
            <a:pPr lvl="0"/>
            <a:r>
              <a:rPr lang="en-US" dirty="0"/>
              <a:t>Fire</a:t>
            </a:r>
          </a:p>
          <a:p>
            <a:pPr marL="0" lvl="0" indent="0">
              <a:buNone/>
            </a:pPr>
            <a:r>
              <a:rPr lang="en-US" b="1" dirty="0"/>
              <a:t>Software</a:t>
            </a:r>
            <a:r>
              <a:rPr lang="en-US" dirty="0"/>
              <a:t>:</a:t>
            </a:r>
          </a:p>
          <a:p>
            <a:pPr lvl="0"/>
            <a:r>
              <a:rPr lang="en-US" dirty="0"/>
              <a:t>Defects</a:t>
            </a:r>
          </a:p>
          <a:p>
            <a:pPr lvl="0"/>
            <a:r>
              <a:rPr lang="en-US" dirty="0"/>
              <a:t>Lack of security</a:t>
            </a:r>
          </a:p>
          <a:p>
            <a:pPr lvl="0"/>
            <a:r>
              <a:rPr lang="en-US" dirty="0"/>
              <a:t>Malware</a:t>
            </a:r>
          </a:p>
          <a:p>
            <a:pPr marL="0" lvl="0" indent="0">
              <a:buNone/>
            </a:pPr>
            <a:r>
              <a:rPr lang="en-US" b="1" dirty="0"/>
              <a:t>Services</a:t>
            </a:r>
            <a:r>
              <a:rPr lang="en-US" dirty="0"/>
              <a:t>:</a:t>
            </a:r>
          </a:p>
          <a:p>
            <a:pPr lvl="0"/>
            <a:r>
              <a:rPr lang="en-US" dirty="0"/>
              <a:t>DoS/DDOS</a:t>
            </a:r>
          </a:p>
          <a:p>
            <a:pPr lvl="0"/>
            <a:r>
              <a:rPr lang="en-US" dirty="0"/>
              <a:t>“Man-in-the-middle”</a:t>
            </a:r>
          </a:p>
          <a:p>
            <a:pPr lvl="0"/>
            <a:r>
              <a:rPr lang="en-US" dirty="0"/>
              <a:t>Social engineering</a:t>
            </a:r>
          </a:p>
        </p:txBody>
      </p:sp>
    </p:spTree>
    <p:extLst>
      <p:ext uri="{BB962C8B-B14F-4D97-AF65-F5344CB8AC3E}">
        <p14:creationId xmlns:p14="http://schemas.microsoft.com/office/powerpoint/2010/main" val="413821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rPr>
              <a:t>Domain </a:t>
            </a:r>
            <a:r>
              <a:rPr lang="en-US" sz="6000" u="sng" baseline="12000" dirty="0">
                <a:solidFill>
                  <a:srgbClr val="006F53"/>
                </a:solidFill>
                <a:uFill>
                  <a:solidFill>
                    <a:srgbClr val="95D600"/>
                  </a:solidFill>
                </a:uFill>
                <a:latin typeface="Open Sans Semibold"/>
                <a:cs typeface="Open Sans Semibold"/>
              </a:rPr>
              <a:t>Objectives</a:t>
            </a:r>
            <a:endParaRPr kumimoji="0" lang="en-US" sz="6000" b="0" i="0" u="sng" strike="noStrike" kern="1200" cap="none" spc="0" normalizeH="0" baseline="12000" noProof="0" dirty="0">
              <a:ln>
                <a:noFill/>
              </a:ln>
              <a:solidFill>
                <a:srgbClr val="006F53"/>
              </a:solidFill>
              <a:effectLst/>
              <a:uLnTx/>
              <a:uFill>
                <a:solidFill>
                  <a:srgbClr val="95D600"/>
                </a:solidFill>
              </a:uFill>
              <a:latin typeface="Open Sans Semibold"/>
              <a:cs typeface="Open Sans Semibold"/>
            </a:endParaRPr>
          </a:p>
        </p:txBody>
      </p:sp>
      <p:sp>
        <p:nvSpPr>
          <p:cNvPr id="13" name="Content Placeholder 5"/>
          <p:cNvSpPr>
            <a:spLocks noGrp="1"/>
          </p:cNvSpPr>
          <p:nvPr>
            <p:ph sz="half" idx="10"/>
          </p:nvPr>
        </p:nvSpPr>
        <p:spPr>
          <a:xfrm>
            <a:off x="1158239" y="1812127"/>
            <a:ext cx="10596341" cy="4067973"/>
          </a:xfrm>
          <a:prstGeom prst="rect">
            <a:avLst/>
          </a:prstGeom>
        </p:spPr>
        <p:txBody>
          <a:bodyPr/>
          <a:lstStyle/>
          <a:p>
            <a:pPr marL="0" indent="0">
              <a:buNone/>
            </a:pPr>
            <a:r>
              <a:rPr lang="en-US" dirty="0"/>
              <a:t>After completing this domain, the participant will be able to:</a:t>
            </a:r>
          </a:p>
          <a:p>
            <a:pPr marL="541338" indent="-541338">
              <a:buClrTx/>
              <a:buSzPct val="100000"/>
              <a:buFont typeface="+mj-lt"/>
              <a:buAutoNum type="arabicPeriod"/>
            </a:pPr>
            <a:r>
              <a:rPr lang="en-US" dirty="0"/>
              <a:t>Explain the concepts of confidentiality, integrity, and availability.</a:t>
            </a:r>
          </a:p>
          <a:p>
            <a:pPr marL="541338" indent="-541338">
              <a:buClrTx/>
              <a:buSzPct val="100000"/>
              <a:buFont typeface="+mj-lt"/>
              <a:buAutoNum type="arabicPeriod"/>
            </a:pPr>
            <a:r>
              <a:rPr lang="en-US" dirty="0"/>
              <a:t>Differentiate between confidentiality, integrity, and availability.</a:t>
            </a:r>
          </a:p>
          <a:p>
            <a:pPr marL="541338" indent="-541338">
              <a:buClrTx/>
              <a:buSzPct val="100000"/>
              <a:buFont typeface="+mj-lt"/>
              <a:buAutoNum type="arabicPeriod"/>
            </a:pPr>
            <a:r>
              <a:rPr lang="en-US" dirty="0"/>
              <a:t>Recognize security governance principles.</a:t>
            </a:r>
          </a:p>
          <a:p>
            <a:pPr marL="541338" indent="-541338">
              <a:buClrTx/>
              <a:buSzPct val="100000"/>
              <a:buFont typeface="+mj-lt"/>
              <a:buAutoNum type="arabicPeriod"/>
            </a:pPr>
            <a:r>
              <a:rPr lang="en-US" dirty="0"/>
              <a:t>Describe how the security function of an organization aligns to that organization’s business strategy, goals, mission, and objectives.</a:t>
            </a:r>
          </a:p>
          <a:p>
            <a:pPr marL="541338" indent="-541338">
              <a:buClrTx/>
              <a:buSzPct val="100000"/>
              <a:buFont typeface="+mj-lt"/>
              <a:buAutoNum type="arabicPeriod"/>
            </a:pPr>
            <a:r>
              <a:rPr lang="en-US" dirty="0"/>
              <a:t>Describe various typical roles and responsibilities related to security within organizations.</a:t>
            </a:r>
          </a:p>
        </p:txBody>
      </p:sp>
    </p:spTree>
    <p:extLst>
      <p:ext uri="{BB962C8B-B14F-4D97-AF65-F5344CB8AC3E}">
        <p14:creationId xmlns:p14="http://schemas.microsoft.com/office/powerpoint/2010/main" val="2996162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81059" cy="1143000"/>
          </a:xfrm>
        </p:spPr>
        <p:txBody>
          <a:bodyPr>
            <a:normAutofit/>
          </a:bodyPr>
          <a:lstStyle/>
          <a:p>
            <a:r>
              <a:rPr lang="en-US" dirty="0"/>
              <a:t>Minimum Security Requirements</a:t>
            </a:r>
          </a:p>
        </p:txBody>
      </p:sp>
      <p:sp>
        <p:nvSpPr>
          <p:cNvPr id="8" name="Content Placeholder 2"/>
          <p:cNvSpPr txBox="1">
            <a:spLocks/>
          </p:cNvSpPr>
          <p:nvPr/>
        </p:nvSpPr>
        <p:spPr>
          <a:xfrm>
            <a:off x="1158239" y="1812126"/>
            <a:ext cx="10359122" cy="4715102"/>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lvl="0"/>
            <a:r>
              <a:rPr lang="en-US" dirty="0"/>
              <a:t>Involve stakeholders in the development/acquisition/planning process as soon as possible (close to the start of the endeavor).</a:t>
            </a:r>
          </a:p>
          <a:p>
            <a:pPr lvl="0"/>
            <a:r>
              <a:rPr lang="en-US" dirty="0"/>
              <a:t>Ensure that requirements are specific, realistic, and measurable.  </a:t>
            </a:r>
          </a:p>
          <a:p>
            <a:pPr lvl="0"/>
            <a:r>
              <a:rPr lang="en-US" dirty="0"/>
              <a:t>Record and document all elements of the discussion and outcome. </a:t>
            </a:r>
          </a:p>
          <a:p>
            <a:pPr lvl="0"/>
            <a:r>
              <a:rPr lang="en-US" dirty="0"/>
              <a:t>Restate your understanding of customer requests back to them to confirm what they intended to say and what you comprehend. </a:t>
            </a:r>
          </a:p>
          <a:p>
            <a:pPr lvl="0"/>
            <a:r>
              <a:rPr lang="en-US" dirty="0"/>
              <a:t>Don’t choose tools or solutions until the requirements are understood. </a:t>
            </a:r>
          </a:p>
          <a:p>
            <a:pPr lvl="0"/>
            <a:r>
              <a:rPr lang="en-US" dirty="0"/>
              <a:t>If possible, create diagrams, models, and prototypes to solidify mutual understanding of the requirements before commencing full-scale development and production.</a:t>
            </a:r>
          </a:p>
          <a:p>
            <a:pPr lvl="0"/>
            <a:endParaRPr lang="en-US" dirty="0"/>
          </a:p>
        </p:txBody>
      </p:sp>
    </p:spTree>
    <p:extLst>
      <p:ext uri="{BB962C8B-B14F-4D97-AF65-F5344CB8AC3E}">
        <p14:creationId xmlns:p14="http://schemas.microsoft.com/office/powerpoint/2010/main" val="15181852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81059" cy="1143000"/>
          </a:xfrm>
        </p:spPr>
        <p:txBody>
          <a:bodyPr>
            <a:normAutofit/>
          </a:bodyPr>
          <a:lstStyle/>
          <a:p>
            <a:r>
              <a:rPr lang="en-US" dirty="0"/>
              <a:t>Service Level Requirements</a:t>
            </a:r>
          </a:p>
        </p:txBody>
      </p:sp>
      <p:sp>
        <p:nvSpPr>
          <p:cNvPr id="8" name="Content Placeholder 2"/>
          <p:cNvSpPr txBox="1">
            <a:spLocks/>
          </p:cNvSpPr>
          <p:nvPr/>
        </p:nvSpPr>
        <p:spPr>
          <a:xfrm>
            <a:off x="1158239" y="1812126"/>
            <a:ext cx="10083251" cy="4715102"/>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lvl="0" indent="0">
              <a:buNone/>
            </a:pPr>
            <a:r>
              <a:rPr lang="en-US" b="1" dirty="0"/>
              <a:t>Service-level agreement (SLA): </a:t>
            </a:r>
            <a:r>
              <a:rPr lang="en-US" dirty="0"/>
              <a:t>defines the minimum requirements of a business arrangement and codifies their provision</a:t>
            </a:r>
          </a:p>
          <a:p>
            <a:pPr lvl="0"/>
            <a:r>
              <a:rPr lang="en-US" dirty="0"/>
              <a:t>Every element of the SLA should include a discrete, objective, numeric metric with which to judge success or 	failure</a:t>
            </a:r>
          </a:p>
          <a:p>
            <a:pPr lvl="0"/>
            <a:r>
              <a:rPr lang="en-US" dirty="0"/>
              <a:t>Often used as a payment discriminator</a:t>
            </a:r>
          </a:p>
          <a:p>
            <a:pPr lvl="0"/>
            <a:r>
              <a:rPr lang="en-US" dirty="0"/>
              <a:t>Best serve recurring, continual requirements not singular or infrequent events</a:t>
            </a:r>
          </a:p>
        </p:txBody>
      </p:sp>
    </p:spTree>
    <p:extLst>
      <p:ext uri="{BB962C8B-B14F-4D97-AF65-F5344CB8AC3E}">
        <p14:creationId xmlns:p14="http://schemas.microsoft.com/office/powerpoint/2010/main" val="3574806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73106" y="559553"/>
            <a:ext cx="10181059" cy="1143000"/>
          </a:xfrm>
        </p:spPr>
        <p:txBody>
          <a:bodyPr>
            <a:normAutofit/>
          </a:bodyPr>
          <a:lstStyle/>
          <a:p>
            <a:r>
              <a:rPr lang="en-US" dirty="0"/>
              <a:t>Activity: SLA or Not?</a:t>
            </a:r>
          </a:p>
        </p:txBody>
      </p:sp>
      <p:sp>
        <p:nvSpPr>
          <p:cNvPr id="8" name="Content Placeholder 2"/>
          <p:cNvSpPr txBox="1">
            <a:spLocks/>
          </p:cNvSpPr>
          <p:nvPr/>
        </p:nvSpPr>
        <p:spPr>
          <a:xfrm>
            <a:off x="1436144" y="1812126"/>
            <a:ext cx="10255715" cy="4715102"/>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lvl="0" indent="0">
              <a:spcAft>
                <a:spcPts val="600"/>
              </a:spcAft>
              <a:buNone/>
            </a:pPr>
            <a:r>
              <a:rPr lang="en-US" dirty="0"/>
              <a:t>You are the security manager for a chain of retail stores. Your company recently entered into negotiation with an external provider of data archiving services who will securely store your nonproduction data for long-term purposes. You are asked by senior management to review the contract terms and SLA. Select whether each of the following is BEST addressed through an SLA, a contract, or neither? </a:t>
            </a:r>
          </a:p>
          <a:p>
            <a:pPr marL="0" lvl="0" indent="0">
              <a:spcAft>
                <a:spcPts val="300"/>
              </a:spcAft>
              <a:buNone/>
            </a:pPr>
            <a:r>
              <a:rPr lang="en-US" dirty="0"/>
              <a:t>a)	The amount of data the customer can move to the archive daily.</a:t>
            </a:r>
          </a:p>
          <a:p>
            <a:pPr marL="0" lvl="0" indent="0">
              <a:spcAft>
                <a:spcPts val="300"/>
              </a:spcAft>
              <a:buNone/>
            </a:pPr>
            <a:r>
              <a:rPr lang="en-US" dirty="0"/>
              <a:t>b)	The format in which the data will stored.</a:t>
            </a:r>
          </a:p>
          <a:p>
            <a:pPr marL="0" indent="0">
              <a:buNone/>
            </a:pPr>
            <a:r>
              <a:rPr lang="en-US" dirty="0"/>
              <a:t>c)	The media that will be used to store the data.</a:t>
            </a:r>
          </a:p>
          <a:p>
            <a:pPr marL="0" lvl="0" indent="0">
              <a:buNone/>
            </a:pPr>
            <a:endParaRPr lang="en-US" dirty="0"/>
          </a:p>
        </p:txBody>
      </p:sp>
      <p:pic>
        <p:nvPicPr>
          <p:cNvPr id="7" name="Picture 6"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852535"/>
            <a:ext cx="1067978" cy="667486"/>
          </a:xfrm>
          <a:prstGeom prst="rect">
            <a:avLst/>
          </a:prstGeom>
        </p:spPr>
      </p:pic>
    </p:spTree>
    <p:extLst>
      <p:ext uri="{BB962C8B-B14F-4D97-AF65-F5344CB8AC3E}">
        <p14:creationId xmlns:p14="http://schemas.microsoft.com/office/powerpoint/2010/main" val="106292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99999" y="559553"/>
            <a:ext cx="10181059" cy="1143000"/>
          </a:xfrm>
        </p:spPr>
        <p:txBody>
          <a:bodyPr>
            <a:normAutofit/>
          </a:bodyPr>
          <a:lstStyle/>
          <a:p>
            <a:r>
              <a:rPr lang="en-US" dirty="0"/>
              <a:t>Activity: SLA or Not? (continued)</a:t>
            </a:r>
          </a:p>
        </p:txBody>
      </p:sp>
      <p:sp>
        <p:nvSpPr>
          <p:cNvPr id="8" name="Content Placeholder 2"/>
          <p:cNvSpPr txBox="1">
            <a:spLocks/>
          </p:cNvSpPr>
          <p:nvPr/>
        </p:nvSpPr>
        <p:spPr>
          <a:xfrm>
            <a:off x="1463037" y="1812126"/>
            <a:ext cx="10253297" cy="4715102"/>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lvl="0" indent="0">
              <a:spcAft>
                <a:spcPts val="300"/>
              </a:spcAft>
              <a:buNone/>
            </a:pPr>
            <a:r>
              <a:rPr lang="en-US" dirty="0"/>
              <a:t>d)	Security methods used to routinely protect the data in storage.</a:t>
            </a:r>
          </a:p>
          <a:p>
            <a:pPr marL="0" lvl="0" indent="0">
              <a:spcAft>
                <a:spcPts val="300"/>
              </a:spcAft>
              <a:buNone/>
            </a:pPr>
            <a:r>
              <a:rPr lang="en-US" dirty="0"/>
              <a:t>e)	Volume of storage made available to the customer.</a:t>
            </a:r>
          </a:p>
          <a:p>
            <a:pPr marL="0" lvl="0" indent="0">
              <a:spcAft>
                <a:spcPts val="300"/>
              </a:spcAft>
              <a:buNone/>
            </a:pPr>
            <a:r>
              <a:rPr lang="en-US" dirty="0"/>
              <a:t>f)	Results of routine data integrity checks.</a:t>
            </a:r>
          </a:p>
        </p:txBody>
      </p:sp>
      <p:pic>
        <p:nvPicPr>
          <p:cNvPr id="6" name="Picture 5"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852535"/>
            <a:ext cx="1067978" cy="667486"/>
          </a:xfrm>
          <a:prstGeom prst="rect">
            <a:avLst/>
          </a:prstGeom>
        </p:spPr>
      </p:pic>
    </p:spTree>
    <p:extLst>
      <p:ext uri="{BB962C8B-B14F-4D97-AF65-F5344CB8AC3E}">
        <p14:creationId xmlns:p14="http://schemas.microsoft.com/office/powerpoint/2010/main" val="1241623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9319" y="559553"/>
            <a:ext cx="10833651" cy="1143000"/>
          </a:xfrm>
        </p:spPr>
        <p:txBody>
          <a:bodyPr>
            <a:normAutofit/>
          </a:bodyPr>
          <a:lstStyle/>
          <a:p>
            <a:r>
              <a:rPr lang="en-US" dirty="0"/>
              <a:t>Activity: SLA or Not? – Answers</a:t>
            </a:r>
          </a:p>
        </p:txBody>
      </p:sp>
      <p:sp>
        <p:nvSpPr>
          <p:cNvPr id="8" name="Content Placeholder 2"/>
          <p:cNvSpPr txBox="1">
            <a:spLocks/>
          </p:cNvSpPr>
          <p:nvPr/>
        </p:nvSpPr>
        <p:spPr>
          <a:xfrm>
            <a:off x="1382357" y="1812126"/>
            <a:ext cx="10253297" cy="4715102"/>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lvl="0" indent="0">
              <a:spcAft>
                <a:spcPts val="300"/>
              </a:spcAft>
              <a:buNone/>
            </a:pPr>
            <a:r>
              <a:rPr lang="en-US" dirty="0"/>
              <a:t>a)	SLA</a:t>
            </a:r>
          </a:p>
          <a:p>
            <a:pPr marL="0" lvl="0" indent="0">
              <a:spcAft>
                <a:spcPts val="300"/>
              </a:spcAft>
              <a:buNone/>
            </a:pPr>
            <a:r>
              <a:rPr lang="en-US" dirty="0"/>
              <a:t>b)	Contract</a:t>
            </a:r>
          </a:p>
          <a:p>
            <a:pPr marL="0" lvl="0" indent="0">
              <a:spcAft>
                <a:spcPts val="300"/>
              </a:spcAft>
              <a:buNone/>
            </a:pPr>
            <a:r>
              <a:rPr lang="en-US" dirty="0"/>
              <a:t>c)	Contract</a:t>
            </a:r>
          </a:p>
          <a:p>
            <a:pPr marL="0" lvl="0" indent="0">
              <a:spcAft>
                <a:spcPts val="300"/>
              </a:spcAft>
              <a:buNone/>
            </a:pPr>
            <a:r>
              <a:rPr lang="en-US" dirty="0"/>
              <a:t>d)	Neither</a:t>
            </a:r>
          </a:p>
          <a:p>
            <a:pPr marL="0" lvl="0" indent="0">
              <a:spcAft>
                <a:spcPts val="300"/>
              </a:spcAft>
              <a:buNone/>
            </a:pPr>
            <a:r>
              <a:rPr lang="en-US" dirty="0"/>
              <a:t>e)	Contract</a:t>
            </a:r>
          </a:p>
          <a:p>
            <a:pPr marL="0" lvl="0" indent="0">
              <a:spcAft>
                <a:spcPts val="300"/>
              </a:spcAft>
              <a:buNone/>
            </a:pPr>
            <a:r>
              <a:rPr lang="en-US" dirty="0"/>
              <a:t>f)	SLA</a:t>
            </a:r>
          </a:p>
          <a:p>
            <a:pPr marL="0" lvl="0" indent="0">
              <a:spcAft>
                <a:spcPts val="300"/>
              </a:spcAft>
              <a:buNone/>
            </a:pPr>
            <a:endParaRPr lang="en-US" dirty="0"/>
          </a:p>
        </p:txBody>
      </p:sp>
      <p:pic>
        <p:nvPicPr>
          <p:cNvPr id="6" name="Picture 5" descr="group-activity-green.a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62" y="852535"/>
            <a:ext cx="1067978" cy="667486"/>
          </a:xfrm>
          <a:prstGeom prst="rect">
            <a:avLst/>
          </a:prstGeom>
        </p:spPr>
      </p:pic>
    </p:spTree>
    <p:extLst>
      <p:ext uri="{BB962C8B-B14F-4D97-AF65-F5344CB8AC3E}">
        <p14:creationId xmlns:p14="http://schemas.microsoft.com/office/powerpoint/2010/main" val="35293485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428499" cy="1362075"/>
          </a:xfrm>
        </p:spPr>
        <p:txBody>
          <a:bodyPr/>
          <a:lstStyle/>
          <a:p>
            <a:r>
              <a:rPr lang="en-US" dirty="0"/>
              <a:t>Compliance Requirements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4</a:t>
            </a:r>
            <a:endParaRPr lang="en-US" sz="4600" dirty="0">
              <a:solidFill>
                <a:srgbClr val="006F53"/>
              </a:solidFill>
            </a:endParaRPr>
          </a:p>
        </p:txBody>
      </p:sp>
    </p:spTree>
    <p:extLst>
      <p:ext uri="{BB962C8B-B14F-4D97-AF65-F5344CB8AC3E}">
        <p14:creationId xmlns:p14="http://schemas.microsoft.com/office/powerpoint/2010/main" val="1487316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9910787" cy="4042574"/>
          </a:xfrm>
          <a:prstGeom prst="rect">
            <a:avLst/>
          </a:prstGeom>
        </p:spPr>
        <p:txBody>
          <a:bodyPr/>
          <a:lstStyle/>
          <a:p>
            <a:pPr marL="541338" indent="-541338">
              <a:buClrTx/>
              <a:buSzPct val="100000"/>
              <a:buFont typeface="+mj-lt"/>
              <a:buAutoNum type="arabicPeriod"/>
            </a:pPr>
            <a:r>
              <a:rPr lang="en-US" dirty="0"/>
              <a:t>Recognize the various forms of compliance requirements (laws/regulations, standards, and contracts).</a:t>
            </a:r>
          </a:p>
          <a:p>
            <a:pPr marL="541338" indent="-541338">
              <a:buClrTx/>
              <a:buSzPct val="100000"/>
              <a:buFont typeface="+mj-lt"/>
              <a:buAutoNum type="arabicPeriod"/>
            </a:pPr>
            <a:r>
              <a:rPr lang="en-US" dirty="0"/>
              <a:t>Understand the concept of regulatory compliance, especially in the context of modern privacy requirements, and identify typical regulations encountered in practice.</a:t>
            </a:r>
          </a:p>
          <a:p>
            <a:pPr marL="541338" indent="-541338">
              <a:buClrTx/>
              <a:buSzPct val="100000"/>
              <a:buFont typeface="+mj-lt"/>
              <a:buAutoNum type="arabicPeriod"/>
            </a:pPr>
            <a:r>
              <a:rPr lang="en-US" dirty="0"/>
              <a:t>Identify common privacy terms used in current personal data protection laws worldwide.</a:t>
            </a:r>
          </a:p>
        </p:txBody>
      </p:sp>
    </p:spTree>
    <p:extLst>
      <p:ext uri="{BB962C8B-B14F-4D97-AF65-F5344CB8AC3E}">
        <p14:creationId xmlns:p14="http://schemas.microsoft.com/office/powerpoint/2010/main" val="2665281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145784" cy="1143000"/>
          </a:xfrm>
        </p:spPr>
        <p:txBody>
          <a:bodyPr>
            <a:normAutofit fontScale="90000"/>
          </a:bodyPr>
          <a:lstStyle/>
          <a:p>
            <a:pPr>
              <a:lnSpc>
                <a:spcPct val="110000"/>
              </a:lnSpc>
            </a:pPr>
            <a:r>
              <a:rPr lang="en-US" dirty="0"/>
              <a:t>Contractual, Legal, Industry Standards, and Regulatory Requirements</a:t>
            </a:r>
            <a:endParaRPr lang="en-US" sz="6000" dirty="0"/>
          </a:p>
        </p:txBody>
      </p:sp>
      <p:sp>
        <p:nvSpPr>
          <p:cNvPr id="6" name="Content Placeholder 5"/>
          <p:cNvSpPr>
            <a:spLocks noGrp="1"/>
          </p:cNvSpPr>
          <p:nvPr>
            <p:ph sz="half" idx="10"/>
          </p:nvPr>
        </p:nvSpPr>
        <p:spPr>
          <a:xfrm>
            <a:off x="1158240" y="2063006"/>
            <a:ext cx="10038080" cy="4042574"/>
          </a:xfrm>
          <a:prstGeom prst="rect">
            <a:avLst/>
          </a:prstGeom>
        </p:spPr>
        <p:txBody>
          <a:bodyPr/>
          <a:lstStyle/>
          <a:p>
            <a:pPr>
              <a:spcAft>
                <a:spcPts val="600"/>
              </a:spcAft>
            </a:pPr>
            <a:r>
              <a:rPr lang="en-US" b="1" dirty="0"/>
              <a:t>Compliance: </a:t>
            </a:r>
            <a:r>
              <a:rPr lang="en-US" dirty="0"/>
              <a:t>adherence to an external mandate</a:t>
            </a:r>
          </a:p>
          <a:p>
            <a:pPr>
              <a:spcAft>
                <a:spcPts val="600"/>
              </a:spcAft>
            </a:pPr>
            <a:endParaRPr lang="en-US" b="1" dirty="0"/>
          </a:p>
          <a:p>
            <a:pPr>
              <a:spcAft>
                <a:spcPts val="600"/>
              </a:spcAft>
            </a:pPr>
            <a:r>
              <a:rPr lang="en-US" b="1" dirty="0"/>
              <a:t>Privacy: </a:t>
            </a:r>
            <a:r>
              <a:rPr lang="en-US" dirty="0"/>
              <a:t>the right of a human being to control the manner and extent to which information about him or her is distributed</a:t>
            </a:r>
          </a:p>
          <a:p>
            <a:pPr>
              <a:spcAft>
                <a:spcPts val="600"/>
              </a:spcAft>
            </a:pPr>
            <a:endParaRPr lang="en-US" b="1" dirty="0"/>
          </a:p>
          <a:p>
            <a:pPr>
              <a:spcAft>
                <a:spcPts val="600"/>
              </a:spcAft>
            </a:pPr>
            <a:r>
              <a:rPr lang="en-US" b="1" dirty="0"/>
              <a:t>Audits/auditing: </a:t>
            </a:r>
            <a:r>
              <a:rPr lang="en-US" dirty="0"/>
              <a:t>the tools, processes, and activities used to perform compliance reviews</a:t>
            </a:r>
          </a:p>
        </p:txBody>
      </p:sp>
    </p:spTree>
    <p:extLst>
      <p:ext uri="{BB962C8B-B14F-4D97-AF65-F5344CB8AC3E}">
        <p14:creationId xmlns:p14="http://schemas.microsoft.com/office/powerpoint/2010/main" val="33380301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0"/>
          </p:nvPr>
        </p:nvSpPr>
        <p:spPr>
          <a:xfrm>
            <a:off x="1158240" y="1812126"/>
            <a:ext cx="10038080" cy="4042574"/>
          </a:xfrm>
          <a:prstGeom prst="rect">
            <a:avLst/>
          </a:prstGeom>
        </p:spPr>
        <p:txBody>
          <a:bodyPr/>
          <a:lstStyle/>
          <a:p>
            <a:pPr marL="0" indent="0">
              <a:spcAft>
                <a:spcPts val="600"/>
              </a:spcAft>
              <a:buNone/>
            </a:pPr>
            <a:r>
              <a:rPr lang="en-US" dirty="0"/>
              <a:t>Payment Card Industry Data Security Standard (PCI DSS)</a:t>
            </a:r>
          </a:p>
          <a:p>
            <a:pPr>
              <a:buFont typeface="Open Sans Semibold" panose="020B0706030804020204" pitchFamily="34" charset="0"/>
              <a:buChar char="•"/>
            </a:pPr>
            <a:r>
              <a:rPr lang="en-US" dirty="0"/>
              <a:t>Voluntary</a:t>
            </a:r>
          </a:p>
          <a:p>
            <a:pPr>
              <a:buFont typeface="Open Sans Semibold" panose="020B0706030804020204" pitchFamily="34" charset="0"/>
              <a:buChar char="•"/>
            </a:pPr>
            <a:r>
              <a:rPr lang="en-US" dirty="0"/>
              <a:t>Comprehensive and well-designed</a:t>
            </a:r>
          </a:p>
          <a:p>
            <a:pPr>
              <a:buFont typeface="Open Sans Semibold" panose="020B0706030804020204" pitchFamily="34" charset="0"/>
              <a:buChar char="•"/>
            </a:pPr>
            <a:r>
              <a:rPr lang="en-US" dirty="0"/>
              <a:t>Consequences enforced by the PCI Council</a:t>
            </a:r>
          </a:p>
          <a:p>
            <a:pPr>
              <a:buFont typeface="Open Sans Semibold" panose="020B0706030804020204" pitchFamily="34" charset="0"/>
              <a:buChar char="•"/>
            </a:pPr>
            <a:r>
              <a:rPr lang="en-US" dirty="0"/>
              <a:t>Multiple merchant levels</a:t>
            </a:r>
          </a:p>
          <a:p>
            <a:pPr>
              <a:buFont typeface="Open Sans Semibold" panose="020B0706030804020204" pitchFamily="34" charset="0"/>
              <a:buChar char="•"/>
            </a:pPr>
            <a:r>
              <a:rPr lang="en-US" dirty="0"/>
              <a:t>Requirements for protecting cardholder data, not saving the CVV</a:t>
            </a:r>
          </a:p>
        </p:txBody>
      </p:sp>
      <p:sp>
        <p:nvSpPr>
          <p:cNvPr id="2" name="Title 1"/>
          <p:cNvSpPr>
            <a:spLocks noGrp="1"/>
          </p:cNvSpPr>
          <p:nvPr>
            <p:ph type="title"/>
          </p:nvPr>
        </p:nvSpPr>
        <p:spPr/>
        <p:txBody>
          <a:bodyPr/>
          <a:lstStyle/>
          <a:p>
            <a:r>
              <a:rPr lang="en-US" dirty="0"/>
              <a:t>Contractual Mandates</a:t>
            </a:r>
          </a:p>
        </p:txBody>
      </p:sp>
    </p:spTree>
    <p:extLst>
      <p:ext uri="{BB962C8B-B14F-4D97-AF65-F5344CB8AC3E}">
        <p14:creationId xmlns:p14="http://schemas.microsoft.com/office/powerpoint/2010/main" val="2898036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0"/>
          </p:nvPr>
        </p:nvSpPr>
        <p:spPr>
          <a:xfrm>
            <a:off x="1158240" y="1812126"/>
            <a:ext cx="10038080" cy="4042574"/>
          </a:xfrm>
          <a:prstGeom prst="rect">
            <a:avLst/>
          </a:prstGeom>
        </p:spPr>
        <p:txBody>
          <a:bodyPr/>
          <a:lstStyle/>
          <a:p>
            <a:pPr marL="0" indent="0">
              <a:buNone/>
            </a:pPr>
            <a:r>
              <a:rPr lang="en-US" dirty="0"/>
              <a:t>Case law sets precedents used in future cases; these can become legal standards the courts use to determine expectations such as due care.</a:t>
            </a:r>
          </a:p>
        </p:txBody>
      </p:sp>
      <p:sp>
        <p:nvSpPr>
          <p:cNvPr id="2" name="Title 1"/>
          <p:cNvSpPr>
            <a:spLocks noGrp="1"/>
          </p:cNvSpPr>
          <p:nvPr>
            <p:ph type="title"/>
          </p:nvPr>
        </p:nvSpPr>
        <p:spPr/>
        <p:txBody>
          <a:bodyPr/>
          <a:lstStyle/>
          <a:p>
            <a:r>
              <a:rPr lang="en-US" dirty="0"/>
              <a:t>Legal Standards</a:t>
            </a:r>
          </a:p>
        </p:txBody>
      </p:sp>
    </p:spTree>
    <p:extLst>
      <p:ext uri="{BB962C8B-B14F-4D97-AF65-F5344CB8AC3E}">
        <p14:creationId xmlns:p14="http://schemas.microsoft.com/office/powerpoint/2010/main" val="361508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10285588" cy="4067973"/>
          </a:xfrm>
          <a:prstGeom prst="rect">
            <a:avLst/>
          </a:prstGeom>
        </p:spPr>
        <p:txBody>
          <a:bodyPr/>
          <a:lstStyle/>
          <a:p>
            <a:pPr marL="541338" indent="-541338">
              <a:buClrTx/>
              <a:buSzPct val="100000"/>
              <a:buFont typeface="+mj-lt"/>
              <a:buAutoNum type="arabicPeriod" startAt="6"/>
            </a:pPr>
            <a:r>
              <a:rPr lang="en-US" dirty="0"/>
              <a:t>Identify governance processes within organizations, and explain how those may affect security.</a:t>
            </a:r>
          </a:p>
          <a:p>
            <a:pPr marL="541338" indent="-541338">
              <a:buClrTx/>
              <a:buSzPct val="100000"/>
              <a:buFont typeface="+mj-lt"/>
              <a:buAutoNum type="arabicPeriod" startAt="6"/>
            </a:pPr>
            <a:r>
              <a:rPr lang="en-US" dirty="0"/>
              <a:t>Identify specific security control frameworks based on a brief description or list of framework attributes. </a:t>
            </a:r>
          </a:p>
          <a:p>
            <a:pPr marL="541338" indent="-541338">
              <a:buClrTx/>
              <a:buSzPct val="100000"/>
              <a:buFont typeface="+mj-lt"/>
              <a:buAutoNum type="arabicPeriod" startAt="6"/>
            </a:pPr>
            <a:r>
              <a:rPr lang="en-US" dirty="0"/>
              <a:t>Discern between the concepts and meaning of “due care” and “due diligence.”</a:t>
            </a:r>
          </a:p>
          <a:p>
            <a:pPr marL="541338" indent="-541338">
              <a:buClrTx/>
              <a:buSzPct val="100000"/>
              <a:buFont typeface="+mj-lt"/>
              <a:buAutoNum type="arabicPeriod" startAt="6"/>
            </a:pPr>
            <a:r>
              <a:rPr lang="en-US" dirty="0"/>
              <a:t>Describe common practices used for asset valuation and the challenges/benefits associated with each.</a:t>
            </a:r>
          </a:p>
          <a:p>
            <a:pPr marL="541338" indent="-541338">
              <a:buClrTx/>
              <a:buSzPct val="100000"/>
              <a:buFont typeface="+mj-lt"/>
              <a:buAutoNum type="arabicPeriod" startAt="6"/>
            </a:pPr>
            <a:r>
              <a:rPr lang="en-US" dirty="0"/>
              <a:t>Distinguish between threats and vulnerabilities.</a:t>
            </a:r>
          </a:p>
        </p:txBody>
      </p:sp>
    </p:spTree>
    <p:extLst>
      <p:ext uri="{BB962C8B-B14F-4D97-AF65-F5344CB8AC3E}">
        <p14:creationId xmlns:p14="http://schemas.microsoft.com/office/powerpoint/2010/main" val="104355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Industry Standards</a:t>
            </a:r>
          </a:p>
        </p:txBody>
      </p:sp>
      <p:sp>
        <p:nvSpPr>
          <p:cNvPr id="8" name="Content Placeholder 2"/>
          <p:cNvSpPr txBox="1">
            <a:spLocks/>
          </p:cNvSpPr>
          <p:nvPr/>
        </p:nvSpPr>
        <p:spPr>
          <a:xfrm>
            <a:off x="1158240" y="162868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Set by industry participants and concerned entities</a:t>
            </a:r>
          </a:p>
          <a:p>
            <a:r>
              <a:rPr lang="en-US" dirty="0"/>
              <a:t>Can eventually evolve into a legal standard</a:t>
            </a:r>
          </a:p>
          <a:p>
            <a:pPr>
              <a:spcAft>
                <a:spcPts val="600"/>
              </a:spcAft>
            </a:pPr>
            <a:r>
              <a:rPr lang="en-US" dirty="0"/>
              <a:t>May be accepted by regulators</a:t>
            </a:r>
          </a:p>
          <a:p>
            <a:r>
              <a:rPr lang="en-US" dirty="0"/>
              <a:t>Standards you should be familiar with:</a:t>
            </a:r>
          </a:p>
          <a:p>
            <a:pPr lvl="1"/>
            <a:r>
              <a:rPr lang="en-US" dirty="0"/>
              <a:t>ISO</a:t>
            </a:r>
          </a:p>
          <a:p>
            <a:pPr lvl="1"/>
            <a:r>
              <a:rPr lang="en-US" dirty="0"/>
              <a:t>CSA STAR</a:t>
            </a:r>
          </a:p>
          <a:p>
            <a:pPr lvl="1"/>
            <a:r>
              <a:rPr lang="en-US" dirty="0"/>
              <a:t>Uptime Institute</a:t>
            </a:r>
          </a:p>
        </p:txBody>
      </p:sp>
    </p:spTree>
    <p:extLst>
      <p:ext uri="{BB962C8B-B14F-4D97-AF65-F5344CB8AC3E}">
        <p14:creationId xmlns:p14="http://schemas.microsoft.com/office/powerpoint/2010/main" val="2908065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Regulatory Standards</a:t>
            </a:r>
          </a:p>
        </p:txBody>
      </p:sp>
      <p:sp>
        <p:nvSpPr>
          <p:cNvPr id="8" name="Content Placeholder 2"/>
          <p:cNvSpPr txBox="1">
            <a:spLocks/>
          </p:cNvSpPr>
          <p:nvPr/>
        </p:nvSpPr>
        <p:spPr>
          <a:xfrm>
            <a:off x="1158240" y="1628683"/>
            <a:ext cx="10038080" cy="881435"/>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Standards set by government bodies</a:t>
            </a:r>
          </a:p>
          <a:p>
            <a:pPr marL="0" indent="0">
              <a:buNone/>
            </a:pPr>
            <a:r>
              <a:rPr lang="en-US" dirty="0"/>
              <a:t>Regulations you should know:</a:t>
            </a:r>
          </a:p>
        </p:txBody>
      </p:sp>
      <p:sp>
        <p:nvSpPr>
          <p:cNvPr id="4" name="Content Placeholder 2">
            <a:extLst>
              <a:ext uri="{FF2B5EF4-FFF2-40B4-BE49-F238E27FC236}">
                <a16:creationId xmlns:a16="http://schemas.microsoft.com/office/drawing/2014/main" id="{C7208BD3-F542-44C0-873A-7DA6CF447E9C}"/>
              </a:ext>
            </a:extLst>
          </p:cNvPr>
          <p:cNvSpPr txBox="1">
            <a:spLocks/>
          </p:cNvSpPr>
          <p:nvPr/>
        </p:nvSpPr>
        <p:spPr>
          <a:xfrm>
            <a:off x="1158240" y="2504440"/>
            <a:ext cx="9240819" cy="3600525"/>
          </a:xfrm>
          <a:prstGeom prst="rect">
            <a:avLst/>
          </a:prstGeom>
        </p:spPr>
        <p:txBody>
          <a:bodyPr numCol="2"/>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GDPR					</a:t>
            </a:r>
          </a:p>
          <a:p>
            <a:r>
              <a:rPr lang="en-US" dirty="0"/>
              <a:t>The Privacy Act (Australia)</a:t>
            </a:r>
          </a:p>
          <a:p>
            <a:r>
              <a:rPr lang="en-US" dirty="0"/>
              <a:t>HIPAA					</a:t>
            </a:r>
          </a:p>
          <a:p>
            <a:r>
              <a:rPr lang="en-US" dirty="0"/>
              <a:t>APPI (Japan)</a:t>
            </a:r>
          </a:p>
          <a:p>
            <a:r>
              <a:rPr lang="en-US" dirty="0"/>
              <a:t>Personal Data Protection Law (Argentina)</a:t>
            </a:r>
          </a:p>
          <a:p>
            <a:r>
              <a:rPr lang="en-US" dirty="0"/>
              <a:t>Personal Data Protection Law (Singapore)</a:t>
            </a:r>
          </a:p>
          <a:p>
            <a:r>
              <a:rPr lang="en-US" dirty="0"/>
              <a:t>GLBA</a:t>
            </a:r>
          </a:p>
          <a:p>
            <a:r>
              <a:rPr lang="en-US" dirty="0"/>
              <a:t>PIPEDA</a:t>
            </a:r>
          </a:p>
          <a:p>
            <a:r>
              <a:rPr lang="en-US" dirty="0"/>
              <a:t>SOX</a:t>
            </a:r>
          </a:p>
          <a:p>
            <a:r>
              <a:rPr lang="en-US" dirty="0"/>
              <a:t>FISMA</a:t>
            </a:r>
          </a:p>
        </p:txBody>
      </p:sp>
    </p:spTree>
    <p:extLst>
      <p:ext uri="{BB962C8B-B14F-4D97-AF65-F5344CB8AC3E}">
        <p14:creationId xmlns:p14="http://schemas.microsoft.com/office/powerpoint/2010/main" val="32578740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Common Privacy Law Tenets</a:t>
            </a:r>
          </a:p>
        </p:txBody>
      </p:sp>
      <p:sp>
        <p:nvSpPr>
          <p:cNvPr id="8" name="Content Placeholder 2"/>
          <p:cNvSpPr txBox="1">
            <a:spLocks/>
          </p:cNvSpPr>
          <p:nvPr/>
        </p:nvSpPr>
        <p:spPr>
          <a:xfrm>
            <a:off x="1158240" y="1628683"/>
            <a:ext cx="10038080"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Notification</a:t>
            </a:r>
          </a:p>
          <a:p>
            <a:r>
              <a:rPr lang="en-US" dirty="0"/>
              <a:t>Participation</a:t>
            </a:r>
          </a:p>
          <a:p>
            <a:r>
              <a:rPr lang="en-US" dirty="0"/>
              <a:t>Scope</a:t>
            </a:r>
          </a:p>
          <a:p>
            <a:r>
              <a:rPr lang="en-US" dirty="0"/>
              <a:t>Limitation</a:t>
            </a:r>
          </a:p>
          <a:p>
            <a:r>
              <a:rPr lang="en-US" dirty="0"/>
              <a:t>Accuracy</a:t>
            </a:r>
          </a:p>
          <a:p>
            <a:r>
              <a:rPr lang="en-US" dirty="0"/>
              <a:t>Retention</a:t>
            </a:r>
          </a:p>
          <a:p>
            <a:r>
              <a:rPr lang="en-US" dirty="0"/>
              <a:t>Security</a:t>
            </a:r>
          </a:p>
          <a:p>
            <a:r>
              <a:rPr lang="en-US" dirty="0"/>
              <a:t>Dissemination</a:t>
            </a:r>
          </a:p>
        </p:txBody>
      </p:sp>
    </p:spTree>
    <p:extLst>
      <p:ext uri="{BB962C8B-B14F-4D97-AF65-F5344CB8AC3E}">
        <p14:creationId xmlns:p14="http://schemas.microsoft.com/office/powerpoint/2010/main" val="24908006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646579" cy="1362075"/>
          </a:xfrm>
        </p:spPr>
        <p:txBody>
          <a:bodyPr/>
          <a:lstStyle/>
          <a:p>
            <a:r>
              <a:rPr lang="en-US" dirty="0"/>
              <a:t>Legal and Regulatory Issues that Pertain to Information Security in a Global Context</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5</a:t>
            </a:r>
            <a:endParaRPr lang="en-US" sz="4600" dirty="0">
              <a:solidFill>
                <a:srgbClr val="006F53"/>
              </a:solidFill>
            </a:endParaRPr>
          </a:p>
        </p:txBody>
      </p:sp>
    </p:spTree>
    <p:extLst>
      <p:ext uri="{BB962C8B-B14F-4D97-AF65-F5344CB8AC3E}">
        <p14:creationId xmlns:p14="http://schemas.microsoft.com/office/powerpoint/2010/main" val="1421401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541338" indent="-541338">
              <a:buClrTx/>
              <a:buSzPct val="100000"/>
              <a:buFont typeface="+mj-lt"/>
              <a:buAutoNum type="arabicPeriod"/>
            </a:pPr>
            <a:r>
              <a:rPr lang="en-US" dirty="0"/>
              <a:t>Recognize the role of digital rights management (DRM) solutions in protecting intellectual property.</a:t>
            </a:r>
          </a:p>
          <a:p>
            <a:pPr marL="541338" indent="-541338">
              <a:buClrTx/>
              <a:buSzPct val="100000"/>
              <a:buFont typeface="+mj-lt"/>
              <a:buAutoNum type="arabicPeriod"/>
            </a:pPr>
            <a:r>
              <a:rPr lang="en-US" dirty="0"/>
              <a:t>Recognize modern international legal restrictions on import/export of data and IT tools.</a:t>
            </a:r>
          </a:p>
          <a:p>
            <a:pPr marL="541338" indent="-541338">
              <a:buClrTx/>
              <a:buSzPct val="100000"/>
              <a:buFont typeface="+mj-lt"/>
              <a:buAutoNum type="arabicPeriod"/>
            </a:pPr>
            <a:r>
              <a:rPr lang="en-US" dirty="0"/>
              <a:t>Explain how modern legal frameworks affect international data flow and how the information security industry is responsible for many compliance requirements.</a:t>
            </a:r>
          </a:p>
        </p:txBody>
      </p:sp>
    </p:spTree>
    <p:extLst>
      <p:ext uri="{BB962C8B-B14F-4D97-AF65-F5344CB8AC3E}">
        <p14:creationId xmlns:p14="http://schemas.microsoft.com/office/powerpoint/2010/main" val="33214574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Cyber Crimes and Data Breaches </a:t>
            </a:r>
            <a:endParaRPr lang="en-US" sz="6000" dirty="0"/>
          </a:p>
        </p:txBody>
      </p:sp>
      <p:sp>
        <p:nvSpPr>
          <p:cNvPr id="6" name="Content Placeholder 5"/>
          <p:cNvSpPr>
            <a:spLocks noGrp="1"/>
          </p:cNvSpPr>
          <p:nvPr>
            <p:ph sz="half" idx="10"/>
          </p:nvPr>
        </p:nvSpPr>
        <p:spPr>
          <a:xfrm>
            <a:off x="1158240" y="1812126"/>
            <a:ext cx="10038080" cy="4042574"/>
          </a:xfrm>
          <a:prstGeom prst="rect">
            <a:avLst/>
          </a:prstGeom>
        </p:spPr>
        <p:txBody>
          <a:bodyPr/>
          <a:lstStyle/>
          <a:p>
            <a:pPr marL="0" indent="0">
              <a:buNone/>
            </a:pPr>
            <a:r>
              <a:rPr lang="en-US" dirty="0"/>
              <a:t>Sample crimes:</a:t>
            </a:r>
          </a:p>
          <a:p>
            <a:pPr>
              <a:buFont typeface="Open Sans Semibold" panose="020B0706030804020204" pitchFamily="34" charset="0"/>
              <a:buChar char="•"/>
            </a:pPr>
            <a:r>
              <a:rPr lang="en-US" dirty="0"/>
              <a:t>Malware</a:t>
            </a:r>
          </a:p>
          <a:p>
            <a:pPr>
              <a:buFont typeface="Open Sans Semibold" panose="020B0706030804020204" pitchFamily="34" charset="0"/>
              <a:buChar char="•"/>
            </a:pPr>
            <a:r>
              <a:rPr lang="en-US" dirty="0"/>
              <a:t>Unauthorized access</a:t>
            </a:r>
          </a:p>
          <a:p>
            <a:pPr>
              <a:buFont typeface="Open Sans Semibold" panose="020B0706030804020204" pitchFamily="34" charset="0"/>
              <a:buChar char="•"/>
            </a:pPr>
            <a:r>
              <a:rPr lang="en-US" dirty="0"/>
              <a:t>Ransomware</a:t>
            </a:r>
          </a:p>
          <a:p>
            <a:pPr>
              <a:buFont typeface="Open Sans Semibold" panose="020B0706030804020204" pitchFamily="34" charset="0"/>
              <a:buChar char="•"/>
            </a:pPr>
            <a:r>
              <a:rPr lang="en-US" dirty="0"/>
              <a:t>Theft</a:t>
            </a:r>
          </a:p>
          <a:p>
            <a:pPr>
              <a:buFont typeface="Open Sans Semibold" panose="020B0706030804020204" pitchFamily="34" charset="0"/>
              <a:buChar char="•"/>
            </a:pPr>
            <a:r>
              <a:rPr lang="en-US" dirty="0"/>
              <a:t>Illegal use of resources</a:t>
            </a:r>
          </a:p>
          <a:p>
            <a:pPr>
              <a:spcAft>
                <a:spcPts val="600"/>
              </a:spcAft>
              <a:buFont typeface="Open Sans Semibold" panose="020B0706030804020204" pitchFamily="34" charset="0"/>
              <a:buChar char="•"/>
            </a:pPr>
            <a:r>
              <a:rPr lang="en-US" dirty="0"/>
              <a:t>Fraud</a:t>
            </a:r>
          </a:p>
          <a:p>
            <a:pPr marL="0" indent="0">
              <a:buNone/>
            </a:pPr>
            <a:r>
              <a:rPr lang="en-US" dirty="0"/>
              <a:t>Specific area of law that you should be familiar with: </a:t>
            </a:r>
            <a:r>
              <a:rPr lang="en-US" b="1" dirty="0"/>
              <a:t>data breach notification</a:t>
            </a:r>
          </a:p>
        </p:txBody>
      </p:sp>
    </p:spTree>
    <p:extLst>
      <p:ext uri="{BB962C8B-B14F-4D97-AF65-F5344CB8AC3E}">
        <p14:creationId xmlns:p14="http://schemas.microsoft.com/office/powerpoint/2010/main" val="20668755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0" y="559553"/>
            <a:ext cx="9638649" cy="1143000"/>
          </a:xfrm>
        </p:spPr>
        <p:txBody>
          <a:bodyPr>
            <a:noAutofit/>
          </a:bodyPr>
          <a:lstStyle/>
          <a:p>
            <a:pPr>
              <a:lnSpc>
                <a:spcPct val="110000"/>
              </a:lnSpc>
            </a:pPr>
            <a:r>
              <a:rPr lang="en-US" sz="5400" dirty="0"/>
              <a:t>Licensing and Intellectual Property Requirements</a:t>
            </a:r>
          </a:p>
        </p:txBody>
      </p:sp>
      <p:sp>
        <p:nvSpPr>
          <p:cNvPr id="6" name="Content Placeholder 5"/>
          <p:cNvSpPr>
            <a:spLocks noGrp="1"/>
          </p:cNvSpPr>
          <p:nvPr>
            <p:ph sz="half" idx="10"/>
          </p:nvPr>
        </p:nvSpPr>
        <p:spPr>
          <a:xfrm>
            <a:off x="1158240" y="2078684"/>
            <a:ext cx="10038080" cy="4042574"/>
          </a:xfrm>
          <a:prstGeom prst="rect">
            <a:avLst/>
          </a:prstGeom>
        </p:spPr>
        <p:txBody>
          <a:bodyPr/>
          <a:lstStyle/>
          <a:p>
            <a:pPr>
              <a:spcAft>
                <a:spcPts val="600"/>
              </a:spcAft>
            </a:pPr>
            <a:r>
              <a:rPr lang="en-US" b="1" dirty="0"/>
              <a:t>Intellectual property: </a:t>
            </a:r>
            <a:r>
              <a:rPr lang="en-US" dirty="0"/>
              <a:t>intangible assets</a:t>
            </a:r>
          </a:p>
          <a:p>
            <a:pPr>
              <a:spcAft>
                <a:spcPts val="600"/>
              </a:spcAft>
            </a:pPr>
            <a:r>
              <a:rPr lang="en-US" dirty="0"/>
              <a:t>Use of someone else’s intellectual property (including software) often requires licensing. Some forms of licensing:</a:t>
            </a:r>
          </a:p>
          <a:p>
            <a:pPr lvl="1"/>
            <a:r>
              <a:rPr lang="en-US" dirty="0"/>
              <a:t>Site</a:t>
            </a:r>
          </a:p>
          <a:p>
            <a:pPr lvl="1"/>
            <a:r>
              <a:rPr lang="en-US" dirty="0"/>
              <a:t>Per-seat</a:t>
            </a:r>
          </a:p>
          <a:p>
            <a:pPr lvl="1"/>
            <a:r>
              <a:rPr lang="en-US" dirty="0"/>
              <a:t>Shareware</a:t>
            </a:r>
          </a:p>
          <a:p>
            <a:pPr lvl="1"/>
            <a:r>
              <a:rPr lang="en-US" dirty="0"/>
              <a:t>Public domain (not a license type, but a property type)</a:t>
            </a:r>
          </a:p>
          <a:p>
            <a:pPr marL="0" indent="0">
              <a:buNone/>
            </a:pPr>
            <a:endParaRPr lang="en-US" dirty="0"/>
          </a:p>
        </p:txBody>
      </p:sp>
    </p:spTree>
    <p:extLst>
      <p:ext uri="{BB962C8B-B14F-4D97-AF65-F5344CB8AC3E}">
        <p14:creationId xmlns:p14="http://schemas.microsoft.com/office/powerpoint/2010/main" val="6777275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Digital Rights Management (DRM)</a:t>
            </a:r>
          </a:p>
        </p:txBody>
      </p:sp>
      <p:sp>
        <p:nvSpPr>
          <p:cNvPr id="8" name="Content Placeholder 2"/>
          <p:cNvSpPr txBox="1">
            <a:spLocks/>
          </p:cNvSpPr>
          <p:nvPr/>
        </p:nvSpPr>
        <p:spPr>
          <a:xfrm>
            <a:off x="1158240" y="1769803"/>
            <a:ext cx="9506842"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b="1" dirty="0"/>
              <a:t>DRM: </a:t>
            </a:r>
            <a:r>
              <a:rPr lang="en-US" dirty="0"/>
              <a:t>create an additional layer of access control within the organization for those files/data sets that contain proprietary material</a:t>
            </a:r>
          </a:p>
          <a:p>
            <a:r>
              <a:rPr lang="en-US" dirty="0"/>
              <a:t>DRM solution traits:</a:t>
            </a:r>
          </a:p>
        </p:txBody>
      </p:sp>
      <p:sp>
        <p:nvSpPr>
          <p:cNvPr id="4" name="Content Placeholder 2">
            <a:extLst>
              <a:ext uri="{FF2B5EF4-FFF2-40B4-BE49-F238E27FC236}">
                <a16:creationId xmlns:a16="http://schemas.microsoft.com/office/drawing/2014/main" id="{3D37F36A-FF96-466D-91DF-FBA6AAF8EC96}"/>
              </a:ext>
            </a:extLst>
          </p:cNvPr>
          <p:cNvSpPr txBox="1">
            <a:spLocks/>
          </p:cNvSpPr>
          <p:nvPr/>
        </p:nvSpPr>
        <p:spPr>
          <a:xfrm>
            <a:off x="1195201" y="3429000"/>
            <a:ext cx="9506842" cy="1305091"/>
          </a:xfrm>
          <a:prstGeom prst="rect">
            <a:avLst/>
          </a:prstGeom>
        </p:spPr>
        <p:txBody>
          <a:bodyPr numCol="2"/>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lvl="1"/>
            <a:r>
              <a:rPr lang="en-US" dirty="0"/>
              <a:t>Persistency</a:t>
            </a:r>
          </a:p>
          <a:p>
            <a:pPr lvl="1"/>
            <a:r>
              <a:rPr lang="en-US" dirty="0"/>
              <a:t>Continuous audit trail</a:t>
            </a:r>
          </a:p>
          <a:p>
            <a:pPr lvl="1"/>
            <a:r>
              <a:rPr lang="en-US" dirty="0"/>
              <a:t>Dynamic policy control</a:t>
            </a:r>
          </a:p>
          <a:p>
            <a:pPr lvl="1"/>
            <a:r>
              <a:rPr lang="en-US" dirty="0"/>
              <a:t>Interoperability</a:t>
            </a:r>
          </a:p>
          <a:p>
            <a:pPr lvl="1">
              <a:spcAft>
                <a:spcPts val="600"/>
              </a:spcAft>
            </a:pPr>
            <a:r>
              <a:rPr lang="en-US" dirty="0"/>
              <a:t>Automatic expiration</a:t>
            </a:r>
          </a:p>
        </p:txBody>
      </p:sp>
      <p:sp>
        <p:nvSpPr>
          <p:cNvPr id="6" name="Content Placeholder 2">
            <a:extLst>
              <a:ext uri="{FF2B5EF4-FFF2-40B4-BE49-F238E27FC236}">
                <a16:creationId xmlns:a16="http://schemas.microsoft.com/office/drawing/2014/main" id="{B458665B-6EF0-43FC-92FE-2199724FC0BB}"/>
              </a:ext>
            </a:extLst>
          </p:cNvPr>
          <p:cNvSpPr txBox="1">
            <a:spLocks/>
          </p:cNvSpPr>
          <p:nvPr/>
        </p:nvSpPr>
        <p:spPr>
          <a:xfrm>
            <a:off x="1195201" y="4734091"/>
            <a:ext cx="9506842"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DRM solutions often require the use of a local agent installed on endpoint devices.</a:t>
            </a:r>
          </a:p>
        </p:txBody>
      </p:sp>
    </p:spTree>
    <p:extLst>
      <p:ext uri="{BB962C8B-B14F-4D97-AF65-F5344CB8AC3E}">
        <p14:creationId xmlns:p14="http://schemas.microsoft.com/office/powerpoint/2010/main" val="3107610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Import/Export Controls</a:t>
            </a:r>
          </a:p>
        </p:txBody>
      </p:sp>
      <p:sp>
        <p:nvSpPr>
          <p:cNvPr id="8" name="Content Placeholder 2"/>
          <p:cNvSpPr txBox="1">
            <a:spLocks/>
          </p:cNvSpPr>
          <p:nvPr/>
        </p:nvSpPr>
        <p:spPr>
          <a:xfrm>
            <a:off x="1158240" y="1785483"/>
            <a:ext cx="9506842"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Some countries limit import of security tools, particularly encryption solutions (Russia, Brunei, Mongolia)</a:t>
            </a:r>
          </a:p>
          <a:p>
            <a:r>
              <a:rPr lang="en-US" dirty="0"/>
              <a:t>International legal restrictions (Wassenaar Agreement)</a:t>
            </a:r>
          </a:p>
          <a:p>
            <a:r>
              <a:rPr lang="en-US" dirty="0"/>
              <a:t>Some countries limit export (United States)</a:t>
            </a:r>
          </a:p>
        </p:txBody>
      </p:sp>
    </p:spTree>
    <p:extLst>
      <p:ext uri="{BB962C8B-B14F-4D97-AF65-F5344CB8AC3E}">
        <p14:creationId xmlns:p14="http://schemas.microsoft.com/office/powerpoint/2010/main" val="30476892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Trans-Border Data Flow</a:t>
            </a:r>
          </a:p>
        </p:txBody>
      </p:sp>
      <p:sp>
        <p:nvSpPr>
          <p:cNvPr id="8" name="Content Placeholder 2"/>
          <p:cNvSpPr txBox="1">
            <a:spLocks/>
          </p:cNvSpPr>
          <p:nvPr/>
        </p:nvSpPr>
        <p:spPr>
          <a:xfrm>
            <a:off x="1158240" y="1785483"/>
            <a:ext cx="9506842"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Aft>
                <a:spcPts val="600"/>
              </a:spcAft>
            </a:pPr>
            <a:r>
              <a:rPr lang="en-US" dirty="0"/>
              <a:t>International movement of data has become technically easier and faster, but more complicated legally</a:t>
            </a:r>
          </a:p>
          <a:p>
            <a:pPr>
              <a:spcAft>
                <a:spcPts val="600"/>
              </a:spcAft>
            </a:pPr>
            <a:r>
              <a:rPr lang="en-US" dirty="0"/>
              <a:t>The General Data Protection Regulation (GDPR) prevents any EU citizen’s privacy data from going to any country that does not have equivalent privacy law</a:t>
            </a:r>
          </a:p>
        </p:txBody>
      </p:sp>
    </p:spTree>
    <p:extLst>
      <p:ext uri="{BB962C8B-B14F-4D97-AF65-F5344CB8AC3E}">
        <p14:creationId xmlns:p14="http://schemas.microsoft.com/office/powerpoint/2010/main" val="101276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9674943" cy="4067973"/>
          </a:xfrm>
          <a:prstGeom prst="rect">
            <a:avLst/>
          </a:prstGeom>
        </p:spPr>
        <p:txBody>
          <a:bodyPr/>
          <a:lstStyle/>
          <a:p>
            <a:pPr marL="541338" indent="-541338">
              <a:buClrTx/>
              <a:buSzPct val="100000"/>
              <a:buFont typeface="+mj-lt"/>
              <a:buAutoNum type="arabicPeriod" startAt="11"/>
            </a:pPr>
            <a:r>
              <a:rPr lang="en-US" dirty="0"/>
              <a:t>Identify common practices of risk assessment and analysis.</a:t>
            </a:r>
          </a:p>
          <a:p>
            <a:pPr marL="541338" indent="-541338">
              <a:buClrTx/>
              <a:buSzPct val="100000"/>
              <a:buFont typeface="+mj-lt"/>
              <a:buAutoNum type="arabicPeriod" startAt="11"/>
            </a:pPr>
            <a:r>
              <a:rPr lang="en-US" dirty="0"/>
              <a:t>Know the four common methods of risk management.</a:t>
            </a:r>
          </a:p>
          <a:p>
            <a:pPr marL="541338" indent="-541338">
              <a:buClrTx/>
              <a:buSzPct val="100000"/>
              <a:buFont typeface="+mj-lt"/>
              <a:buAutoNum type="arabicPeriod" startAt="11"/>
            </a:pPr>
            <a:r>
              <a:rPr lang="en-US" dirty="0"/>
              <a:t>Know how to choose from the four common methods of risk management.</a:t>
            </a:r>
          </a:p>
          <a:p>
            <a:pPr marL="541338" indent="-541338">
              <a:buClrTx/>
              <a:buSzPct val="100000"/>
              <a:buFont typeface="+mj-lt"/>
              <a:buAutoNum type="arabicPeriod" startAt="11"/>
            </a:pPr>
            <a:r>
              <a:rPr lang="en-US" dirty="0"/>
              <a:t>Recognize common practices for selecting security controls.</a:t>
            </a:r>
          </a:p>
          <a:p>
            <a:pPr marL="541338" indent="-541338">
              <a:buClrTx/>
              <a:buSzPct val="100000"/>
              <a:buFont typeface="+mj-lt"/>
              <a:buAutoNum type="arabicPeriod" startAt="11"/>
            </a:pPr>
            <a:r>
              <a:rPr lang="en-US" dirty="0"/>
              <a:t>List the various types, classes, and categories of security controls.</a:t>
            </a:r>
          </a:p>
          <a:p>
            <a:pPr marL="541338" indent="-541338">
              <a:buClrTx/>
              <a:buSzPct val="100000"/>
              <a:buFont typeface="+mj-lt"/>
              <a:buAutoNum type="arabicPeriod" startAt="11"/>
            </a:pPr>
            <a:r>
              <a:rPr lang="en-US" dirty="0"/>
              <a:t>Describe the importance of monitoring and measuring the security program and controls and why this is performed on a continuous basis.</a:t>
            </a:r>
          </a:p>
        </p:txBody>
      </p:sp>
    </p:spTree>
    <p:extLst>
      <p:ext uri="{BB962C8B-B14F-4D97-AF65-F5344CB8AC3E}">
        <p14:creationId xmlns:p14="http://schemas.microsoft.com/office/powerpoint/2010/main" val="3446183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GDPR Compliance</a:t>
            </a:r>
          </a:p>
        </p:txBody>
      </p:sp>
      <p:sp>
        <p:nvSpPr>
          <p:cNvPr id="8" name="Content Placeholder 2"/>
          <p:cNvSpPr txBox="1">
            <a:spLocks/>
          </p:cNvSpPr>
          <p:nvPr/>
        </p:nvSpPr>
        <p:spPr>
          <a:xfrm>
            <a:off x="1158240" y="1785483"/>
            <a:ext cx="6414480" cy="2714651"/>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Countries that have EU-style privacy laws:</a:t>
            </a:r>
          </a:p>
        </p:txBody>
      </p:sp>
      <p:sp>
        <p:nvSpPr>
          <p:cNvPr id="6" name="Content Placeholder 2"/>
          <p:cNvSpPr txBox="1">
            <a:spLocks/>
          </p:cNvSpPr>
          <p:nvPr/>
        </p:nvSpPr>
        <p:spPr>
          <a:xfrm>
            <a:off x="1173988" y="2235205"/>
            <a:ext cx="8752242" cy="2332051"/>
          </a:xfrm>
          <a:prstGeom prst="rect">
            <a:avLst/>
          </a:prstGeom>
        </p:spPr>
        <p:txBody>
          <a:bodyPr numCol="2"/>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All EU countries</a:t>
            </a:r>
          </a:p>
          <a:p>
            <a:r>
              <a:rPr lang="en-US" dirty="0"/>
              <a:t>Andorra</a:t>
            </a:r>
          </a:p>
          <a:p>
            <a:r>
              <a:rPr lang="en-US" dirty="0"/>
              <a:t>Singapore</a:t>
            </a:r>
          </a:p>
          <a:p>
            <a:r>
              <a:rPr lang="en-US" dirty="0"/>
              <a:t>Switzerland</a:t>
            </a:r>
          </a:p>
          <a:p>
            <a:r>
              <a:rPr lang="en-US" dirty="0"/>
              <a:t>Japan</a:t>
            </a:r>
          </a:p>
          <a:p>
            <a:r>
              <a:rPr lang="en-US" dirty="0"/>
              <a:t>Israel</a:t>
            </a:r>
          </a:p>
          <a:p>
            <a:r>
              <a:rPr lang="en-US" dirty="0"/>
              <a:t>Australia</a:t>
            </a:r>
          </a:p>
          <a:p>
            <a:r>
              <a:rPr lang="en-US" dirty="0"/>
              <a:t>Argentina</a:t>
            </a:r>
          </a:p>
          <a:p>
            <a:r>
              <a:rPr lang="en-US" dirty="0"/>
              <a:t>Uruguay</a:t>
            </a:r>
          </a:p>
          <a:p>
            <a:r>
              <a:rPr lang="en-US" dirty="0"/>
              <a:t>Canada</a:t>
            </a:r>
          </a:p>
        </p:txBody>
      </p:sp>
    </p:spTree>
    <p:extLst>
      <p:ext uri="{BB962C8B-B14F-4D97-AF65-F5344CB8AC3E}">
        <p14:creationId xmlns:p14="http://schemas.microsoft.com/office/powerpoint/2010/main" val="15587318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GDPR Compliance (continued)</a:t>
            </a:r>
          </a:p>
        </p:txBody>
      </p:sp>
      <p:sp>
        <p:nvSpPr>
          <p:cNvPr id="4" name="Content Placeholder 2"/>
          <p:cNvSpPr txBox="1">
            <a:spLocks/>
          </p:cNvSpPr>
          <p:nvPr/>
        </p:nvSpPr>
        <p:spPr>
          <a:xfrm>
            <a:off x="1158238" y="1785483"/>
            <a:ext cx="10370985" cy="3811878"/>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t>Countries that don’t:</a:t>
            </a:r>
          </a:p>
          <a:p>
            <a:r>
              <a:rPr lang="en-US" dirty="0"/>
              <a:t>The United States (</a:t>
            </a:r>
            <a:r>
              <a:rPr lang="en-US" i="1" dirty="0"/>
              <a:t>unless</a:t>
            </a:r>
            <a:r>
              <a:rPr lang="en-US" dirty="0"/>
              <a:t> the entity subscribes to the Privacy Shield program)</a:t>
            </a:r>
          </a:p>
          <a:p>
            <a:pPr>
              <a:spcAft>
                <a:spcPts val="900"/>
              </a:spcAft>
            </a:pPr>
            <a:r>
              <a:rPr lang="en-US" dirty="0"/>
              <a:t>Everywhere else</a:t>
            </a:r>
          </a:p>
          <a:p>
            <a:pPr marL="0" lvl="0" indent="0">
              <a:buNone/>
            </a:pPr>
            <a:r>
              <a:rPr lang="en-US" b="1" dirty="0">
                <a:solidFill>
                  <a:schemeClr val="dk1"/>
                </a:solidFill>
                <a:ea typeface="Calibri"/>
                <a:sym typeface="Calibri"/>
              </a:rPr>
              <a:t>Compliance exception: </a:t>
            </a:r>
            <a:r>
              <a:rPr lang="en-US" dirty="0">
                <a:solidFill>
                  <a:schemeClr val="dk1"/>
                </a:solidFill>
                <a:ea typeface="Calibri"/>
                <a:sym typeface="Calibri"/>
              </a:rPr>
              <a:t>an organization may use standard contractual clauses and internal policy to stipulate GDPR compliance</a:t>
            </a:r>
          </a:p>
        </p:txBody>
      </p:sp>
    </p:spTree>
    <p:extLst>
      <p:ext uri="{BB962C8B-B14F-4D97-AF65-F5344CB8AC3E}">
        <p14:creationId xmlns:p14="http://schemas.microsoft.com/office/powerpoint/2010/main" val="40725725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Privacy Terms</a:t>
            </a:r>
          </a:p>
        </p:txBody>
      </p:sp>
      <p:sp>
        <p:nvSpPr>
          <p:cNvPr id="8" name="Content Placeholder 2"/>
          <p:cNvSpPr txBox="1">
            <a:spLocks/>
          </p:cNvSpPr>
          <p:nvPr/>
        </p:nvSpPr>
        <p:spPr>
          <a:xfrm>
            <a:off x="1158239" y="1801163"/>
            <a:ext cx="10631999" cy="4515039"/>
          </a:xfrm>
          <a:prstGeom prst="rect">
            <a:avLst/>
          </a:prstGeom>
        </p:spPr>
        <p:txBody>
          <a:bodyPr numCol="1"/>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a:spcBef>
                <a:spcPts val="576"/>
              </a:spcBef>
            </a:pPr>
            <a:r>
              <a:rPr lang="en-US" b="1" dirty="0"/>
              <a:t>Personally identifiable information (PII): </a:t>
            </a:r>
            <a:r>
              <a:rPr lang="en-US" dirty="0"/>
              <a:t>any data about a human being that could be used to identify that person</a:t>
            </a:r>
          </a:p>
          <a:p>
            <a:pPr>
              <a:spcBef>
                <a:spcPts val="576"/>
              </a:spcBef>
            </a:pPr>
            <a:r>
              <a:rPr lang="en-US" dirty="0"/>
              <a:t>Examples (from various jurisdictions/statutes):</a:t>
            </a:r>
          </a:p>
          <a:p>
            <a:pPr lvl="1">
              <a:spcBef>
                <a:spcPts val="576"/>
              </a:spcBef>
            </a:pPr>
            <a:r>
              <a:rPr lang="en-US" dirty="0"/>
              <a:t>Name</a:t>
            </a:r>
          </a:p>
          <a:p>
            <a:pPr lvl="1">
              <a:spcBef>
                <a:spcPts val="576"/>
              </a:spcBef>
            </a:pPr>
            <a:r>
              <a:rPr lang="en-US" dirty="0"/>
              <a:t>Tax identification number/Social Security number</a:t>
            </a:r>
          </a:p>
          <a:p>
            <a:pPr lvl="1">
              <a:spcBef>
                <a:spcPts val="576"/>
              </a:spcBef>
            </a:pPr>
            <a:r>
              <a:rPr lang="en-US" dirty="0"/>
              <a:t>Home address</a:t>
            </a:r>
          </a:p>
          <a:p>
            <a:pPr lvl="1">
              <a:spcBef>
                <a:spcPts val="576"/>
              </a:spcBef>
            </a:pPr>
            <a:r>
              <a:rPr lang="en-US" dirty="0"/>
              <a:t>Mobile telephone number</a:t>
            </a:r>
          </a:p>
          <a:p>
            <a:pPr lvl="1">
              <a:spcBef>
                <a:spcPts val="576"/>
              </a:spcBef>
            </a:pPr>
            <a:r>
              <a:rPr lang="en-US" spc="-50" dirty="0"/>
              <a:t>Specific computer data (MAC address, IP address of the user’s machine)</a:t>
            </a:r>
          </a:p>
        </p:txBody>
      </p:sp>
    </p:spTree>
    <p:extLst>
      <p:ext uri="{BB962C8B-B14F-4D97-AF65-F5344CB8AC3E}">
        <p14:creationId xmlns:p14="http://schemas.microsoft.com/office/powerpoint/2010/main" val="192176865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559355" cy="1143000"/>
          </a:xfrm>
        </p:spPr>
        <p:txBody>
          <a:bodyPr>
            <a:normAutofit/>
          </a:bodyPr>
          <a:lstStyle/>
          <a:p>
            <a:r>
              <a:rPr lang="en-US" dirty="0"/>
              <a:t>Privacy Terms (continued)</a:t>
            </a:r>
          </a:p>
        </p:txBody>
      </p:sp>
      <p:sp>
        <p:nvSpPr>
          <p:cNvPr id="8" name="Content Placeholder 2"/>
          <p:cNvSpPr txBox="1">
            <a:spLocks/>
          </p:cNvSpPr>
          <p:nvPr/>
        </p:nvSpPr>
        <p:spPr>
          <a:xfrm>
            <a:off x="1158240" y="1628683"/>
            <a:ext cx="9506842" cy="4353560"/>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a:t>Credit card number</a:t>
            </a:r>
          </a:p>
          <a:p>
            <a:r>
              <a:rPr lang="en-US" dirty="0"/>
              <a:t>Bank account number</a:t>
            </a:r>
          </a:p>
          <a:p>
            <a:r>
              <a:rPr lang="en-US" dirty="0"/>
              <a:t>Facial photograph</a:t>
            </a:r>
          </a:p>
          <a:p>
            <a:r>
              <a:rPr lang="en-US" dirty="0"/>
              <a:t>Data subject</a:t>
            </a:r>
          </a:p>
          <a:p>
            <a:r>
              <a:rPr lang="en-US" dirty="0"/>
              <a:t>Data owner/data controller</a:t>
            </a:r>
          </a:p>
          <a:p>
            <a:r>
              <a:rPr lang="en-US" dirty="0"/>
              <a:t>Data processor </a:t>
            </a:r>
          </a:p>
          <a:p>
            <a:r>
              <a:rPr lang="en-US" dirty="0"/>
              <a:t>Data custodian</a:t>
            </a:r>
          </a:p>
        </p:txBody>
      </p:sp>
    </p:spTree>
    <p:extLst>
      <p:ext uri="{BB962C8B-B14F-4D97-AF65-F5344CB8AC3E}">
        <p14:creationId xmlns:p14="http://schemas.microsoft.com/office/powerpoint/2010/main" val="3632342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630265" cy="1362075"/>
          </a:xfrm>
        </p:spPr>
        <p:txBody>
          <a:bodyPr/>
          <a:lstStyle/>
          <a:p>
            <a:r>
              <a:rPr lang="en-US" dirty="0"/>
              <a:t>Security Policy, Standards, Procedures, and Guidelines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6</a:t>
            </a:r>
            <a:endParaRPr lang="en-US" sz="4600" dirty="0">
              <a:solidFill>
                <a:srgbClr val="006F53"/>
              </a:solidFill>
            </a:endParaRPr>
          </a:p>
        </p:txBody>
      </p:sp>
    </p:spTree>
    <p:extLst>
      <p:ext uri="{BB962C8B-B14F-4D97-AF65-F5344CB8AC3E}">
        <p14:creationId xmlns:p14="http://schemas.microsoft.com/office/powerpoint/2010/main" val="4266816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6000" dirty="0"/>
              <a:t>Module Objectives</a:t>
            </a:r>
          </a:p>
        </p:txBody>
      </p:sp>
      <p:sp>
        <p:nvSpPr>
          <p:cNvPr id="6" name="Content Placeholder 5"/>
          <p:cNvSpPr>
            <a:spLocks noGrp="1"/>
          </p:cNvSpPr>
          <p:nvPr>
            <p:ph sz="half" idx="10"/>
          </p:nvPr>
        </p:nvSpPr>
        <p:spPr>
          <a:xfrm>
            <a:off x="1158239" y="1812126"/>
            <a:ext cx="10478093" cy="4042574"/>
          </a:xfrm>
          <a:prstGeom prst="rect">
            <a:avLst/>
          </a:prstGeom>
        </p:spPr>
        <p:txBody>
          <a:bodyPr/>
          <a:lstStyle/>
          <a:p>
            <a:pPr marL="541338" indent="-541338">
              <a:buClrTx/>
              <a:buSzPct val="100000"/>
              <a:buFont typeface="+mj-lt"/>
              <a:buAutoNum type="arabicPeriod"/>
            </a:pPr>
            <a:r>
              <a:rPr lang="en-US" dirty="0"/>
              <a:t>Describe the hierarchy of written governance (policies, standards, guidelines, and processes).</a:t>
            </a:r>
          </a:p>
        </p:txBody>
      </p:sp>
    </p:spTree>
    <p:extLst>
      <p:ext uri="{BB962C8B-B14F-4D97-AF65-F5344CB8AC3E}">
        <p14:creationId xmlns:p14="http://schemas.microsoft.com/office/powerpoint/2010/main" val="2411724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95201" y="559553"/>
            <a:ext cx="10814689" cy="1143000"/>
          </a:xfrm>
        </p:spPr>
        <p:txBody>
          <a:bodyPr>
            <a:normAutofit/>
          </a:bodyPr>
          <a:lstStyle/>
          <a:p>
            <a:r>
              <a:rPr lang="en-US" dirty="0"/>
              <a:t>Policy/Standards/Procedures/Guidelines</a:t>
            </a:r>
            <a:endParaRPr lang="en-US" sz="6000" dirty="0"/>
          </a:p>
        </p:txBody>
      </p:sp>
      <p:sp>
        <p:nvSpPr>
          <p:cNvPr id="6" name="Content Placeholder 5"/>
          <p:cNvSpPr>
            <a:spLocks noGrp="1"/>
          </p:cNvSpPr>
          <p:nvPr>
            <p:ph sz="half" idx="10"/>
          </p:nvPr>
        </p:nvSpPr>
        <p:spPr>
          <a:xfrm>
            <a:off x="1158238" y="1812126"/>
            <a:ext cx="10851499" cy="4042574"/>
          </a:xfrm>
          <a:prstGeom prst="rect">
            <a:avLst/>
          </a:prstGeom>
        </p:spPr>
        <p:txBody>
          <a:bodyPr/>
          <a:lstStyle/>
          <a:p>
            <a:pPr>
              <a:spcAft>
                <a:spcPts val="600"/>
              </a:spcAft>
            </a:pPr>
            <a:r>
              <a:rPr lang="en-US" b="1" dirty="0"/>
              <a:t>Policy: </a:t>
            </a:r>
            <a:r>
              <a:rPr lang="en-US" dirty="0"/>
              <a:t>the written aspect of governance (including security governance)</a:t>
            </a:r>
          </a:p>
          <a:p>
            <a:pPr>
              <a:spcAft>
                <a:spcPts val="600"/>
              </a:spcAft>
            </a:pPr>
            <a:r>
              <a:rPr lang="en-US" b="1" dirty="0"/>
              <a:t>Standards: </a:t>
            </a:r>
            <a:r>
              <a:rPr lang="en-US" dirty="0"/>
              <a:t>specific mandates explicitly stating expectations of performance or conformance</a:t>
            </a:r>
          </a:p>
          <a:p>
            <a:pPr>
              <a:spcAft>
                <a:spcPts val="600"/>
              </a:spcAft>
            </a:pPr>
            <a:r>
              <a:rPr lang="en-US" b="1" dirty="0"/>
              <a:t>Procedures: </a:t>
            </a:r>
            <a:r>
              <a:rPr lang="en-US" dirty="0"/>
              <a:t>explicit, repeatable activities to accomplish a specific task</a:t>
            </a:r>
          </a:p>
          <a:p>
            <a:pPr>
              <a:spcAft>
                <a:spcPts val="600"/>
              </a:spcAft>
            </a:pPr>
            <a:r>
              <a:rPr lang="en-US" b="1" dirty="0"/>
              <a:t>Guidelines: </a:t>
            </a:r>
            <a:r>
              <a:rPr lang="en-US" dirty="0"/>
              <a:t>similar to standards in that they describe practices and expectations of activity to best accomplish tasks and attain goals; however, unlike standards, guidelines are not mandates but rather recommendations and suggestions</a:t>
            </a:r>
          </a:p>
        </p:txBody>
      </p:sp>
    </p:spTree>
    <p:extLst>
      <p:ext uri="{BB962C8B-B14F-4D97-AF65-F5344CB8AC3E}">
        <p14:creationId xmlns:p14="http://schemas.microsoft.com/office/powerpoint/2010/main" val="33641633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8987112" cy="1362075"/>
          </a:xfrm>
        </p:spPr>
        <p:txBody>
          <a:bodyPr/>
          <a:lstStyle/>
          <a:p>
            <a:r>
              <a:rPr lang="en-US" dirty="0"/>
              <a:t>Personnel Security Policies and Procedures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7</a:t>
            </a:r>
            <a:endParaRPr lang="en-US" sz="4600" dirty="0">
              <a:solidFill>
                <a:srgbClr val="006F53"/>
              </a:solidFill>
            </a:endParaRPr>
          </a:p>
        </p:txBody>
      </p:sp>
    </p:spTree>
    <p:extLst>
      <p:ext uri="{BB962C8B-B14F-4D97-AF65-F5344CB8AC3E}">
        <p14:creationId xmlns:p14="http://schemas.microsoft.com/office/powerpoint/2010/main" val="30152389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195201" y="559553"/>
            <a:ext cx="8666723" cy="1143000"/>
          </a:xfrm>
        </p:spPr>
        <p:txBody>
          <a:bodyPr>
            <a:normAutofit/>
          </a:bodyPr>
          <a:lstStyle/>
          <a:p>
            <a:r>
              <a:rPr lang="en-US" sz="6000" dirty="0"/>
              <a:t>Module Objectives</a:t>
            </a:r>
          </a:p>
        </p:txBody>
      </p:sp>
      <p:sp>
        <p:nvSpPr>
          <p:cNvPr id="10" name="Content Placeholder 5"/>
          <p:cNvSpPr>
            <a:spLocks noGrp="1"/>
          </p:cNvSpPr>
          <p:nvPr>
            <p:ph sz="half" idx="10"/>
          </p:nvPr>
        </p:nvSpPr>
        <p:spPr>
          <a:xfrm>
            <a:off x="1158239" y="1812126"/>
            <a:ext cx="10478093" cy="4042574"/>
          </a:xfrm>
          <a:prstGeom prst="rect">
            <a:avLst/>
          </a:prstGeom>
        </p:spPr>
        <p:txBody>
          <a:bodyPr/>
          <a:lstStyle/>
          <a:p>
            <a:pPr marL="541338" indent="-541338">
              <a:buClrTx/>
              <a:buSzPct val="100000"/>
              <a:buFont typeface="+mj-lt"/>
              <a:buAutoNum type="arabicPeriod"/>
            </a:pPr>
            <a:r>
              <a:rPr lang="en-US" dirty="0"/>
              <a:t>Identify the various means to support personnel security goals, including common policies and procedures.</a:t>
            </a:r>
          </a:p>
        </p:txBody>
      </p:sp>
    </p:spTree>
    <p:extLst>
      <p:ext uri="{BB962C8B-B14F-4D97-AF65-F5344CB8AC3E}">
        <p14:creationId xmlns:p14="http://schemas.microsoft.com/office/powerpoint/2010/main" val="1919507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8666723" cy="1143000"/>
          </a:xfrm>
        </p:spPr>
        <p:txBody>
          <a:bodyPr>
            <a:normAutofit/>
          </a:bodyPr>
          <a:lstStyle/>
          <a:p>
            <a:r>
              <a:rPr lang="en-US" dirty="0"/>
              <a:t>Candidate Screening and Hiring</a:t>
            </a:r>
            <a:endParaRPr lang="en-US" sz="6000" dirty="0"/>
          </a:p>
        </p:txBody>
      </p:sp>
      <p:sp>
        <p:nvSpPr>
          <p:cNvPr id="11" name="Content Placeholder 5"/>
          <p:cNvSpPr>
            <a:spLocks noGrp="1"/>
          </p:cNvSpPr>
          <p:nvPr>
            <p:ph sz="half" idx="10"/>
          </p:nvPr>
        </p:nvSpPr>
        <p:spPr>
          <a:xfrm>
            <a:off x="1158239" y="1812126"/>
            <a:ext cx="9720431" cy="4042574"/>
          </a:xfrm>
          <a:prstGeom prst="rect">
            <a:avLst/>
          </a:prstGeom>
        </p:spPr>
        <p:txBody>
          <a:bodyPr/>
          <a:lstStyle/>
          <a:p>
            <a:pPr>
              <a:spcBef>
                <a:spcPts val="576"/>
              </a:spcBef>
            </a:pPr>
            <a:r>
              <a:rPr lang="en-US" dirty="0"/>
              <a:t>Detailed job descriptions</a:t>
            </a:r>
          </a:p>
          <a:p>
            <a:pPr>
              <a:spcBef>
                <a:spcPts val="576"/>
              </a:spcBef>
            </a:pPr>
            <a:r>
              <a:rPr lang="en-US" dirty="0"/>
              <a:t>Checking references</a:t>
            </a:r>
          </a:p>
          <a:p>
            <a:pPr>
              <a:spcBef>
                <a:spcPts val="576"/>
              </a:spcBef>
            </a:pPr>
            <a:r>
              <a:rPr lang="en-US" dirty="0"/>
              <a:t>Employment history</a:t>
            </a:r>
          </a:p>
          <a:p>
            <a:pPr>
              <a:spcBef>
                <a:spcPts val="576"/>
              </a:spcBef>
            </a:pPr>
            <a:r>
              <a:rPr lang="en-US" dirty="0"/>
              <a:t>Background check</a:t>
            </a:r>
          </a:p>
          <a:p>
            <a:pPr>
              <a:spcBef>
                <a:spcPts val="576"/>
              </a:spcBef>
            </a:pPr>
            <a:r>
              <a:rPr lang="en-US" dirty="0"/>
              <a:t>Financial profile</a:t>
            </a:r>
          </a:p>
        </p:txBody>
      </p:sp>
    </p:spTree>
    <p:extLst>
      <p:ext uri="{BB962C8B-B14F-4D97-AF65-F5344CB8AC3E}">
        <p14:creationId xmlns:p14="http://schemas.microsoft.com/office/powerpoint/2010/main" val="226980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10552804" cy="4067973"/>
          </a:xfrm>
          <a:prstGeom prst="rect">
            <a:avLst/>
          </a:prstGeom>
        </p:spPr>
        <p:txBody>
          <a:bodyPr/>
          <a:lstStyle/>
          <a:p>
            <a:pPr marL="541338" indent="-541338">
              <a:buClrTx/>
              <a:buSzPct val="100000"/>
              <a:buFont typeface="+mj-lt"/>
              <a:buAutoNum type="arabicPeriod" startAt="17"/>
            </a:pPr>
            <a:r>
              <a:rPr lang="en-US" dirty="0"/>
              <a:t>Recognize common risk frameworks.</a:t>
            </a:r>
          </a:p>
          <a:p>
            <a:pPr marL="541338" indent="-541338">
              <a:buClrTx/>
              <a:buSzPct val="100000"/>
              <a:buFont typeface="+mj-lt"/>
              <a:buAutoNum type="arabicPeriod" startAt="17"/>
            </a:pPr>
            <a:r>
              <a:rPr lang="en-US" dirty="0"/>
              <a:t>Apply risk-based management concepts to the supply chain and the use of third parties for risk assessment and monitoring.</a:t>
            </a:r>
          </a:p>
          <a:p>
            <a:pPr marL="541338" indent="-541338">
              <a:buClrTx/>
              <a:buSzPct val="100000"/>
              <a:buFont typeface="+mj-lt"/>
              <a:buAutoNum type="arabicPeriod" startAt="17"/>
            </a:pPr>
            <a:r>
              <a:rPr lang="en-US" dirty="0"/>
              <a:t>Recognize standard threat modeling concepts.</a:t>
            </a:r>
          </a:p>
          <a:p>
            <a:pPr marL="541338" indent="-541338">
              <a:buClrTx/>
              <a:buSzPct val="100000"/>
              <a:buFont typeface="+mj-lt"/>
              <a:buAutoNum type="arabicPeriod" startAt="17"/>
            </a:pPr>
            <a:r>
              <a:rPr lang="en-US" dirty="0"/>
              <a:t>Apply threat modeling methodologies.</a:t>
            </a:r>
          </a:p>
          <a:p>
            <a:pPr marL="541338" indent="-541338">
              <a:buClrTx/>
              <a:buSzPct val="100000"/>
              <a:buFont typeface="+mj-lt"/>
              <a:buAutoNum type="arabicPeriod" startAt="17"/>
            </a:pPr>
            <a:r>
              <a:rPr lang="en-US" dirty="0"/>
              <a:t>Recognize common threats and risks.</a:t>
            </a:r>
          </a:p>
          <a:p>
            <a:pPr marL="541338" indent="-541338">
              <a:buClrTx/>
              <a:buSzPct val="100000"/>
              <a:buFont typeface="+mj-lt"/>
              <a:buAutoNum type="arabicPeriod" startAt="17"/>
            </a:pPr>
            <a:r>
              <a:rPr lang="en-US" dirty="0"/>
              <a:t>Recognize the purpose of the service level agreement, how it augments the contract, and which items should be contained </a:t>
            </a:r>
            <a:br>
              <a:rPr lang="en-US" dirty="0"/>
            </a:br>
            <a:r>
              <a:rPr lang="en-US" dirty="0"/>
              <a:t>in each.</a:t>
            </a:r>
          </a:p>
        </p:txBody>
      </p:sp>
    </p:spTree>
    <p:extLst>
      <p:ext uri="{BB962C8B-B14F-4D97-AF65-F5344CB8AC3E}">
        <p14:creationId xmlns:p14="http://schemas.microsoft.com/office/powerpoint/2010/main" val="5249472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10683944" cy="1143000"/>
          </a:xfrm>
        </p:spPr>
        <p:txBody>
          <a:bodyPr>
            <a:normAutofit/>
          </a:bodyPr>
          <a:lstStyle/>
          <a:p>
            <a:r>
              <a:rPr lang="en-US" dirty="0"/>
              <a:t>Employment Agreements and Policies</a:t>
            </a:r>
            <a:endParaRPr lang="en-US" sz="6000" dirty="0"/>
          </a:p>
        </p:txBody>
      </p:sp>
      <p:sp>
        <p:nvSpPr>
          <p:cNvPr id="11" name="Content Placeholder 5"/>
          <p:cNvSpPr>
            <a:spLocks noGrp="1"/>
          </p:cNvSpPr>
          <p:nvPr>
            <p:ph sz="half" idx="10"/>
          </p:nvPr>
        </p:nvSpPr>
        <p:spPr>
          <a:xfrm>
            <a:off x="1158239" y="1812126"/>
            <a:ext cx="9720431" cy="4042574"/>
          </a:xfrm>
          <a:prstGeom prst="rect">
            <a:avLst/>
          </a:prstGeom>
        </p:spPr>
        <p:txBody>
          <a:bodyPr/>
          <a:lstStyle/>
          <a:p>
            <a:pPr>
              <a:spcBef>
                <a:spcPts val="576"/>
              </a:spcBef>
            </a:pPr>
            <a:r>
              <a:rPr lang="en-US" dirty="0"/>
              <a:t>Employee handbook</a:t>
            </a:r>
          </a:p>
          <a:p>
            <a:pPr>
              <a:spcBef>
                <a:spcPts val="576"/>
              </a:spcBef>
            </a:pPr>
            <a:r>
              <a:rPr lang="en-US" dirty="0"/>
              <a:t>Employment contract</a:t>
            </a:r>
          </a:p>
          <a:p>
            <a:pPr>
              <a:spcBef>
                <a:spcPts val="576"/>
              </a:spcBef>
            </a:pPr>
            <a:r>
              <a:rPr lang="en-US" dirty="0"/>
              <a:t>Nondisclosure agreement (NDA)</a:t>
            </a:r>
          </a:p>
        </p:txBody>
      </p:sp>
    </p:spTree>
    <p:extLst>
      <p:ext uri="{BB962C8B-B14F-4D97-AF65-F5344CB8AC3E}">
        <p14:creationId xmlns:p14="http://schemas.microsoft.com/office/powerpoint/2010/main" val="17442559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10683944" cy="1143000"/>
          </a:xfrm>
        </p:spPr>
        <p:txBody>
          <a:bodyPr>
            <a:normAutofit/>
          </a:bodyPr>
          <a:lstStyle/>
          <a:p>
            <a:r>
              <a:rPr lang="en-US" dirty="0"/>
              <a:t>Onboarding and Termination Process</a:t>
            </a:r>
            <a:endParaRPr lang="en-US" sz="6000" dirty="0"/>
          </a:p>
        </p:txBody>
      </p:sp>
      <p:sp>
        <p:nvSpPr>
          <p:cNvPr id="11" name="Content Placeholder 5"/>
          <p:cNvSpPr>
            <a:spLocks noGrp="1"/>
          </p:cNvSpPr>
          <p:nvPr>
            <p:ph sz="half" idx="10"/>
          </p:nvPr>
        </p:nvSpPr>
        <p:spPr>
          <a:xfrm>
            <a:off x="1158238" y="1812126"/>
            <a:ext cx="6424989" cy="4042574"/>
          </a:xfrm>
          <a:prstGeom prst="rect">
            <a:avLst/>
          </a:prstGeom>
        </p:spPr>
        <p:txBody>
          <a:bodyPr/>
          <a:lstStyle/>
          <a:p>
            <a:pPr marL="0" indent="0">
              <a:spcBef>
                <a:spcPts val="576"/>
              </a:spcBef>
              <a:buNone/>
            </a:pPr>
            <a:r>
              <a:rPr lang="en-US" b="1" dirty="0"/>
              <a:t>Onboarding</a:t>
            </a:r>
          </a:p>
          <a:p>
            <a:pPr>
              <a:spcBef>
                <a:spcPts val="576"/>
              </a:spcBef>
            </a:pPr>
            <a:r>
              <a:rPr lang="en-US" dirty="0"/>
              <a:t>Review of the contract terms and job description </a:t>
            </a:r>
          </a:p>
          <a:p>
            <a:pPr>
              <a:spcBef>
                <a:spcPts val="576"/>
              </a:spcBef>
            </a:pPr>
            <a:r>
              <a:rPr lang="en-US" dirty="0"/>
              <a:t>Formal initial training to familiarize the new employee with the organization’s security policies and procedures</a:t>
            </a:r>
          </a:p>
          <a:p>
            <a:pPr>
              <a:spcBef>
                <a:spcPts val="576"/>
              </a:spcBef>
            </a:pPr>
            <a:r>
              <a:rPr lang="en-US" dirty="0"/>
              <a:t>Signing NDA </a:t>
            </a:r>
          </a:p>
          <a:p>
            <a:pPr>
              <a:spcBef>
                <a:spcPts val="576"/>
              </a:spcBef>
            </a:pPr>
            <a:r>
              <a:rPr lang="en-US" dirty="0"/>
              <a:t>Secure process for issuing the employee any access information or tools</a:t>
            </a:r>
          </a:p>
        </p:txBody>
      </p:sp>
      <p:sp>
        <p:nvSpPr>
          <p:cNvPr id="4" name="Content Placeholder 5"/>
          <p:cNvSpPr txBox="1">
            <a:spLocks/>
          </p:cNvSpPr>
          <p:nvPr/>
        </p:nvSpPr>
        <p:spPr>
          <a:xfrm>
            <a:off x="7989681" y="1812126"/>
            <a:ext cx="3217059" cy="4042574"/>
          </a:xfrm>
          <a:prstGeom prst="rect">
            <a:avLst/>
          </a:prstGeom>
        </p:spPr>
        <p:txBody>
          <a:bodyPr/>
          <a:lstStyle>
            <a:lvl1pPr marL="342814" indent="-342814" algn="l" defTabSz="457086" rtl="0" eaLnBrk="1" latinLnBrk="0" hangingPunct="1">
              <a:spcBef>
                <a:spcPct val="20000"/>
              </a:spcBef>
              <a:buClr>
                <a:srgbClr val="006F53"/>
              </a:buClr>
              <a:buSzPct val="120000"/>
              <a:buFont typeface="Arial"/>
              <a:buChar char="•"/>
              <a:defRPr sz="2400" b="0" kern="1200">
                <a:solidFill>
                  <a:srgbClr val="000000"/>
                </a:solidFill>
                <a:latin typeface="Open Sans Semibold"/>
                <a:ea typeface="Open Sans" panose="020B0606030504020204" pitchFamily="34" charset="0"/>
                <a:cs typeface="Open Sans Semibold"/>
              </a:defRPr>
            </a:lvl1pPr>
            <a:lvl2pPr marL="742950" indent="-285750" algn="l" defTabSz="457086" rtl="0" eaLnBrk="1" latinLnBrk="0" hangingPunct="1">
              <a:spcBef>
                <a:spcPct val="20000"/>
              </a:spcBef>
              <a:buClr>
                <a:srgbClr val="006F53"/>
              </a:buClr>
              <a:buSzPct val="90000"/>
              <a:buFont typeface="Courier New" panose="02070309020205020404" pitchFamily="49" charset="0"/>
              <a:buChar char="o"/>
              <a:defRPr sz="2200" b="0" kern="1200">
                <a:solidFill>
                  <a:srgbClr val="000000"/>
                </a:solidFill>
                <a:latin typeface="Open Sans Semibold"/>
                <a:ea typeface="Open Sans" panose="020B0606030504020204" pitchFamily="34" charset="0"/>
                <a:cs typeface="Open Sans Semibold"/>
              </a:defRPr>
            </a:lvl2pPr>
            <a:lvl3pPr marL="1143000" indent="-228600" algn="l" defTabSz="457086" rtl="0" eaLnBrk="1" latinLnBrk="0" hangingPunct="1">
              <a:spcBef>
                <a:spcPct val="20000"/>
              </a:spcBef>
              <a:buClr>
                <a:srgbClr val="006F53"/>
              </a:buClr>
              <a:buFontTx/>
              <a:buChar char="−"/>
              <a:defRPr sz="2000" b="0" kern="1200">
                <a:solidFill>
                  <a:srgbClr val="000000"/>
                </a:solidFill>
                <a:latin typeface="Open Sans Semibold"/>
                <a:ea typeface="Open Sans" panose="020B0606030504020204" pitchFamily="34" charset="0"/>
                <a:cs typeface="Open Sans Semibold"/>
              </a:defRPr>
            </a:lvl3pPr>
            <a:lvl4pPr marL="1600200" indent="-228600" algn="l" defTabSz="457086" rtl="0" eaLnBrk="1" latinLnBrk="0" hangingPunct="1">
              <a:spcBef>
                <a:spcPct val="20000"/>
              </a:spcBef>
              <a:buClr>
                <a:srgbClr val="006F53"/>
              </a:buClr>
              <a:buFont typeface="Arial" panose="020B0604020202020204" pitchFamily="34" charset="0"/>
              <a:buChar char="»"/>
              <a:defRPr sz="1800" b="0" kern="1200">
                <a:solidFill>
                  <a:srgbClr val="000000"/>
                </a:solidFill>
                <a:latin typeface="Open Sans Semibold"/>
                <a:ea typeface="Open Sans" panose="020B0606030504020204" pitchFamily="34" charset="0"/>
                <a:cs typeface="Open Sans Semibold"/>
              </a:defRPr>
            </a:lvl4pPr>
            <a:lvl5pPr marL="2056886" indent="-228544" algn="l" defTabSz="457086" rtl="0" eaLnBrk="1" latinLnBrk="0" hangingPunct="1">
              <a:spcBef>
                <a:spcPct val="20000"/>
              </a:spcBef>
              <a:buClr>
                <a:srgbClr val="516275"/>
              </a:buClr>
              <a:buFont typeface="Arial"/>
              <a:buChar char="»"/>
              <a:defRPr sz="1800" b="0" kern="1200">
                <a:solidFill>
                  <a:srgbClr val="595959"/>
                </a:solidFill>
                <a:latin typeface="Gill Sans Light"/>
                <a:ea typeface="+mn-ea"/>
                <a:cs typeface="+mn-cs"/>
              </a:defRPr>
            </a:lvl5pPr>
            <a:lvl6pPr marL="2513972" indent="-228544" algn="l" defTabSz="457086" rtl="0" eaLnBrk="1" latinLnBrk="0" hangingPunct="1">
              <a:spcBef>
                <a:spcPct val="20000"/>
              </a:spcBef>
              <a:buFont typeface="Arial"/>
              <a:buChar char="•"/>
              <a:defRPr sz="1800" kern="1200">
                <a:solidFill>
                  <a:schemeClr val="tx1"/>
                </a:solidFill>
                <a:latin typeface="+mn-lt"/>
                <a:ea typeface="+mn-ea"/>
                <a:cs typeface="+mn-cs"/>
              </a:defRPr>
            </a:lvl6pPr>
            <a:lvl7pPr marL="2971058" indent="-228544" algn="l" defTabSz="457086" rtl="0" eaLnBrk="1" latinLnBrk="0" hangingPunct="1">
              <a:spcBef>
                <a:spcPct val="20000"/>
              </a:spcBef>
              <a:buFont typeface="Arial"/>
              <a:buChar char="•"/>
              <a:defRPr sz="1800" kern="1200">
                <a:solidFill>
                  <a:schemeClr val="tx1"/>
                </a:solidFill>
                <a:latin typeface="+mn-lt"/>
                <a:ea typeface="+mn-ea"/>
                <a:cs typeface="+mn-cs"/>
              </a:defRPr>
            </a:lvl7pPr>
            <a:lvl8pPr marL="3428145" indent="-228544" algn="l" defTabSz="457086" rtl="0" eaLnBrk="1" latinLnBrk="0" hangingPunct="1">
              <a:spcBef>
                <a:spcPct val="20000"/>
              </a:spcBef>
              <a:buFont typeface="Arial"/>
              <a:buChar char="•"/>
              <a:defRPr sz="1800" kern="1200">
                <a:solidFill>
                  <a:schemeClr val="tx1"/>
                </a:solidFill>
                <a:latin typeface="+mn-lt"/>
                <a:ea typeface="+mn-ea"/>
                <a:cs typeface="+mn-cs"/>
              </a:defRPr>
            </a:lvl8pPr>
            <a:lvl9pPr marL="3885231" indent="-228544" algn="l" defTabSz="457086"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576"/>
              </a:spcBef>
              <a:buNone/>
            </a:pPr>
            <a:r>
              <a:rPr lang="en-US" b="1" dirty="0"/>
              <a:t>Termination</a:t>
            </a:r>
          </a:p>
          <a:p>
            <a:pPr>
              <a:spcBef>
                <a:spcPts val="576"/>
              </a:spcBef>
            </a:pPr>
            <a:r>
              <a:rPr lang="en-US" dirty="0"/>
              <a:t>Lock user account</a:t>
            </a:r>
          </a:p>
          <a:p>
            <a:pPr>
              <a:spcBef>
                <a:spcPts val="576"/>
              </a:spcBef>
            </a:pPr>
            <a:r>
              <a:rPr lang="en-US" dirty="0"/>
              <a:t>Recover property</a:t>
            </a:r>
          </a:p>
          <a:p>
            <a:pPr>
              <a:spcBef>
                <a:spcPts val="576"/>
              </a:spcBef>
            </a:pPr>
            <a:r>
              <a:rPr lang="en-US" dirty="0"/>
              <a:t>Exit interview</a:t>
            </a:r>
          </a:p>
          <a:p>
            <a:pPr>
              <a:spcBef>
                <a:spcPts val="576"/>
              </a:spcBef>
            </a:pPr>
            <a:r>
              <a:rPr lang="en-US" dirty="0"/>
              <a:t>Review NDA</a:t>
            </a:r>
          </a:p>
        </p:txBody>
      </p:sp>
    </p:spTree>
    <p:extLst>
      <p:ext uri="{BB962C8B-B14F-4D97-AF65-F5344CB8AC3E}">
        <p14:creationId xmlns:p14="http://schemas.microsoft.com/office/powerpoint/2010/main" val="35219277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10683944" cy="1143000"/>
          </a:xfrm>
        </p:spPr>
        <p:txBody>
          <a:bodyPr>
            <a:normAutofit fontScale="90000"/>
          </a:bodyPr>
          <a:lstStyle/>
          <a:p>
            <a:r>
              <a:rPr lang="en-US" dirty="0"/>
              <a:t>Vendor, Consultant, and Contractor Agreements and Controls</a:t>
            </a:r>
            <a:endParaRPr lang="en-US" sz="6000" dirty="0"/>
          </a:p>
        </p:txBody>
      </p:sp>
      <p:sp>
        <p:nvSpPr>
          <p:cNvPr id="11" name="Content Placeholder 5"/>
          <p:cNvSpPr>
            <a:spLocks noGrp="1"/>
          </p:cNvSpPr>
          <p:nvPr>
            <p:ph sz="half" idx="10"/>
          </p:nvPr>
        </p:nvSpPr>
        <p:spPr>
          <a:xfrm>
            <a:off x="1158238" y="2047326"/>
            <a:ext cx="10123214" cy="4042574"/>
          </a:xfrm>
          <a:prstGeom prst="rect">
            <a:avLst/>
          </a:prstGeom>
        </p:spPr>
        <p:txBody>
          <a:bodyPr/>
          <a:lstStyle/>
          <a:p>
            <a:pPr>
              <a:spcBef>
                <a:spcPts val="576"/>
              </a:spcBef>
            </a:pPr>
            <a:r>
              <a:rPr lang="en-US" dirty="0"/>
              <a:t>Additional contractual protections</a:t>
            </a:r>
          </a:p>
          <a:p>
            <a:pPr>
              <a:spcBef>
                <a:spcPts val="576"/>
              </a:spcBef>
            </a:pPr>
            <a:r>
              <a:rPr lang="en-US" dirty="0"/>
              <a:t>Distinct accounts</a:t>
            </a:r>
          </a:p>
          <a:p>
            <a:pPr>
              <a:spcBef>
                <a:spcPts val="576"/>
              </a:spcBef>
            </a:pPr>
            <a:r>
              <a:rPr lang="en-US" dirty="0"/>
              <a:t>Escort requirements</a:t>
            </a:r>
          </a:p>
          <a:p>
            <a:pPr>
              <a:spcBef>
                <a:spcPts val="576"/>
              </a:spcBef>
            </a:pPr>
            <a:r>
              <a:rPr lang="en-US" dirty="0"/>
              <a:t>Distinguishing identification</a:t>
            </a:r>
          </a:p>
          <a:p>
            <a:pPr>
              <a:spcBef>
                <a:spcPts val="576"/>
              </a:spcBef>
            </a:pPr>
            <a:r>
              <a:rPr lang="en-US" dirty="0"/>
              <a:t>NDA</a:t>
            </a:r>
          </a:p>
        </p:txBody>
      </p:sp>
    </p:spTree>
    <p:extLst>
      <p:ext uri="{BB962C8B-B14F-4D97-AF65-F5344CB8AC3E}">
        <p14:creationId xmlns:p14="http://schemas.microsoft.com/office/powerpoint/2010/main" val="566968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10683944" cy="1143000"/>
          </a:xfrm>
        </p:spPr>
        <p:txBody>
          <a:bodyPr>
            <a:normAutofit/>
          </a:bodyPr>
          <a:lstStyle/>
          <a:p>
            <a:r>
              <a:rPr lang="en-US" dirty="0"/>
              <a:t>Compliance Policy Requirements</a:t>
            </a:r>
            <a:endParaRPr lang="en-US" sz="6000" dirty="0"/>
          </a:p>
        </p:txBody>
      </p:sp>
      <p:sp>
        <p:nvSpPr>
          <p:cNvPr id="11" name="Content Placeholder 5"/>
          <p:cNvSpPr>
            <a:spLocks noGrp="1"/>
          </p:cNvSpPr>
          <p:nvPr>
            <p:ph sz="half" idx="10"/>
          </p:nvPr>
        </p:nvSpPr>
        <p:spPr>
          <a:xfrm>
            <a:off x="1158238" y="1812126"/>
            <a:ext cx="9880402" cy="4042574"/>
          </a:xfrm>
          <a:prstGeom prst="rect">
            <a:avLst/>
          </a:prstGeom>
        </p:spPr>
        <p:txBody>
          <a:bodyPr/>
          <a:lstStyle/>
          <a:p>
            <a:pPr>
              <a:spcBef>
                <a:spcPts val="576"/>
              </a:spcBef>
            </a:pPr>
            <a:r>
              <a:rPr lang="en-US" dirty="0"/>
              <a:t>Acceptable use policies (AUPs)</a:t>
            </a:r>
          </a:p>
          <a:p>
            <a:pPr>
              <a:spcBef>
                <a:spcPts val="576"/>
              </a:spcBef>
            </a:pPr>
            <a:r>
              <a:rPr lang="en-US" dirty="0"/>
              <a:t>Common facets:</a:t>
            </a:r>
          </a:p>
          <a:p>
            <a:pPr lvl="1">
              <a:spcBef>
                <a:spcPts val="576"/>
              </a:spcBef>
            </a:pPr>
            <a:r>
              <a:rPr lang="en-US" dirty="0"/>
              <a:t>Data access</a:t>
            </a:r>
          </a:p>
          <a:p>
            <a:pPr lvl="1">
              <a:spcBef>
                <a:spcPts val="576"/>
              </a:spcBef>
            </a:pPr>
            <a:r>
              <a:rPr lang="en-US" dirty="0"/>
              <a:t>System access</a:t>
            </a:r>
          </a:p>
          <a:p>
            <a:pPr lvl="1">
              <a:spcBef>
                <a:spcPts val="576"/>
              </a:spcBef>
            </a:pPr>
            <a:r>
              <a:rPr lang="en-US" dirty="0"/>
              <a:t>Data disclosure</a:t>
            </a:r>
          </a:p>
          <a:p>
            <a:pPr lvl="1">
              <a:spcBef>
                <a:spcPts val="576"/>
              </a:spcBef>
            </a:pPr>
            <a:r>
              <a:rPr lang="en-US" dirty="0"/>
              <a:t>Passwords</a:t>
            </a:r>
          </a:p>
          <a:p>
            <a:pPr lvl="1">
              <a:spcBef>
                <a:spcPts val="576"/>
              </a:spcBef>
            </a:pPr>
            <a:r>
              <a:rPr lang="en-US" dirty="0"/>
              <a:t>Data retention</a:t>
            </a:r>
          </a:p>
          <a:p>
            <a:pPr lvl="1">
              <a:spcBef>
                <a:spcPts val="576"/>
              </a:spcBef>
            </a:pPr>
            <a:r>
              <a:rPr lang="en-US" dirty="0"/>
              <a:t>Internet usage</a:t>
            </a:r>
          </a:p>
          <a:p>
            <a:pPr>
              <a:spcBef>
                <a:spcPts val="576"/>
              </a:spcBef>
            </a:pPr>
            <a:r>
              <a:rPr lang="en-US" dirty="0"/>
              <a:t>Surveillance, within restraints of applicable law</a:t>
            </a:r>
          </a:p>
          <a:p>
            <a:pPr>
              <a:spcBef>
                <a:spcPts val="576"/>
              </a:spcBef>
            </a:pPr>
            <a:endParaRPr lang="en-US" dirty="0"/>
          </a:p>
        </p:txBody>
      </p:sp>
    </p:spTree>
    <p:extLst>
      <p:ext uri="{BB962C8B-B14F-4D97-AF65-F5344CB8AC3E}">
        <p14:creationId xmlns:p14="http://schemas.microsoft.com/office/powerpoint/2010/main" val="25207521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10683944" cy="1143000"/>
          </a:xfrm>
        </p:spPr>
        <p:txBody>
          <a:bodyPr>
            <a:normAutofit/>
          </a:bodyPr>
          <a:lstStyle/>
          <a:p>
            <a:r>
              <a:rPr lang="en-US" dirty="0"/>
              <a:t>Privacy Policy Requirements</a:t>
            </a:r>
            <a:endParaRPr lang="en-US" sz="6000" dirty="0"/>
          </a:p>
        </p:txBody>
      </p:sp>
      <p:sp>
        <p:nvSpPr>
          <p:cNvPr id="11" name="Content Placeholder 5"/>
          <p:cNvSpPr>
            <a:spLocks noGrp="1"/>
          </p:cNvSpPr>
          <p:nvPr>
            <p:ph sz="half" idx="10"/>
          </p:nvPr>
        </p:nvSpPr>
        <p:spPr>
          <a:xfrm>
            <a:off x="1158238" y="1812126"/>
            <a:ext cx="9880402" cy="4042574"/>
          </a:xfrm>
          <a:prstGeom prst="rect">
            <a:avLst/>
          </a:prstGeom>
        </p:spPr>
        <p:txBody>
          <a:bodyPr/>
          <a:lstStyle/>
          <a:p>
            <a:pPr marL="0" indent="0">
              <a:spcBef>
                <a:spcPts val="576"/>
              </a:spcBef>
              <a:buNone/>
            </a:pPr>
            <a:r>
              <a:rPr lang="en-US" dirty="0"/>
              <a:t>Document organization’s privacy requirements, within constraint of applicable laws</a:t>
            </a:r>
          </a:p>
          <a:p>
            <a:pPr>
              <a:spcBef>
                <a:spcPts val="576"/>
              </a:spcBef>
            </a:pPr>
            <a:r>
              <a:rPr lang="en-US" dirty="0"/>
              <a:t> Available to employees/staff</a:t>
            </a:r>
          </a:p>
          <a:p>
            <a:pPr>
              <a:spcBef>
                <a:spcPts val="576"/>
              </a:spcBef>
            </a:pPr>
            <a:r>
              <a:rPr lang="en-US" dirty="0"/>
              <a:t> Available to customers</a:t>
            </a:r>
          </a:p>
        </p:txBody>
      </p:sp>
    </p:spTree>
    <p:extLst>
      <p:ext uri="{BB962C8B-B14F-4D97-AF65-F5344CB8AC3E}">
        <p14:creationId xmlns:p14="http://schemas.microsoft.com/office/powerpoint/2010/main" val="7752508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368774" cy="1362075"/>
          </a:xfrm>
        </p:spPr>
        <p:txBody>
          <a:bodyPr/>
          <a:lstStyle/>
          <a:p>
            <a:r>
              <a:rPr lang="en-US" dirty="0"/>
              <a:t>Security Awareness, Education, and Training Programs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8</a:t>
            </a:r>
            <a:endParaRPr lang="en-US" sz="4600" dirty="0">
              <a:solidFill>
                <a:srgbClr val="006F53"/>
              </a:solidFill>
            </a:endParaRPr>
          </a:p>
        </p:txBody>
      </p:sp>
    </p:spTree>
    <p:extLst>
      <p:ext uri="{BB962C8B-B14F-4D97-AF65-F5344CB8AC3E}">
        <p14:creationId xmlns:p14="http://schemas.microsoft.com/office/powerpoint/2010/main" val="3587349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195201" y="559553"/>
            <a:ext cx="8666723" cy="1143000"/>
          </a:xfrm>
        </p:spPr>
        <p:txBody>
          <a:bodyPr>
            <a:normAutofit/>
          </a:bodyPr>
          <a:lstStyle/>
          <a:p>
            <a:r>
              <a:rPr lang="en-US" sz="6000" dirty="0"/>
              <a:t>Module Objectives</a:t>
            </a:r>
          </a:p>
        </p:txBody>
      </p:sp>
      <p:sp>
        <p:nvSpPr>
          <p:cNvPr id="10" name="Content Placeholder 5"/>
          <p:cNvSpPr>
            <a:spLocks noGrp="1"/>
          </p:cNvSpPr>
          <p:nvPr>
            <p:ph sz="half" idx="10"/>
          </p:nvPr>
        </p:nvSpPr>
        <p:spPr>
          <a:xfrm>
            <a:off x="1158239" y="1812126"/>
            <a:ext cx="10478093" cy="4042574"/>
          </a:xfrm>
          <a:prstGeom prst="rect">
            <a:avLst/>
          </a:prstGeom>
        </p:spPr>
        <p:txBody>
          <a:bodyPr/>
          <a:lstStyle/>
          <a:p>
            <a:pPr marL="541338" indent="-541338">
              <a:buClrTx/>
              <a:buSzPct val="100000"/>
              <a:buFont typeface="+mj-lt"/>
              <a:buAutoNum type="arabicPeriod"/>
            </a:pPr>
            <a:r>
              <a:rPr lang="en-US" dirty="0"/>
              <a:t>Describe the importance of security training, education, and awareness and how to differentiate between those elements.</a:t>
            </a:r>
          </a:p>
        </p:txBody>
      </p:sp>
    </p:spTree>
    <p:extLst>
      <p:ext uri="{BB962C8B-B14F-4D97-AF65-F5344CB8AC3E}">
        <p14:creationId xmlns:p14="http://schemas.microsoft.com/office/powerpoint/2010/main" val="32121088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8666723" cy="1143000"/>
          </a:xfrm>
        </p:spPr>
        <p:txBody>
          <a:bodyPr>
            <a:normAutofit/>
          </a:bodyPr>
          <a:lstStyle/>
          <a:p>
            <a:r>
              <a:rPr lang="en-US" dirty="0"/>
              <a:t>Forms of Instruction</a:t>
            </a:r>
            <a:endParaRPr lang="en-US" sz="6000" dirty="0"/>
          </a:p>
        </p:txBody>
      </p:sp>
      <p:sp>
        <p:nvSpPr>
          <p:cNvPr id="11" name="Content Placeholder 5"/>
          <p:cNvSpPr>
            <a:spLocks noGrp="1"/>
          </p:cNvSpPr>
          <p:nvPr>
            <p:ph sz="half" idx="10"/>
          </p:nvPr>
        </p:nvSpPr>
        <p:spPr>
          <a:xfrm>
            <a:off x="1158238" y="1812126"/>
            <a:ext cx="10136701" cy="4042574"/>
          </a:xfrm>
          <a:prstGeom prst="rect">
            <a:avLst/>
          </a:prstGeom>
        </p:spPr>
        <p:txBody>
          <a:bodyPr/>
          <a:lstStyle/>
          <a:p>
            <a:pPr>
              <a:spcBef>
                <a:spcPts val="576"/>
              </a:spcBef>
            </a:pPr>
            <a:r>
              <a:rPr lang="en-US" b="1" dirty="0"/>
              <a:t>Education</a:t>
            </a:r>
            <a:r>
              <a:rPr lang="en-US" dirty="0"/>
              <a:t>: Formal classes, usually in an accredited academic institution outside the organization of employment, often with </a:t>
            </a:r>
            <a:br>
              <a:rPr lang="en-US" dirty="0"/>
            </a:br>
            <a:r>
              <a:rPr lang="en-US" dirty="0"/>
              <a:t>a degree program or professional certification.</a:t>
            </a:r>
          </a:p>
          <a:p>
            <a:pPr>
              <a:spcBef>
                <a:spcPts val="576"/>
              </a:spcBef>
            </a:pPr>
            <a:r>
              <a:rPr lang="en-US" b="1" dirty="0"/>
              <a:t>Training</a:t>
            </a:r>
            <a:r>
              <a:rPr lang="en-US" dirty="0"/>
              <a:t>: Semi-formal, usually offered by the organization itself (or by vendors), presented by subject matter experts (typically security practitioners).</a:t>
            </a:r>
          </a:p>
          <a:p>
            <a:pPr>
              <a:spcBef>
                <a:spcPts val="576"/>
              </a:spcBef>
            </a:pPr>
            <a:r>
              <a:rPr lang="en-US" b="1" dirty="0"/>
              <a:t>Awareness</a:t>
            </a:r>
            <a:r>
              <a:rPr lang="en-US" dirty="0"/>
              <a:t>: Informal and often unscheduled and not mandatory, awareness elements typically are used to remind and encourage employees about operating in a secure manner.</a:t>
            </a:r>
          </a:p>
        </p:txBody>
      </p:sp>
    </p:spTree>
    <p:extLst>
      <p:ext uri="{BB962C8B-B14F-4D97-AF65-F5344CB8AC3E}">
        <p14:creationId xmlns:p14="http://schemas.microsoft.com/office/powerpoint/2010/main" val="20209995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10104929" cy="1143000"/>
          </a:xfrm>
        </p:spPr>
        <p:txBody>
          <a:bodyPr>
            <a:normAutofit fontScale="90000"/>
          </a:bodyPr>
          <a:lstStyle/>
          <a:p>
            <a:r>
              <a:rPr lang="en-US" dirty="0"/>
              <a:t>Methods and Techniques to Present Awareness and Training</a:t>
            </a:r>
            <a:endParaRPr lang="en-US" sz="6000" dirty="0"/>
          </a:p>
        </p:txBody>
      </p:sp>
      <p:sp>
        <p:nvSpPr>
          <p:cNvPr id="11" name="Content Placeholder 5"/>
          <p:cNvSpPr>
            <a:spLocks noGrp="1"/>
          </p:cNvSpPr>
          <p:nvPr>
            <p:ph sz="half" idx="10"/>
          </p:nvPr>
        </p:nvSpPr>
        <p:spPr>
          <a:xfrm>
            <a:off x="1158238" y="2031646"/>
            <a:ext cx="8143357" cy="4042574"/>
          </a:xfrm>
          <a:prstGeom prst="rect">
            <a:avLst/>
          </a:prstGeom>
        </p:spPr>
        <p:txBody>
          <a:bodyPr/>
          <a:lstStyle/>
          <a:p>
            <a:pPr>
              <a:spcBef>
                <a:spcPts val="576"/>
              </a:spcBef>
            </a:pPr>
            <a:r>
              <a:rPr lang="en-US" dirty="0"/>
              <a:t>Computer-based training</a:t>
            </a:r>
          </a:p>
          <a:p>
            <a:pPr>
              <a:spcBef>
                <a:spcPts val="576"/>
              </a:spcBef>
            </a:pPr>
            <a:r>
              <a:rPr lang="en-US" dirty="0"/>
              <a:t>Live instruction</a:t>
            </a:r>
          </a:p>
          <a:p>
            <a:pPr>
              <a:spcBef>
                <a:spcPts val="576"/>
              </a:spcBef>
            </a:pPr>
            <a:r>
              <a:rPr lang="en-US" dirty="0"/>
              <a:t>Reward mechanisms</a:t>
            </a:r>
          </a:p>
          <a:p>
            <a:pPr>
              <a:spcBef>
                <a:spcPts val="576"/>
              </a:spcBef>
            </a:pPr>
            <a:r>
              <a:rPr lang="en-US" dirty="0"/>
              <a:t>Regular communications</a:t>
            </a:r>
          </a:p>
        </p:txBody>
      </p:sp>
    </p:spTree>
    <p:extLst>
      <p:ext uri="{BB962C8B-B14F-4D97-AF65-F5344CB8AC3E}">
        <p14:creationId xmlns:p14="http://schemas.microsoft.com/office/powerpoint/2010/main" val="33844868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8666723" cy="1143000"/>
          </a:xfrm>
        </p:spPr>
        <p:txBody>
          <a:bodyPr>
            <a:normAutofit/>
          </a:bodyPr>
          <a:lstStyle/>
          <a:p>
            <a:r>
              <a:rPr lang="en-US" dirty="0"/>
              <a:t>Periodic Content Reviews </a:t>
            </a:r>
            <a:endParaRPr lang="en-US" sz="6000" dirty="0"/>
          </a:p>
        </p:txBody>
      </p:sp>
      <p:sp>
        <p:nvSpPr>
          <p:cNvPr id="11" name="Content Placeholder 5"/>
          <p:cNvSpPr>
            <a:spLocks noGrp="1"/>
          </p:cNvSpPr>
          <p:nvPr>
            <p:ph sz="half" idx="10"/>
          </p:nvPr>
        </p:nvSpPr>
        <p:spPr>
          <a:xfrm>
            <a:off x="1158239" y="1812126"/>
            <a:ext cx="9720431" cy="4042574"/>
          </a:xfrm>
          <a:prstGeom prst="rect">
            <a:avLst/>
          </a:prstGeom>
        </p:spPr>
        <p:txBody>
          <a:bodyPr/>
          <a:lstStyle/>
          <a:p>
            <a:pPr marL="0" indent="0">
              <a:spcBef>
                <a:spcPts val="576"/>
              </a:spcBef>
              <a:buNone/>
            </a:pPr>
            <a:r>
              <a:rPr lang="en-US" dirty="0"/>
              <a:t>Any instruction must be kept current; the instructor should review the following on a regular basis:</a:t>
            </a:r>
          </a:p>
          <a:p>
            <a:pPr>
              <a:spcBef>
                <a:spcPts val="576"/>
              </a:spcBef>
            </a:pPr>
            <a:r>
              <a:rPr lang="en-US" dirty="0"/>
              <a:t>Applicable laws</a:t>
            </a:r>
          </a:p>
          <a:p>
            <a:pPr>
              <a:spcBef>
                <a:spcPts val="576"/>
              </a:spcBef>
            </a:pPr>
            <a:r>
              <a:rPr lang="en-US" dirty="0"/>
              <a:t>Security tools</a:t>
            </a:r>
          </a:p>
          <a:p>
            <a:pPr>
              <a:spcBef>
                <a:spcPts val="576"/>
              </a:spcBef>
            </a:pPr>
            <a:r>
              <a:rPr lang="en-US" dirty="0"/>
              <a:t>Organizational security policy</a:t>
            </a:r>
          </a:p>
          <a:p>
            <a:pPr>
              <a:spcBef>
                <a:spcPts val="576"/>
              </a:spcBef>
            </a:pPr>
            <a:r>
              <a:rPr lang="en-US" dirty="0"/>
              <a:t>Recent widespread attack styles and methodology</a:t>
            </a:r>
          </a:p>
        </p:txBody>
      </p:sp>
    </p:spTree>
    <p:extLst>
      <p:ext uri="{BB962C8B-B14F-4D97-AF65-F5344CB8AC3E}">
        <p14:creationId xmlns:p14="http://schemas.microsoft.com/office/powerpoint/2010/main" val="296450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158876" y="706964"/>
            <a:ext cx="8718187" cy="842991"/>
          </a:xfrm>
          <a:prstGeom prst="rect">
            <a:avLst/>
          </a:prstGeom>
          <a:noFill/>
        </p:spPr>
        <p:txBody>
          <a:bodyPr lIns="91415" tIns="45708" rIns="91415" bIns="45708" anchor="ctr" anchorCtr="0"/>
          <a:lstStyle>
            <a:lvl1pPr algn="l" defTabSz="457200" rtl="0" eaLnBrk="1" latinLnBrk="0" hangingPunct="1">
              <a:spcBef>
                <a:spcPct val="0"/>
              </a:spcBef>
              <a:buNone/>
              <a:defRPr sz="4400" kern="1200">
                <a:solidFill>
                  <a:schemeClr val="tx2"/>
                </a:solidFill>
                <a:latin typeface="+mj-lt"/>
                <a:ea typeface="+mj-ea"/>
                <a:cs typeface="+mj-cs"/>
              </a:defRPr>
            </a:lvl1pPr>
          </a:lstStyle>
          <a:p>
            <a:pPr lvl="0">
              <a:defRPr/>
            </a:pPr>
            <a:r>
              <a:rPr lang="en-US" sz="6000" u="sng" baseline="12000" dirty="0">
                <a:solidFill>
                  <a:srgbClr val="006F53"/>
                </a:solidFill>
                <a:uFill>
                  <a:solidFill>
                    <a:srgbClr val="95D600"/>
                  </a:solidFill>
                </a:uFill>
                <a:latin typeface="Open Sans Semibold"/>
                <a:cs typeface="Open Sans Semibold"/>
              </a:rPr>
              <a:t>Domain Objectives (continued)</a:t>
            </a:r>
          </a:p>
        </p:txBody>
      </p:sp>
      <p:sp>
        <p:nvSpPr>
          <p:cNvPr id="13" name="Content Placeholder 5"/>
          <p:cNvSpPr>
            <a:spLocks noGrp="1"/>
          </p:cNvSpPr>
          <p:nvPr>
            <p:ph sz="half" idx="10"/>
          </p:nvPr>
        </p:nvSpPr>
        <p:spPr>
          <a:xfrm>
            <a:off x="1158240" y="1812127"/>
            <a:ext cx="10285588" cy="4067973"/>
          </a:xfrm>
          <a:prstGeom prst="rect">
            <a:avLst/>
          </a:prstGeom>
        </p:spPr>
        <p:txBody>
          <a:bodyPr/>
          <a:lstStyle/>
          <a:p>
            <a:pPr marL="541338" indent="-541338">
              <a:buClrTx/>
              <a:buSzPct val="100000"/>
              <a:buFont typeface="+mj-lt"/>
              <a:buAutoNum type="arabicPeriod" startAt="23"/>
            </a:pPr>
            <a:r>
              <a:rPr lang="en-US" dirty="0"/>
              <a:t>Determine and document minimum security requirements.</a:t>
            </a:r>
          </a:p>
          <a:p>
            <a:pPr marL="541338" indent="-541338">
              <a:buClrTx/>
              <a:buSzPct val="100000"/>
              <a:buFont typeface="+mj-lt"/>
              <a:buAutoNum type="arabicPeriod" startAt="23"/>
            </a:pPr>
            <a:r>
              <a:rPr lang="en-US" dirty="0"/>
              <a:t>Recognize the various forms of compliance requirements (laws/regulations, standards, and contracts).</a:t>
            </a:r>
          </a:p>
          <a:p>
            <a:pPr marL="541338" indent="-541338">
              <a:buClrTx/>
              <a:buSzPct val="100000"/>
              <a:buFont typeface="+mj-lt"/>
              <a:buAutoNum type="arabicPeriod" startAt="23"/>
            </a:pPr>
            <a:r>
              <a:rPr lang="en-US" dirty="0"/>
              <a:t>Understand the concept of regulatory compliance, especially in the context of modern privacy requirements, and identify typical regulations encountered in practice.</a:t>
            </a:r>
          </a:p>
          <a:p>
            <a:pPr marL="541338" indent="-541338">
              <a:buClrTx/>
              <a:buSzPct val="100000"/>
              <a:buFont typeface="+mj-lt"/>
              <a:buAutoNum type="arabicPeriod" startAt="23"/>
            </a:pPr>
            <a:r>
              <a:rPr lang="en-US" dirty="0"/>
              <a:t>Recognize the role of digital rights management (DRM) solutions in protecting intellectual property.</a:t>
            </a:r>
          </a:p>
          <a:p>
            <a:pPr marL="541338" indent="-541338">
              <a:buClrTx/>
              <a:buSzPct val="100000"/>
              <a:buFont typeface="+mj-lt"/>
              <a:buAutoNum type="arabicPeriod" startAt="23"/>
            </a:pPr>
            <a:r>
              <a:rPr lang="en-US" dirty="0"/>
              <a:t>Recognize modern international legal restrictions on import/export of data and IT tools.</a:t>
            </a:r>
          </a:p>
        </p:txBody>
      </p:sp>
    </p:spTree>
    <p:extLst>
      <p:ext uri="{BB962C8B-B14F-4D97-AF65-F5344CB8AC3E}">
        <p14:creationId xmlns:p14="http://schemas.microsoft.com/office/powerpoint/2010/main" val="7223106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8666723" cy="1143000"/>
          </a:xfrm>
        </p:spPr>
        <p:txBody>
          <a:bodyPr>
            <a:normAutofit/>
          </a:bodyPr>
          <a:lstStyle/>
          <a:p>
            <a:r>
              <a:rPr lang="en-US" dirty="0"/>
              <a:t>Program Effectiveness Evaluation</a:t>
            </a:r>
            <a:endParaRPr lang="en-US" sz="6000" dirty="0"/>
          </a:p>
        </p:txBody>
      </p:sp>
      <p:sp>
        <p:nvSpPr>
          <p:cNvPr id="11" name="Content Placeholder 5"/>
          <p:cNvSpPr>
            <a:spLocks noGrp="1"/>
          </p:cNvSpPr>
          <p:nvPr>
            <p:ph sz="half" idx="10"/>
          </p:nvPr>
        </p:nvSpPr>
        <p:spPr>
          <a:xfrm>
            <a:off x="1158239" y="1812126"/>
            <a:ext cx="9720431" cy="4042574"/>
          </a:xfrm>
          <a:prstGeom prst="rect">
            <a:avLst/>
          </a:prstGeom>
        </p:spPr>
        <p:txBody>
          <a:bodyPr/>
          <a:lstStyle/>
          <a:p>
            <a:pPr>
              <a:spcBef>
                <a:spcPts val="576"/>
              </a:spcBef>
            </a:pPr>
            <a:r>
              <a:rPr lang="en-US" dirty="0"/>
              <a:t>Participant testing</a:t>
            </a:r>
          </a:p>
          <a:p>
            <a:pPr>
              <a:spcBef>
                <a:spcPts val="576"/>
              </a:spcBef>
            </a:pPr>
            <a:r>
              <a:rPr lang="en-US" dirty="0"/>
              <a:t>Penetration testing</a:t>
            </a:r>
          </a:p>
          <a:p>
            <a:pPr>
              <a:spcBef>
                <a:spcPts val="576"/>
              </a:spcBef>
            </a:pPr>
            <a:r>
              <a:rPr lang="en-US" dirty="0"/>
              <a:t>Log reviews</a:t>
            </a:r>
          </a:p>
        </p:txBody>
      </p:sp>
    </p:spTree>
    <p:extLst>
      <p:ext uri="{BB962C8B-B14F-4D97-AF65-F5344CB8AC3E}">
        <p14:creationId xmlns:p14="http://schemas.microsoft.com/office/powerpoint/2010/main" val="28350534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368774" cy="1362075"/>
          </a:xfrm>
        </p:spPr>
        <p:txBody>
          <a:bodyPr/>
          <a:lstStyle/>
          <a:p>
            <a:r>
              <a:rPr lang="en-US" dirty="0"/>
              <a:t>Business Continuity Requirements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9</a:t>
            </a:r>
            <a:endParaRPr lang="en-US" sz="4600" dirty="0">
              <a:solidFill>
                <a:srgbClr val="006F53"/>
              </a:solidFill>
            </a:endParaRPr>
          </a:p>
        </p:txBody>
      </p:sp>
    </p:spTree>
    <p:extLst>
      <p:ext uri="{BB962C8B-B14F-4D97-AF65-F5344CB8AC3E}">
        <p14:creationId xmlns:p14="http://schemas.microsoft.com/office/powerpoint/2010/main" val="1016396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195201" y="559553"/>
            <a:ext cx="8666723" cy="1143000"/>
          </a:xfrm>
        </p:spPr>
        <p:txBody>
          <a:bodyPr>
            <a:normAutofit/>
          </a:bodyPr>
          <a:lstStyle/>
          <a:p>
            <a:r>
              <a:rPr lang="en-US" sz="6000" dirty="0"/>
              <a:t>Module Objectives</a:t>
            </a:r>
          </a:p>
        </p:txBody>
      </p:sp>
      <p:sp>
        <p:nvSpPr>
          <p:cNvPr id="10" name="Content Placeholder 5"/>
          <p:cNvSpPr>
            <a:spLocks noGrp="1"/>
          </p:cNvSpPr>
          <p:nvPr>
            <p:ph sz="half" idx="10"/>
          </p:nvPr>
        </p:nvSpPr>
        <p:spPr>
          <a:xfrm>
            <a:off x="1158239" y="1812126"/>
            <a:ext cx="9992468" cy="4042574"/>
          </a:xfrm>
          <a:prstGeom prst="rect">
            <a:avLst/>
          </a:prstGeom>
        </p:spPr>
        <p:txBody>
          <a:bodyPr/>
          <a:lstStyle/>
          <a:p>
            <a:pPr marL="541338" indent="-541338">
              <a:buClrTx/>
              <a:buSzPct val="100000"/>
              <a:buFont typeface="+mj-lt"/>
              <a:buAutoNum type="arabicPeriod"/>
            </a:pPr>
            <a:r>
              <a:rPr lang="en-US" dirty="0"/>
              <a:t>Describe the necessity of business continuity and disaster recovery (BCDR) functions, and recognize basic foundational concepts.</a:t>
            </a:r>
          </a:p>
        </p:txBody>
      </p:sp>
    </p:spTree>
    <p:extLst>
      <p:ext uri="{BB962C8B-B14F-4D97-AF65-F5344CB8AC3E}">
        <p14:creationId xmlns:p14="http://schemas.microsoft.com/office/powerpoint/2010/main" val="1575550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8666723" cy="1143000"/>
          </a:xfrm>
        </p:spPr>
        <p:txBody>
          <a:bodyPr>
            <a:normAutofit/>
          </a:bodyPr>
          <a:lstStyle/>
          <a:p>
            <a:r>
              <a:rPr lang="en-US" dirty="0"/>
              <a:t>Business Continuity Requirements</a:t>
            </a:r>
            <a:endParaRPr lang="en-US" sz="6000" dirty="0"/>
          </a:p>
        </p:txBody>
      </p:sp>
      <p:sp>
        <p:nvSpPr>
          <p:cNvPr id="11" name="Content Placeholder 5"/>
          <p:cNvSpPr>
            <a:spLocks noGrp="1"/>
          </p:cNvSpPr>
          <p:nvPr>
            <p:ph sz="half" idx="10"/>
          </p:nvPr>
        </p:nvSpPr>
        <p:spPr>
          <a:xfrm>
            <a:off x="1158238" y="1812126"/>
            <a:ext cx="10160569" cy="4042574"/>
          </a:xfrm>
          <a:prstGeom prst="rect">
            <a:avLst/>
          </a:prstGeom>
        </p:spPr>
        <p:txBody>
          <a:bodyPr/>
          <a:lstStyle/>
          <a:p>
            <a:pPr>
              <a:spcBef>
                <a:spcPts val="576"/>
              </a:spcBef>
              <a:spcAft>
                <a:spcPts val="600"/>
              </a:spcAft>
            </a:pPr>
            <a:r>
              <a:rPr lang="en-US" b="1" dirty="0"/>
              <a:t>Business continuity (BC): </a:t>
            </a:r>
            <a:r>
              <a:rPr lang="en-US" dirty="0"/>
              <a:t>actions, processes, and tools for ensuring an organization can continue critical operations during a contingency</a:t>
            </a:r>
          </a:p>
          <a:p>
            <a:pPr>
              <a:spcBef>
                <a:spcPts val="576"/>
              </a:spcBef>
            </a:pPr>
            <a:r>
              <a:rPr lang="en-US" b="1" dirty="0"/>
              <a:t>Disaster recovery (DR): </a:t>
            </a:r>
            <a:r>
              <a:rPr lang="en-US" dirty="0"/>
              <a:t>tasks and activities required to bring an organization back from contingency operations and reinstate regular operations</a:t>
            </a:r>
          </a:p>
          <a:p>
            <a:pPr>
              <a:spcBef>
                <a:spcPts val="576"/>
              </a:spcBef>
            </a:pPr>
            <a:r>
              <a:rPr lang="en-US" dirty="0"/>
              <a:t>Often referred to jointly as “BCDR”</a:t>
            </a:r>
          </a:p>
        </p:txBody>
      </p:sp>
    </p:spTree>
    <p:extLst>
      <p:ext uri="{BB962C8B-B14F-4D97-AF65-F5344CB8AC3E}">
        <p14:creationId xmlns:p14="http://schemas.microsoft.com/office/powerpoint/2010/main" val="39015827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9899472" cy="1143000"/>
          </a:xfrm>
        </p:spPr>
        <p:txBody>
          <a:bodyPr>
            <a:normAutofit/>
          </a:bodyPr>
          <a:lstStyle/>
          <a:p>
            <a:r>
              <a:rPr lang="en-US" dirty="0"/>
              <a:t>Develop and Document Scope and Plan</a:t>
            </a:r>
            <a:endParaRPr lang="en-US" sz="6000" dirty="0"/>
          </a:p>
        </p:txBody>
      </p:sp>
      <p:sp>
        <p:nvSpPr>
          <p:cNvPr id="11" name="Content Placeholder 5"/>
          <p:cNvSpPr>
            <a:spLocks noGrp="1"/>
          </p:cNvSpPr>
          <p:nvPr>
            <p:ph sz="half" idx="10"/>
          </p:nvPr>
        </p:nvSpPr>
        <p:spPr>
          <a:xfrm>
            <a:off x="1158238" y="1812126"/>
            <a:ext cx="9675611" cy="4042574"/>
          </a:xfrm>
          <a:prstGeom prst="rect">
            <a:avLst/>
          </a:prstGeom>
        </p:spPr>
        <p:txBody>
          <a:bodyPr/>
          <a:lstStyle/>
          <a:p>
            <a:pPr>
              <a:spcBef>
                <a:spcPts val="576"/>
              </a:spcBef>
              <a:spcAft>
                <a:spcPts val="600"/>
              </a:spcAft>
            </a:pPr>
            <a:r>
              <a:rPr lang="en-US" b="1" dirty="0"/>
              <a:t>Maximum allowable downtime (MAD): </a:t>
            </a:r>
            <a:r>
              <a:rPr lang="en-US" dirty="0"/>
              <a:t>measure of how long an organization can survive an interruption of critical functions (also referred to as maximum tolerable downtime (MTD))</a:t>
            </a:r>
          </a:p>
          <a:p>
            <a:pPr>
              <a:spcBef>
                <a:spcPts val="576"/>
              </a:spcBef>
              <a:spcAft>
                <a:spcPts val="600"/>
              </a:spcAft>
            </a:pPr>
            <a:r>
              <a:rPr lang="en-US" b="1" dirty="0"/>
              <a:t>Recovery time objective (RTO): </a:t>
            </a:r>
            <a:r>
              <a:rPr lang="en-US" dirty="0"/>
              <a:t>the target time set for recovering from any interruption</a:t>
            </a:r>
          </a:p>
          <a:p>
            <a:pPr>
              <a:spcBef>
                <a:spcPts val="576"/>
              </a:spcBef>
              <a:spcAft>
                <a:spcPts val="600"/>
              </a:spcAft>
            </a:pPr>
            <a:r>
              <a:rPr lang="en-US" b="1" dirty="0"/>
              <a:t>Recovery point objective (RPO): </a:t>
            </a:r>
            <a:r>
              <a:rPr lang="en-US" dirty="0"/>
              <a:t>measure of how much data the organization can lose before the organization is no longer viable</a:t>
            </a:r>
          </a:p>
        </p:txBody>
      </p:sp>
    </p:spTree>
    <p:extLst>
      <p:ext uri="{BB962C8B-B14F-4D97-AF65-F5344CB8AC3E}">
        <p14:creationId xmlns:p14="http://schemas.microsoft.com/office/powerpoint/2010/main" val="22697299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10104929" cy="1143000"/>
          </a:xfrm>
        </p:spPr>
        <p:txBody>
          <a:bodyPr>
            <a:normAutofit/>
          </a:bodyPr>
          <a:lstStyle/>
          <a:p>
            <a:r>
              <a:rPr lang="en-US" dirty="0"/>
              <a:t>Business Impact Analysis (BIA)</a:t>
            </a:r>
            <a:endParaRPr lang="en-US" sz="6000" dirty="0"/>
          </a:p>
        </p:txBody>
      </p:sp>
      <p:sp>
        <p:nvSpPr>
          <p:cNvPr id="11" name="Content Placeholder 5"/>
          <p:cNvSpPr>
            <a:spLocks noGrp="1"/>
          </p:cNvSpPr>
          <p:nvPr>
            <p:ph sz="half" idx="10"/>
          </p:nvPr>
        </p:nvSpPr>
        <p:spPr>
          <a:xfrm>
            <a:off x="1158238" y="1812126"/>
            <a:ext cx="10029825" cy="4042574"/>
          </a:xfrm>
          <a:prstGeom prst="rect">
            <a:avLst/>
          </a:prstGeom>
        </p:spPr>
        <p:txBody>
          <a:bodyPr/>
          <a:lstStyle/>
          <a:p>
            <a:pPr marL="0" indent="0">
              <a:spcBef>
                <a:spcPts val="576"/>
              </a:spcBef>
              <a:buNone/>
            </a:pPr>
            <a:r>
              <a:rPr lang="en-US" b="1" dirty="0"/>
              <a:t>BIA: </a:t>
            </a:r>
            <a:r>
              <a:rPr lang="en-US" dirty="0"/>
              <a:t>the effort to determine the value of each asset belonging to the organization, as well as the potential risk of losing assets, the threats likely to affect the organization, and the potential for common threats to be realized</a:t>
            </a:r>
          </a:p>
          <a:p>
            <a:pPr marL="0" indent="0">
              <a:spcBef>
                <a:spcPts val="576"/>
              </a:spcBef>
              <a:buNone/>
            </a:pPr>
            <a:endParaRPr lang="en-US" dirty="0"/>
          </a:p>
          <a:p>
            <a:pPr marL="0" indent="0">
              <a:spcBef>
                <a:spcPts val="576"/>
              </a:spcBef>
              <a:buNone/>
            </a:pPr>
            <a:r>
              <a:rPr lang="en-US" dirty="0"/>
              <a:t>Methods:</a:t>
            </a:r>
          </a:p>
          <a:p>
            <a:pPr>
              <a:spcBef>
                <a:spcPts val="576"/>
              </a:spcBef>
            </a:pPr>
            <a:r>
              <a:rPr lang="en-US" dirty="0"/>
              <a:t>Survey</a:t>
            </a:r>
          </a:p>
          <a:p>
            <a:pPr>
              <a:spcBef>
                <a:spcPts val="576"/>
              </a:spcBef>
            </a:pPr>
            <a:r>
              <a:rPr lang="en-US" dirty="0"/>
              <a:t>Financial audit</a:t>
            </a:r>
          </a:p>
          <a:p>
            <a:pPr>
              <a:spcBef>
                <a:spcPts val="576"/>
              </a:spcBef>
            </a:pPr>
            <a:r>
              <a:rPr lang="en-US" dirty="0"/>
              <a:t>Customer response</a:t>
            </a:r>
          </a:p>
        </p:txBody>
      </p:sp>
    </p:spTree>
    <p:extLst>
      <p:ext uri="{BB962C8B-B14F-4D97-AF65-F5344CB8AC3E}">
        <p14:creationId xmlns:p14="http://schemas.microsoft.com/office/powerpoint/2010/main" val="173977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10617629" cy="1143000"/>
          </a:xfrm>
        </p:spPr>
        <p:txBody>
          <a:bodyPr>
            <a:noAutofit/>
          </a:bodyPr>
          <a:lstStyle/>
          <a:p>
            <a:r>
              <a:rPr lang="en-US" dirty="0"/>
              <a:t>Business Impact Analysis (BIA) (continued)</a:t>
            </a:r>
          </a:p>
        </p:txBody>
      </p:sp>
      <p:sp>
        <p:nvSpPr>
          <p:cNvPr id="11" name="Content Placeholder 5"/>
          <p:cNvSpPr>
            <a:spLocks noGrp="1"/>
          </p:cNvSpPr>
          <p:nvPr>
            <p:ph sz="half" idx="10"/>
          </p:nvPr>
        </p:nvSpPr>
        <p:spPr>
          <a:xfrm>
            <a:off x="1158238" y="1812126"/>
            <a:ext cx="10029825" cy="4042574"/>
          </a:xfrm>
          <a:prstGeom prst="rect">
            <a:avLst/>
          </a:prstGeom>
        </p:spPr>
        <p:txBody>
          <a:bodyPr/>
          <a:lstStyle/>
          <a:p>
            <a:pPr marL="0" indent="0">
              <a:spcBef>
                <a:spcPts val="576"/>
              </a:spcBef>
              <a:buNone/>
            </a:pPr>
            <a:r>
              <a:rPr lang="en-US" dirty="0"/>
              <a:t>The organization (and the BIA in particular) benefits from information about potential threats and attacks.</a:t>
            </a:r>
          </a:p>
          <a:p>
            <a:pPr>
              <a:spcBef>
                <a:spcPts val="576"/>
              </a:spcBef>
            </a:pPr>
            <a:r>
              <a:rPr lang="en-US" dirty="0"/>
              <a:t>External business/security intelligence vendors</a:t>
            </a:r>
          </a:p>
          <a:p>
            <a:pPr>
              <a:spcBef>
                <a:spcPts val="576"/>
              </a:spcBef>
            </a:pPr>
            <a:r>
              <a:rPr lang="en-US" dirty="0"/>
              <a:t>Open sources</a:t>
            </a:r>
          </a:p>
          <a:p>
            <a:pPr>
              <a:spcBef>
                <a:spcPts val="576"/>
              </a:spcBef>
            </a:pPr>
            <a:r>
              <a:rPr lang="en-US" dirty="0"/>
              <a:t>Malware management firms</a:t>
            </a:r>
          </a:p>
          <a:p>
            <a:pPr>
              <a:spcBef>
                <a:spcPts val="576"/>
              </a:spcBef>
            </a:pPr>
            <a:r>
              <a:rPr lang="en-US" dirty="0"/>
              <a:t>Government and industry feeds</a:t>
            </a:r>
          </a:p>
        </p:txBody>
      </p:sp>
    </p:spTree>
    <p:extLst>
      <p:ext uri="{BB962C8B-B14F-4D97-AF65-F5344CB8AC3E}">
        <p14:creationId xmlns:p14="http://schemas.microsoft.com/office/powerpoint/2010/main" val="8211528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221" y="3132209"/>
            <a:ext cx="10368774" cy="1362075"/>
          </a:xfrm>
        </p:spPr>
        <p:txBody>
          <a:bodyPr/>
          <a:lstStyle/>
          <a:p>
            <a:r>
              <a:rPr lang="en-US" dirty="0"/>
              <a:t>Professional Ethics</a:t>
            </a:r>
            <a:endParaRPr lang="en-US" dirty="0">
              <a:solidFill>
                <a:srgbClr val="000000"/>
              </a:solidFill>
            </a:endParaRPr>
          </a:p>
        </p:txBody>
      </p:sp>
      <p:sp>
        <p:nvSpPr>
          <p:cNvPr id="3" name="Text Placeholder 2"/>
          <p:cNvSpPr>
            <a:spLocks noGrp="1"/>
          </p:cNvSpPr>
          <p:nvPr>
            <p:ph type="body" idx="1"/>
          </p:nvPr>
        </p:nvSpPr>
        <p:spPr>
          <a:xfrm>
            <a:off x="707650" y="1530350"/>
            <a:ext cx="8428039" cy="1500188"/>
          </a:xfrm>
        </p:spPr>
        <p:txBody>
          <a:bodyPr/>
          <a:lstStyle/>
          <a:p>
            <a:r>
              <a:rPr lang="en-US" sz="4600" dirty="0">
                <a:solidFill>
                  <a:srgbClr val="006F53"/>
                </a:solidFill>
              </a:rPr>
              <a:t>Module </a:t>
            </a:r>
            <a:r>
              <a:rPr lang="en-US" sz="4600" dirty="0"/>
              <a:t>10</a:t>
            </a:r>
            <a:endParaRPr lang="en-US" sz="4600" dirty="0">
              <a:solidFill>
                <a:srgbClr val="006F53"/>
              </a:solidFill>
            </a:endParaRPr>
          </a:p>
        </p:txBody>
      </p:sp>
    </p:spTree>
    <p:extLst>
      <p:ext uri="{BB962C8B-B14F-4D97-AF65-F5344CB8AC3E}">
        <p14:creationId xmlns:p14="http://schemas.microsoft.com/office/powerpoint/2010/main" val="21224441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ph type="title"/>
          </p:nvPr>
        </p:nvSpPr>
        <p:spPr>
          <a:xfrm>
            <a:off x="1195201" y="559553"/>
            <a:ext cx="8666723" cy="1143000"/>
          </a:xfrm>
        </p:spPr>
        <p:txBody>
          <a:bodyPr>
            <a:normAutofit/>
          </a:bodyPr>
          <a:lstStyle/>
          <a:p>
            <a:r>
              <a:rPr lang="en-US" sz="6000" dirty="0"/>
              <a:t>Module Objectives</a:t>
            </a:r>
          </a:p>
        </p:txBody>
      </p:sp>
      <p:sp>
        <p:nvSpPr>
          <p:cNvPr id="10" name="Content Placeholder 5"/>
          <p:cNvSpPr>
            <a:spLocks noGrp="1"/>
          </p:cNvSpPr>
          <p:nvPr>
            <p:ph sz="half" idx="10"/>
          </p:nvPr>
        </p:nvSpPr>
        <p:spPr>
          <a:xfrm>
            <a:off x="1158239" y="1812126"/>
            <a:ext cx="10309992" cy="4042574"/>
          </a:xfrm>
          <a:prstGeom prst="rect">
            <a:avLst/>
          </a:prstGeom>
        </p:spPr>
        <p:txBody>
          <a:bodyPr/>
          <a:lstStyle/>
          <a:p>
            <a:pPr marL="541338" indent="-541338">
              <a:buClrTx/>
              <a:buSzPct val="100000"/>
              <a:buFont typeface="+mj-lt"/>
              <a:buAutoNum type="arabicPeriod"/>
            </a:pPr>
            <a:r>
              <a:rPr lang="en-US" dirty="0"/>
              <a:t>Explain the ethical standards to which a professional security practitioner will be expected to uphold, as well as the standards of behavior and performance expected of (ISC)</a:t>
            </a:r>
            <a:r>
              <a:rPr lang="en-US" baseline="30000" dirty="0"/>
              <a:t>2</a:t>
            </a:r>
            <a:r>
              <a:rPr lang="en-US" dirty="0"/>
              <a:t> members.</a:t>
            </a:r>
          </a:p>
        </p:txBody>
      </p:sp>
    </p:spTree>
    <p:extLst>
      <p:ext uri="{BB962C8B-B14F-4D97-AF65-F5344CB8AC3E}">
        <p14:creationId xmlns:p14="http://schemas.microsoft.com/office/powerpoint/2010/main" val="10744150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195201" y="559553"/>
            <a:ext cx="8666723" cy="1143000"/>
          </a:xfrm>
        </p:spPr>
        <p:txBody>
          <a:bodyPr>
            <a:normAutofit/>
          </a:bodyPr>
          <a:lstStyle/>
          <a:p>
            <a:r>
              <a:rPr lang="en-US" dirty="0"/>
              <a:t>(ISC)</a:t>
            </a:r>
            <a:r>
              <a:rPr lang="en-US" sz="3400" baseline="60000" dirty="0"/>
              <a:t>2</a:t>
            </a:r>
            <a:r>
              <a:rPr lang="en-US" sz="1800" baseline="100000" dirty="0"/>
              <a:t> </a:t>
            </a:r>
            <a:r>
              <a:rPr lang="en-US" dirty="0"/>
              <a:t> Code of Ethics</a:t>
            </a:r>
            <a:endParaRPr lang="en-US" sz="6000" dirty="0"/>
          </a:p>
        </p:txBody>
      </p:sp>
      <p:sp>
        <p:nvSpPr>
          <p:cNvPr id="11" name="Content Placeholder 5"/>
          <p:cNvSpPr>
            <a:spLocks noGrp="1"/>
          </p:cNvSpPr>
          <p:nvPr>
            <p:ph sz="half" idx="10"/>
          </p:nvPr>
        </p:nvSpPr>
        <p:spPr>
          <a:xfrm>
            <a:off x="1158238" y="1812126"/>
            <a:ext cx="10160569" cy="4042574"/>
          </a:xfrm>
          <a:prstGeom prst="rect">
            <a:avLst/>
          </a:prstGeom>
        </p:spPr>
        <p:txBody>
          <a:bodyPr/>
          <a:lstStyle/>
          <a:p>
            <a:pPr marL="0" indent="0">
              <a:spcBef>
                <a:spcPts val="576"/>
              </a:spcBef>
              <a:buNone/>
            </a:pPr>
            <a:r>
              <a:rPr lang="en-US" dirty="0"/>
              <a:t>Preamble: </a:t>
            </a:r>
          </a:p>
          <a:p>
            <a:pPr>
              <a:spcBef>
                <a:spcPts val="576"/>
              </a:spcBef>
            </a:pPr>
            <a:r>
              <a:rPr lang="en-US" dirty="0"/>
              <a:t>The safety and welfare of society and the common good, duty to our principals, and to each other, requires that we adhere, and be seen to adhere, to the highest ethical standards of behavior.</a:t>
            </a:r>
          </a:p>
          <a:p>
            <a:pPr>
              <a:spcBef>
                <a:spcPts val="576"/>
              </a:spcBef>
            </a:pPr>
            <a:r>
              <a:rPr lang="en-US" dirty="0"/>
              <a:t>Therefore, strict adherence to this Code is a condition of certification.</a:t>
            </a:r>
          </a:p>
          <a:p>
            <a:pPr>
              <a:spcBef>
                <a:spcPts val="576"/>
              </a:spcBef>
            </a:pPr>
            <a:r>
              <a:rPr lang="en-US" dirty="0">
                <a:hlinkClick r:id="rId3"/>
              </a:rPr>
              <a:t>https://www.isc2.org/Ethics</a:t>
            </a:r>
            <a:r>
              <a:rPr lang="en-US" dirty="0"/>
              <a:t> </a:t>
            </a:r>
          </a:p>
        </p:txBody>
      </p:sp>
      <p:sp>
        <p:nvSpPr>
          <p:cNvPr id="5" name="Title 1"/>
          <p:cNvSpPr txBox="1">
            <a:spLocks/>
          </p:cNvSpPr>
          <p:nvPr/>
        </p:nvSpPr>
        <p:spPr>
          <a:xfrm>
            <a:off x="2551886" y="886846"/>
            <a:ext cx="425979" cy="492692"/>
          </a:xfrm>
          <a:prstGeom prst="rect">
            <a:avLst/>
          </a:prstGeom>
        </p:spPr>
        <p:txBody>
          <a:bodyPr vert="horz" lIns="91440" tIns="45720" rIns="91440" bIns="45720" rtlCol="0" anchor="ctr">
            <a:normAutofit/>
          </a:bodyPr>
          <a:lstStyle>
            <a:lvl1pPr algn="l" defTabSz="457086" rtl="0" eaLnBrk="1" latinLnBrk="0" hangingPunct="1">
              <a:spcBef>
                <a:spcPct val="0"/>
              </a:spcBef>
              <a:buNone/>
              <a:defRPr lang="en-US" sz="6000" u="sng" kern="1200" baseline="12000" dirty="0">
                <a:solidFill>
                  <a:srgbClr val="006F53"/>
                </a:solidFill>
                <a:uFill>
                  <a:solidFill>
                    <a:srgbClr val="95D600"/>
                  </a:solidFill>
                </a:uFill>
                <a:latin typeface="Open Sans Semibold"/>
                <a:ea typeface="+mj-ea"/>
                <a:cs typeface="Open Sans Semibold"/>
              </a:defRPr>
            </a:lvl1pPr>
          </a:lstStyle>
          <a:p>
            <a:r>
              <a:rPr lang="en-US" sz="1800" u="none" baseline="100000" dirty="0"/>
              <a:t>®</a:t>
            </a:r>
            <a:endParaRPr lang="en-US" u="none" dirty="0"/>
          </a:p>
        </p:txBody>
      </p:sp>
    </p:spTree>
    <p:extLst>
      <p:ext uri="{BB962C8B-B14F-4D97-AF65-F5344CB8AC3E}">
        <p14:creationId xmlns:p14="http://schemas.microsoft.com/office/powerpoint/2010/main" val="929241191"/>
      </p:ext>
    </p:extLst>
  </p:cSld>
  <p:clrMapOvr>
    <a:masterClrMapping/>
  </p:clrMapOvr>
</p:sld>
</file>

<file path=ppt/theme/theme1.xml><?xml version="1.0" encoding="utf-8"?>
<a:theme xmlns:a="http://schemas.openxmlformats.org/drawingml/2006/main" name="ISC-PPT_Sample_EH_Widescreen(11-11)">
  <a:themeElements>
    <a:clrScheme name="Custom 3">
      <a:dk1>
        <a:sysClr val="windowText" lastClr="000000"/>
      </a:dk1>
      <a:lt1>
        <a:sysClr val="window" lastClr="FFFFFF"/>
      </a:lt1>
      <a:dk2>
        <a:srgbClr val="253E50"/>
      </a:dk2>
      <a:lt2>
        <a:srgbClr val="BECDD1"/>
      </a:lt2>
      <a:accent1>
        <a:srgbClr val="4E7FAC"/>
      </a:accent1>
      <a:accent2>
        <a:srgbClr val="F9BE00"/>
      </a:accent2>
      <a:accent3>
        <a:srgbClr val="59595B"/>
      </a:accent3>
      <a:accent4>
        <a:srgbClr val="FF8500"/>
      </a:accent4>
      <a:accent5>
        <a:srgbClr val="006F53"/>
      </a:accent5>
      <a:accent6>
        <a:srgbClr val="CEC9BA"/>
      </a:accent6>
      <a:hlink>
        <a:srgbClr val="006F53"/>
      </a:hlink>
      <a:folHlink>
        <a:srgbClr val="006F53"/>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F48BD80-8718-48E2-8335-AE52C0C33627}" vid="{E3D74D73-10C6-4F8B-B9DB-389F3B0581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A97382334C464D8EE582CEB1472E9A" ma:contentTypeVersion="0" ma:contentTypeDescription="Create a new document." ma:contentTypeScope="" ma:versionID="8bb1a5c7f312fed43c4009e72924cc4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448DEF-7AFD-4C86-8A31-186F437AC5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C9D48CA-027D-428B-83A2-10119074B870}">
  <ds:schemaRefs>
    <ds:schemaRef ds:uri="http://schemas.microsoft.com/sharepoint/v3/contenttype/forms"/>
  </ds:schemaRefs>
</ds:datastoreItem>
</file>

<file path=customXml/itemProps3.xml><?xml version="1.0" encoding="utf-8"?>
<ds:datastoreItem xmlns:ds="http://schemas.openxmlformats.org/officeDocument/2006/customXml" ds:itemID="{E7EEC867-8984-4F84-BE54-7B5A92961E4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237</TotalTime>
  <Words>4996</Words>
  <Application>Microsoft Office PowerPoint</Application>
  <PresentationFormat>Widescreen</PresentationFormat>
  <Paragraphs>752</Paragraphs>
  <Slides>123</Slides>
  <Notes>102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123</vt:i4>
      </vt:variant>
    </vt:vector>
  </HeadingPairs>
  <TitlesOfParts>
    <vt:vector size="133" baseType="lpstr">
      <vt:lpstr>Arial</vt:lpstr>
      <vt:lpstr>Calibri</vt:lpstr>
      <vt:lpstr>Courier New</vt:lpstr>
      <vt:lpstr>Electra LT Std</vt:lpstr>
      <vt:lpstr>Franklin Gothic Book</vt:lpstr>
      <vt:lpstr>Gill Sans Light</vt:lpstr>
      <vt:lpstr>Open Sans</vt:lpstr>
      <vt:lpstr>Open Sans Extrabold</vt:lpstr>
      <vt:lpstr>Open Sans Semibold</vt:lpstr>
      <vt:lpstr>ISC-PPT_Sample_EH_Widescreen(11-11)</vt:lpstr>
      <vt:lpstr>PowerPoint Presentation</vt:lpstr>
      <vt:lpstr>Course Agenda</vt:lpstr>
      <vt:lpstr>Course Agenda (continued)</vt:lpstr>
      <vt:lpstr>Security and Risk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Domain Agenda </vt:lpstr>
      <vt:lpstr>Domain Agenda (continued)</vt:lpstr>
      <vt:lpstr>Concepts of Confidentiality, Integrity, and Availability</vt:lpstr>
      <vt:lpstr>Module Objectives</vt:lpstr>
      <vt:lpstr>The CIA Triad</vt:lpstr>
      <vt:lpstr>CIA Triad Examples</vt:lpstr>
      <vt:lpstr>Organizational/Corporate Governance</vt:lpstr>
      <vt:lpstr>Module Objectives</vt:lpstr>
      <vt:lpstr>Security Governance Principles</vt:lpstr>
      <vt:lpstr>Aligning The Security Function to the Organization’s Business Strategy, Goals, Mission, and Objectives</vt:lpstr>
      <vt:lpstr>Organizational Processes</vt:lpstr>
      <vt:lpstr>Organizational Roles and Responsibilities</vt:lpstr>
      <vt:lpstr>Security Control Frameworks</vt:lpstr>
      <vt:lpstr>Due Care/Due Diligence</vt:lpstr>
      <vt:lpstr>Risk Management Concepts</vt:lpstr>
      <vt:lpstr>Module Objectives</vt:lpstr>
      <vt:lpstr>Module Objectives (continued)</vt:lpstr>
      <vt:lpstr>Module Objectives (continued)</vt:lpstr>
      <vt:lpstr>Risk Management Concepts</vt:lpstr>
      <vt:lpstr>Asset Valuation</vt:lpstr>
      <vt:lpstr>Asset Valuation (continued)</vt:lpstr>
      <vt:lpstr>Identify Threats and Vulnerabilities</vt:lpstr>
      <vt:lpstr>Risk Assessment/Analysis</vt:lpstr>
      <vt:lpstr>Risk Response</vt:lpstr>
      <vt:lpstr>Risk Response (continued)</vt:lpstr>
      <vt:lpstr>Activity: Swimming With Sharks</vt:lpstr>
      <vt:lpstr>Security Controls</vt:lpstr>
      <vt:lpstr>PowerPoint Presentation</vt:lpstr>
      <vt:lpstr>Applicable Types of Controls</vt:lpstr>
      <vt:lpstr>Security Control Categories</vt:lpstr>
      <vt:lpstr>Security Control Categories (continued)</vt:lpstr>
      <vt:lpstr>Monitoring and Measurement</vt:lpstr>
      <vt:lpstr>Monitoring and Measurement (continued)</vt:lpstr>
      <vt:lpstr>Risk Frameworks</vt:lpstr>
      <vt:lpstr>Apply Risk-Based Management Concepts to the Supply Chain</vt:lpstr>
      <vt:lpstr>Apply Risk-Based Management Concepts to the Supply Chain (continued) </vt:lpstr>
      <vt:lpstr>Understand and Apply Threat Modeling Concepts and Methodologies</vt:lpstr>
      <vt:lpstr>Risks Associated with Hardware, Software, and Services</vt:lpstr>
      <vt:lpstr>Minimum Security Requirements</vt:lpstr>
      <vt:lpstr>Service Level Requirements</vt:lpstr>
      <vt:lpstr>Activity: SLA or Not?</vt:lpstr>
      <vt:lpstr>Activity: SLA or Not? (continued)</vt:lpstr>
      <vt:lpstr>Activity: SLA or Not? – Answers</vt:lpstr>
      <vt:lpstr>Compliance Requirements</vt:lpstr>
      <vt:lpstr>Module Objectives</vt:lpstr>
      <vt:lpstr>Contractual, Legal, Industry Standards, and Regulatory Requirements</vt:lpstr>
      <vt:lpstr>Contractual Mandates</vt:lpstr>
      <vt:lpstr>Legal Standards</vt:lpstr>
      <vt:lpstr>Industry Standards</vt:lpstr>
      <vt:lpstr>Regulatory Standards</vt:lpstr>
      <vt:lpstr>Common Privacy Law Tenets</vt:lpstr>
      <vt:lpstr>Legal and Regulatory Issues that Pertain to Information Security in a Global Context</vt:lpstr>
      <vt:lpstr>Module Objectives</vt:lpstr>
      <vt:lpstr>Cyber Crimes and Data Breaches </vt:lpstr>
      <vt:lpstr>Licensing and Intellectual Property Requirements</vt:lpstr>
      <vt:lpstr>Digital Rights Management (DRM)</vt:lpstr>
      <vt:lpstr>Import/Export Controls</vt:lpstr>
      <vt:lpstr>Trans-Border Data Flow</vt:lpstr>
      <vt:lpstr>GDPR Compliance</vt:lpstr>
      <vt:lpstr>GDPR Compliance (continued)</vt:lpstr>
      <vt:lpstr>Privacy Terms</vt:lpstr>
      <vt:lpstr>Privacy Terms (continued)</vt:lpstr>
      <vt:lpstr>Security Policy, Standards, Procedures, and Guidelines</vt:lpstr>
      <vt:lpstr>Module Objectives</vt:lpstr>
      <vt:lpstr>Policy/Standards/Procedures/Guidelines</vt:lpstr>
      <vt:lpstr>Personnel Security Policies and Procedures</vt:lpstr>
      <vt:lpstr>Module Objectives</vt:lpstr>
      <vt:lpstr>Candidate Screening and Hiring</vt:lpstr>
      <vt:lpstr>Employment Agreements and Policies</vt:lpstr>
      <vt:lpstr>Onboarding and Termination Process</vt:lpstr>
      <vt:lpstr>Vendor, Consultant, and Contractor Agreements and Controls</vt:lpstr>
      <vt:lpstr>Compliance Policy Requirements</vt:lpstr>
      <vt:lpstr>Privacy Policy Requirements</vt:lpstr>
      <vt:lpstr>Security Awareness, Education, and Training Programs</vt:lpstr>
      <vt:lpstr>Module Objectives</vt:lpstr>
      <vt:lpstr>Forms of Instruction</vt:lpstr>
      <vt:lpstr>Methods and Techniques to Present Awareness and Training</vt:lpstr>
      <vt:lpstr>Periodic Content Reviews </vt:lpstr>
      <vt:lpstr>Program Effectiveness Evaluation</vt:lpstr>
      <vt:lpstr>Business Continuity Requirements</vt:lpstr>
      <vt:lpstr>Module Objectives</vt:lpstr>
      <vt:lpstr>Business Continuity Requirements</vt:lpstr>
      <vt:lpstr>Develop and Document Scope and Plan</vt:lpstr>
      <vt:lpstr>Business Impact Analysis (BIA)</vt:lpstr>
      <vt:lpstr>Business Impact Analysis (BIA) (continued)</vt:lpstr>
      <vt:lpstr>Professional Ethics</vt:lpstr>
      <vt:lpstr>Module Objectives</vt:lpstr>
      <vt:lpstr>(ISC)2  Code of Ethics</vt:lpstr>
      <vt:lpstr>(ISC)2  Code of Ethics (continued)</vt:lpstr>
      <vt:lpstr>Organizational Code of Ethics</vt:lpstr>
      <vt:lpstr>Domain Review</vt:lpstr>
      <vt:lpstr>Domain Summary</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lpstr>Domain Review Questions</vt:lpstr>
      <vt:lpstr>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Langenbacher</dc:creator>
  <cp:lastModifiedBy>Michael Adegunwa</cp:lastModifiedBy>
  <cp:revision>34</cp:revision>
  <dcterms:modified xsi:type="dcterms:W3CDTF">2018-09-03T10:53:59Z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0x01010058A97382334C464D8EE582CEB1472E9A</vt:lpwstr>
  </property>
</Properties>
</file>