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7.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41.xml" ContentType="application/vnd.openxmlformats-officedocument.presentationml.notesSlide+xml"/>
  <Override PartName="/ppt/notesSlides/notesSlide27.xml" ContentType="application/vnd.openxmlformats-officedocument.presentationml.notesSlide+xml"/>
  <Override PartName="/ppt/notesSlides/notesSlide43.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42.xml" ContentType="application/vnd.openxmlformats-officedocument.presentationml.notesSlide+xml"/>
  <Override PartName="/ppt/notesSlides/notesSlide73.xml" ContentType="application/vnd.openxmlformats-officedocument.presentationml.notesSlide+xml"/>
  <Override PartName="/ppt/notesSlides/notesSlide61.xml" ContentType="application/vnd.openxmlformats-officedocument.presentationml.notesSlide+xml"/>
  <Override PartName="/ppt/notesSlides/notesSlide74.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47.xml" ContentType="application/vnd.openxmlformats-officedocument.presentationml.notesSlide+xml"/>
  <Override PartName="/ppt/notesSlides/notesSlide60.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7.xml" ContentType="application/vnd.openxmlformats-officedocument.presentationml.notesSlide+xml"/>
  <Override PartName="/ppt/diagrams/drawing1.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theme/theme1.xml" ContentType="application/vnd.openxmlformats-officedocument.theme+xml"/>
  <Override PartName="/ppt/diagrams/layout1.xml" ContentType="application/vnd.openxmlformats-officedocument.drawingml.diagram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diagrams/colors2.xml" ContentType="application/vnd.openxmlformats-officedocument.drawingml.diagramColors+xml"/>
  <Override PartName="/ppt/theme/theme2.xml" ContentType="application/vnd.openxmlformats-officedocument.theme+xml"/>
  <Override PartName="/ppt/diagrams/quickStyle1.xml" ContentType="application/vnd.openxmlformats-officedocument.drawingml.diagramStyle+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4.xml" ContentType="application/vnd.openxmlformats-officedocument.drawingml.diagramLayout+xml"/>
  <Override PartName="/ppt/diagrams/drawing2.xml" ContentType="application/vnd.ms-office.drawingml.diagramDrawing+xml"/>
  <Override PartName="/ppt/diagrams/layout3.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612" r:id="rId2"/>
    <p:sldId id="588" r:id="rId3"/>
    <p:sldId id="756" r:id="rId4"/>
    <p:sldId id="259" r:id="rId5"/>
    <p:sldId id="591" r:id="rId6"/>
    <p:sldId id="613" r:id="rId7"/>
    <p:sldId id="624" r:id="rId8"/>
    <p:sldId id="601" r:id="rId9"/>
    <p:sldId id="759" r:id="rId10"/>
    <p:sldId id="266" r:id="rId11"/>
    <p:sldId id="267" r:id="rId12"/>
    <p:sldId id="760" r:id="rId13"/>
    <p:sldId id="614" r:id="rId14"/>
    <p:sldId id="827" r:id="rId15"/>
    <p:sldId id="615" r:id="rId16"/>
    <p:sldId id="616" r:id="rId17"/>
    <p:sldId id="763" r:id="rId18"/>
    <p:sldId id="764" r:id="rId19"/>
    <p:sldId id="828" r:id="rId20"/>
    <p:sldId id="765" r:id="rId21"/>
    <p:sldId id="766" r:id="rId22"/>
    <p:sldId id="829" r:id="rId23"/>
    <p:sldId id="830" r:id="rId24"/>
    <p:sldId id="831" r:id="rId25"/>
    <p:sldId id="832" r:id="rId26"/>
    <p:sldId id="833" r:id="rId27"/>
    <p:sldId id="835" r:id="rId28"/>
    <p:sldId id="646" r:id="rId29"/>
    <p:sldId id="647" r:id="rId30"/>
    <p:sldId id="770" r:id="rId31"/>
    <p:sldId id="842" r:id="rId32"/>
    <p:sldId id="843" r:id="rId33"/>
    <p:sldId id="844" r:id="rId34"/>
    <p:sldId id="657" r:id="rId35"/>
    <p:sldId id="658" r:id="rId36"/>
    <p:sldId id="659" r:id="rId37"/>
    <p:sldId id="771" r:id="rId38"/>
    <p:sldId id="849" r:id="rId39"/>
    <p:sldId id="850" r:id="rId40"/>
    <p:sldId id="661" r:id="rId41"/>
    <p:sldId id="662" r:id="rId42"/>
    <p:sldId id="775" r:id="rId43"/>
    <p:sldId id="857" r:id="rId44"/>
    <p:sldId id="858" r:id="rId45"/>
    <p:sldId id="676" r:id="rId46"/>
    <p:sldId id="677" r:id="rId47"/>
    <p:sldId id="783" r:id="rId48"/>
    <p:sldId id="860" r:id="rId49"/>
    <p:sldId id="861" r:id="rId50"/>
    <p:sldId id="714" r:id="rId51"/>
    <p:sldId id="715" r:id="rId52"/>
    <p:sldId id="721" r:id="rId53"/>
    <p:sldId id="862" r:id="rId54"/>
    <p:sldId id="863" r:id="rId55"/>
    <p:sldId id="722" r:id="rId56"/>
    <p:sldId id="723" r:id="rId57"/>
    <p:sldId id="724" r:id="rId58"/>
    <p:sldId id="865" r:id="rId59"/>
    <p:sldId id="866" r:id="rId60"/>
    <p:sldId id="791" r:id="rId61"/>
    <p:sldId id="792" r:id="rId62"/>
    <p:sldId id="793" r:id="rId63"/>
    <p:sldId id="869" r:id="rId64"/>
    <p:sldId id="870" r:id="rId65"/>
    <p:sldId id="871" r:id="rId66"/>
    <p:sldId id="796" r:id="rId67"/>
    <p:sldId id="797" r:id="rId68"/>
    <p:sldId id="798" r:id="rId69"/>
    <p:sldId id="800" r:id="rId70"/>
    <p:sldId id="872" r:id="rId71"/>
    <p:sldId id="873" r:id="rId72"/>
    <p:sldId id="801" r:id="rId73"/>
    <p:sldId id="802" r:id="rId74"/>
    <p:sldId id="803" r:id="rId75"/>
    <p:sldId id="874" r:id="rId76"/>
    <p:sldId id="875" r:id="rId77"/>
    <p:sldId id="876" r:id="rId78"/>
    <p:sldId id="758" r:id="rId79"/>
    <p:sldId id="877" r:id="rId80"/>
    <p:sldId id="609" r:id="rId81"/>
    <p:sldId id="610" r:id="rId82"/>
    <p:sldId id="738" r:id="rId83"/>
    <p:sldId id="740" r:id="rId84"/>
    <p:sldId id="741" r:id="rId85"/>
    <p:sldId id="742" r:id="rId86"/>
    <p:sldId id="743" r:id="rId87"/>
    <p:sldId id="744" r:id="rId88"/>
    <p:sldId id="745" r:id="rId89"/>
    <p:sldId id="746" r:id="rId90"/>
    <p:sldId id="747" r:id="rId91"/>
    <p:sldId id="748" r:id="rId92"/>
    <p:sldId id="749" r:id="rId93"/>
    <p:sldId id="750" r:id="rId94"/>
    <p:sldId id="751" r:id="rId95"/>
    <p:sldId id="752" r:id="rId96"/>
    <p:sldId id="753" r:id="rId97"/>
    <p:sldId id="754" r:id="rId98"/>
    <p:sldId id="622" r:id="rId99"/>
    <p:sldId id="623" r:id="rId100"/>
  </p:sldIdLst>
  <p:sldSz cx="12192000" cy="6858000"/>
  <p:notesSz cx="6858000" cy="9144000"/>
  <p:defaultTex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p:defaultTextStyle>
  <p:extLst>
    <p:ext uri="{521415D9-36F7-43E2-AB2F-B90AF26B5E84}">
      <p14:sectionLst xmlns:p14="http://schemas.microsoft.com/office/powerpoint/2010/main">
        <p14:section name="Domain 2" id="{C795B3DE-0ECA-C145-A699-3A1E5CEA9001}">
          <p14:sldIdLst>
            <p14:sldId id="612"/>
            <p14:sldId id="588"/>
            <p14:sldId id="756"/>
            <p14:sldId id="259"/>
            <p14:sldId id="591"/>
            <p14:sldId id="613"/>
            <p14:sldId id="624"/>
            <p14:sldId id="601"/>
            <p14:sldId id="759"/>
          </p14:sldIdLst>
        </p14:section>
        <p14:section name="Module 1" id="{491DC918-8F1D-DE44-90FB-C45B21D7D5AF}">
          <p14:sldIdLst>
            <p14:sldId id="266"/>
            <p14:sldId id="267"/>
            <p14:sldId id="760"/>
            <p14:sldId id="614"/>
            <p14:sldId id="827"/>
          </p14:sldIdLst>
        </p14:section>
        <p14:section name="Module 2" id="{8A963C6B-44F5-3240-9233-12547C482439}">
          <p14:sldIdLst>
            <p14:sldId id="615"/>
            <p14:sldId id="616"/>
            <p14:sldId id="763"/>
            <p14:sldId id="764"/>
            <p14:sldId id="828"/>
            <p14:sldId id="765"/>
            <p14:sldId id="766"/>
            <p14:sldId id="829"/>
            <p14:sldId id="830"/>
            <p14:sldId id="831"/>
            <p14:sldId id="832"/>
            <p14:sldId id="833"/>
            <p14:sldId id="835"/>
          </p14:sldIdLst>
        </p14:section>
        <p14:section name="Module 3" id="{3B384158-DD36-E24A-80DD-691EA611E273}">
          <p14:sldIdLst>
            <p14:sldId id="646"/>
            <p14:sldId id="647"/>
            <p14:sldId id="770"/>
            <p14:sldId id="842"/>
            <p14:sldId id="843"/>
            <p14:sldId id="844"/>
          </p14:sldIdLst>
        </p14:section>
        <p14:section name="Module 4" id="{413C4274-8176-C947-9AD9-E4115770B990}">
          <p14:sldIdLst>
            <p14:sldId id="657"/>
            <p14:sldId id="658"/>
            <p14:sldId id="659"/>
            <p14:sldId id="771"/>
            <p14:sldId id="849"/>
            <p14:sldId id="850"/>
          </p14:sldIdLst>
        </p14:section>
        <p14:section name="Module 5" id="{AF1D9E2B-D60C-A24B-A95B-287AFB69D94F}">
          <p14:sldIdLst>
            <p14:sldId id="661"/>
            <p14:sldId id="662"/>
            <p14:sldId id="775"/>
            <p14:sldId id="857"/>
            <p14:sldId id="858"/>
          </p14:sldIdLst>
        </p14:section>
        <p14:section name="Module 6" id="{4E097AF7-1597-8C4F-BE0C-11A187AF8CF3}">
          <p14:sldIdLst>
            <p14:sldId id="676"/>
            <p14:sldId id="677"/>
            <p14:sldId id="783"/>
            <p14:sldId id="860"/>
            <p14:sldId id="861"/>
          </p14:sldIdLst>
        </p14:section>
        <p14:section name="Module 7" id="{58DCBED4-8C34-184A-B17E-859552DFCDFB}">
          <p14:sldIdLst>
            <p14:sldId id="714"/>
            <p14:sldId id="715"/>
            <p14:sldId id="721"/>
            <p14:sldId id="862"/>
            <p14:sldId id="863"/>
          </p14:sldIdLst>
        </p14:section>
        <p14:section name="Module 8" id="{D884743F-608B-D946-93C9-B7ADF9465A83}">
          <p14:sldIdLst>
            <p14:sldId id="722"/>
            <p14:sldId id="723"/>
            <p14:sldId id="724"/>
            <p14:sldId id="865"/>
            <p14:sldId id="866"/>
          </p14:sldIdLst>
        </p14:section>
        <p14:section name="Module 9" id="{E8CFD8F1-2263-FA44-AC38-0B2CF01F06F9}">
          <p14:sldIdLst>
            <p14:sldId id="791"/>
            <p14:sldId id="792"/>
            <p14:sldId id="793"/>
            <p14:sldId id="869"/>
            <p14:sldId id="870"/>
            <p14:sldId id="871"/>
          </p14:sldIdLst>
        </p14:section>
        <p14:section name="Module 10" id="{02A37E1E-20FC-784E-A223-B96BF721E955}">
          <p14:sldIdLst>
            <p14:sldId id="796"/>
            <p14:sldId id="797"/>
            <p14:sldId id="798"/>
            <p14:sldId id="800"/>
            <p14:sldId id="872"/>
            <p14:sldId id="873"/>
          </p14:sldIdLst>
        </p14:section>
        <p14:section name="Module 11" id="{7F533400-A176-F74F-B946-3FB8DD43AB11}">
          <p14:sldIdLst>
            <p14:sldId id="801"/>
            <p14:sldId id="802"/>
            <p14:sldId id="803"/>
            <p14:sldId id="874"/>
            <p14:sldId id="875"/>
            <p14:sldId id="876"/>
          </p14:sldIdLst>
        </p14:section>
        <p14:section name="Module 12" id="{EC42EF8E-3521-0145-BE9F-86E34D0D2877}">
          <p14:sldIdLst>
            <p14:sldId id="758"/>
            <p14:sldId id="877"/>
            <p14:sldId id="609"/>
            <p14:sldId id="610"/>
            <p14:sldId id="738"/>
            <p14:sldId id="740"/>
            <p14:sldId id="741"/>
            <p14:sldId id="742"/>
            <p14:sldId id="743"/>
            <p14:sldId id="744"/>
            <p14:sldId id="745"/>
            <p14:sldId id="746"/>
            <p14:sldId id="747"/>
            <p14:sldId id="748"/>
            <p14:sldId id="749"/>
            <p14:sldId id="750"/>
            <p14:sldId id="751"/>
            <p14:sldId id="752"/>
            <p14:sldId id="753"/>
            <p14:sldId id="754"/>
            <p14:sldId id="622"/>
            <p14:sldId id="6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ara Zeiler" initials="TZ" lastIdx="30" clrIdx="6">
    <p:extLst/>
  </p:cmAuthor>
  <p:cmAuthor id="1" name="Elaine Hester" initials="EH" lastIdx="40" clrIdx="0"/>
  <p:cmAuthor id="8" name="Christina Kalenderian" initials="" lastIdx="0" clrIdx="7"/>
  <p:cmAuthor id="2" name="Melanie Ann Peck" initials="MP" lastIdx="2" clrIdx="1"/>
  <p:cmAuthor id="3" name="Sara Cardoza" initials="SC" lastIdx="5" clrIdx="2"/>
  <p:cmAuthor id="4" name="Kaitlyn Langenbacher" initials="KL" lastIdx="33" clrIdx="3">
    <p:extLst/>
  </p:cmAuthor>
  <p:cmAuthor id="5" name="gulab" initials="" lastIdx="1" clrIdx="4"/>
  <p:cmAuthor id="6" name="SRM-Delhi" initials=""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2D0"/>
    <a:srgbClr val="464646"/>
    <a:srgbClr val="95D600"/>
    <a:srgbClr val="E4E3E8"/>
    <a:srgbClr val="006F52"/>
    <a:srgbClr val="006F53"/>
    <a:srgbClr val="BEBEC0"/>
    <a:srgbClr val="F7F7F9"/>
    <a:srgbClr val="898989"/>
    <a:srgbClr val="8925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67803" autoAdjust="0"/>
  </p:normalViewPr>
  <p:slideViewPr>
    <p:cSldViewPr snapToGrid="0">
      <p:cViewPr varScale="1">
        <p:scale>
          <a:sx n="77" d="100"/>
          <a:sy n="77" d="100"/>
        </p:scale>
        <p:origin x="2010" y="90"/>
      </p:cViewPr>
      <p:guideLst>
        <p:guide orient="horz" pos="2160"/>
        <p:guide pos="3840"/>
      </p:guideLst>
    </p:cSldViewPr>
  </p:slideViewPr>
  <p:notesTextViewPr>
    <p:cViewPr>
      <p:scale>
        <a:sx n="1" d="1"/>
        <a:sy n="1" d="1"/>
      </p:scale>
      <p:origin x="0" y="0"/>
    </p:cViewPr>
  </p:notesTextViewPr>
  <p:sorterViewPr>
    <p:cViewPr>
      <p:scale>
        <a:sx n="84" d="100"/>
        <a:sy n="84" d="100"/>
      </p:scale>
      <p:origin x="0" y="-67086"/>
    </p:cViewPr>
  </p:sorterViewPr>
  <p:notesViewPr>
    <p:cSldViewPr snapToGrid="0" snapToObjects="1">
      <p:cViewPr varScale="1">
        <p:scale>
          <a:sx n="87" d="100"/>
          <a:sy n="87" d="100"/>
        </p:scale>
        <p:origin x="384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2.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1: </a:t>
          </a:r>
          <a:r>
            <a:rPr lang="en-US" sz="2400" b="0" dirty="0">
              <a:latin typeface="Open Sans Semibold"/>
              <a:cs typeface="Open Sans Semibold"/>
            </a:rPr>
            <a:t>Security and Risk Management</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solidFill>
                <a:srgbClr val="000000"/>
              </a:solidFill>
              <a:latin typeface="Open Sans Semibold"/>
              <a:cs typeface="Open Sans Semibold"/>
            </a:rPr>
            <a:t>Domain 2: </a:t>
          </a:r>
          <a:r>
            <a:rPr lang="en-US" sz="2400" b="0" dirty="0">
              <a:solidFill>
                <a:srgbClr val="000000"/>
              </a:solidFill>
              <a:latin typeface="Open Sans Semibold"/>
              <a:cs typeface="Open Sans Semibold"/>
            </a:rPr>
            <a:t>Asset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a:solidFill>
          <a:srgbClr val="F7F7F9"/>
        </a:solidFill>
      </dgm:spPr>
      <dgm:t>
        <a:bodyPr anchor="ctr"/>
        <a:lstStyle/>
        <a:p>
          <a:pPr rtl="0"/>
          <a:r>
            <a:rPr lang="en-US" sz="2400" b="1" dirty="0">
              <a:latin typeface="Open Sans Semibold"/>
              <a:cs typeface="Open Sans Semibold"/>
            </a:rPr>
            <a:t>Domain 3: </a:t>
          </a:r>
          <a:r>
            <a:rPr lang="en-US" sz="2400" b="0" dirty="0">
              <a:latin typeface="Open Sans Semibold"/>
              <a:cs typeface="Open Sans Semibold"/>
            </a:rPr>
            <a:t>Security Architecture and Engineering</a:t>
          </a: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a:solidFill>
          <a:srgbClr val="006F53"/>
        </a:solidFill>
      </dgm:spPr>
      <dgm:t>
        <a:bodyPr anchor="ctr"/>
        <a:lstStyle/>
        <a:p>
          <a:pPr rtl="0"/>
          <a:r>
            <a:rPr lang="en-US" sz="2400" b="1" dirty="0">
              <a:solidFill>
                <a:schemeClr val="bg1"/>
              </a:solidFill>
              <a:latin typeface="Open Sans Semibold"/>
              <a:cs typeface="Open Sans Semibold"/>
            </a:rPr>
            <a:t>Domain 4: Communication and Network Security</a:t>
          </a: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a:solidFill>
          <a:srgbClr val="F7F7F9"/>
        </a:solidFill>
      </dgm:spPr>
      <dgm:t>
        <a:bodyPr anchor="ctr"/>
        <a:lstStyle/>
        <a:p>
          <a:pPr rtl="0"/>
          <a:r>
            <a:rPr lang="en-US" sz="2400" b="1" dirty="0">
              <a:latin typeface="Open Sans Semibold"/>
              <a:cs typeface="Open Sans Semibold"/>
            </a:rPr>
            <a:t>Domain 5: </a:t>
          </a:r>
          <a:r>
            <a:rPr lang="en-US" sz="2400" b="0" dirty="0">
              <a:latin typeface="Open Sans Semibold"/>
              <a:cs typeface="Open Sans Semibold"/>
            </a:rPr>
            <a:t>Identity and Access Management (IAM)</a:t>
          </a: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a:solidFill>
          <a:srgbClr val="F7F7F9"/>
        </a:solidFill>
      </dgm:spPr>
      <dgm:t>
        <a:bodyPr anchor="ctr"/>
        <a:lstStyle/>
        <a:p>
          <a:r>
            <a:rPr lang="en-US" sz="2400" b="1" dirty="0">
              <a:latin typeface="Open Sans Semibold"/>
              <a:cs typeface="Open Sans Semibold"/>
            </a:rPr>
            <a:t>Domain 6: </a:t>
          </a:r>
          <a:r>
            <a:rPr lang="en-US" sz="2400" b="0" dirty="0">
              <a:latin typeface="Open Sans Semibold"/>
              <a:cs typeface="Open Sans Semibold"/>
            </a:rPr>
            <a:t>Security Assessment and Testing</a:t>
          </a:r>
        </a:p>
      </dgm:t>
    </dgm:pt>
    <dgm:pt modelId="{C7502B2C-5CC5-3E47-9DE4-FEFCDEC2175D}" type="sibTrans" cxnId="{EC070DFD-EE78-3A45-B45F-89E172B6A8C8}">
      <dgm:prSet/>
      <dgm:spPr/>
      <dgm:t>
        <a:bodyPr/>
        <a:lstStyle/>
        <a:p>
          <a:endParaRPr lang="en-US"/>
        </a:p>
      </dgm:t>
    </dgm:pt>
    <dgm:pt modelId="{5C4A8482-B950-E54A-B31C-00FA8857679F}" type="parTrans" cxnId="{EC070DFD-EE78-3A45-B45F-89E172B6A8C8}">
      <dgm:prSet/>
      <dgm:spPr/>
      <dgm:t>
        <a:bodyPr/>
        <a:lstStyle/>
        <a:p>
          <a:endParaRPr lang="en-US"/>
        </a:p>
      </dgm:t>
    </dgm:pt>
    <dgm:pt modelId="{64192E63-EEBC-B14A-B10E-63169B604297}">
      <dgm:prSet/>
      <dgm:spPr/>
      <dgm:t>
        <a:bodyPr/>
        <a:lstStyle/>
        <a:p>
          <a:endParaRPr lang="en-US"/>
        </a:p>
      </dgm:t>
    </dgm:pt>
    <dgm:pt modelId="{F1641237-430C-3741-89EA-65A7918C6839}" type="parTrans" cxnId="{819F81EC-3147-1D42-9995-BA68664D0E7B}">
      <dgm:prSet/>
      <dgm:spPr/>
      <dgm:t>
        <a:bodyPr/>
        <a:lstStyle/>
        <a:p>
          <a:endParaRPr lang="en-US"/>
        </a:p>
      </dgm:t>
    </dgm:pt>
    <dgm:pt modelId="{3E416C6E-C4F8-DF40-8522-10088C8135B9}" type="sibTrans" cxnId="{819F81EC-3147-1D42-9995-BA68664D0E7B}">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chemeClr val="bg1"/>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solidFill>
            <a:srgbClr val="FFFFFF"/>
          </a:solid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solidFill>
            <a:srgbClr val="FFFFFF"/>
          </a:solid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solidFill>
            <a:srgbClr val="FFFFFF"/>
          </a:solid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1621A777-1D87-8247-A34C-17EBFCD24916}" type="pres">
      <dgm:prSet presAssocID="{64192E63-EEBC-B14A-B10E-63169B604297}" presName="thickLine" presStyleLbl="alignNode1" presStyleIdx="6" presStyleCnt="7"/>
      <dgm:spPr>
        <a:ln>
          <a:solidFill>
            <a:srgbClr val="FFFFFF"/>
          </a:solidFill>
        </a:ln>
      </dgm:spPr>
    </dgm:pt>
    <dgm:pt modelId="{BA740DDE-49FC-C74F-A08B-1FC6A41B5DF2}" type="pres">
      <dgm:prSet presAssocID="{64192E63-EEBC-B14A-B10E-63169B604297}" presName="horz1" presStyleCnt="0"/>
      <dgm:spPr/>
    </dgm:pt>
    <dgm:pt modelId="{4EEA16FA-48C5-C24B-A4D8-B76F9A35E3C1}" type="pres">
      <dgm:prSet presAssocID="{64192E63-EEBC-B14A-B10E-63169B604297}" presName="tx1" presStyleLbl="revTx" presStyleIdx="6" presStyleCnt="7"/>
      <dgm:spPr/>
    </dgm:pt>
    <dgm:pt modelId="{F296DA24-0A69-DC44-99FC-D05FC8632C2F}" type="pres">
      <dgm:prSet presAssocID="{64192E63-EEBC-B14A-B10E-63169B604297}" presName="vert1" presStyleCnt="0"/>
      <dgm:spPr/>
    </dgm:pt>
  </dgm:ptLst>
  <dgm:cxnLst>
    <dgm:cxn modelId="{57A58104-7401-4346-ADA8-E4C20630D8C1}" type="presOf" srcId="{9E887B32-6FA9-284C-8EA3-BE393E3A8AC7}" destId="{72098F93-2631-3946-8309-625790F0C226}" srcOrd="0" destOrd="0" presId="urn:microsoft.com/office/officeart/2008/layout/LinedList"/>
    <dgm:cxn modelId="{6C8E6F18-DD06-5D41-AF05-3A0C7FE8CC70}" srcId="{CFAB4DC6-8984-8D4F-BFE6-2AD0044EE05D}" destId="{840AFEC2-FF39-D843-BBCE-299F27507266}" srcOrd="3" destOrd="0" parTransId="{5F16C5E0-078D-CB4F-957C-B5A9F61494B0}" sibTransId="{FD2007B5-CC5F-B24D-849B-73B72F923581}"/>
    <dgm:cxn modelId="{64CEBD1B-C920-0E4D-91BD-DE470A405FDD}" type="presOf" srcId="{F73219DE-00BF-F049-A708-81C2D16E64AD}" destId="{9056C052-B14B-C94D-8A57-3371D85E6F5D}" srcOrd="0" destOrd="0" presId="urn:microsoft.com/office/officeart/2008/layout/LinedList"/>
    <dgm:cxn modelId="{F63C585E-6A5C-F641-9339-7C28AF260EDB}" type="presOf" srcId="{64192E63-EEBC-B14A-B10E-63169B604297}" destId="{4EEA16FA-48C5-C24B-A4D8-B76F9A35E3C1}"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6C6EB489-BF38-F848-92C8-88A08E79E313}" type="presOf" srcId="{840AFEC2-FF39-D843-BBCE-299F27507266}" destId="{3F1BEDE9-6224-334F-8391-0198328B3E1D}" srcOrd="0" destOrd="0" presId="urn:microsoft.com/office/officeart/2008/layout/LinedList"/>
    <dgm:cxn modelId="{64C217A2-105A-0745-A0D1-5523E7CEE845}" type="presOf" srcId="{54AAC4BB-C02D-5548-97FF-C2DFDF2637B8}" destId="{4C74A29A-2FB0-A14A-AD53-59D5FC2432F2}" srcOrd="0" destOrd="0" presId="urn:microsoft.com/office/officeart/2008/layout/LinedList"/>
    <dgm:cxn modelId="{9357A2B1-7A60-5D41-9F4A-BCE6F917DEA6}" type="presOf" srcId="{CFAB4DC6-8984-8D4F-BFE6-2AD0044EE05D}" destId="{F03109A8-D8B1-E646-9F43-8700562218FB}" srcOrd="0" destOrd="0" presId="urn:microsoft.com/office/officeart/2008/layout/LinedList"/>
    <dgm:cxn modelId="{A20571D3-C02E-6042-9132-175976242982}" type="presOf" srcId="{281D34A8-16D4-7742-B83C-1D2ECFA8F248}" destId="{C63EBCB4-B97C-B547-BA70-CC52993AAE0C}"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819F81EC-3147-1D42-9995-BA68664D0E7B}" srcId="{CFAB4DC6-8984-8D4F-BFE6-2AD0044EE05D}" destId="{64192E63-EEBC-B14A-B10E-63169B604297}" srcOrd="6" destOrd="0" parTransId="{F1641237-430C-3741-89EA-65A7918C6839}" sibTransId="{3E416C6E-C4F8-DF40-8522-10088C8135B9}"/>
    <dgm:cxn modelId="{4AE6B1EC-3E85-8E45-8F45-4A9B5F9CE79F}" srcId="{CFAB4DC6-8984-8D4F-BFE6-2AD0044EE05D}" destId="{5D660080-36C7-2A44-BC6F-61FEB712CAD9}" srcOrd="0" destOrd="0" parTransId="{097C7F3D-DD80-BD49-A21E-62C258C76CCE}" sibTransId="{C0FB1487-ED60-CB47-8E8D-C7287C9AD3DC}"/>
    <dgm:cxn modelId="{F4491BED-BE13-2049-AF65-342BC37F9B47}" type="presOf" srcId="{5D660080-36C7-2A44-BC6F-61FEB712CAD9}" destId="{1858FC74-4C3B-8C4E-AD18-F4DDE5356352}" srcOrd="0" destOrd="0" presId="urn:microsoft.com/office/officeart/2008/layout/LinedList"/>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5661B898-B4B8-254E-A985-8F8A453EE0DF}" type="presParOf" srcId="{F03109A8-D8B1-E646-9F43-8700562218FB}" destId="{2B7A0789-F780-5D41-82E2-6001E6082878}" srcOrd="0" destOrd="0" presId="urn:microsoft.com/office/officeart/2008/layout/LinedList"/>
    <dgm:cxn modelId="{82062C55-7B1A-7644-A494-184F4A072ED0}" type="presParOf" srcId="{F03109A8-D8B1-E646-9F43-8700562218FB}" destId="{28B02803-7E30-8844-A47E-ABC5B47220C9}" srcOrd="1" destOrd="0" presId="urn:microsoft.com/office/officeart/2008/layout/LinedList"/>
    <dgm:cxn modelId="{31A085EF-FCE4-5741-A9E1-B20631A815B3}" type="presParOf" srcId="{28B02803-7E30-8844-A47E-ABC5B47220C9}" destId="{1858FC74-4C3B-8C4E-AD18-F4DDE5356352}" srcOrd="0" destOrd="0" presId="urn:microsoft.com/office/officeart/2008/layout/LinedList"/>
    <dgm:cxn modelId="{C4983ECA-A6DD-0940-B5B5-B54C32E3A9DB}" type="presParOf" srcId="{28B02803-7E30-8844-A47E-ABC5B47220C9}" destId="{C6D6577B-3B5E-654A-9156-DFB3B1035A6B}" srcOrd="1" destOrd="0" presId="urn:microsoft.com/office/officeart/2008/layout/LinedList"/>
    <dgm:cxn modelId="{E0018040-3C5F-F646-8F2A-89891034B350}" type="presParOf" srcId="{F03109A8-D8B1-E646-9F43-8700562218FB}" destId="{81B6FAE2-23E4-4546-AD04-5A1B7DB6ED86}" srcOrd="2" destOrd="0" presId="urn:microsoft.com/office/officeart/2008/layout/LinedList"/>
    <dgm:cxn modelId="{11B44C17-E844-4A40-991D-99E2DEA920E4}" type="presParOf" srcId="{F03109A8-D8B1-E646-9F43-8700562218FB}" destId="{18DBD1DD-59DF-9E49-917D-E2E33B39F1F5}" srcOrd="3" destOrd="0" presId="urn:microsoft.com/office/officeart/2008/layout/LinedList"/>
    <dgm:cxn modelId="{019F9B29-A7C6-F843-9A08-5C8ED99833CD}" type="presParOf" srcId="{18DBD1DD-59DF-9E49-917D-E2E33B39F1F5}" destId="{72098F93-2631-3946-8309-625790F0C226}" srcOrd="0" destOrd="0" presId="urn:microsoft.com/office/officeart/2008/layout/LinedList"/>
    <dgm:cxn modelId="{BAD7ABDC-BB14-AA4C-82E4-BFFDDA0FA861}" type="presParOf" srcId="{18DBD1DD-59DF-9E49-917D-E2E33B39F1F5}" destId="{CC94D176-746E-A44B-BF2F-514A7DB394E7}" srcOrd="1" destOrd="0" presId="urn:microsoft.com/office/officeart/2008/layout/LinedList"/>
    <dgm:cxn modelId="{44BAC6BE-D1C8-6843-9A4F-499F538B7502}" type="presParOf" srcId="{F03109A8-D8B1-E646-9F43-8700562218FB}" destId="{9CC527D9-3328-1844-BDFB-663FBB123147}" srcOrd="4" destOrd="0" presId="urn:microsoft.com/office/officeart/2008/layout/LinedList"/>
    <dgm:cxn modelId="{D692F68E-BDBC-334C-8FCA-421F54704888}" type="presParOf" srcId="{F03109A8-D8B1-E646-9F43-8700562218FB}" destId="{F38C55B2-7E90-084A-A690-622E918C0F73}" srcOrd="5" destOrd="0" presId="urn:microsoft.com/office/officeart/2008/layout/LinedList"/>
    <dgm:cxn modelId="{3663D303-180A-374D-973F-5926601CBBB3}" type="presParOf" srcId="{F38C55B2-7E90-084A-A690-622E918C0F73}" destId="{4C74A29A-2FB0-A14A-AD53-59D5FC2432F2}" srcOrd="0" destOrd="0" presId="urn:microsoft.com/office/officeart/2008/layout/LinedList"/>
    <dgm:cxn modelId="{BAE7B662-7653-BF4E-B4FA-433C6C5BAC14}" type="presParOf" srcId="{F38C55B2-7E90-084A-A690-622E918C0F73}" destId="{BB030912-708A-D84F-9526-AC19BC420F12}" srcOrd="1" destOrd="0" presId="urn:microsoft.com/office/officeart/2008/layout/LinedList"/>
    <dgm:cxn modelId="{C657C92B-9F30-5B42-81CB-C068E4BD2226}" type="presParOf" srcId="{F03109A8-D8B1-E646-9F43-8700562218FB}" destId="{0A3154CB-248A-C741-AF88-27F9F85BF046}" srcOrd="6" destOrd="0" presId="urn:microsoft.com/office/officeart/2008/layout/LinedList"/>
    <dgm:cxn modelId="{D1D73873-418E-9C45-A60B-16E62E7577D6}" type="presParOf" srcId="{F03109A8-D8B1-E646-9F43-8700562218FB}" destId="{8C9F85AB-4817-1644-94BB-BCBE49ED011C}" srcOrd="7" destOrd="0" presId="urn:microsoft.com/office/officeart/2008/layout/LinedList"/>
    <dgm:cxn modelId="{5C019742-592E-9F4B-8302-BF6622AD4AF2}" type="presParOf" srcId="{8C9F85AB-4817-1644-94BB-BCBE49ED011C}" destId="{3F1BEDE9-6224-334F-8391-0198328B3E1D}" srcOrd="0" destOrd="0" presId="urn:microsoft.com/office/officeart/2008/layout/LinedList"/>
    <dgm:cxn modelId="{82B6618C-7767-D548-A5A2-B93983D84B7D}" type="presParOf" srcId="{8C9F85AB-4817-1644-94BB-BCBE49ED011C}" destId="{8385E50F-6F8A-B040-A631-917DEB8D9911}" srcOrd="1" destOrd="0" presId="urn:microsoft.com/office/officeart/2008/layout/LinedList"/>
    <dgm:cxn modelId="{70381676-1876-EF4E-AF67-8CBA5245544B}" type="presParOf" srcId="{F03109A8-D8B1-E646-9F43-8700562218FB}" destId="{B1F0A441-036A-4D48-A20D-78DDE49BA465}" srcOrd="8" destOrd="0" presId="urn:microsoft.com/office/officeart/2008/layout/LinedList"/>
    <dgm:cxn modelId="{023E7328-7794-2A4E-8E3B-8637F8601D43}" type="presParOf" srcId="{F03109A8-D8B1-E646-9F43-8700562218FB}" destId="{2359C065-C4E4-4441-8BA7-7A1028E83A0F}" srcOrd="9" destOrd="0" presId="urn:microsoft.com/office/officeart/2008/layout/LinedList"/>
    <dgm:cxn modelId="{F8B8B19A-3358-D549-B5DE-8B66A6CE7129}" type="presParOf" srcId="{2359C065-C4E4-4441-8BA7-7A1028E83A0F}" destId="{9056C052-B14B-C94D-8A57-3371D85E6F5D}" srcOrd="0" destOrd="0" presId="urn:microsoft.com/office/officeart/2008/layout/LinedList"/>
    <dgm:cxn modelId="{1D9F4225-F7E6-0F4D-9EE9-1738DD2FF59B}" type="presParOf" srcId="{2359C065-C4E4-4441-8BA7-7A1028E83A0F}" destId="{9A567801-6D10-BD40-BD57-F9E110957977}" srcOrd="1" destOrd="0" presId="urn:microsoft.com/office/officeart/2008/layout/LinedList"/>
    <dgm:cxn modelId="{8BDBFBD7-9806-CE4C-98AB-2802239A0684}" type="presParOf" srcId="{F03109A8-D8B1-E646-9F43-8700562218FB}" destId="{72A14F80-AACE-B84B-A9E8-95CC5EE1AD32}" srcOrd="10" destOrd="0" presId="urn:microsoft.com/office/officeart/2008/layout/LinedList"/>
    <dgm:cxn modelId="{94F1808A-285A-7A41-9147-C6504CDCB27A}" type="presParOf" srcId="{F03109A8-D8B1-E646-9F43-8700562218FB}" destId="{04E1DDE2-FA18-404B-BE9F-91425E6B89D5}" srcOrd="11" destOrd="0" presId="urn:microsoft.com/office/officeart/2008/layout/LinedList"/>
    <dgm:cxn modelId="{93307AC4-BC24-7544-97B6-C20CD5C14263}" type="presParOf" srcId="{04E1DDE2-FA18-404B-BE9F-91425E6B89D5}" destId="{C63EBCB4-B97C-B547-BA70-CC52993AAE0C}" srcOrd="0" destOrd="0" presId="urn:microsoft.com/office/officeart/2008/layout/LinedList"/>
    <dgm:cxn modelId="{1CCCE0F2-49E5-8544-BEED-67FCDA5ACD3C}" type="presParOf" srcId="{04E1DDE2-FA18-404B-BE9F-91425E6B89D5}" destId="{D07656D6-852B-3B43-B05F-B1E2B7E7889E}" srcOrd="1" destOrd="0" presId="urn:microsoft.com/office/officeart/2008/layout/LinedList"/>
    <dgm:cxn modelId="{E85D0CC7-BAD3-EC4A-929D-C301184A5A3D}" type="presParOf" srcId="{F03109A8-D8B1-E646-9F43-8700562218FB}" destId="{1621A777-1D87-8247-A34C-17EBFCD24916}" srcOrd="12" destOrd="0" presId="urn:microsoft.com/office/officeart/2008/layout/LinedList"/>
    <dgm:cxn modelId="{6663B966-510C-1743-99B4-36C5634B06EB}" type="presParOf" srcId="{F03109A8-D8B1-E646-9F43-8700562218FB}" destId="{BA740DDE-49FC-C74F-A08B-1FC6A41B5DF2}" srcOrd="13" destOrd="0" presId="urn:microsoft.com/office/officeart/2008/layout/LinedList"/>
    <dgm:cxn modelId="{F4FAD2E6-4F06-754B-8056-2A23FC4FD892}" type="presParOf" srcId="{BA740DDE-49FC-C74F-A08B-1FC6A41B5DF2}" destId="{4EEA16FA-48C5-C24B-A4D8-B76F9A35E3C1}" srcOrd="0" destOrd="0" presId="urn:microsoft.com/office/officeart/2008/layout/LinedList"/>
    <dgm:cxn modelId="{FCDBBC71-3C8E-4E41-9EA8-346826B948A0}" type="presParOf" srcId="{BA740DDE-49FC-C74F-A08B-1FC6A41B5DF2}" destId="{F296DA24-0A69-DC44-99FC-D05FC8632C2F}"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solidFill>
                <a:schemeClr val="tx1"/>
              </a:solidFill>
              <a:latin typeface="Open Sans Semibold"/>
              <a:cs typeface="Open Sans Semibold"/>
            </a:rPr>
            <a:t>Domain 7: </a:t>
          </a:r>
          <a:r>
            <a:rPr lang="en-US" sz="2400" b="0" dirty="0">
              <a:solidFill>
                <a:schemeClr val="tx1"/>
              </a:solidFill>
              <a:latin typeface="Open Sans Semibold"/>
              <a:cs typeface="Open Sans Semibold"/>
            </a:rPr>
            <a:t>Security Operations</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latin typeface="Open Sans Semibold"/>
              <a:cs typeface="Open Sans Semibold"/>
            </a:rPr>
            <a:t>Domain 8: </a:t>
          </a:r>
          <a:r>
            <a:rPr lang="en-US" sz="2400" b="0" dirty="0">
              <a:latin typeface="Open Sans Semibold"/>
              <a:cs typeface="Open Sans Semibold"/>
            </a:rPr>
            <a:t>Software Development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dgm:t>
        <a:bodyPr anchor="ctr"/>
        <a:lstStyle/>
        <a:p>
          <a:pPr rtl="0"/>
          <a:endParaRPr lang="en-US" sz="2400" b="0" dirty="0">
            <a:latin typeface="Open Sans Semibold"/>
            <a:cs typeface="Open Sans Semibold"/>
          </a:endParaRP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dgm:t>
        <a:bodyPr anchor="ctr"/>
        <a:lstStyle/>
        <a:p>
          <a:pPr rtl="0"/>
          <a:endParaRPr lang="en-US" sz="2400" b="0" dirty="0">
            <a:latin typeface="Open Sans Semibold"/>
            <a:cs typeface="Open Sans Semibold"/>
          </a:endParaRP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dgm:t>
        <a:bodyPr anchor="ctr"/>
        <a:lstStyle/>
        <a:p>
          <a:pPr rtl="0"/>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dgm:t>
        <a:bodyPr anchor="ctr"/>
        <a:lstStyle/>
        <a:p>
          <a:endParaRPr lang="en-US" sz="2400" b="0" dirty="0">
            <a:latin typeface="Open Sans Semibold"/>
            <a:cs typeface="Open Sans Semibold"/>
          </a:endParaRPr>
        </a:p>
      </dgm:t>
    </dgm:pt>
    <dgm:pt modelId="{5C4A8482-B950-E54A-B31C-00FA8857679F}" type="parTrans" cxnId="{EC070DFD-EE78-3A45-B45F-89E172B6A8C8}">
      <dgm:prSet/>
      <dgm:spPr/>
      <dgm:t>
        <a:bodyPr/>
        <a:lstStyle/>
        <a:p>
          <a:endParaRPr lang="en-US"/>
        </a:p>
      </dgm:t>
    </dgm:pt>
    <dgm:pt modelId="{C7502B2C-5CC5-3E47-9DE4-FEFCDEC2175D}" type="sibTrans" cxnId="{EC070DFD-EE78-3A45-B45F-89E172B6A8C8}">
      <dgm:prSet/>
      <dgm:spPr/>
      <dgm:t>
        <a:bodyPr/>
        <a:lstStyle/>
        <a:p>
          <a:endParaRPr lang="en-US"/>
        </a:p>
      </dgm:t>
    </dgm:pt>
    <dgm:pt modelId="{C4AA0DC9-17FF-294E-B1B8-45707C7B297D}">
      <dgm:prSet/>
      <dgm:spPr/>
      <dgm:t>
        <a:bodyPr/>
        <a:lstStyle/>
        <a:p>
          <a:endParaRPr lang="en-US"/>
        </a:p>
      </dgm:t>
    </dgm:pt>
    <dgm:pt modelId="{BF8A5ACC-AF4D-B547-A6FB-F1FD2B2F07E3}" type="parTrans" cxnId="{DBDDB0AE-CFEE-2843-8EE4-5088806BFA8F}">
      <dgm:prSet/>
      <dgm:spPr/>
      <dgm:t>
        <a:bodyPr/>
        <a:lstStyle/>
        <a:p>
          <a:endParaRPr lang="en-US"/>
        </a:p>
      </dgm:t>
    </dgm:pt>
    <dgm:pt modelId="{1A48F92F-EA59-014A-A2C8-6E31665CAA93}" type="sibTrans" cxnId="{DBDDB0AE-CFEE-2843-8EE4-5088806BFA8F}">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no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no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no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67F43422-46B8-B241-9E20-1B7A41ECFDE0}" type="pres">
      <dgm:prSet presAssocID="{C4AA0DC9-17FF-294E-B1B8-45707C7B297D}" presName="thickLine" presStyleLbl="alignNode1" presStyleIdx="6" presStyleCnt="7"/>
      <dgm:spPr>
        <a:ln>
          <a:noFill/>
        </a:ln>
      </dgm:spPr>
    </dgm:pt>
    <dgm:pt modelId="{67DAAE7B-6F11-A847-8CA4-08E9ED151E33}" type="pres">
      <dgm:prSet presAssocID="{C4AA0DC9-17FF-294E-B1B8-45707C7B297D}" presName="horz1" presStyleCnt="0"/>
      <dgm:spPr/>
    </dgm:pt>
    <dgm:pt modelId="{7944D0A9-F488-3C42-8A35-97875AB9BCA2}" type="pres">
      <dgm:prSet presAssocID="{C4AA0DC9-17FF-294E-B1B8-45707C7B297D}" presName="tx1" presStyleLbl="revTx" presStyleIdx="6" presStyleCnt="7"/>
      <dgm:spPr/>
    </dgm:pt>
    <dgm:pt modelId="{0C8819E0-6E00-B448-AEE7-08FAD465EB61}" type="pres">
      <dgm:prSet presAssocID="{C4AA0DC9-17FF-294E-B1B8-45707C7B297D}"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7541D027-44DF-134D-AA3C-81DAFE9FD7BB}" type="presOf" srcId="{5D660080-36C7-2A44-BC6F-61FEB712CAD9}" destId="{1858FC74-4C3B-8C4E-AD18-F4DDE5356352}" srcOrd="0" destOrd="0" presId="urn:microsoft.com/office/officeart/2008/layout/LinedList"/>
    <dgm:cxn modelId="{D318DD2D-55E3-0F4F-8590-32D6725148A3}" type="presOf" srcId="{C4AA0DC9-17FF-294E-B1B8-45707C7B297D}" destId="{7944D0A9-F488-3C42-8A35-97875AB9BCA2}"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5D2AD278-0916-E344-9A10-0CA3A0FE561D}" type="presOf" srcId="{CFAB4DC6-8984-8D4F-BFE6-2AD0044EE05D}" destId="{F03109A8-D8B1-E646-9F43-8700562218FB}" srcOrd="0" destOrd="0" presId="urn:microsoft.com/office/officeart/2008/layout/LinedList"/>
    <dgm:cxn modelId="{DBDDB0AE-CFEE-2843-8EE4-5088806BFA8F}" srcId="{CFAB4DC6-8984-8D4F-BFE6-2AD0044EE05D}" destId="{C4AA0DC9-17FF-294E-B1B8-45707C7B297D}" srcOrd="6" destOrd="0" parTransId="{BF8A5ACC-AF4D-B547-A6FB-F1FD2B2F07E3}" sibTransId="{1A48F92F-EA59-014A-A2C8-6E31665CAA93}"/>
    <dgm:cxn modelId="{9B5FB7BF-CFFB-A84B-86BD-CF343DF6F2C8}" type="presOf" srcId="{9E887B32-6FA9-284C-8EA3-BE393E3A8AC7}" destId="{72098F93-2631-3946-8309-625790F0C226}" srcOrd="0" destOrd="0" presId="urn:microsoft.com/office/officeart/2008/layout/LinedList"/>
    <dgm:cxn modelId="{ED28EECE-09FE-AE47-9C38-B326FDF3D9BC}" type="presOf" srcId="{F73219DE-00BF-F049-A708-81C2D16E64AD}" destId="{9056C052-B14B-C94D-8A57-3371D85E6F5D}" srcOrd="0" destOrd="0" presId="urn:microsoft.com/office/officeart/2008/layout/LinedList"/>
    <dgm:cxn modelId="{00C23DD1-9D8C-FF41-893B-FAC7E068E8AD}" type="presOf" srcId="{54AAC4BB-C02D-5548-97FF-C2DFDF2637B8}" destId="{4C74A29A-2FB0-A14A-AD53-59D5FC2432F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974BA0E4-34E6-4E40-AA80-C9F52C0D51A8}" type="presOf" srcId="{281D34A8-16D4-7742-B83C-1D2ECFA8F248}" destId="{C63EBCB4-B97C-B547-BA70-CC52993AAE0C}" srcOrd="0" destOrd="0" presId="urn:microsoft.com/office/officeart/2008/layout/LinedList"/>
    <dgm:cxn modelId="{4AE6B1EC-3E85-8E45-8F45-4A9B5F9CE79F}" srcId="{CFAB4DC6-8984-8D4F-BFE6-2AD0044EE05D}" destId="{5D660080-36C7-2A44-BC6F-61FEB712CAD9}" srcOrd="0" destOrd="0" parTransId="{097C7F3D-DD80-BD49-A21E-62C258C76CCE}" sibTransId="{C0FB1487-ED60-CB47-8E8D-C7287C9AD3DC}"/>
    <dgm:cxn modelId="{10D853EE-8300-004C-9D31-F62AEC02E0FD}" type="presOf" srcId="{840AFEC2-FF39-D843-BBCE-299F27507266}" destId="{3F1BEDE9-6224-334F-8391-0198328B3E1D}" srcOrd="0" destOrd="0" presId="urn:microsoft.com/office/officeart/2008/layout/LinedList"/>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B06A65FF-168A-3F4D-8379-6119CB335C2C}" type="presParOf" srcId="{F03109A8-D8B1-E646-9F43-8700562218FB}" destId="{2B7A0789-F780-5D41-82E2-6001E6082878}" srcOrd="0" destOrd="0" presId="urn:microsoft.com/office/officeart/2008/layout/LinedList"/>
    <dgm:cxn modelId="{843F45C4-1A14-EF47-8BD7-AD37A3AE0D0E}" type="presParOf" srcId="{F03109A8-D8B1-E646-9F43-8700562218FB}" destId="{28B02803-7E30-8844-A47E-ABC5B47220C9}" srcOrd="1" destOrd="0" presId="urn:microsoft.com/office/officeart/2008/layout/LinedList"/>
    <dgm:cxn modelId="{5F08ECCB-10BE-9E44-8F56-D0C2318F42FF}" type="presParOf" srcId="{28B02803-7E30-8844-A47E-ABC5B47220C9}" destId="{1858FC74-4C3B-8C4E-AD18-F4DDE5356352}" srcOrd="0" destOrd="0" presId="urn:microsoft.com/office/officeart/2008/layout/LinedList"/>
    <dgm:cxn modelId="{05B9877D-F688-EE4F-84D0-16B7EAF49A8C}" type="presParOf" srcId="{28B02803-7E30-8844-A47E-ABC5B47220C9}" destId="{C6D6577B-3B5E-654A-9156-DFB3B1035A6B}" srcOrd="1" destOrd="0" presId="urn:microsoft.com/office/officeart/2008/layout/LinedList"/>
    <dgm:cxn modelId="{6FF738DD-B1B8-0D42-8767-AC665D641A86}" type="presParOf" srcId="{F03109A8-D8B1-E646-9F43-8700562218FB}" destId="{81B6FAE2-23E4-4546-AD04-5A1B7DB6ED86}" srcOrd="2" destOrd="0" presId="urn:microsoft.com/office/officeart/2008/layout/LinedList"/>
    <dgm:cxn modelId="{2235A9B4-C0A6-7140-BE05-C735E28BAF5B}" type="presParOf" srcId="{F03109A8-D8B1-E646-9F43-8700562218FB}" destId="{18DBD1DD-59DF-9E49-917D-E2E33B39F1F5}" srcOrd="3" destOrd="0" presId="urn:microsoft.com/office/officeart/2008/layout/LinedList"/>
    <dgm:cxn modelId="{720A0419-2782-D94C-9156-1D7784698A49}" type="presParOf" srcId="{18DBD1DD-59DF-9E49-917D-E2E33B39F1F5}" destId="{72098F93-2631-3946-8309-625790F0C226}" srcOrd="0" destOrd="0" presId="urn:microsoft.com/office/officeart/2008/layout/LinedList"/>
    <dgm:cxn modelId="{16FDF55D-57CF-0A44-AB88-7FE803D6E3DA}" type="presParOf" srcId="{18DBD1DD-59DF-9E49-917D-E2E33B39F1F5}" destId="{CC94D176-746E-A44B-BF2F-514A7DB394E7}" srcOrd="1" destOrd="0" presId="urn:microsoft.com/office/officeart/2008/layout/LinedList"/>
    <dgm:cxn modelId="{083DA584-788F-7947-8E2F-4ADBC96E4681}" type="presParOf" srcId="{F03109A8-D8B1-E646-9F43-8700562218FB}" destId="{9CC527D9-3328-1844-BDFB-663FBB123147}" srcOrd="4" destOrd="0" presId="urn:microsoft.com/office/officeart/2008/layout/LinedList"/>
    <dgm:cxn modelId="{1E5F4306-7E46-4341-936D-0A2984D012A6}" type="presParOf" srcId="{F03109A8-D8B1-E646-9F43-8700562218FB}" destId="{F38C55B2-7E90-084A-A690-622E918C0F73}" srcOrd="5" destOrd="0" presId="urn:microsoft.com/office/officeart/2008/layout/LinedList"/>
    <dgm:cxn modelId="{C1B74912-FAFE-7340-B663-94D5CF034293}" type="presParOf" srcId="{F38C55B2-7E90-084A-A690-622E918C0F73}" destId="{4C74A29A-2FB0-A14A-AD53-59D5FC2432F2}" srcOrd="0" destOrd="0" presId="urn:microsoft.com/office/officeart/2008/layout/LinedList"/>
    <dgm:cxn modelId="{911F3042-83E0-A44A-986B-31E3EB395D87}" type="presParOf" srcId="{F38C55B2-7E90-084A-A690-622E918C0F73}" destId="{BB030912-708A-D84F-9526-AC19BC420F12}" srcOrd="1" destOrd="0" presId="urn:microsoft.com/office/officeart/2008/layout/LinedList"/>
    <dgm:cxn modelId="{18432BED-F627-0948-9CBB-40EED9FA108C}" type="presParOf" srcId="{F03109A8-D8B1-E646-9F43-8700562218FB}" destId="{0A3154CB-248A-C741-AF88-27F9F85BF046}" srcOrd="6" destOrd="0" presId="urn:microsoft.com/office/officeart/2008/layout/LinedList"/>
    <dgm:cxn modelId="{913D53AB-85DE-784E-9B41-33ED60525032}" type="presParOf" srcId="{F03109A8-D8B1-E646-9F43-8700562218FB}" destId="{8C9F85AB-4817-1644-94BB-BCBE49ED011C}" srcOrd="7" destOrd="0" presId="urn:microsoft.com/office/officeart/2008/layout/LinedList"/>
    <dgm:cxn modelId="{0245C966-CD05-2D4A-A37D-41CB8D5D56CD}" type="presParOf" srcId="{8C9F85AB-4817-1644-94BB-BCBE49ED011C}" destId="{3F1BEDE9-6224-334F-8391-0198328B3E1D}" srcOrd="0" destOrd="0" presId="urn:microsoft.com/office/officeart/2008/layout/LinedList"/>
    <dgm:cxn modelId="{DD320C75-F76B-B541-96AC-C6F40B8DE81E}" type="presParOf" srcId="{8C9F85AB-4817-1644-94BB-BCBE49ED011C}" destId="{8385E50F-6F8A-B040-A631-917DEB8D9911}" srcOrd="1" destOrd="0" presId="urn:microsoft.com/office/officeart/2008/layout/LinedList"/>
    <dgm:cxn modelId="{DD2E0B9A-B159-C844-B805-DBE9BE10EF0E}" type="presParOf" srcId="{F03109A8-D8B1-E646-9F43-8700562218FB}" destId="{B1F0A441-036A-4D48-A20D-78DDE49BA465}" srcOrd="8" destOrd="0" presId="urn:microsoft.com/office/officeart/2008/layout/LinedList"/>
    <dgm:cxn modelId="{2E7A2F84-554C-6041-8800-31B6BBBC9FF7}" type="presParOf" srcId="{F03109A8-D8B1-E646-9F43-8700562218FB}" destId="{2359C065-C4E4-4441-8BA7-7A1028E83A0F}" srcOrd="9" destOrd="0" presId="urn:microsoft.com/office/officeart/2008/layout/LinedList"/>
    <dgm:cxn modelId="{88CD47FA-B53B-9A4F-A823-4532729BB51F}" type="presParOf" srcId="{2359C065-C4E4-4441-8BA7-7A1028E83A0F}" destId="{9056C052-B14B-C94D-8A57-3371D85E6F5D}" srcOrd="0" destOrd="0" presId="urn:microsoft.com/office/officeart/2008/layout/LinedList"/>
    <dgm:cxn modelId="{8D7BBF5C-0CB6-7049-88FA-196C69645FE1}" type="presParOf" srcId="{2359C065-C4E4-4441-8BA7-7A1028E83A0F}" destId="{9A567801-6D10-BD40-BD57-F9E110957977}" srcOrd="1" destOrd="0" presId="urn:microsoft.com/office/officeart/2008/layout/LinedList"/>
    <dgm:cxn modelId="{C9F3D227-4A0A-6A4D-A8C6-B4BFB0B6C640}" type="presParOf" srcId="{F03109A8-D8B1-E646-9F43-8700562218FB}" destId="{72A14F80-AACE-B84B-A9E8-95CC5EE1AD32}" srcOrd="10" destOrd="0" presId="urn:microsoft.com/office/officeart/2008/layout/LinedList"/>
    <dgm:cxn modelId="{B8C19935-BB2B-DD49-992F-5AEC408FE639}" type="presParOf" srcId="{F03109A8-D8B1-E646-9F43-8700562218FB}" destId="{04E1DDE2-FA18-404B-BE9F-91425E6B89D5}" srcOrd="11" destOrd="0" presId="urn:microsoft.com/office/officeart/2008/layout/LinedList"/>
    <dgm:cxn modelId="{5254EDD4-D01D-A244-9B2A-D889D62B0D2B}" type="presParOf" srcId="{04E1DDE2-FA18-404B-BE9F-91425E6B89D5}" destId="{C63EBCB4-B97C-B547-BA70-CC52993AAE0C}" srcOrd="0" destOrd="0" presId="urn:microsoft.com/office/officeart/2008/layout/LinedList"/>
    <dgm:cxn modelId="{2A084964-2940-F14F-B56C-3CD6352C6672}" type="presParOf" srcId="{04E1DDE2-FA18-404B-BE9F-91425E6B89D5}" destId="{D07656D6-852B-3B43-B05F-B1E2B7E7889E}" srcOrd="1" destOrd="0" presId="urn:microsoft.com/office/officeart/2008/layout/LinedList"/>
    <dgm:cxn modelId="{8E42E7DF-DE9C-E748-8D0E-C5D3E4F072C8}" type="presParOf" srcId="{F03109A8-D8B1-E646-9F43-8700562218FB}" destId="{67F43422-46B8-B241-9E20-1B7A41ECFDE0}" srcOrd="12" destOrd="0" presId="urn:microsoft.com/office/officeart/2008/layout/LinedList"/>
    <dgm:cxn modelId="{430D3BEA-8065-5C42-B30B-1F951B406EAC}" type="presParOf" srcId="{F03109A8-D8B1-E646-9F43-8700562218FB}" destId="{67DAAE7B-6F11-A847-8CA4-08E9ED151E33}" srcOrd="13" destOrd="0" presId="urn:microsoft.com/office/officeart/2008/layout/LinedList"/>
    <dgm:cxn modelId="{E51FC786-1863-7B47-B884-C7A2FFEC3CC7}" type="presParOf" srcId="{67DAAE7B-6F11-A847-8CA4-08E9ED151E33}" destId="{7944D0A9-F488-3C42-8A35-97875AB9BCA2}" srcOrd="0" destOrd="0" presId="urn:microsoft.com/office/officeart/2008/layout/LinedList"/>
    <dgm:cxn modelId="{4FEC9FF1-BA4B-904C-A769-9A00DA32EEE9}" type="presParOf" srcId="{67DAAE7B-6F11-A847-8CA4-08E9ED151E33}" destId="{0C8819E0-6E00-B448-AEE7-08FAD465E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8EE80EBD-97AE-8847-BB37-29587238724D}">
      <dgm:prSet custT="1"/>
      <dgm:spPr>
        <a:noFill/>
      </dgm:spPr>
      <dgm:t>
        <a:bodyPr anchor="ctr" anchorCtr="0"/>
        <a:lstStyle/>
        <a:p>
          <a:pPr rtl="0"/>
          <a:r>
            <a:rPr lang="en-US" sz="2400" dirty="0">
              <a:latin typeface="Open Sans Semibold"/>
              <a:cs typeface="Open Sans Semibold"/>
            </a:rPr>
            <a:t>Secure Design Principles in Network Architectures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lstStyle/>
        <a:p>
          <a:r>
            <a:rPr lang="en-US" sz="2400" dirty="0">
              <a:latin typeface="Open Sans Semibold"/>
              <a:cs typeface="Open Sans Semibold"/>
            </a:rPr>
            <a:t>OSI Layer 2: Data Link Layer</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lstStyle/>
        <a:p>
          <a:pPr rtl="0"/>
          <a:r>
            <a:rPr lang="en-US" sz="2400" dirty="0">
              <a:latin typeface="Open Sans Semibold"/>
              <a:cs typeface="Open Sans Semibold"/>
            </a:rPr>
            <a:t>OSI Layer 3: Network Layer</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a:noFill/>
      </dgm:spPr>
      <dgm:t>
        <a:bodyPr tIns="162560"/>
        <a:lstStyle/>
        <a:p>
          <a:pPr rtl="0"/>
          <a:r>
            <a:rPr lang="en-US" sz="2400" dirty="0">
              <a:latin typeface="Open Sans Semibold"/>
              <a:cs typeface="Open Sans Semibold"/>
            </a:rPr>
            <a:t>OSI Layer 4: Transport Layer</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dgm:spPr>
        <a:noFill/>
      </dgm:spPr>
      <dgm:t>
        <a:bodyPr/>
        <a:lstStyle/>
        <a:p>
          <a:pPr rtl="0"/>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85E48BD9-4E42-3F44-B9C0-18503CAADBBB}">
      <dgm:prSet custT="1"/>
      <dgm:spPr>
        <a:noFill/>
      </dgm:spPr>
      <dgm:t>
        <a:bodyPr anchor="ctr" anchorCtr="0"/>
        <a:lstStyle/>
        <a:p>
          <a:pPr rtl="0"/>
          <a:r>
            <a:rPr lang="en-US" sz="2400" dirty="0">
              <a:latin typeface="Open Sans Semibold"/>
              <a:cs typeface="Open Sans Semibold"/>
            </a:rPr>
            <a:t>OSI Layer 1: Physical Layer</a:t>
          </a:r>
        </a:p>
      </dgm:t>
    </dgm:pt>
    <dgm:pt modelId="{CFD9DB11-F084-7648-84A4-64B8B313B29E}" type="parTrans" cxnId="{568C0F34-7996-3B45-AEE5-701CCA9C598F}">
      <dgm:prSet/>
      <dgm:spPr/>
      <dgm:t>
        <a:bodyPr/>
        <a:lstStyle/>
        <a:p>
          <a:endParaRPr lang="en-US"/>
        </a:p>
      </dgm:t>
    </dgm:pt>
    <dgm:pt modelId="{EAAAEF1D-AA79-7746-9F51-611ABFA167BF}" type="sibTrans" cxnId="{568C0F34-7996-3B45-AEE5-701CCA9C598F}">
      <dgm:prSet/>
      <dgm:spPr/>
      <dgm:t>
        <a:bodyPr/>
        <a:lstStyle/>
        <a:p>
          <a:endParaRPr lang="en-US"/>
        </a:p>
      </dgm:t>
    </dgm:pt>
    <dgm:pt modelId="{414C4268-33AA-964C-8CEA-AC03480050CD}">
      <dgm:prSet custT="1"/>
      <dgm:spPr/>
      <dgm:t>
        <a:bodyPr anchor="ctr" anchorCtr="0"/>
        <a:lstStyle/>
        <a:p>
          <a:pPr rtl="0"/>
          <a:r>
            <a:rPr lang="en-US" sz="2400" dirty="0">
              <a:latin typeface="Open Sans Semibold"/>
              <a:cs typeface="Open Sans Semibold"/>
            </a:rPr>
            <a:t>OSI Layer 5: Session Layer</a:t>
          </a:r>
          <a:endParaRPr lang="en-US" sz="2400" dirty="0"/>
        </a:p>
      </dgm:t>
    </dgm:pt>
    <dgm:pt modelId="{5074B293-8015-DA4C-87FF-773DBDDB50FA}" type="parTrans" cxnId="{EA3803BC-FDC2-A045-8457-68E23668BAC4}">
      <dgm:prSet/>
      <dgm:spPr/>
      <dgm:t>
        <a:bodyPr/>
        <a:lstStyle/>
        <a:p>
          <a:endParaRPr lang="en-US"/>
        </a:p>
      </dgm:t>
    </dgm:pt>
    <dgm:pt modelId="{10E8E5F0-6BF3-F144-97BA-B14E3D8F032A}" type="sibTrans" cxnId="{EA3803BC-FDC2-A045-8457-68E23668BAC4}">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721A2135-C1F3-DA4A-B119-796A40EF200C}" type="pres">
      <dgm:prSet presAssocID="{8EE80EBD-97AE-8847-BB37-29587238724D}" presName="thickLine" presStyleLbl="alignNode1" presStyleIdx="0" presStyleCnt="7" custLinFactNeighborY="1596"/>
      <dgm:spPr>
        <a:ln>
          <a:solidFill>
            <a:srgbClr val="006F53"/>
          </a:solidFill>
        </a:ln>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0" presStyleCnt="7"/>
      <dgm:spPr/>
    </dgm:pt>
    <dgm:pt modelId="{6A95561B-818F-C34C-A9DD-1682548AD5D4}" type="pres">
      <dgm:prSet presAssocID="{8EE80EBD-97AE-8847-BB37-29587238724D}" presName="vert1" presStyleCnt="0"/>
      <dgm:spPr/>
    </dgm:pt>
    <dgm:pt modelId="{2075AB43-00C6-5543-8288-31ABC014D164}" type="pres">
      <dgm:prSet presAssocID="{85E48BD9-4E42-3F44-B9C0-18503CAADBBB}" presName="thickLine" presStyleLbl="alignNode1" presStyleIdx="1" presStyleCnt="7"/>
      <dgm:spPr/>
    </dgm:pt>
    <dgm:pt modelId="{35FF5060-5247-E749-9599-69028972DB38}" type="pres">
      <dgm:prSet presAssocID="{85E48BD9-4E42-3F44-B9C0-18503CAADBBB}" presName="horz1" presStyleCnt="0"/>
      <dgm:spPr/>
    </dgm:pt>
    <dgm:pt modelId="{0935136B-414A-9A47-B94A-19BC26719424}" type="pres">
      <dgm:prSet presAssocID="{85E48BD9-4E42-3F44-B9C0-18503CAADBBB}" presName="tx1" presStyleLbl="revTx" presStyleIdx="1" presStyleCnt="7"/>
      <dgm:spPr/>
    </dgm:pt>
    <dgm:pt modelId="{15436400-C567-9E4B-BA3B-B9A7DFE9B6FE}" type="pres">
      <dgm:prSet presAssocID="{85E48BD9-4E42-3F44-B9C0-18503CAADBBB}" presName="vert1" presStyleCnt="0"/>
      <dgm:spPr/>
    </dgm:pt>
    <dgm:pt modelId="{AFDFC935-866D-454F-AE68-CDE7BC0D23B1}" type="pres">
      <dgm:prSet presAssocID="{6EB91303-A642-CE4F-96E5-4EF8259DF3C6}" presName="thickLine" presStyleLbl="alignNode1" presStyleIdx="2" presStyleCnt="7"/>
      <dgm:spPr>
        <a:ln>
          <a:solidFill>
            <a:srgbClr val="006F53"/>
          </a:solidFill>
        </a:ln>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7"/>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7"/>
      <dgm:spPr>
        <a:ln>
          <a:solidFill>
            <a:srgbClr val="006F53"/>
          </a:solid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7"/>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7"/>
      <dgm:spPr>
        <a:ln>
          <a:solidFill>
            <a:srgbClr val="006F53"/>
          </a:solid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7"/>
      <dgm:spPr/>
    </dgm:pt>
    <dgm:pt modelId="{EDA1543A-53E9-9A46-9516-323B8E779C2B}" type="pres">
      <dgm:prSet presAssocID="{4E8777BC-1BD9-DF49-91E5-0DB19DF89C6E}" presName="vert1" presStyleCnt="0"/>
      <dgm:spPr/>
    </dgm:pt>
    <dgm:pt modelId="{D3D4BC5B-1451-4345-A054-D25D69576799}" type="pres">
      <dgm:prSet presAssocID="{414C4268-33AA-964C-8CEA-AC03480050CD}" presName="thickLine" presStyleLbl="alignNode1" presStyleIdx="5" presStyleCnt="7"/>
      <dgm:spPr/>
    </dgm:pt>
    <dgm:pt modelId="{27BCFAFF-13F4-A34B-B41D-8BCEE1BFE13D}" type="pres">
      <dgm:prSet presAssocID="{414C4268-33AA-964C-8CEA-AC03480050CD}" presName="horz1" presStyleCnt="0"/>
      <dgm:spPr/>
    </dgm:pt>
    <dgm:pt modelId="{7FBAD411-1EB3-614B-8BE4-852688EDE5EB}" type="pres">
      <dgm:prSet presAssocID="{414C4268-33AA-964C-8CEA-AC03480050CD}" presName="tx1" presStyleLbl="revTx" presStyleIdx="5" presStyleCnt="7"/>
      <dgm:spPr/>
    </dgm:pt>
    <dgm:pt modelId="{6B8EEDFC-7FB1-1F43-8593-657B370B39B6}" type="pres">
      <dgm:prSet presAssocID="{414C4268-33AA-964C-8CEA-AC03480050CD}" presName="vert1" presStyleCnt="0"/>
      <dgm:spPr/>
    </dgm:pt>
    <dgm:pt modelId="{42F07ADF-9B09-314C-B596-35F8F0A26BF2}" type="pres">
      <dgm:prSet presAssocID="{CE476410-8F0D-2743-9FF1-8D3DF53F8AD6}" presName="thickLine" presStyleLbl="alignNode1" presStyleIdx="6" presStyleCnt="7"/>
      <dgm:spPr>
        <a:ln>
          <a:solidFill>
            <a:srgbClr val="006F53"/>
          </a:solid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6" presStyleCnt="7"/>
      <dgm:spPr/>
    </dgm:pt>
    <dgm:pt modelId="{EF03BE77-9430-2D4A-BF69-C30D248E65B3}" type="pres">
      <dgm:prSet presAssocID="{CE476410-8F0D-2743-9FF1-8D3DF53F8AD6}" presName="vert1" presStyleCnt="0"/>
      <dgm:spPr/>
    </dgm:pt>
  </dgm:ptLst>
  <dgm:cxnLst>
    <dgm:cxn modelId="{918A5000-05A3-2F4B-9B1C-8CFA184187B1}" type="presOf" srcId="{6EB91303-A642-CE4F-96E5-4EF8259DF3C6}" destId="{52306CFD-8B70-B043-A7DD-D7B23F20B60A}" srcOrd="0" destOrd="0" presId="urn:microsoft.com/office/officeart/2008/layout/LinedList"/>
    <dgm:cxn modelId="{D89FAB03-B5BF-A249-88E3-19434506ACBE}" srcId="{227B85D9-7AA0-D148-8FD3-E71164F485FA}" destId="{5AC08C2D-F87A-B047-9A1F-5AEFFCF08BEF}" srcOrd="3" destOrd="0" parTransId="{0075F5F5-8A2E-6B4A-974F-C3D40DCAD295}" sibTransId="{F1592B7C-24CC-084E-B2D1-D1D47B0E8C84}"/>
    <dgm:cxn modelId="{8AB4FB30-E6B2-E44D-85AA-3238AAED0077}" type="presOf" srcId="{227B85D9-7AA0-D148-8FD3-E71164F485FA}" destId="{AC8400AB-8EF3-F04A-A485-7A37CCD7A711}" srcOrd="0" destOrd="0" presId="urn:microsoft.com/office/officeart/2008/layout/LinedList"/>
    <dgm:cxn modelId="{568C0F34-7996-3B45-AEE5-701CCA9C598F}" srcId="{227B85D9-7AA0-D148-8FD3-E71164F485FA}" destId="{85E48BD9-4E42-3F44-B9C0-18503CAADBBB}" srcOrd="1" destOrd="0" parTransId="{CFD9DB11-F084-7648-84A4-64B8B313B29E}" sibTransId="{EAAAEF1D-AA79-7746-9F51-611ABFA167BF}"/>
    <dgm:cxn modelId="{40001F41-DFD5-A84A-8067-E6AB25712030}" srcId="{227B85D9-7AA0-D148-8FD3-E71164F485FA}" destId="{8EE80EBD-97AE-8847-BB37-29587238724D}" srcOrd="0" destOrd="0" parTransId="{362C9049-4E22-2F4D-A82A-35F20D70E054}" sibTransId="{C23E33F1-34F0-8345-9700-D203D26E3C61}"/>
    <dgm:cxn modelId="{F2379556-F7F6-FF49-AD8B-47642AADAA9D}" type="presOf" srcId="{8EE80EBD-97AE-8847-BB37-29587238724D}" destId="{895DA573-4104-3645-8547-D30BA2B1D4F1}" srcOrd="0" destOrd="0" presId="urn:microsoft.com/office/officeart/2008/layout/LinedList"/>
    <dgm:cxn modelId="{F1AF5092-A048-1B42-B91A-EE48E5B05E5B}" type="presOf" srcId="{4E8777BC-1BD9-DF49-91E5-0DB19DF89C6E}" destId="{1904D7A5-C341-1340-93FA-59BC7FC1D8FA}" srcOrd="0" destOrd="0" presId="urn:microsoft.com/office/officeart/2008/layout/LinedList"/>
    <dgm:cxn modelId="{E4B60299-6FFB-2544-90A4-38983652E695}" type="presOf" srcId="{CE476410-8F0D-2743-9FF1-8D3DF53F8AD6}" destId="{9C4D5250-FC91-534C-A88A-C70D331BA3EC}" srcOrd="0" destOrd="0" presId="urn:microsoft.com/office/officeart/2008/layout/LinedList"/>
    <dgm:cxn modelId="{6A4137A1-ABDB-0E4E-8D63-7FD74006927A}" type="presOf" srcId="{414C4268-33AA-964C-8CEA-AC03480050CD}" destId="{7FBAD411-1EB3-614B-8BE4-852688EDE5EB}" srcOrd="0" destOrd="0" presId="urn:microsoft.com/office/officeart/2008/layout/LinedList"/>
    <dgm:cxn modelId="{3E1B4EA5-5DEB-1447-B21C-80C83EA6B917}" srcId="{227B85D9-7AA0-D148-8FD3-E71164F485FA}" destId="{6EB91303-A642-CE4F-96E5-4EF8259DF3C6}" srcOrd="2" destOrd="0" parTransId="{7512D3CE-D303-C340-A5B5-260D2D04F4F4}" sibTransId="{031F6F12-F52F-8C44-B6B6-272DE3F3B9D1}"/>
    <dgm:cxn modelId="{B17A31B0-916E-4A47-9443-C5FB848B5585}" type="presOf" srcId="{85E48BD9-4E42-3F44-B9C0-18503CAADBBB}" destId="{0935136B-414A-9A47-B94A-19BC26719424}" srcOrd="0" destOrd="0" presId="urn:microsoft.com/office/officeart/2008/layout/LinedList"/>
    <dgm:cxn modelId="{EA3803BC-FDC2-A045-8457-68E23668BAC4}" srcId="{227B85D9-7AA0-D148-8FD3-E71164F485FA}" destId="{414C4268-33AA-964C-8CEA-AC03480050CD}" srcOrd="5" destOrd="0" parTransId="{5074B293-8015-DA4C-87FF-773DBDDB50FA}" sibTransId="{10E8E5F0-6BF3-F144-97BA-B14E3D8F032A}"/>
    <dgm:cxn modelId="{84EE4DBE-8CC3-5A4C-8DFF-FD0C2C111866}" srcId="{227B85D9-7AA0-D148-8FD3-E71164F485FA}" destId="{CE476410-8F0D-2743-9FF1-8D3DF53F8AD6}" srcOrd="6" destOrd="0" parTransId="{81A125EE-A56D-1E4D-B279-4A04FDB5910B}" sibTransId="{7EB27E95-62EB-9F44-888E-B20BD5E6DA29}"/>
    <dgm:cxn modelId="{BAB56FD6-AD23-154F-AC84-9433D95A65D4}" type="presOf" srcId="{5AC08C2D-F87A-B047-9A1F-5AEFFCF08BEF}" destId="{9D746D8B-5375-7544-BB52-9A53FEB3780E}"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454AA22D-B86A-EB4A-9606-2B542F9C8ECE}" type="presParOf" srcId="{AC8400AB-8EF3-F04A-A485-7A37CCD7A711}" destId="{721A2135-C1F3-DA4A-B119-796A40EF200C}" srcOrd="0" destOrd="0" presId="urn:microsoft.com/office/officeart/2008/layout/LinedList"/>
    <dgm:cxn modelId="{9B1DA864-B7DD-834E-931A-67979AA99459}" type="presParOf" srcId="{AC8400AB-8EF3-F04A-A485-7A37CCD7A711}" destId="{46357BF7-8748-5447-B419-D0C1E5A3F581}" srcOrd="1" destOrd="0" presId="urn:microsoft.com/office/officeart/2008/layout/LinedList"/>
    <dgm:cxn modelId="{25277547-DD4B-7E45-BE4B-9C0DAA2232F4}" type="presParOf" srcId="{46357BF7-8748-5447-B419-D0C1E5A3F581}" destId="{895DA573-4104-3645-8547-D30BA2B1D4F1}" srcOrd="0" destOrd="0" presId="urn:microsoft.com/office/officeart/2008/layout/LinedList"/>
    <dgm:cxn modelId="{63547B77-F1EA-3B48-BBBF-DEE2AFAD7C2B}" type="presParOf" srcId="{46357BF7-8748-5447-B419-D0C1E5A3F581}" destId="{6A95561B-818F-C34C-A9DD-1682548AD5D4}" srcOrd="1" destOrd="0" presId="urn:microsoft.com/office/officeart/2008/layout/LinedList"/>
    <dgm:cxn modelId="{C4EA6A32-2530-074E-9B5B-9F7DB2FE92E7}" type="presParOf" srcId="{AC8400AB-8EF3-F04A-A485-7A37CCD7A711}" destId="{2075AB43-00C6-5543-8288-31ABC014D164}" srcOrd="2" destOrd="0" presId="urn:microsoft.com/office/officeart/2008/layout/LinedList"/>
    <dgm:cxn modelId="{59B1CF73-76CF-0F48-8CFD-97BA48327487}" type="presParOf" srcId="{AC8400AB-8EF3-F04A-A485-7A37CCD7A711}" destId="{35FF5060-5247-E749-9599-69028972DB38}" srcOrd="3" destOrd="0" presId="urn:microsoft.com/office/officeart/2008/layout/LinedList"/>
    <dgm:cxn modelId="{CB1E2594-6BE4-D747-8EC8-A137405FDEC4}" type="presParOf" srcId="{35FF5060-5247-E749-9599-69028972DB38}" destId="{0935136B-414A-9A47-B94A-19BC26719424}" srcOrd="0" destOrd="0" presId="urn:microsoft.com/office/officeart/2008/layout/LinedList"/>
    <dgm:cxn modelId="{F047C4F1-062D-A34C-8F08-682256436E5C}" type="presParOf" srcId="{35FF5060-5247-E749-9599-69028972DB38}" destId="{15436400-C567-9E4B-BA3B-B9A7DFE9B6FE}" srcOrd="1" destOrd="0" presId="urn:microsoft.com/office/officeart/2008/layout/LinedList"/>
    <dgm:cxn modelId="{38FE91DE-EBAF-CD4F-9346-159EF79CA965}" type="presParOf" srcId="{AC8400AB-8EF3-F04A-A485-7A37CCD7A711}" destId="{AFDFC935-866D-454F-AE68-CDE7BC0D23B1}" srcOrd="4" destOrd="0" presId="urn:microsoft.com/office/officeart/2008/layout/LinedList"/>
    <dgm:cxn modelId="{448C8665-FA00-774D-99CA-5856680F352D}" type="presParOf" srcId="{AC8400AB-8EF3-F04A-A485-7A37CCD7A711}" destId="{A01D3074-DC4E-4A42-9D90-9F21105D7DF8}" srcOrd="5" destOrd="0" presId="urn:microsoft.com/office/officeart/2008/layout/LinedList"/>
    <dgm:cxn modelId="{349C11BC-DC6C-C740-932E-FBC1999B1C8E}" type="presParOf" srcId="{A01D3074-DC4E-4A42-9D90-9F21105D7DF8}" destId="{52306CFD-8B70-B043-A7DD-D7B23F20B60A}" srcOrd="0" destOrd="0" presId="urn:microsoft.com/office/officeart/2008/layout/LinedList"/>
    <dgm:cxn modelId="{6DB74721-4006-AC46-A667-76EB886C3C00}" type="presParOf" srcId="{A01D3074-DC4E-4A42-9D90-9F21105D7DF8}" destId="{194F9661-6E53-4746-8921-B091F19A248C}" srcOrd="1" destOrd="0" presId="urn:microsoft.com/office/officeart/2008/layout/LinedList"/>
    <dgm:cxn modelId="{2421F0E6-0326-2746-B945-288CFCC9A1F9}" type="presParOf" srcId="{AC8400AB-8EF3-F04A-A485-7A37CCD7A711}" destId="{1EC85288-0E19-824A-8F9B-8744EBADC50D}" srcOrd="6" destOrd="0" presId="urn:microsoft.com/office/officeart/2008/layout/LinedList"/>
    <dgm:cxn modelId="{CAD314BC-2331-A54F-B600-88C6719ABE58}" type="presParOf" srcId="{AC8400AB-8EF3-F04A-A485-7A37CCD7A711}" destId="{CE610399-4B74-534B-82F9-6C7E147FD1A0}" srcOrd="7" destOrd="0" presId="urn:microsoft.com/office/officeart/2008/layout/LinedList"/>
    <dgm:cxn modelId="{6EA2F0AA-1926-D248-9C80-1BBF2EE86368}" type="presParOf" srcId="{CE610399-4B74-534B-82F9-6C7E147FD1A0}" destId="{9D746D8B-5375-7544-BB52-9A53FEB3780E}" srcOrd="0" destOrd="0" presId="urn:microsoft.com/office/officeart/2008/layout/LinedList"/>
    <dgm:cxn modelId="{741949EC-E4F0-D441-94E8-7B48A6AE067B}" type="presParOf" srcId="{CE610399-4B74-534B-82F9-6C7E147FD1A0}" destId="{ED230B99-8AB8-F14A-B009-5ACD2354C8AE}" srcOrd="1" destOrd="0" presId="urn:microsoft.com/office/officeart/2008/layout/LinedList"/>
    <dgm:cxn modelId="{E13E1660-2D7F-B04E-B75A-28131CBCA916}" type="presParOf" srcId="{AC8400AB-8EF3-F04A-A485-7A37CCD7A711}" destId="{27011FFA-6473-2E4C-B93F-822B54FF6C60}" srcOrd="8" destOrd="0" presId="urn:microsoft.com/office/officeart/2008/layout/LinedList"/>
    <dgm:cxn modelId="{5214C62C-245B-E64E-B70D-5FB1CB1F0784}" type="presParOf" srcId="{AC8400AB-8EF3-F04A-A485-7A37CCD7A711}" destId="{DB23CA6F-19BB-2041-99AD-0136849D5500}" srcOrd="9" destOrd="0" presId="urn:microsoft.com/office/officeart/2008/layout/LinedList"/>
    <dgm:cxn modelId="{A1BF781F-4B6E-B047-929F-2151FF1FE9CB}" type="presParOf" srcId="{DB23CA6F-19BB-2041-99AD-0136849D5500}" destId="{1904D7A5-C341-1340-93FA-59BC7FC1D8FA}" srcOrd="0" destOrd="0" presId="urn:microsoft.com/office/officeart/2008/layout/LinedList"/>
    <dgm:cxn modelId="{6CEAA04F-6680-DA4C-8F9D-0680B975D919}" type="presParOf" srcId="{DB23CA6F-19BB-2041-99AD-0136849D5500}" destId="{EDA1543A-53E9-9A46-9516-323B8E779C2B}" srcOrd="1" destOrd="0" presId="urn:microsoft.com/office/officeart/2008/layout/LinedList"/>
    <dgm:cxn modelId="{7C924E34-2D5A-F647-A76E-965FC5B7A49E}" type="presParOf" srcId="{AC8400AB-8EF3-F04A-A485-7A37CCD7A711}" destId="{D3D4BC5B-1451-4345-A054-D25D69576799}" srcOrd="10" destOrd="0" presId="urn:microsoft.com/office/officeart/2008/layout/LinedList"/>
    <dgm:cxn modelId="{5E1A45E1-843C-D144-B3EF-37C24A5020F4}" type="presParOf" srcId="{AC8400AB-8EF3-F04A-A485-7A37CCD7A711}" destId="{27BCFAFF-13F4-A34B-B41D-8BCEE1BFE13D}" srcOrd="11" destOrd="0" presId="urn:microsoft.com/office/officeart/2008/layout/LinedList"/>
    <dgm:cxn modelId="{AD6CA57B-625B-9244-83AB-AF2FACBFCFB6}" type="presParOf" srcId="{27BCFAFF-13F4-A34B-B41D-8BCEE1BFE13D}" destId="{7FBAD411-1EB3-614B-8BE4-852688EDE5EB}" srcOrd="0" destOrd="0" presId="urn:microsoft.com/office/officeart/2008/layout/LinedList"/>
    <dgm:cxn modelId="{2B72A450-B6A5-9E45-AB92-71E09605C187}" type="presParOf" srcId="{27BCFAFF-13F4-A34B-B41D-8BCEE1BFE13D}" destId="{6B8EEDFC-7FB1-1F43-8593-657B370B39B6}" srcOrd="1" destOrd="0" presId="urn:microsoft.com/office/officeart/2008/layout/LinedList"/>
    <dgm:cxn modelId="{697A78A0-B19D-B24B-90FC-BFFC4111D304}" type="presParOf" srcId="{AC8400AB-8EF3-F04A-A485-7A37CCD7A711}" destId="{42F07ADF-9B09-314C-B596-35F8F0A26BF2}" srcOrd="12" destOrd="0" presId="urn:microsoft.com/office/officeart/2008/layout/LinedList"/>
    <dgm:cxn modelId="{416D1444-B747-AD4C-8AD0-6A277A76167D}" type="presParOf" srcId="{AC8400AB-8EF3-F04A-A485-7A37CCD7A711}" destId="{E02E7C3F-5586-C14C-9645-8E5D3C4086C9}" srcOrd="13" destOrd="0" presId="urn:microsoft.com/office/officeart/2008/layout/LinedList"/>
    <dgm:cxn modelId="{D2DE09EE-B50F-0B45-8E76-897838C2CE77}" type="presParOf" srcId="{E02E7C3F-5586-C14C-9645-8E5D3C4086C9}" destId="{9C4D5250-FC91-534C-A88A-C70D331BA3EC}" srcOrd="0" destOrd="0" presId="urn:microsoft.com/office/officeart/2008/layout/LinedList"/>
    <dgm:cxn modelId="{89BB4601-6C3F-924C-B213-A54D584D1C45}" type="presParOf" srcId="{E02E7C3F-5586-C14C-9645-8E5D3C4086C9}" destId="{EF03BE77-9430-2D4A-BF69-C30D248E65B3}"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8EE80EBD-97AE-8847-BB37-29587238724D}">
      <dgm:prSet custT="1"/>
      <dgm:spPr>
        <a:noFill/>
      </dgm:spPr>
      <dgm:t>
        <a:bodyPr anchor="ctr" anchorCtr="0"/>
        <a:lstStyle/>
        <a:p>
          <a:pPr rtl="0"/>
          <a:r>
            <a:rPr lang="en-US" sz="2400" dirty="0">
              <a:latin typeface="Open Sans Semibold"/>
              <a:cs typeface="Open Sans Semibold"/>
            </a:rPr>
            <a:t>OSI Layer 6: Presentation Layer</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nchorCtr="0"/>
        <a:lstStyle/>
        <a:p>
          <a:pPr rtl="0"/>
          <a:r>
            <a:rPr lang="en-US" sz="2400" dirty="0">
              <a:latin typeface="Open Sans Semibold"/>
              <a:cs typeface="Open Sans Semibold"/>
            </a:rPr>
            <a:t>Service Considerations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nchorCtr="0"/>
        <a:lstStyle/>
        <a:p>
          <a:pPr rtl="0"/>
          <a:r>
            <a:rPr lang="en-US" sz="2400" dirty="0">
              <a:latin typeface="Open Sans Semibold"/>
              <a:cs typeface="Open Sans Semibold"/>
            </a:rPr>
            <a:t>Secure Network Components</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a:noFill/>
      </dgm:spPr>
      <dgm:t>
        <a:bodyPr anchor="ctr" anchorCtr="0"/>
        <a:lstStyle/>
        <a:p>
          <a:pPr rtl="0"/>
          <a:r>
            <a:rPr lang="en-US" sz="2400" dirty="0">
              <a:latin typeface="Open Sans Semibold"/>
              <a:cs typeface="Open Sans Semibold"/>
            </a:rPr>
            <a:t>Secure Communication Channels According to Design</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custT="1"/>
      <dgm:spPr>
        <a:noFill/>
      </dgm:spPr>
      <dgm:t>
        <a:bodyPr anchor="ctr" anchorCtr="0"/>
        <a:lstStyle/>
        <a:p>
          <a:pPr rtl="0"/>
          <a:r>
            <a:rPr lang="en-US" sz="2400" dirty="0">
              <a:latin typeface="Open Sans Semibold"/>
              <a:cs typeface="Open Sans Semibold"/>
            </a:rPr>
            <a:t>Domain Review</a:t>
          </a:r>
          <a:endParaRPr lang="en-US" sz="2400"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85E48BD9-4E42-3F44-B9C0-18503CAADBBB}">
      <dgm:prSet custT="1"/>
      <dgm:spPr>
        <a:noFill/>
      </dgm:spPr>
      <dgm:t>
        <a:bodyPr anchor="ctr" anchorCtr="0"/>
        <a:lstStyle/>
        <a:p>
          <a:pPr rtl="0"/>
          <a:r>
            <a:rPr lang="en-US" sz="2400" dirty="0">
              <a:latin typeface="Open Sans Semibold"/>
              <a:cs typeface="Open Sans Semibold"/>
            </a:rPr>
            <a:t>OSI Layer 7: Application Layer</a:t>
          </a:r>
        </a:p>
      </dgm:t>
    </dgm:pt>
    <dgm:pt modelId="{CFD9DB11-F084-7648-84A4-64B8B313B29E}" type="parTrans" cxnId="{568C0F34-7996-3B45-AEE5-701CCA9C598F}">
      <dgm:prSet/>
      <dgm:spPr/>
      <dgm:t>
        <a:bodyPr/>
        <a:lstStyle/>
        <a:p>
          <a:endParaRPr lang="en-US"/>
        </a:p>
      </dgm:t>
    </dgm:pt>
    <dgm:pt modelId="{EAAAEF1D-AA79-7746-9F51-611ABFA167BF}" type="sibTrans" cxnId="{568C0F34-7996-3B45-AEE5-701CCA9C598F}">
      <dgm:prSet/>
      <dgm:spPr/>
      <dgm:t>
        <a:bodyPr/>
        <a:lstStyle/>
        <a:p>
          <a:endParaRPr lang="en-US"/>
        </a:p>
      </dgm:t>
    </dgm:pt>
    <dgm:pt modelId="{ED7696E3-899F-8740-8905-03B21C3A89B5}">
      <dgm:prSet/>
      <dgm:spPr/>
      <dgm:t>
        <a:bodyPr/>
        <a:lstStyle/>
        <a:p>
          <a:endParaRPr lang="en-US"/>
        </a:p>
      </dgm:t>
    </dgm:pt>
    <dgm:pt modelId="{5953BBB5-DAE4-654E-8D5C-73A130F87FF5}" type="parTrans" cxnId="{1DE9903F-26D9-2D43-AB45-68247DAAA290}">
      <dgm:prSet/>
      <dgm:spPr/>
      <dgm:t>
        <a:bodyPr/>
        <a:lstStyle/>
        <a:p>
          <a:endParaRPr lang="en-US"/>
        </a:p>
      </dgm:t>
    </dgm:pt>
    <dgm:pt modelId="{CA4C67CE-ACE3-7C46-AA54-2EF5A812AD7C}" type="sibTrans" cxnId="{1DE9903F-26D9-2D43-AB45-68247DAAA290}">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721A2135-C1F3-DA4A-B119-796A40EF200C}" type="pres">
      <dgm:prSet presAssocID="{8EE80EBD-97AE-8847-BB37-29587238724D}" presName="thickLine" presStyleLbl="alignNode1" presStyleIdx="0" presStyleCnt="7" custLinFactNeighborY="1596"/>
      <dgm:spPr>
        <a:ln>
          <a:solidFill>
            <a:srgbClr val="006F53"/>
          </a:solidFill>
        </a:ln>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0" presStyleCnt="7"/>
      <dgm:spPr/>
    </dgm:pt>
    <dgm:pt modelId="{6A95561B-818F-C34C-A9DD-1682548AD5D4}" type="pres">
      <dgm:prSet presAssocID="{8EE80EBD-97AE-8847-BB37-29587238724D}" presName="vert1" presStyleCnt="0"/>
      <dgm:spPr/>
    </dgm:pt>
    <dgm:pt modelId="{2075AB43-00C6-5543-8288-31ABC014D164}" type="pres">
      <dgm:prSet presAssocID="{85E48BD9-4E42-3F44-B9C0-18503CAADBBB}" presName="thickLine" presStyleLbl="alignNode1" presStyleIdx="1" presStyleCnt="7"/>
      <dgm:spPr/>
    </dgm:pt>
    <dgm:pt modelId="{35FF5060-5247-E749-9599-69028972DB38}" type="pres">
      <dgm:prSet presAssocID="{85E48BD9-4E42-3F44-B9C0-18503CAADBBB}" presName="horz1" presStyleCnt="0"/>
      <dgm:spPr/>
    </dgm:pt>
    <dgm:pt modelId="{0935136B-414A-9A47-B94A-19BC26719424}" type="pres">
      <dgm:prSet presAssocID="{85E48BD9-4E42-3F44-B9C0-18503CAADBBB}" presName="tx1" presStyleLbl="revTx" presStyleIdx="1" presStyleCnt="7"/>
      <dgm:spPr/>
    </dgm:pt>
    <dgm:pt modelId="{15436400-C567-9E4B-BA3B-B9A7DFE9B6FE}" type="pres">
      <dgm:prSet presAssocID="{85E48BD9-4E42-3F44-B9C0-18503CAADBBB}" presName="vert1" presStyleCnt="0"/>
      <dgm:spPr/>
    </dgm:pt>
    <dgm:pt modelId="{AFDFC935-866D-454F-AE68-CDE7BC0D23B1}" type="pres">
      <dgm:prSet presAssocID="{6EB91303-A642-CE4F-96E5-4EF8259DF3C6}" presName="thickLine" presStyleLbl="alignNode1" presStyleIdx="2" presStyleCnt="7"/>
      <dgm:spPr>
        <a:ln>
          <a:solidFill>
            <a:srgbClr val="006F53"/>
          </a:solidFill>
        </a:ln>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7"/>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7"/>
      <dgm:spPr>
        <a:ln>
          <a:solidFill>
            <a:srgbClr val="006F53"/>
          </a:solid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7"/>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7"/>
      <dgm:spPr>
        <a:ln>
          <a:solidFill>
            <a:srgbClr val="006F53"/>
          </a:solid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7"/>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7"/>
      <dgm:spPr>
        <a:ln>
          <a:solidFill>
            <a:srgbClr val="006F53"/>
          </a:solid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7"/>
      <dgm:spPr/>
    </dgm:pt>
    <dgm:pt modelId="{EF03BE77-9430-2D4A-BF69-C30D248E65B3}" type="pres">
      <dgm:prSet presAssocID="{CE476410-8F0D-2743-9FF1-8D3DF53F8AD6}" presName="vert1" presStyleCnt="0"/>
      <dgm:spPr/>
    </dgm:pt>
    <dgm:pt modelId="{B503A57E-CDF3-D647-915F-D96B30180475}" type="pres">
      <dgm:prSet presAssocID="{ED7696E3-899F-8740-8905-03B21C3A89B5}" presName="thickLine" presStyleLbl="alignNode1" presStyleIdx="6" presStyleCnt="7"/>
      <dgm:spPr/>
    </dgm:pt>
    <dgm:pt modelId="{4C959742-EA43-974D-B317-B59D808ABCAF}" type="pres">
      <dgm:prSet presAssocID="{ED7696E3-899F-8740-8905-03B21C3A89B5}" presName="horz1" presStyleCnt="0"/>
      <dgm:spPr/>
    </dgm:pt>
    <dgm:pt modelId="{C1E7B301-4C50-AB47-A0BF-126282B70A57}" type="pres">
      <dgm:prSet presAssocID="{ED7696E3-899F-8740-8905-03B21C3A89B5}" presName="tx1" presStyleLbl="revTx" presStyleIdx="6" presStyleCnt="7"/>
      <dgm:spPr/>
    </dgm:pt>
    <dgm:pt modelId="{1176C287-3BC9-564D-9514-1F0B4117CA6A}" type="pres">
      <dgm:prSet presAssocID="{ED7696E3-899F-8740-8905-03B21C3A89B5}"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70A48A1C-9198-9748-A1C1-5C59C62248F2}" type="presOf" srcId="{4E8777BC-1BD9-DF49-91E5-0DB19DF89C6E}" destId="{1904D7A5-C341-1340-93FA-59BC7FC1D8FA}" srcOrd="0" destOrd="0" presId="urn:microsoft.com/office/officeart/2008/layout/LinedList"/>
    <dgm:cxn modelId="{D7A4D422-9F4C-2C4F-9653-9E21E758A959}" type="presOf" srcId="{8EE80EBD-97AE-8847-BB37-29587238724D}" destId="{895DA573-4104-3645-8547-D30BA2B1D4F1}" srcOrd="0" destOrd="0" presId="urn:microsoft.com/office/officeart/2008/layout/LinedList"/>
    <dgm:cxn modelId="{1343C124-1586-0C42-AAF3-4A6FCEEE130A}" type="presOf" srcId="{CE476410-8F0D-2743-9FF1-8D3DF53F8AD6}" destId="{9C4D5250-FC91-534C-A88A-C70D331BA3EC}" srcOrd="0" destOrd="0" presId="urn:microsoft.com/office/officeart/2008/layout/LinedList"/>
    <dgm:cxn modelId="{568C0F34-7996-3B45-AEE5-701CCA9C598F}" srcId="{227B85D9-7AA0-D148-8FD3-E71164F485FA}" destId="{85E48BD9-4E42-3F44-B9C0-18503CAADBBB}" srcOrd="1" destOrd="0" parTransId="{CFD9DB11-F084-7648-84A4-64B8B313B29E}" sibTransId="{EAAAEF1D-AA79-7746-9F51-611ABFA167BF}"/>
    <dgm:cxn modelId="{E120713C-2428-7A4A-A3F1-420874086802}" type="presOf" srcId="{227B85D9-7AA0-D148-8FD3-E71164F485FA}" destId="{AC8400AB-8EF3-F04A-A485-7A37CCD7A711}" srcOrd="0" destOrd="0" presId="urn:microsoft.com/office/officeart/2008/layout/LinedList"/>
    <dgm:cxn modelId="{1DE9903F-26D9-2D43-AB45-68247DAAA290}" srcId="{227B85D9-7AA0-D148-8FD3-E71164F485FA}" destId="{ED7696E3-899F-8740-8905-03B21C3A89B5}" srcOrd="6" destOrd="0" parTransId="{5953BBB5-DAE4-654E-8D5C-73A130F87FF5}" sibTransId="{CA4C67CE-ACE3-7C46-AA54-2EF5A812AD7C}"/>
    <dgm:cxn modelId="{40001F41-DFD5-A84A-8067-E6AB25712030}" srcId="{227B85D9-7AA0-D148-8FD3-E71164F485FA}" destId="{8EE80EBD-97AE-8847-BB37-29587238724D}" srcOrd="0" destOrd="0" parTransId="{362C9049-4E22-2F4D-A82A-35F20D70E054}" sibTransId="{C23E33F1-34F0-8345-9700-D203D26E3C61}"/>
    <dgm:cxn modelId="{5DD58A61-8F36-A048-B2E1-67CBC3E8D429}" type="presOf" srcId="{6EB91303-A642-CE4F-96E5-4EF8259DF3C6}" destId="{52306CFD-8B70-B043-A7DD-D7B23F20B60A}" srcOrd="0" destOrd="0" presId="urn:microsoft.com/office/officeart/2008/layout/LinedList"/>
    <dgm:cxn modelId="{3E1B4EA5-5DEB-1447-B21C-80C83EA6B917}" srcId="{227B85D9-7AA0-D148-8FD3-E71164F485FA}" destId="{6EB91303-A642-CE4F-96E5-4EF8259DF3C6}" srcOrd="2" destOrd="0" parTransId="{7512D3CE-D303-C340-A5B5-260D2D04F4F4}" sibTransId="{031F6F12-F52F-8C44-B6B6-272DE3F3B9D1}"/>
    <dgm:cxn modelId="{2B7F04AC-B381-6B4C-BC73-874B1AFD14E0}" type="presOf" srcId="{ED7696E3-899F-8740-8905-03B21C3A89B5}" destId="{C1E7B301-4C50-AB47-A0BF-126282B70A57}" srcOrd="0" destOrd="0" presId="urn:microsoft.com/office/officeart/2008/layout/LinedList"/>
    <dgm:cxn modelId="{71857FBD-6BF2-9B45-8961-B2D4177C7CD8}" type="presOf" srcId="{5AC08C2D-F87A-B047-9A1F-5AEFFCF08BEF}" destId="{9D746D8B-5375-7544-BB52-9A53FEB3780E}" srcOrd="0" destOrd="0" presId="urn:microsoft.com/office/officeart/2008/layout/LinedList"/>
    <dgm:cxn modelId="{84EE4DBE-8CC3-5A4C-8DFF-FD0C2C111866}" srcId="{227B85D9-7AA0-D148-8FD3-E71164F485FA}" destId="{CE476410-8F0D-2743-9FF1-8D3DF53F8AD6}" srcOrd="5" destOrd="0" parTransId="{81A125EE-A56D-1E4D-B279-4A04FDB5910B}" sibTransId="{7EB27E95-62EB-9F44-888E-B20BD5E6DA29}"/>
    <dgm:cxn modelId="{47D158EF-474D-D747-94ED-DCE99F4DF007}" srcId="{227B85D9-7AA0-D148-8FD3-E71164F485FA}" destId="{4E8777BC-1BD9-DF49-91E5-0DB19DF89C6E}" srcOrd="4" destOrd="0" parTransId="{BD0223B5-1F98-F441-8926-EAE85F8BD70F}" sibTransId="{2CB86B7A-2CF1-754D-B51D-51826E213F3D}"/>
    <dgm:cxn modelId="{815671F3-DEE7-DA4B-A9DA-6D7BC40DF238}" type="presOf" srcId="{85E48BD9-4E42-3F44-B9C0-18503CAADBBB}" destId="{0935136B-414A-9A47-B94A-19BC26719424}" srcOrd="0" destOrd="0" presId="urn:microsoft.com/office/officeart/2008/layout/LinedList"/>
    <dgm:cxn modelId="{AF2160D2-E3EB-ED46-8717-3F961FF179F3}" type="presParOf" srcId="{AC8400AB-8EF3-F04A-A485-7A37CCD7A711}" destId="{721A2135-C1F3-DA4A-B119-796A40EF200C}" srcOrd="0" destOrd="0" presId="urn:microsoft.com/office/officeart/2008/layout/LinedList"/>
    <dgm:cxn modelId="{862437F2-8BD4-BF41-A389-68C3E18E0FA8}" type="presParOf" srcId="{AC8400AB-8EF3-F04A-A485-7A37CCD7A711}" destId="{46357BF7-8748-5447-B419-D0C1E5A3F581}" srcOrd="1" destOrd="0" presId="urn:microsoft.com/office/officeart/2008/layout/LinedList"/>
    <dgm:cxn modelId="{0EDD331B-FEE3-A544-861D-16CE8BAD70A5}" type="presParOf" srcId="{46357BF7-8748-5447-B419-D0C1E5A3F581}" destId="{895DA573-4104-3645-8547-D30BA2B1D4F1}" srcOrd="0" destOrd="0" presId="urn:microsoft.com/office/officeart/2008/layout/LinedList"/>
    <dgm:cxn modelId="{6D7F5EDB-804C-FB49-8CDC-04510555F120}" type="presParOf" srcId="{46357BF7-8748-5447-B419-D0C1E5A3F581}" destId="{6A95561B-818F-C34C-A9DD-1682548AD5D4}" srcOrd="1" destOrd="0" presId="urn:microsoft.com/office/officeart/2008/layout/LinedList"/>
    <dgm:cxn modelId="{281B0F03-FDAB-5D43-800C-DDF7CBAB1ED7}" type="presParOf" srcId="{AC8400AB-8EF3-F04A-A485-7A37CCD7A711}" destId="{2075AB43-00C6-5543-8288-31ABC014D164}" srcOrd="2" destOrd="0" presId="urn:microsoft.com/office/officeart/2008/layout/LinedList"/>
    <dgm:cxn modelId="{CF923AE4-36B8-1342-BC90-AACE99081AFE}" type="presParOf" srcId="{AC8400AB-8EF3-F04A-A485-7A37CCD7A711}" destId="{35FF5060-5247-E749-9599-69028972DB38}" srcOrd="3" destOrd="0" presId="urn:microsoft.com/office/officeart/2008/layout/LinedList"/>
    <dgm:cxn modelId="{8F9328B5-30FB-3243-9A5B-A8611A4982F6}" type="presParOf" srcId="{35FF5060-5247-E749-9599-69028972DB38}" destId="{0935136B-414A-9A47-B94A-19BC26719424}" srcOrd="0" destOrd="0" presId="urn:microsoft.com/office/officeart/2008/layout/LinedList"/>
    <dgm:cxn modelId="{254A2CCB-8E59-8B4D-BAD8-83E6A968FC76}" type="presParOf" srcId="{35FF5060-5247-E749-9599-69028972DB38}" destId="{15436400-C567-9E4B-BA3B-B9A7DFE9B6FE}" srcOrd="1" destOrd="0" presId="urn:microsoft.com/office/officeart/2008/layout/LinedList"/>
    <dgm:cxn modelId="{5CF4843B-E45E-D042-B127-4420F7C56D56}" type="presParOf" srcId="{AC8400AB-8EF3-F04A-A485-7A37CCD7A711}" destId="{AFDFC935-866D-454F-AE68-CDE7BC0D23B1}" srcOrd="4" destOrd="0" presId="urn:microsoft.com/office/officeart/2008/layout/LinedList"/>
    <dgm:cxn modelId="{CDC7F705-09B1-1447-8474-70E09193F789}" type="presParOf" srcId="{AC8400AB-8EF3-F04A-A485-7A37CCD7A711}" destId="{A01D3074-DC4E-4A42-9D90-9F21105D7DF8}" srcOrd="5" destOrd="0" presId="urn:microsoft.com/office/officeart/2008/layout/LinedList"/>
    <dgm:cxn modelId="{8FEC43AE-BC20-3C43-8931-A7B2F53FCD8A}" type="presParOf" srcId="{A01D3074-DC4E-4A42-9D90-9F21105D7DF8}" destId="{52306CFD-8B70-B043-A7DD-D7B23F20B60A}" srcOrd="0" destOrd="0" presId="urn:microsoft.com/office/officeart/2008/layout/LinedList"/>
    <dgm:cxn modelId="{920BB131-FBD4-EA4F-B999-BE56C1696591}" type="presParOf" srcId="{A01D3074-DC4E-4A42-9D90-9F21105D7DF8}" destId="{194F9661-6E53-4746-8921-B091F19A248C}" srcOrd="1" destOrd="0" presId="urn:microsoft.com/office/officeart/2008/layout/LinedList"/>
    <dgm:cxn modelId="{FAB077CE-56C1-8F4C-8D37-635A37F11CF3}" type="presParOf" srcId="{AC8400AB-8EF3-F04A-A485-7A37CCD7A711}" destId="{1EC85288-0E19-824A-8F9B-8744EBADC50D}" srcOrd="6" destOrd="0" presId="urn:microsoft.com/office/officeart/2008/layout/LinedList"/>
    <dgm:cxn modelId="{BA646025-30FA-5941-811A-A21E9CC5FAA6}" type="presParOf" srcId="{AC8400AB-8EF3-F04A-A485-7A37CCD7A711}" destId="{CE610399-4B74-534B-82F9-6C7E147FD1A0}" srcOrd="7" destOrd="0" presId="urn:microsoft.com/office/officeart/2008/layout/LinedList"/>
    <dgm:cxn modelId="{35463F96-9281-6346-8876-E403F322F250}" type="presParOf" srcId="{CE610399-4B74-534B-82F9-6C7E147FD1A0}" destId="{9D746D8B-5375-7544-BB52-9A53FEB3780E}" srcOrd="0" destOrd="0" presId="urn:microsoft.com/office/officeart/2008/layout/LinedList"/>
    <dgm:cxn modelId="{A43B9B33-7AF3-D043-9F47-A3DFB4B9ADD0}" type="presParOf" srcId="{CE610399-4B74-534B-82F9-6C7E147FD1A0}" destId="{ED230B99-8AB8-F14A-B009-5ACD2354C8AE}" srcOrd="1" destOrd="0" presId="urn:microsoft.com/office/officeart/2008/layout/LinedList"/>
    <dgm:cxn modelId="{FFB703B6-CDF5-D944-8352-A51A5A023B69}" type="presParOf" srcId="{AC8400AB-8EF3-F04A-A485-7A37CCD7A711}" destId="{27011FFA-6473-2E4C-B93F-822B54FF6C60}" srcOrd="8" destOrd="0" presId="urn:microsoft.com/office/officeart/2008/layout/LinedList"/>
    <dgm:cxn modelId="{BCC67C74-AD16-A348-A50E-64B7244CF6BE}" type="presParOf" srcId="{AC8400AB-8EF3-F04A-A485-7A37CCD7A711}" destId="{DB23CA6F-19BB-2041-99AD-0136849D5500}" srcOrd="9" destOrd="0" presId="urn:microsoft.com/office/officeart/2008/layout/LinedList"/>
    <dgm:cxn modelId="{066F3324-58BE-EF46-93B6-6CE655A87545}" type="presParOf" srcId="{DB23CA6F-19BB-2041-99AD-0136849D5500}" destId="{1904D7A5-C341-1340-93FA-59BC7FC1D8FA}" srcOrd="0" destOrd="0" presId="urn:microsoft.com/office/officeart/2008/layout/LinedList"/>
    <dgm:cxn modelId="{445F9520-DFC0-D649-A557-3A8B7EE14894}" type="presParOf" srcId="{DB23CA6F-19BB-2041-99AD-0136849D5500}" destId="{EDA1543A-53E9-9A46-9516-323B8E779C2B}" srcOrd="1" destOrd="0" presId="urn:microsoft.com/office/officeart/2008/layout/LinedList"/>
    <dgm:cxn modelId="{D4137A31-4C4C-8147-BDA1-A8D9F128A8A2}" type="presParOf" srcId="{AC8400AB-8EF3-F04A-A485-7A37CCD7A711}" destId="{42F07ADF-9B09-314C-B596-35F8F0A26BF2}" srcOrd="10" destOrd="0" presId="urn:microsoft.com/office/officeart/2008/layout/LinedList"/>
    <dgm:cxn modelId="{AF4F6991-063A-2149-995D-0D4C7BB9DBBD}" type="presParOf" srcId="{AC8400AB-8EF3-F04A-A485-7A37CCD7A711}" destId="{E02E7C3F-5586-C14C-9645-8E5D3C4086C9}" srcOrd="11" destOrd="0" presId="urn:microsoft.com/office/officeart/2008/layout/LinedList"/>
    <dgm:cxn modelId="{C474C0F9-7D5C-0A47-904B-E3049FD645CF}" type="presParOf" srcId="{E02E7C3F-5586-C14C-9645-8E5D3C4086C9}" destId="{9C4D5250-FC91-534C-A88A-C70D331BA3EC}" srcOrd="0" destOrd="0" presId="urn:microsoft.com/office/officeart/2008/layout/LinedList"/>
    <dgm:cxn modelId="{A78B9EC5-435C-4344-8A2B-BC9419F2C5E3}" type="presParOf" srcId="{E02E7C3F-5586-C14C-9645-8E5D3C4086C9}" destId="{EF03BE77-9430-2D4A-BF69-C30D248E65B3}" srcOrd="1" destOrd="0" presId="urn:microsoft.com/office/officeart/2008/layout/LinedList"/>
    <dgm:cxn modelId="{F5FF7B63-6575-3845-816A-5458631BC83A}" type="presParOf" srcId="{AC8400AB-8EF3-F04A-A485-7A37CCD7A711}" destId="{B503A57E-CDF3-D647-915F-D96B30180475}" srcOrd="12" destOrd="0" presId="urn:microsoft.com/office/officeart/2008/layout/LinedList"/>
    <dgm:cxn modelId="{86D2DFFB-1611-C442-B491-F65019315E30}" type="presParOf" srcId="{AC8400AB-8EF3-F04A-A485-7A37CCD7A711}" destId="{4C959742-EA43-974D-B317-B59D808ABCAF}" srcOrd="13" destOrd="0" presId="urn:microsoft.com/office/officeart/2008/layout/LinedList"/>
    <dgm:cxn modelId="{9B030280-B578-5A4C-9769-D49A1D3DCF2F}" type="presParOf" srcId="{4C959742-EA43-974D-B317-B59D808ABCAF}" destId="{C1E7B301-4C50-AB47-A0BF-126282B70A57}" srcOrd="0" destOrd="0" presId="urn:microsoft.com/office/officeart/2008/layout/LinedList"/>
    <dgm:cxn modelId="{D2F877DB-C4C4-7043-AAC4-C497372670DA}" type="presParOf" srcId="{4C959742-EA43-974D-B317-B59D808ABCAF}" destId="{1176C287-3BC9-564D-9514-1F0B4117CA6A}"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3"/>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3"/>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1: </a:t>
          </a:r>
          <a:r>
            <a:rPr lang="en-US" sz="2400" b="0" kern="1200" dirty="0">
              <a:latin typeface="Open Sans Semibold"/>
              <a:cs typeface="Open Sans Semibold"/>
            </a:rPr>
            <a:t>Security and Risk Management</a:t>
          </a:r>
        </a:p>
      </dsp:txBody>
      <dsp:txXfrm>
        <a:off x="0" y="603"/>
        <a:ext cx="10037763" cy="705733"/>
      </dsp:txXfrm>
    </dsp:sp>
    <dsp:sp modelId="{81B6FAE2-23E4-4546-AD04-5A1B7DB6ED86}">
      <dsp:nvSpPr>
        <dsp:cNvPr id="0" name=""/>
        <dsp:cNvSpPr/>
      </dsp:nvSpPr>
      <dsp:spPr>
        <a:xfrm>
          <a:off x="0" y="706337"/>
          <a:ext cx="10037763" cy="0"/>
        </a:xfrm>
        <a:prstGeom prst="line">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6337"/>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rgbClr val="000000"/>
              </a:solidFill>
              <a:latin typeface="Open Sans Semibold"/>
              <a:cs typeface="Open Sans Semibold"/>
            </a:rPr>
            <a:t>Domain 2: </a:t>
          </a:r>
          <a:r>
            <a:rPr lang="en-US" sz="2400" b="0" kern="1200" dirty="0">
              <a:solidFill>
                <a:srgbClr val="000000"/>
              </a:solidFill>
              <a:latin typeface="Open Sans Semibold"/>
              <a:cs typeface="Open Sans Semibold"/>
            </a:rPr>
            <a:t>Asset Security</a:t>
          </a:r>
        </a:p>
      </dsp:txBody>
      <dsp:txXfrm>
        <a:off x="0" y="706337"/>
        <a:ext cx="10037763" cy="705733"/>
      </dsp:txXfrm>
    </dsp:sp>
    <dsp:sp modelId="{9CC527D9-3328-1844-BDFB-663FBB123147}">
      <dsp:nvSpPr>
        <dsp:cNvPr id="0" name=""/>
        <dsp:cNvSpPr/>
      </dsp:nvSpPr>
      <dsp:spPr>
        <a:xfrm>
          <a:off x="0" y="1412071"/>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2071"/>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3: </a:t>
          </a:r>
          <a:r>
            <a:rPr lang="en-US" sz="2400" b="0" kern="1200" dirty="0">
              <a:latin typeface="Open Sans Semibold"/>
              <a:cs typeface="Open Sans Semibold"/>
            </a:rPr>
            <a:t>Security Architecture and Engineering</a:t>
          </a:r>
        </a:p>
      </dsp:txBody>
      <dsp:txXfrm>
        <a:off x="0" y="1412071"/>
        <a:ext cx="10037763" cy="705733"/>
      </dsp:txXfrm>
    </dsp:sp>
    <dsp:sp modelId="{0A3154CB-248A-C741-AF88-27F9F85BF046}">
      <dsp:nvSpPr>
        <dsp:cNvPr id="0" name=""/>
        <dsp:cNvSpPr/>
      </dsp:nvSpPr>
      <dsp:spPr>
        <a:xfrm>
          <a:off x="0" y="2117805"/>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7805"/>
          <a:ext cx="10037763" cy="705733"/>
        </a:xfrm>
        <a:prstGeom prst="rect">
          <a:avLst/>
        </a:prstGeom>
        <a:solidFill>
          <a:srgbClr val="006F53"/>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bg1"/>
              </a:solidFill>
              <a:latin typeface="Open Sans Semibold"/>
              <a:cs typeface="Open Sans Semibold"/>
            </a:rPr>
            <a:t>Domain 4: Communication and Network Security</a:t>
          </a:r>
        </a:p>
      </dsp:txBody>
      <dsp:txXfrm>
        <a:off x="0" y="2117805"/>
        <a:ext cx="10037763" cy="705733"/>
      </dsp:txXfrm>
    </dsp:sp>
    <dsp:sp modelId="{B1F0A441-036A-4D48-A20D-78DDE49BA465}">
      <dsp:nvSpPr>
        <dsp:cNvPr id="0" name=""/>
        <dsp:cNvSpPr/>
      </dsp:nvSpPr>
      <dsp:spPr>
        <a:xfrm>
          <a:off x="0" y="2823538"/>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3538"/>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5: </a:t>
          </a:r>
          <a:r>
            <a:rPr lang="en-US" sz="2400" b="0" kern="1200" dirty="0">
              <a:latin typeface="Open Sans Semibold"/>
              <a:cs typeface="Open Sans Semibold"/>
            </a:rPr>
            <a:t>Identity and Access Management (IAM)</a:t>
          </a:r>
        </a:p>
      </dsp:txBody>
      <dsp:txXfrm>
        <a:off x="0" y="2823538"/>
        <a:ext cx="10037763" cy="705733"/>
      </dsp:txXfrm>
    </dsp:sp>
    <dsp:sp modelId="{72A14F80-AACE-B84B-A9E8-95CC5EE1AD32}">
      <dsp:nvSpPr>
        <dsp:cNvPr id="0" name=""/>
        <dsp:cNvSpPr/>
      </dsp:nvSpPr>
      <dsp:spPr>
        <a:xfrm>
          <a:off x="0" y="352927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9272"/>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Open Sans Semibold"/>
              <a:cs typeface="Open Sans Semibold"/>
            </a:rPr>
            <a:t>Domain 6: </a:t>
          </a:r>
          <a:r>
            <a:rPr lang="en-US" sz="2400" b="0" kern="1200" dirty="0">
              <a:latin typeface="Open Sans Semibold"/>
              <a:cs typeface="Open Sans Semibold"/>
            </a:rPr>
            <a:t>Security Assessment and Testing</a:t>
          </a:r>
        </a:p>
      </dsp:txBody>
      <dsp:txXfrm>
        <a:off x="0" y="3529272"/>
        <a:ext cx="10037763" cy="705733"/>
      </dsp:txXfrm>
    </dsp:sp>
    <dsp:sp modelId="{1621A777-1D87-8247-A34C-17EBFCD24916}">
      <dsp:nvSpPr>
        <dsp:cNvPr id="0" name=""/>
        <dsp:cNvSpPr/>
      </dsp:nvSpPr>
      <dsp:spPr>
        <a:xfrm>
          <a:off x="0" y="423500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EEA16FA-48C5-C24B-A4D8-B76F9A35E3C1}">
      <dsp:nvSpPr>
        <dsp:cNvPr id="0" name=""/>
        <dsp:cNvSpPr/>
      </dsp:nvSpPr>
      <dsp:spPr>
        <a:xfrm>
          <a:off x="0" y="4235006"/>
          <a:ext cx="10037763" cy="70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5006"/>
        <a:ext cx="10037763"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2"/>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tx1"/>
              </a:solidFill>
              <a:latin typeface="Open Sans Semibold"/>
              <a:cs typeface="Open Sans Semibold"/>
            </a:rPr>
            <a:t>Domain 7: </a:t>
          </a:r>
          <a:r>
            <a:rPr lang="en-US" sz="2400" b="0" kern="1200" dirty="0">
              <a:solidFill>
                <a:schemeClr val="tx1"/>
              </a:solidFill>
              <a:latin typeface="Open Sans Semibold"/>
              <a:cs typeface="Open Sans Semibold"/>
            </a:rPr>
            <a:t>Security Operations</a:t>
          </a:r>
        </a:p>
      </dsp:txBody>
      <dsp:txXfrm>
        <a:off x="0" y="602"/>
        <a:ext cx="10037763" cy="704973"/>
      </dsp:txXfrm>
    </dsp:sp>
    <dsp:sp modelId="{81B6FAE2-23E4-4546-AD04-5A1B7DB6ED86}">
      <dsp:nvSpPr>
        <dsp:cNvPr id="0" name=""/>
        <dsp:cNvSpPr/>
      </dsp:nvSpPr>
      <dsp:spPr>
        <a:xfrm>
          <a:off x="0" y="70557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5576"/>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8: </a:t>
          </a:r>
          <a:r>
            <a:rPr lang="en-US" sz="2400" b="0" kern="1200" dirty="0">
              <a:latin typeface="Open Sans Semibold"/>
              <a:cs typeface="Open Sans Semibold"/>
            </a:rPr>
            <a:t>Software Development Security</a:t>
          </a:r>
        </a:p>
      </dsp:txBody>
      <dsp:txXfrm>
        <a:off x="0" y="705576"/>
        <a:ext cx="10037763" cy="704973"/>
      </dsp:txXfrm>
    </dsp:sp>
    <dsp:sp modelId="{9CC527D9-3328-1844-BDFB-663FBB123147}">
      <dsp:nvSpPr>
        <dsp:cNvPr id="0" name=""/>
        <dsp:cNvSpPr/>
      </dsp:nvSpPr>
      <dsp:spPr>
        <a:xfrm>
          <a:off x="0" y="1410550"/>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0550"/>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1410550"/>
        <a:ext cx="10037763" cy="704973"/>
      </dsp:txXfrm>
    </dsp:sp>
    <dsp:sp modelId="{0A3154CB-248A-C741-AF88-27F9F85BF046}">
      <dsp:nvSpPr>
        <dsp:cNvPr id="0" name=""/>
        <dsp:cNvSpPr/>
      </dsp:nvSpPr>
      <dsp:spPr>
        <a:xfrm>
          <a:off x="0" y="2115524"/>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5524"/>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115524"/>
        <a:ext cx="10037763" cy="704973"/>
      </dsp:txXfrm>
    </dsp:sp>
    <dsp:sp modelId="{B1F0A441-036A-4D48-A20D-78DDE49BA465}">
      <dsp:nvSpPr>
        <dsp:cNvPr id="0" name=""/>
        <dsp:cNvSpPr/>
      </dsp:nvSpPr>
      <dsp:spPr>
        <a:xfrm>
          <a:off x="0" y="2820498"/>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0498"/>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820498"/>
        <a:ext cx="10037763" cy="704973"/>
      </dsp:txXfrm>
    </dsp:sp>
    <dsp:sp modelId="{72A14F80-AACE-B84B-A9E8-95CC5EE1AD32}">
      <dsp:nvSpPr>
        <dsp:cNvPr id="0" name=""/>
        <dsp:cNvSpPr/>
      </dsp:nvSpPr>
      <dsp:spPr>
        <a:xfrm>
          <a:off x="0" y="3525472"/>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5472"/>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b="0" kern="1200" dirty="0">
            <a:latin typeface="Open Sans Semibold"/>
            <a:cs typeface="Open Sans Semibold"/>
          </a:endParaRPr>
        </a:p>
      </dsp:txBody>
      <dsp:txXfrm>
        <a:off x="0" y="3525472"/>
        <a:ext cx="10037763" cy="704973"/>
      </dsp:txXfrm>
    </dsp:sp>
    <dsp:sp modelId="{67F43422-46B8-B241-9E20-1B7A41ECFDE0}">
      <dsp:nvSpPr>
        <dsp:cNvPr id="0" name=""/>
        <dsp:cNvSpPr/>
      </dsp:nvSpPr>
      <dsp:spPr>
        <a:xfrm>
          <a:off x="0" y="423044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4D0A9-F488-3C42-8A35-97875AB9BCA2}">
      <dsp:nvSpPr>
        <dsp:cNvPr id="0" name=""/>
        <dsp:cNvSpPr/>
      </dsp:nvSpPr>
      <dsp:spPr>
        <a:xfrm>
          <a:off x="0" y="4230446"/>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0446"/>
        <a:ext cx="10037763" cy="70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2135-C1F3-DA4A-B119-796A40EF200C}">
      <dsp:nvSpPr>
        <dsp:cNvPr id="0" name=""/>
        <dsp:cNvSpPr/>
      </dsp:nvSpPr>
      <dsp:spPr>
        <a:xfrm>
          <a:off x="0" y="11612"/>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590"/>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Secure Design Principles in Network Architectures</a:t>
          </a:r>
        </a:p>
      </dsp:txBody>
      <dsp:txXfrm>
        <a:off x="0" y="590"/>
        <a:ext cx="10025572" cy="690587"/>
      </dsp:txXfrm>
    </dsp:sp>
    <dsp:sp modelId="{2075AB43-00C6-5543-8288-31ABC014D164}">
      <dsp:nvSpPr>
        <dsp:cNvPr id="0" name=""/>
        <dsp:cNvSpPr/>
      </dsp:nvSpPr>
      <dsp:spPr>
        <a:xfrm>
          <a:off x="0" y="691177"/>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136B-414A-9A47-B94A-19BC26719424}">
      <dsp:nvSpPr>
        <dsp:cNvPr id="0" name=""/>
        <dsp:cNvSpPr/>
      </dsp:nvSpPr>
      <dsp:spPr>
        <a:xfrm>
          <a:off x="0" y="691177"/>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1: Physical Layer</a:t>
          </a:r>
        </a:p>
      </dsp:txBody>
      <dsp:txXfrm>
        <a:off x="0" y="691177"/>
        <a:ext cx="10025572" cy="690587"/>
      </dsp:txXfrm>
    </dsp:sp>
    <dsp:sp modelId="{AFDFC935-866D-454F-AE68-CDE7BC0D23B1}">
      <dsp:nvSpPr>
        <dsp:cNvPr id="0" name=""/>
        <dsp:cNvSpPr/>
      </dsp:nvSpPr>
      <dsp:spPr>
        <a:xfrm>
          <a:off x="0" y="1381764"/>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381764"/>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OSI Layer 2: Data Link Layer</a:t>
          </a:r>
        </a:p>
      </dsp:txBody>
      <dsp:txXfrm>
        <a:off x="0" y="1381764"/>
        <a:ext cx="10025572" cy="690587"/>
      </dsp:txXfrm>
    </dsp:sp>
    <dsp:sp modelId="{1EC85288-0E19-824A-8F9B-8744EBADC50D}">
      <dsp:nvSpPr>
        <dsp:cNvPr id="0" name=""/>
        <dsp:cNvSpPr/>
      </dsp:nvSpPr>
      <dsp:spPr>
        <a:xfrm>
          <a:off x="0" y="2072351"/>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072351"/>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3: Network Layer</a:t>
          </a:r>
        </a:p>
      </dsp:txBody>
      <dsp:txXfrm>
        <a:off x="0" y="2072351"/>
        <a:ext cx="10025572" cy="690587"/>
      </dsp:txXfrm>
    </dsp:sp>
    <dsp:sp modelId="{27011FFA-6473-2E4C-B93F-822B54FF6C60}">
      <dsp:nvSpPr>
        <dsp:cNvPr id="0" name=""/>
        <dsp:cNvSpPr/>
      </dsp:nvSpPr>
      <dsp:spPr>
        <a:xfrm>
          <a:off x="0" y="2762939"/>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762939"/>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4: Transport Layer</a:t>
          </a:r>
        </a:p>
      </dsp:txBody>
      <dsp:txXfrm>
        <a:off x="0" y="2762939"/>
        <a:ext cx="10025572" cy="690587"/>
      </dsp:txXfrm>
    </dsp:sp>
    <dsp:sp modelId="{D3D4BC5B-1451-4345-A054-D25D69576799}">
      <dsp:nvSpPr>
        <dsp:cNvPr id="0" name=""/>
        <dsp:cNvSpPr/>
      </dsp:nvSpPr>
      <dsp:spPr>
        <a:xfrm>
          <a:off x="0" y="3453526"/>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AD411-1EB3-614B-8BE4-852688EDE5EB}">
      <dsp:nvSpPr>
        <dsp:cNvPr id="0" name=""/>
        <dsp:cNvSpPr/>
      </dsp:nvSpPr>
      <dsp:spPr>
        <a:xfrm>
          <a:off x="0" y="3453526"/>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5: Session Layer</a:t>
          </a:r>
          <a:endParaRPr lang="en-US" sz="2400" kern="1200" dirty="0"/>
        </a:p>
      </dsp:txBody>
      <dsp:txXfrm>
        <a:off x="0" y="3453526"/>
        <a:ext cx="10025572" cy="690587"/>
      </dsp:txXfrm>
    </dsp:sp>
    <dsp:sp modelId="{42F07ADF-9B09-314C-B596-35F8F0A26BF2}">
      <dsp:nvSpPr>
        <dsp:cNvPr id="0" name=""/>
        <dsp:cNvSpPr/>
      </dsp:nvSpPr>
      <dsp:spPr>
        <a:xfrm>
          <a:off x="0" y="4144113"/>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4144113"/>
          <a:ext cx="10025572" cy="69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endParaRPr lang="en-US" sz="3300" kern="1200" dirty="0"/>
        </a:p>
      </dsp:txBody>
      <dsp:txXfrm>
        <a:off x="0" y="4144113"/>
        <a:ext cx="10025572" cy="690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2135-C1F3-DA4A-B119-796A40EF200C}">
      <dsp:nvSpPr>
        <dsp:cNvPr id="0" name=""/>
        <dsp:cNvSpPr/>
      </dsp:nvSpPr>
      <dsp:spPr>
        <a:xfrm>
          <a:off x="0" y="11544"/>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586"/>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6: Presentation Layer</a:t>
          </a:r>
        </a:p>
      </dsp:txBody>
      <dsp:txXfrm>
        <a:off x="0" y="586"/>
        <a:ext cx="10025572" cy="686556"/>
      </dsp:txXfrm>
    </dsp:sp>
    <dsp:sp modelId="{2075AB43-00C6-5543-8288-31ABC014D164}">
      <dsp:nvSpPr>
        <dsp:cNvPr id="0" name=""/>
        <dsp:cNvSpPr/>
      </dsp:nvSpPr>
      <dsp:spPr>
        <a:xfrm>
          <a:off x="0" y="687143"/>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136B-414A-9A47-B94A-19BC26719424}">
      <dsp:nvSpPr>
        <dsp:cNvPr id="0" name=""/>
        <dsp:cNvSpPr/>
      </dsp:nvSpPr>
      <dsp:spPr>
        <a:xfrm>
          <a:off x="0" y="687143"/>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OSI Layer 7: Application Layer</a:t>
          </a:r>
        </a:p>
      </dsp:txBody>
      <dsp:txXfrm>
        <a:off x="0" y="687143"/>
        <a:ext cx="10025572" cy="686556"/>
      </dsp:txXfrm>
    </dsp:sp>
    <dsp:sp modelId="{AFDFC935-866D-454F-AE68-CDE7BC0D23B1}">
      <dsp:nvSpPr>
        <dsp:cNvPr id="0" name=""/>
        <dsp:cNvSpPr/>
      </dsp:nvSpPr>
      <dsp:spPr>
        <a:xfrm>
          <a:off x="0" y="1373700"/>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373700"/>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Service Considerations</a:t>
          </a:r>
        </a:p>
      </dsp:txBody>
      <dsp:txXfrm>
        <a:off x="0" y="1373700"/>
        <a:ext cx="10025572" cy="686556"/>
      </dsp:txXfrm>
    </dsp:sp>
    <dsp:sp modelId="{1EC85288-0E19-824A-8F9B-8744EBADC50D}">
      <dsp:nvSpPr>
        <dsp:cNvPr id="0" name=""/>
        <dsp:cNvSpPr/>
      </dsp:nvSpPr>
      <dsp:spPr>
        <a:xfrm>
          <a:off x="0" y="2060256"/>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060256"/>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Secure Network Components</a:t>
          </a:r>
        </a:p>
      </dsp:txBody>
      <dsp:txXfrm>
        <a:off x="0" y="2060256"/>
        <a:ext cx="10025572" cy="686556"/>
      </dsp:txXfrm>
    </dsp:sp>
    <dsp:sp modelId="{27011FFA-6473-2E4C-B93F-822B54FF6C60}">
      <dsp:nvSpPr>
        <dsp:cNvPr id="0" name=""/>
        <dsp:cNvSpPr/>
      </dsp:nvSpPr>
      <dsp:spPr>
        <a:xfrm>
          <a:off x="0" y="2746813"/>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746813"/>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Secure Communication Channels According to Design</a:t>
          </a:r>
        </a:p>
      </dsp:txBody>
      <dsp:txXfrm>
        <a:off x="0" y="2746813"/>
        <a:ext cx="10025572" cy="686556"/>
      </dsp:txXfrm>
    </dsp:sp>
    <dsp:sp modelId="{42F07ADF-9B09-314C-B596-35F8F0A26BF2}">
      <dsp:nvSpPr>
        <dsp:cNvPr id="0" name=""/>
        <dsp:cNvSpPr/>
      </dsp:nvSpPr>
      <dsp:spPr>
        <a:xfrm>
          <a:off x="0" y="3433369"/>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433369"/>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Domain Review</a:t>
          </a:r>
          <a:endParaRPr lang="en-US" sz="2400" kern="1200" dirty="0"/>
        </a:p>
      </dsp:txBody>
      <dsp:txXfrm>
        <a:off x="0" y="3433369"/>
        <a:ext cx="10025572" cy="686556"/>
      </dsp:txXfrm>
    </dsp:sp>
    <dsp:sp modelId="{B503A57E-CDF3-D647-915F-D96B30180475}">
      <dsp:nvSpPr>
        <dsp:cNvPr id="0" name=""/>
        <dsp:cNvSpPr/>
      </dsp:nvSpPr>
      <dsp:spPr>
        <a:xfrm>
          <a:off x="0" y="4119926"/>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E7B301-4C50-AB47-A0BF-126282B70A57}">
      <dsp:nvSpPr>
        <dsp:cNvPr id="0" name=""/>
        <dsp:cNvSpPr/>
      </dsp:nvSpPr>
      <dsp:spPr>
        <a:xfrm>
          <a:off x="0" y="4119926"/>
          <a:ext cx="10025572" cy="686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endParaRPr lang="en-US" sz="3300" kern="1200"/>
        </a:p>
      </dsp:txBody>
      <dsp:txXfrm>
        <a:off x="0" y="4119926"/>
        <a:ext cx="10025572" cy="6865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1984-356C-428D-B53A-C97474D55686}" type="datetimeFigureOut">
              <a:rPr lang="en-US" smtClean="0"/>
              <a:pPr/>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AD74-D883-4263-B121-F9D75958EBB3}" type="slidenum">
              <a:rPr lang="en-US" smtClean="0"/>
              <a:pPr/>
              <a:t>‹#›</a:t>
            </a:fld>
            <a:endParaRPr lang="en-US"/>
          </a:p>
        </p:txBody>
      </p:sp>
    </p:spTree>
    <p:extLst>
      <p:ext uri="{BB962C8B-B14F-4D97-AF65-F5344CB8AC3E}">
        <p14:creationId xmlns:p14="http://schemas.microsoft.com/office/powerpoint/2010/main" val="271755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15</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28</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b="0" i="0" u="none" strike="noStrike" baseline="0" dirty="0">
              <a:solidFill>
                <a:srgbClr val="000000"/>
              </a:solidFill>
              <a:latin typeface="Electra LT Std"/>
            </a:endParaRPr>
          </a:p>
        </p:txBody>
      </p:sp>
      <p:sp>
        <p:nvSpPr>
          <p:cNvPr id="4" name="Slide Number Placeholder 3"/>
          <p:cNvSpPr>
            <a:spLocks noGrp="1"/>
          </p:cNvSpPr>
          <p:nvPr>
            <p:ph type="sldNum" sz="quarter" idx="10"/>
          </p:nvPr>
        </p:nvSpPr>
        <p:spPr/>
        <p:txBody>
          <a:bodyPr/>
          <a:lstStyle/>
          <a:p>
            <a:fld id="{B5A84056-5CBC-7448-B6BF-CD4B7033EA1B}" type="slidenum">
              <a:rPr lang="en-US" smtClean="0"/>
              <a:pPr/>
              <a:t>4</a:t>
            </a:fld>
            <a:endParaRPr lang="en-US" dirty="0"/>
          </a:p>
        </p:txBody>
      </p:sp>
    </p:spTree>
    <p:extLst>
      <p:ext uri="{BB962C8B-B14F-4D97-AF65-F5344CB8AC3E}">
        <p14:creationId xmlns:p14="http://schemas.microsoft.com/office/powerpoint/2010/main" val="3436560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34</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40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45</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50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55</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60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66</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72</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80</a:t>
            </a:fld>
            <a:endParaRPr lang="en-US"/>
          </a:p>
        </p:txBody>
      </p:sp>
    </p:spTree>
    <p:extLst>
      <p:ext uri="{BB962C8B-B14F-4D97-AF65-F5344CB8AC3E}">
        <p14:creationId xmlns:p14="http://schemas.microsoft.com/office/powerpoint/2010/main" val="264401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10</a:t>
            </a:fld>
            <a:endParaRPr lang="en-US"/>
          </a:p>
        </p:txBody>
      </p:sp>
    </p:spTree>
    <p:extLst>
      <p:ext uri="{BB962C8B-B14F-4D97-AF65-F5344CB8AC3E}">
        <p14:creationId xmlns:p14="http://schemas.microsoft.com/office/powerpoint/2010/main" val="3820642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p:cNvPicPr>
          <p:nvPr userDrawn="1"/>
        </p:nvPicPr>
        <p:blipFill>
          <a:blip r:embed="rId2"/>
          <a:stretch>
            <a:fillRect/>
          </a:stretch>
        </p:blipFill>
        <p:spPr>
          <a:xfrm rot="10800000">
            <a:off x="0" y="0"/>
            <a:ext cx="12207600" cy="793816"/>
          </a:xfrm>
          <a:prstGeom prst="rect">
            <a:avLst/>
          </a:prstGeom>
        </p:spPr>
      </p:pic>
      <p:cxnSp>
        <p:nvCxnSpPr>
          <p:cNvPr id="4" name="Straight Connector 3"/>
          <p:cNvCxnSpPr/>
          <p:nvPr userDrawn="1"/>
        </p:nvCxnSpPr>
        <p:spPr>
          <a:xfrm rot="10800000">
            <a:off x="0" y="781255"/>
            <a:ext cx="1219200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7" name="Picture 6" descr="CISSPlogo.png"/>
          <p:cNvPicPr>
            <a:picLocks noChangeAspect="1"/>
          </p:cNvPicPr>
          <p:nvPr userDrawn="1"/>
        </p:nvPicPr>
        <p:blipFill>
          <a:blip r:embed="rId3"/>
          <a:stretch>
            <a:fillRect/>
          </a:stretch>
        </p:blipFill>
        <p:spPr>
          <a:xfrm>
            <a:off x="5267880" y="1240118"/>
            <a:ext cx="4474128" cy="1386980"/>
          </a:xfrm>
          <a:prstGeom prst="rect">
            <a:avLst/>
          </a:prstGeom>
        </p:spPr>
      </p:pic>
      <p:sp>
        <p:nvSpPr>
          <p:cNvPr id="13" name="Text Placeholder 2"/>
          <p:cNvSpPr>
            <a:spLocks noGrp="1"/>
          </p:cNvSpPr>
          <p:nvPr>
            <p:ph type="body" idx="1" hasCustomPrompt="1"/>
          </p:nvPr>
        </p:nvSpPr>
        <p:spPr>
          <a:xfrm>
            <a:off x="680326" y="3073400"/>
            <a:ext cx="10715127" cy="2324100"/>
          </a:xfrm>
          <a:prstGeom prst="rect">
            <a:avLst/>
          </a:prstGeom>
          <a:noFill/>
          <a:ln>
            <a:noFill/>
          </a:ln>
        </p:spPr>
        <p:txBody>
          <a:bodyPr lIns="130055" tIns="65028" rIns="130055" bIns="65028" anchor="b"/>
          <a:lstStyle>
            <a:lvl1pPr marL="0" indent="0">
              <a:buNone/>
              <a:defRPr lang="en-US" sz="4600" b="0" baseline="30000" smtClean="0">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r>
              <a:rPr lang="en-US" baseline="0" dirty="0">
                <a:solidFill>
                  <a:srgbClr val="006F53"/>
                </a:solidFill>
              </a:rPr>
              <a:t>Welcome to the (ISC)</a:t>
            </a:r>
            <a:r>
              <a:rPr lang="en-US" dirty="0">
                <a:solidFill>
                  <a:srgbClr val="006F53"/>
                </a:solidFill>
              </a:rPr>
              <a:t>2</a:t>
            </a:r>
            <a:r>
              <a:rPr lang="en-US" baseline="0" dirty="0">
                <a:solidFill>
                  <a:srgbClr val="006F53"/>
                </a:solidFill>
              </a:rPr>
              <a:t> Certified Information Systems Security Professional Training Course (CISSP)</a:t>
            </a:r>
          </a:p>
        </p:txBody>
      </p:sp>
      <p:pic>
        <p:nvPicPr>
          <p:cNvPr id="9" name="Picture 8" descr="ISC2logo.png"/>
          <p:cNvPicPr>
            <a:picLocks noChangeAspect="1"/>
          </p:cNvPicPr>
          <p:nvPr userDrawn="1"/>
        </p:nvPicPr>
        <p:blipFill>
          <a:blip r:embed="rId4"/>
          <a:stretch>
            <a:fillRect/>
          </a:stretch>
        </p:blipFill>
        <p:spPr>
          <a:xfrm>
            <a:off x="2679739" y="1442044"/>
            <a:ext cx="2135738" cy="1067869"/>
          </a:xfrm>
          <a:prstGeom prst="rect">
            <a:avLst/>
          </a:prstGeom>
        </p:spPr>
      </p:pic>
      <p:cxnSp>
        <p:nvCxnSpPr>
          <p:cNvPr id="5" name="Straight Connector 4"/>
          <p:cNvCxnSpPr/>
          <p:nvPr userDrawn="1"/>
        </p:nvCxnSpPr>
        <p:spPr>
          <a:xfrm>
            <a:off x="5085389" y="1429344"/>
            <a:ext cx="0" cy="1067869"/>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p:cNvPicPr>
          <p:nvPr userDrawn="1"/>
        </p:nvPicPr>
        <p:blipFill>
          <a:blip r:embed="rId2"/>
          <a:stretch>
            <a:fillRect/>
          </a:stretch>
        </p:blipFill>
        <p:spPr>
          <a:xfrm>
            <a:off x="0" y="0"/>
            <a:ext cx="12207600" cy="280549"/>
          </a:xfrm>
          <a:prstGeom prst="rect">
            <a:avLst/>
          </a:prstGeom>
        </p:spPr>
      </p:pic>
      <p:pic>
        <p:nvPicPr>
          <p:cNvPr id="21" name="Picture 20"/>
          <p:cNvPicPr>
            <a:picLocks noChangeAspect="1"/>
          </p:cNvPicPr>
          <p:nvPr userDrawn="1"/>
        </p:nvPicPr>
        <p:blipFill>
          <a:blip r:embed="rId3"/>
          <a:stretch>
            <a:fillRect/>
          </a:stretch>
        </p:blipFill>
        <p:spPr>
          <a:xfrm>
            <a:off x="9756885" y="6087248"/>
            <a:ext cx="2224211" cy="648728"/>
          </a:xfrm>
          <a:prstGeom prst="rect">
            <a:avLst/>
          </a:prstGeom>
        </p:spPr>
      </p:pic>
      <p:cxnSp>
        <p:nvCxnSpPr>
          <p:cNvPr id="24" name="Straight Connector 2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7"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37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Title 1"/>
          <p:cNvSpPr>
            <a:spLocks noGrp="1"/>
          </p:cNvSpPr>
          <p:nvPr>
            <p:ph type="title"/>
          </p:nvPr>
        </p:nvSpPr>
        <p:spPr>
          <a:xfrm>
            <a:off x="694393" y="3132209"/>
            <a:ext cx="8428499" cy="1362075"/>
          </a:xfrm>
          <a:prstGeom prst="rect">
            <a:avLst/>
          </a:prstGeom>
        </p:spPr>
        <p:txBody>
          <a:bodyPr lIns="130055" tIns="65028" rIns="130055" bIns="65028" anchor="t"/>
          <a:lstStyle>
            <a:lvl1pPr algn="l">
              <a:defRPr sz="3000" b="0" cap="none">
                <a:solidFill>
                  <a:srgbClr val="000000"/>
                </a:solidFill>
                <a:latin typeface="Open Sans Semibold"/>
                <a:cs typeface="Open Sans Semibold"/>
              </a:defRPr>
            </a:lvl1pPr>
          </a:lstStyle>
          <a:p>
            <a:r>
              <a:rPr lang="en-US" dirty="0"/>
              <a:t>Click to edit Master title style</a:t>
            </a:r>
          </a:p>
        </p:txBody>
      </p:sp>
      <p:sp>
        <p:nvSpPr>
          <p:cNvPr id="18" name="Text Placeholder 2"/>
          <p:cNvSpPr>
            <a:spLocks noGrp="1"/>
          </p:cNvSpPr>
          <p:nvPr>
            <p:ph type="body" idx="1"/>
          </p:nvPr>
        </p:nvSpPr>
        <p:spPr>
          <a:xfrm>
            <a:off x="694393" y="1530422"/>
            <a:ext cx="8428499" cy="1500187"/>
          </a:xfrm>
          <a:prstGeom prst="rect">
            <a:avLst/>
          </a:prstGeom>
        </p:spPr>
        <p:txBody>
          <a:bodyPr lIns="130055" tIns="65028" rIns="130055" bIns="65028" anchor="b"/>
          <a:lstStyle>
            <a:lvl1pPr marL="0" indent="0">
              <a:buNone/>
              <a:defRPr sz="6000" b="0">
                <a:solidFill>
                  <a:srgbClr val="006F53"/>
                </a:solidFill>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pPr lvl="0"/>
            <a:r>
              <a:rPr lang="en-US" dirty="0"/>
              <a:t>Edit Master text styles</a:t>
            </a:r>
          </a:p>
        </p:txBody>
      </p:sp>
      <p:cxnSp>
        <p:nvCxnSpPr>
          <p:cNvPr id="11" name="Straight Connector 10"/>
          <p:cNvCxnSpPr/>
          <p:nvPr userDrawn="1"/>
        </p:nvCxnSpPr>
        <p:spPr>
          <a:xfrm>
            <a:off x="853480" y="3090815"/>
            <a:ext cx="1049776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p:cNvPicPr>
          <p:nvPr userDrawn="1"/>
        </p:nvPicPr>
        <p:blipFill>
          <a:blip r:embed="rId2"/>
          <a:stretch>
            <a:fillRect/>
          </a:stretch>
        </p:blipFill>
        <p:spPr>
          <a:xfrm>
            <a:off x="0" y="0"/>
            <a:ext cx="12207600" cy="280549"/>
          </a:xfrm>
          <a:prstGeom prst="rect">
            <a:avLst/>
          </a:prstGeom>
        </p:spPr>
      </p:pic>
      <p:cxnSp>
        <p:nvCxnSpPr>
          <p:cNvPr id="14" name="Straight Connector 1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0" name="Picture 9"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9"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168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1195201" y="559553"/>
            <a:ext cx="10001119"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Click to edit Master title style </a:t>
            </a:r>
          </a:p>
        </p:txBody>
      </p:sp>
      <p:pic>
        <p:nvPicPr>
          <p:cNvPr id="8" name="Picture 7"/>
          <p:cNvPicPr>
            <a:picLocks/>
          </p:cNvPicPr>
          <p:nvPr userDrawn="1"/>
        </p:nvPicPr>
        <p:blipFill>
          <a:blip r:embed="rId2"/>
          <a:stretch>
            <a:fillRect/>
          </a:stretch>
        </p:blipFill>
        <p:spPr>
          <a:xfrm>
            <a:off x="0" y="0"/>
            <a:ext cx="12207600" cy="280549"/>
          </a:xfrm>
          <a:prstGeom prst="rect">
            <a:avLst/>
          </a:prstGeom>
        </p:spPr>
      </p:pic>
      <p:cxnSp>
        <p:nvCxnSpPr>
          <p:cNvPr id="13" name="Straight Connector 12"/>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1" name="Picture 10"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8"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2" name="Content Placeholder 2"/>
          <p:cNvSpPr>
            <a:spLocks noGrp="1"/>
          </p:cNvSpPr>
          <p:nvPr>
            <p:ph sz="half" idx="10" hasCustomPrompt="1"/>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15446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675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txStyles>
    <p:titleStyle>
      <a:lvl1pPr algn="l" defTabSz="457086" rtl="0" eaLnBrk="1" latinLnBrk="0" hangingPunct="1">
        <a:spcBef>
          <a:spcPct val="0"/>
        </a:spcBef>
        <a:buNone/>
        <a:defRPr sz="4428" kern="1200">
          <a:solidFill>
            <a:schemeClr val="tx2"/>
          </a:solidFill>
          <a:latin typeface="+mj-lt"/>
          <a:ea typeface="+mj-ea"/>
          <a:cs typeface="+mj-cs"/>
        </a:defRPr>
      </a:lvl1pPr>
    </p:titleStyle>
    <p:body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en-US"/>
      </a:defPPr>
      <a:lvl1pPr marL="0" algn="l" defTabSz="457086" rtl="0" eaLnBrk="1" latinLnBrk="0" hangingPunct="1">
        <a:defRPr sz="1828" kern="1200">
          <a:solidFill>
            <a:schemeClr val="tx1"/>
          </a:solidFill>
          <a:latin typeface="+mn-lt"/>
          <a:ea typeface="+mn-ea"/>
          <a:cs typeface="+mn-cs"/>
        </a:defRPr>
      </a:lvl1pPr>
      <a:lvl2pPr marL="457086" algn="l" defTabSz="457086" rtl="0" eaLnBrk="1" latinLnBrk="0" hangingPunct="1">
        <a:defRPr sz="1828" kern="1200">
          <a:solidFill>
            <a:schemeClr val="tx1"/>
          </a:solidFill>
          <a:latin typeface="+mn-lt"/>
          <a:ea typeface="+mn-ea"/>
          <a:cs typeface="+mn-cs"/>
        </a:defRPr>
      </a:lvl2pPr>
      <a:lvl3pPr marL="914171" algn="l" defTabSz="457086" rtl="0" eaLnBrk="1" latinLnBrk="0" hangingPunct="1">
        <a:defRPr sz="1828" kern="1200">
          <a:solidFill>
            <a:schemeClr val="tx1"/>
          </a:solidFill>
          <a:latin typeface="+mn-lt"/>
          <a:ea typeface="+mn-ea"/>
          <a:cs typeface="+mn-cs"/>
        </a:defRPr>
      </a:lvl3pPr>
      <a:lvl4pPr marL="1371257" algn="l" defTabSz="457086" rtl="0" eaLnBrk="1" latinLnBrk="0" hangingPunct="1">
        <a:defRPr sz="1828" kern="1200">
          <a:solidFill>
            <a:schemeClr val="tx1"/>
          </a:solidFill>
          <a:latin typeface="+mn-lt"/>
          <a:ea typeface="+mn-ea"/>
          <a:cs typeface="+mn-cs"/>
        </a:defRPr>
      </a:lvl4pPr>
      <a:lvl5pPr marL="1828344" algn="l" defTabSz="457086" rtl="0" eaLnBrk="1" latinLnBrk="0" hangingPunct="1">
        <a:defRPr sz="1828" kern="1200">
          <a:solidFill>
            <a:schemeClr val="tx1"/>
          </a:solidFill>
          <a:latin typeface="+mn-lt"/>
          <a:ea typeface="+mn-ea"/>
          <a:cs typeface="+mn-cs"/>
        </a:defRPr>
      </a:lvl5pPr>
      <a:lvl6pPr marL="2285430" algn="l" defTabSz="457086" rtl="0" eaLnBrk="1" latinLnBrk="0" hangingPunct="1">
        <a:defRPr sz="1828" kern="1200">
          <a:solidFill>
            <a:schemeClr val="tx1"/>
          </a:solidFill>
          <a:latin typeface="+mn-lt"/>
          <a:ea typeface="+mn-ea"/>
          <a:cs typeface="+mn-cs"/>
        </a:defRPr>
      </a:lvl6pPr>
      <a:lvl7pPr marL="2742515" algn="l" defTabSz="457086" rtl="0" eaLnBrk="1" latinLnBrk="0" hangingPunct="1">
        <a:defRPr sz="1828" kern="1200">
          <a:solidFill>
            <a:schemeClr val="tx1"/>
          </a:solidFill>
          <a:latin typeface="+mn-lt"/>
          <a:ea typeface="+mn-ea"/>
          <a:cs typeface="+mn-cs"/>
        </a:defRPr>
      </a:lvl7pPr>
      <a:lvl8pPr marL="3199602" algn="l" defTabSz="457086" rtl="0" eaLnBrk="1" latinLnBrk="0" hangingPunct="1">
        <a:defRPr sz="1828" kern="1200">
          <a:solidFill>
            <a:schemeClr val="tx1"/>
          </a:solidFill>
          <a:latin typeface="+mn-lt"/>
          <a:ea typeface="+mn-ea"/>
          <a:cs typeface="+mn-cs"/>
        </a:defRPr>
      </a:lvl8pPr>
      <a:lvl9pPr marL="3656687" algn="l" defTabSz="457086"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125" y="3340100"/>
            <a:ext cx="11460875" cy="2324100"/>
          </a:xfrm>
        </p:spPr>
        <p:txBody>
          <a:bodyPr/>
          <a:lstStyle/>
          <a:p>
            <a:r>
              <a:rPr lang="en-US" sz="5000" baseline="0" dirty="0">
                <a:solidFill>
                  <a:srgbClr val="006F53"/>
                </a:solidFill>
              </a:rPr>
              <a:t>Welcome to the (ISC)</a:t>
            </a:r>
            <a:r>
              <a:rPr lang="en-US" sz="5000" dirty="0">
                <a:solidFill>
                  <a:srgbClr val="006F53"/>
                </a:solidFill>
              </a:rPr>
              <a:t>2</a:t>
            </a:r>
            <a:r>
              <a:rPr lang="en-US" sz="5000" baseline="0" dirty="0">
                <a:solidFill>
                  <a:srgbClr val="006F53"/>
                </a:solidFill>
              </a:rPr>
              <a:t> Certified Information Systems Security Professional (CISSP) Training Course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30265" cy="1362075"/>
          </a:xfrm>
        </p:spPr>
        <p:txBody>
          <a:bodyPr/>
          <a:lstStyle/>
          <a:p>
            <a:r>
              <a:rPr lang="en-US" dirty="0"/>
              <a:t>Secure Design Principles in Network Architectures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1</a:t>
            </a:r>
          </a:p>
        </p:txBody>
      </p:sp>
    </p:spTree>
    <p:extLst>
      <p:ext uri="{BB962C8B-B14F-4D97-AF65-F5344CB8AC3E}">
        <p14:creationId xmlns:p14="http://schemas.microsoft.com/office/powerpoint/2010/main" val="109812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469486" cy="4042574"/>
          </a:xfrm>
          <a:prstGeom prst="rect">
            <a:avLst/>
          </a:prstGeom>
        </p:spPr>
        <p:txBody>
          <a:bodyPr/>
          <a:lstStyle/>
          <a:p>
            <a:pPr marL="541338" indent="-541338">
              <a:buClrTx/>
              <a:buSzPct val="100000"/>
              <a:buFont typeface="+mj-lt"/>
              <a:buAutoNum type="arabicPeriod"/>
            </a:pPr>
            <a:r>
              <a:rPr lang="en-US" dirty="0"/>
              <a:t>Name the layers of the Open Systems Interconnection (OSI) and Transport Control Protocol/Internet Protocol (TCP/IP) network models.</a:t>
            </a:r>
          </a:p>
          <a:p>
            <a:pPr marL="541338" indent="-541338">
              <a:buClrTx/>
              <a:buSzPct val="100000"/>
              <a:buFont typeface="+mj-lt"/>
              <a:buAutoNum type="arabicPeriod"/>
            </a:pPr>
            <a:r>
              <a:rPr lang="en-US" dirty="0"/>
              <a:t>Compare the differences and similarities between the Open Systems Interconnection (OSI) and Transport Control Protocol/Internet Protocol (TCP/IP) network models.</a:t>
            </a:r>
          </a:p>
        </p:txBody>
      </p:sp>
    </p:spTree>
    <p:extLst>
      <p:ext uri="{BB962C8B-B14F-4D97-AF65-F5344CB8AC3E}">
        <p14:creationId xmlns:p14="http://schemas.microsoft.com/office/powerpoint/2010/main" val="387676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996799" cy="1143000"/>
          </a:xfrm>
        </p:spPr>
        <p:txBody>
          <a:bodyPr>
            <a:normAutofit/>
          </a:bodyPr>
          <a:lstStyle/>
          <a:p>
            <a:r>
              <a:rPr lang="en-US" spc="-50" dirty="0"/>
              <a:t>Architecture and Design</a:t>
            </a:r>
            <a:endParaRPr lang="en-US" sz="6000" spc="-50" dirty="0"/>
          </a:p>
        </p:txBody>
      </p:sp>
      <p:sp>
        <p:nvSpPr>
          <p:cNvPr id="8" name="Content Placeholder 2"/>
          <p:cNvSpPr txBox="1">
            <a:spLocks/>
          </p:cNvSpPr>
          <p:nvPr/>
        </p:nvSpPr>
        <p:spPr>
          <a:xfrm>
            <a:off x="1158240" y="1812126"/>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ISO/IEC 7498 consist of the following parts:</a:t>
            </a:r>
          </a:p>
          <a:p>
            <a:pPr marL="252327"/>
            <a:r>
              <a:rPr lang="en-US" dirty="0"/>
              <a:t>Part 1: The Basic Model</a:t>
            </a:r>
          </a:p>
          <a:p>
            <a:pPr marL="252327"/>
            <a:r>
              <a:rPr lang="en-US" dirty="0"/>
              <a:t>Part 2: Security Architecture</a:t>
            </a:r>
          </a:p>
          <a:p>
            <a:pPr marL="252327"/>
            <a:r>
              <a:rPr lang="en-US" dirty="0"/>
              <a:t>Part 3: Naming and Addressing</a:t>
            </a:r>
          </a:p>
          <a:p>
            <a:pPr marL="252327"/>
            <a:r>
              <a:rPr lang="en-US" dirty="0"/>
              <a:t>Part 4: Management Framework</a:t>
            </a:r>
          </a:p>
        </p:txBody>
      </p:sp>
    </p:spTree>
    <p:extLst>
      <p:ext uri="{BB962C8B-B14F-4D97-AF65-F5344CB8AC3E}">
        <p14:creationId xmlns:p14="http://schemas.microsoft.com/office/powerpoint/2010/main" val="110008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0" y="559553"/>
            <a:ext cx="10996799" cy="1143000"/>
          </a:xfrm>
        </p:spPr>
        <p:txBody>
          <a:bodyPr>
            <a:normAutofit/>
          </a:bodyPr>
          <a:lstStyle/>
          <a:p>
            <a:r>
              <a:rPr lang="en-US" dirty="0"/>
              <a:t>Open Systems Interconnection (OSI) Model</a:t>
            </a:r>
            <a:endParaRPr lang="en-US" sz="6000" dirty="0"/>
          </a:p>
        </p:txBody>
      </p:sp>
      <p:pic>
        <p:nvPicPr>
          <p:cNvPr id="2" name="Picture 1" descr="CISSP_Domain4_PPT_R4_Slide10.ai"/>
          <p:cNvPicPr>
            <a:picLocks noChangeAspect="1"/>
          </p:cNvPicPr>
          <p:nvPr/>
        </p:nvPicPr>
        <p:blipFill rotWithShape="1">
          <a:blip r:embed="rId3">
            <a:extLst>
              <a:ext uri="{28A0092B-C50C-407E-A947-70E740481C1C}">
                <a14:useLocalDpi xmlns:a14="http://schemas.microsoft.com/office/drawing/2010/main" val="0"/>
              </a:ext>
            </a:extLst>
          </a:blip>
          <a:srcRect t="17058" b="16905"/>
          <a:stretch/>
        </p:blipFill>
        <p:spPr>
          <a:xfrm>
            <a:off x="3632666" y="1631576"/>
            <a:ext cx="4906446" cy="4585118"/>
          </a:xfrm>
          <a:prstGeom prst="rect">
            <a:avLst/>
          </a:prstGeom>
        </p:spPr>
      </p:pic>
    </p:spTree>
    <p:extLst>
      <p:ext uri="{BB962C8B-B14F-4D97-AF65-F5344CB8AC3E}">
        <p14:creationId xmlns:p14="http://schemas.microsoft.com/office/powerpoint/2010/main" val="186388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1" y="559553"/>
            <a:ext cx="10123608" cy="1143000"/>
          </a:xfrm>
        </p:spPr>
        <p:txBody>
          <a:bodyPr>
            <a:normAutofit/>
          </a:bodyPr>
          <a:lstStyle/>
          <a:p>
            <a:pPr>
              <a:lnSpc>
                <a:spcPct val="110000"/>
              </a:lnSpc>
            </a:pPr>
            <a:r>
              <a:rPr lang="en-US" dirty="0"/>
              <a:t>TCP/IP Model Compared to OSI Model</a:t>
            </a:r>
            <a:endParaRPr lang="en-US" sz="6000" dirty="0"/>
          </a:p>
        </p:txBody>
      </p:sp>
      <p:pic>
        <p:nvPicPr>
          <p:cNvPr id="2" name="Picture 1" descr="CISSP_Domain4_PPT_R4_Slide1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600200"/>
            <a:ext cx="6299200" cy="4660900"/>
          </a:xfrm>
          <a:prstGeom prst="rect">
            <a:avLst/>
          </a:prstGeom>
        </p:spPr>
      </p:pic>
    </p:spTree>
    <p:extLst>
      <p:ext uri="{BB962C8B-B14F-4D97-AF65-F5344CB8AC3E}">
        <p14:creationId xmlns:p14="http://schemas.microsoft.com/office/powerpoint/2010/main" val="34308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OSI Layer 1: Physical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2</a:t>
            </a:r>
          </a:p>
        </p:txBody>
      </p:sp>
    </p:spTree>
    <p:extLst>
      <p:ext uri="{BB962C8B-B14F-4D97-AF65-F5344CB8AC3E}">
        <p14:creationId xmlns:p14="http://schemas.microsoft.com/office/powerpoint/2010/main" val="59713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195560"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Physical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Physical Layer</a:t>
            </a:r>
            <a:r>
              <a:rPr lang="en-US" dirty="0"/>
              <a:t>)</a:t>
            </a:r>
          </a:p>
        </p:txBody>
      </p:sp>
    </p:spTree>
    <p:extLst>
      <p:ext uri="{BB962C8B-B14F-4D97-AF65-F5344CB8AC3E}">
        <p14:creationId xmlns:p14="http://schemas.microsoft.com/office/powerpoint/2010/main" val="32378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23607" cy="1143000"/>
          </a:xfrm>
        </p:spPr>
        <p:txBody>
          <a:bodyPr>
            <a:normAutofit/>
          </a:bodyPr>
          <a:lstStyle/>
          <a:p>
            <a:r>
              <a:rPr lang="en-US" dirty="0"/>
              <a:t>Concepts and Architecture</a:t>
            </a:r>
            <a:endParaRPr lang="en-US" sz="6000" dirty="0"/>
          </a:p>
        </p:txBody>
      </p:sp>
      <p:sp>
        <p:nvSpPr>
          <p:cNvPr id="6" name="Content Placeholder 5"/>
          <p:cNvSpPr>
            <a:spLocks noGrp="1"/>
          </p:cNvSpPr>
          <p:nvPr>
            <p:ph sz="half" idx="10"/>
          </p:nvPr>
        </p:nvSpPr>
        <p:spPr>
          <a:xfrm>
            <a:off x="1158240" y="1812126"/>
            <a:ext cx="8927827" cy="4042574"/>
          </a:xfrm>
          <a:prstGeom prst="rect">
            <a:avLst/>
          </a:prstGeom>
        </p:spPr>
        <p:txBody>
          <a:bodyPr/>
          <a:lstStyle/>
          <a:p>
            <a:pPr marL="0" lvl="0" indent="0">
              <a:spcAft>
                <a:spcPts val="600"/>
              </a:spcAft>
              <a:buNone/>
            </a:pPr>
            <a:r>
              <a:rPr lang="en-US" dirty="0"/>
              <a:t>OSI Layer 1: Physical Layer </a:t>
            </a:r>
          </a:p>
          <a:p>
            <a:pPr lvl="0">
              <a:buFont typeface="Open Sans Semibold" panose="020B0706030804020204" pitchFamily="34" charset="0"/>
              <a:buChar char="•"/>
            </a:pPr>
            <a:r>
              <a:rPr lang="en-US" dirty="0"/>
              <a:t>Bits are encoded and decoded</a:t>
            </a:r>
          </a:p>
          <a:p>
            <a:pPr lvl="0">
              <a:buFont typeface="Open Sans Semibold" panose="020B0706030804020204" pitchFamily="34" charset="0"/>
              <a:buChar char="•"/>
            </a:pPr>
            <a:r>
              <a:rPr lang="en-US" dirty="0"/>
              <a:t>Signals include light, radio, and electrical</a:t>
            </a:r>
          </a:p>
          <a:p>
            <a:pPr lvl="0">
              <a:buFont typeface="Open Sans Semibold" panose="020B0706030804020204" pitchFamily="34" charset="0"/>
              <a:buChar char="•"/>
            </a:pPr>
            <a:r>
              <a:rPr lang="en-US" dirty="0"/>
              <a:t>Baseband or broadband</a:t>
            </a:r>
          </a:p>
        </p:txBody>
      </p:sp>
    </p:spTree>
    <p:extLst>
      <p:ext uri="{BB962C8B-B14F-4D97-AF65-F5344CB8AC3E}">
        <p14:creationId xmlns:p14="http://schemas.microsoft.com/office/powerpoint/2010/main" val="319341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123607" cy="1143000"/>
          </a:xfrm>
        </p:spPr>
        <p:txBody>
          <a:bodyPr>
            <a:normAutofit/>
          </a:bodyPr>
          <a:lstStyle/>
          <a:p>
            <a:r>
              <a:rPr lang="en-US" dirty="0"/>
              <a:t>Concepts and Architecture (continued)</a:t>
            </a:r>
            <a:endParaRPr lang="en-US" sz="6000" dirty="0"/>
          </a:p>
        </p:txBody>
      </p:sp>
      <p:sp>
        <p:nvSpPr>
          <p:cNvPr id="8" name="Content Placeholder 5"/>
          <p:cNvSpPr>
            <a:spLocks noGrp="1"/>
          </p:cNvSpPr>
          <p:nvPr>
            <p:ph sz="half" idx="10"/>
          </p:nvPr>
        </p:nvSpPr>
        <p:spPr>
          <a:xfrm>
            <a:off x="1158240" y="1812126"/>
            <a:ext cx="8927827" cy="4042574"/>
          </a:xfrm>
          <a:prstGeom prst="rect">
            <a:avLst/>
          </a:prstGeom>
        </p:spPr>
        <p:txBody>
          <a:bodyPr/>
          <a:lstStyle/>
          <a:p>
            <a:pPr marL="0" lvl="0" indent="0">
              <a:spcAft>
                <a:spcPts val="600"/>
              </a:spcAft>
              <a:buNone/>
            </a:pPr>
            <a:r>
              <a:rPr lang="en-US" dirty="0"/>
              <a:t>Network Topologies</a:t>
            </a:r>
          </a:p>
          <a:p>
            <a:pPr lvl="0">
              <a:buFont typeface="Open Sans Semibold" panose="020B0706030804020204" pitchFamily="34" charset="0"/>
              <a:buChar char="•"/>
            </a:pPr>
            <a:r>
              <a:rPr lang="en-US" dirty="0"/>
              <a:t>Bus</a:t>
            </a:r>
          </a:p>
          <a:p>
            <a:pPr lvl="0">
              <a:buFont typeface="Open Sans Semibold" panose="020B0706030804020204" pitchFamily="34" charset="0"/>
              <a:buChar char="•"/>
            </a:pPr>
            <a:r>
              <a:rPr lang="en-US" dirty="0"/>
              <a:t>Tree</a:t>
            </a:r>
          </a:p>
          <a:p>
            <a:pPr lvl="0">
              <a:buFont typeface="Open Sans Semibold" panose="020B0706030804020204" pitchFamily="34" charset="0"/>
              <a:buChar char="•"/>
            </a:pPr>
            <a:r>
              <a:rPr lang="en-US" dirty="0"/>
              <a:t>Ring</a:t>
            </a:r>
          </a:p>
          <a:p>
            <a:pPr lvl="0">
              <a:buFont typeface="Open Sans Semibold" panose="020B0706030804020204" pitchFamily="34" charset="0"/>
              <a:buChar char="•"/>
            </a:pPr>
            <a:r>
              <a:rPr lang="en-US" dirty="0"/>
              <a:t>Mesh</a:t>
            </a:r>
          </a:p>
          <a:p>
            <a:pPr lvl="0">
              <a:buFont typeface="Open Sans Semibold" panose="020B0706030804020204" pitchFamily="34" charset="0"/>
              <a:buChar char="•"/>
            </a:pPr>
            <a:r>
              <a:rPr lang="en-US" dirty="0"/>
              <a:t>Star</a:t>
            </a:r>
          </a:p>
          <a:p>
            <a:pPr lvl="0">
              <a:buFont typeface="Open Sans Semibold" panose="020B0706030804020204" pitchFamily="34" charset="0"/>
              <a:buChar char="•"/>
            </a:pPr>
            <a:endParaRPr lang="en-US" dirty="0"/>
          </a:p>
          <a:p>
            <a:pPr lvl="0">
              <a:buFont typeface="Open Sans Semibold" panose="020B0706030804020204" pitchFamily="34" charset="0"/>
              <a:buChar char="•"/>
            </a:pPr>
            <a:endParaRPr lang="en-US" dirty="0"/>
          </a:p>
          <a:p>
            <a:pPr lvl="0">
              <a:buFont typeface="Open Sans Semibold" panose="020B0706030804020204" pitchFamily="34" charset="0"/>
              <a:buChar char="•"/>
            </a:pPr>
            <a:endParaRPr lang="en-US" dirty="0"/>
          </a:p>
        </p:txBody>
      </p:sp>
    </p:spTree>
    <p:extLst>
      <p:ext uri="{BB962C8B-B14F-4D97-AF65-F5344CB8AC3E}">
        <p14:creationId xmlns:p14="http://schemas.microsoft.com/office/powerpoint/2010/main" val="170565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123607" cy="1143000"/>
          </a:xfrm>
        </p:spPr>
        <p:txBody>
          <a:bodyPr>
            <a:normAutofit/>
          </a:bodyPr>
          <a:lstStyle/>
          <a:p>
            <a:r>
              <a:rPr lang="en-US" dirty="0"/>
              <a:t>Concepts and Architecture (continued)</a:t>
            </a:r>
            <a:endParaRPr lang="en-US" sz="6000" dirty="0"/>
          </a:p>
        </p:txBody>
      </p:sp>
      <p:sp>
        <p:nvSpPr>
          <p:cNvPr id="8" name="Content Placeholder 5"/>
          <p:cNvSpPr>
            <a:spLocks noGrp="1"/>
          </p:cNvSpPr>
          <p:nvPr>
            <p:ph sz="half" idx="10"/>
          </p:nvPr>
        </p:nvSpPr>
        <p:spPr>
          <a:xfrm>
            <a:off x="1158241" y="1812125"/>
            <a:ext cx="10197924" cy="3883423"/>
          </a:xfrm>
          <a:prstGeom prst="rect">
            <a:avLst/>
          </a:prstGeom>
        </p:spPr>
        <p:txBody>
          <a:bodyPr/>
          <a:lstStyle/>
          <a:p>
            <a:pPr marL="0" lvl="0" indent="0">
              <a:spcAft>
                <a:spcPts val="600"/>
              </a:spcAft>
              <a:buNone/>
            </a:pPr>
            <a:r>
              <a:rPr lang="en-US" dirty="0"/>
              <a:t>Carrier Sense Multiple Access (CSMA)</a:t>
            </a:r>
          </a:p>
          <a:p>
            <a:pPr lvl="0">
              <a:buFont typeface="Open Sans Semibold" panose="020B0706030804020204" pitchFamily="34" charset="0"/>
              <a:buChar char="•"/>
            </a:pPr>
            <a:r>
              <a:rPr lang="en-US" dirty="0"/>
              <a:t>Carrier Sense Multiple Access with Collision Detection (CSMA/CD) </a:t>
            </a:r>
          </a:p>
          <a:p>
            <a:pPr marL="592138" lvl="1"/>
            <a:r>
              <a:rPr lang="en-US" dirty="0"/>
              <a:t>Wired Technology</a:t>
            </a:r>
          </a:p>
          <a:p>
            <a:pPr lvl="0">
              <a:buFont typeface="Open Sans Semibold" panose="020B0706030804020204" pitchFamily="34" charset="0"/>
              <a:buChar char="•"/>
            </a:pPr>
            <a:r>
              <a:rPr lang="en-US" dirty="0"/>
              <a:t>Carrier Sense Multiple Access with Collision Avoidance (CSMA/CA) </a:t>
            </a:r>
          </a:p>
          <a:p>
            <a:pPr marL="592138" lvl="1"/>
            <a:r>
              <a:rPr lang="en-US" dirty="0"/>
              <a:t>Wireless Technology</a:t>
            </a:r>
          </a:p>
        </p:txBody>
      </p:sp>
    </p:spTree>
    <p:extLst>
      <p:ext uri="{BB962C8B-B14F-4D97-AF65-F5344CB8AC3E}">
        <p14:creationId xmlns:p14="http://schemas.microsoft.com/office/powerpoint/2010/main" val="30092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r>
              <a:rPr lang="en-US" sz="6000" dirty="0"/>
              <a:t>Course Agenda</a:t>
            </a:r>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509251953"/>
              </p:ext>
            </p:extLst>
          </p:nvPr>
        </p:nvGraphicFramePr>
        <p:xfrm>
          <a:off x="1158875" y="1811340"/>
          <a:ext cx="10037763" cy="4941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0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1621A777-1D87-8247-A34C-17EBFCD24916}"/>
                                            </p:graphicEl>
                                          </p:spTgt>
                                        </p:tgtEl>
                                        <p:attrNameLst>
                                          <p:attrName>style.visibility</p:attrName>
                                        </p:attrNameLst>
                                      </p:cBhvr>
                                      <p:to>
                                        <p:strVal val="visible"/>
                                      </p:to>
                                    </p:set>
                                    <p:animEffect transition="in" filter="fade">
                                      <p:cBhvr>
                                        <p:cTn id="55" dur="500"/>
                                        <p:tgtEl>
                                          <p:spTgt spid="10">
                                            <p:graphicEl>
                                              <a:dgm id="{1621A777-1D87-8247-A34C-17EBFCD24916}"/>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4EEA16FA-48C5-C24B-A4D8-B76F9A35E3C1}"/>
                                            </p:graphicEl>
                                          </p:spTgt>
                                        </p:tgtEl>
                                        <p:attrNameLst>
                                          <p:attrName>style.visibility</p:attrName>
                                        </p:attrNameLst>
                                      </p:cBhvr>
                                      <p:to>
                                        <p:strVal val="visible"/>
                                      </p:to>
                                    </p:set>
                                    <p:animEffect transition="in" filter="fade">
                                      <p:cBhvr>
                                        <p:cTn id="58" dur="500"/>
                                        <p:tgtEl>
                                          <p:spTgt spid="10">
                                            <p:graphicEl>
                                              <a:dgm id="{4EEA16FA-48C5-C24B-A4D8-B76F9A35E3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p:cNvSpPr>
            <a:spLocks noGrp="1"/>
          </p:cNvSpPr>
          <p:nvPr>
            <p:ph sz="half" idx="10"/>
          </p:nvPr>
        </p:nvSpPr>
        <p:spPr>
          <a:xfrm>
            <a:off x="1158241" y="1812125"/>
            <a:ext cx="10197924" cy="3883423"/>
          </a:xfrm>
          <a:prstGeom prst="rect">
            <a:avLst/>
          </a:prstGeom>
        </p:spPr>
        <p:txBody>
          <a:bodyPr/>
          <a:lstStyle/>
          <a:p>
            <a:pPr marL="0" lvl="0" indent="0">
              <a:spcAft>
                <a:spcPts val="600"/>
              </a:spcAft>
              <a:buNone/>
            </a:pPr>
            <a:r>
              <a:rPr lang="en-US" dirty="0"/>
              <a:t>Wired (LAN/WAN)</a:t>
            </a:r>
          </a:p>
          <a:p>
            <a:pPr lvl="0">
              <a:buFont typeface="Open Sans Semibold" panose="020B0706030804020204" pitchFamily="34" charset="0"/>
              <a:buChar char="•"/>
            </a:pPr>
            <a:r>
              <a:rPr lang="en-US" dirty="0"/>
              <a:t>Concentrators, multiplexers, hubs, and repeaters</a:t>
            </a:r>
          </a:p>
          <a:p>
            <a:pPr lvl="0">
              <a:buFont typeface="Open Sans Semibold" panose="020B0706030804020204" pitchFamily="34" charset="0"/>
              <a:buChar char="•"/>
            </a:pPr>
            <a:r>
              <a:rPr lang="en-US" dirty="0"/>
              <a:t>Token Ring (IEEE 802.5)</a:t>
            </a:r>
          </a:p>
          <a:p>
            <a:pPr lvl="0">
              <a:buFont typeface="Open Sans Semibold" panose="020B0706030804020204" pitchFamily="34" charset="0"/>
              <a:buChar char="•"/>
            </a:pPr>
            <a:r>
              <a:rPr lang="en-US" dirty="0"/>
              <a:t>Fiber Distributed Data Interface (FDDI)</a:t>
            </a:r>
          </a:p>
          <a:p>
            <a:pPr lvl="0">
              <a:buFont typeface="Open Sans Semibold" panose="020B0706030804020204" pitchFamily="34" charset="0"/>
              <a:buChar char="•"/>
            </a:pPr>
            <a:r>
              <a:rPr lang="en-US" dirty="0"/>
              <a:t>Twisted pair</a:t>
            </a:r>
          </a:p>
          <a:p>
            <a:pPr lvl="0">
              <a:buFont typeface="Open Sans Semibold" panose="020B0706030804020204" pitchFamily="34" charset="0"/>
              <a:buChar char="•"/>
            </a:pPr>
            <a:r>
              <a:rPr lang="en-US" dirty="0"/>
              <a:t>Coaxial cable</a:t>
            </a:r>
          </a:p>
          <a:p>
            <a:pPr lvl="0">
              <a:buFont typeface="Open Sans Semibold" panose="020B0706030804020204" pitchFamily="34" charset="0"/>
              <a:buChar char="•"/>
            </a:pPr>
            <a:r>
              <a:rPr lang="en-US" dirty="0"/>
              <a:t>Fiber optic</a:t>
            </a:r>
          </a:p>
        </p:txBody>
      </p:sp>
      <p:sp>
        <p:nvSpPr>
          <p:cNvPr id="10"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a:t>
            </a:r>
          </a:p>
        </p:txBody>
      </p:sp>
    </p:spTree>
    <p:extLst>
      <p:ext uri="{BB962C8B-B14F-4D97-AF65-F5344CB8AC3E}">
        <p14:creationId xmlns:p14="http://schemas.microsoft.com/office/powerpoint/2010/main" val="10874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sp>
        <p:nvSpPr>
          <p:cNvPr id="6" name="Content Placeholder 5"/>
          <p:cNvSpPr>
            <a:spLocks noGrp="1"/>
          </p:cNvSpPr>
          <p:nvPr>
            <p:ph sz="half" idx="10"/>
          </p:nvPr>
        </p:nvSpPr>
        <p:spPr>
          <a:xfrm>
            <a:off x="1158240" y="1812126"/>
            <a:ext cx="9787010" cy="4042574"/>
          </a:xfrm>
          <a:prstGeom prst="rect">
            <a:avLst/>
          </a:prstGeom>
        </p:spPr>
        <p:txBody>
          <a:bodyPr/>
          <a:lstStyle/>
          <a:p>
            <a:pPr>
              <a:spcAft>
                <a:spcPts val="600"/>
              </a:spcAft>
            </a:pPr>
            <a:r>
              <a:rPr lang="en-US" dirty="0"/>
              <a:t>Wired (internet)</a:t>
            </a:r>
          </a:p>
          <a:p>
            <a:pPr>
              <a:spcAft>
                <a:spcPts val="600"/>
              </a:spcAft>
            </a:pPr>
            <a:r>
              <a:rPr lang="en-US" dirty="0"/>
              <a:t>Digital Subscriber Lines (DSLs):</a:t>
            </a:r>
          </a:p>
          <a:p>
            <a:pPr lvl="1"/>
            <a:r>
              <a:rPr lang="en-US" dirty="0"/>
              <a:t>Asymmetric Digital Subscriber line (ADSL)</a:t>
            </a:r>
          </a:p>
          <a:p>
            <a:pPr lvl="1"/>
            <a:r>
              <a:rPr lang="en-US" dirty="0"/>
              <a:t>Rate-Adaptive DSL (RADSL)</a:t>
            </a:r>
          </a:p>
          <a:p>
            <a:pPr lvl="1"/>
            <a:r>
              <a:rPr lang="en-US" dirty="0"/>
              <a:t>Symmetric Digital Subscriber Line (SDSL)</a:t>
            </a:r>
          </a:p>
          <a:p>
            <a:pPr lvl="1"/>
            <a:r>
              <a:rPr lang="en-US" dirty="0"/>
              <a:t>Very High Bit Rate DSL (VDSL)</a:t>
            </a:r>
          </a:p>
          <a:p>
            <a:pPr lvl="0">
              <a:buFont typeface="Open Sans Semibold" panose="020B0706030804020204" pitchFamily="34" charset="0"/>
              <a:buChar char="•"/>
            </a:pPr>
            <a:endParaRPr lang="en-US" dirty="0"/>
          </a:p>
        </p:txBody>
      </p:sp>
    </p:spTree>
    <p:extLst>
      <p:ext uri="{BB962C8B-B14F-4D97-AF65-F5344CB8AC3E}">
        <p14:creationId xmlns:p14="http://schemas.microsoft.com/office/powerpoint/2010/main" val="373788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sp>
        <p:nvSpPr>
          <p:cNvPr id="6" name="Content Placeholder 5"/>
          <p:cNvSpPr>
            <a:spLocks noGrp="1"/>
          </p:cNvSpPr>
          <p:nvPr>
            <p:ph sz="half" idx="10"/>
          </p:nvPr>
        </p:nvSpPr>
        <p:spPr>
          <a:xfrm>
            <a:off x="1158240" y="1812126"/>
            <a:ext cx="9787010" cy="1026311"/>
          </a:xfrm>
          <a:prstGeom prst="rect">
            <a:avLst/>
          </a:prstGeom>
        </p:spPr>
        <p:txBody>
          <a:bodyPr/>
          <a:lstStyle/>
          <a:p>
            <a:pPr>
              <a:spcAft>
                <a:spcPts val="600"/>
              </a:spcAft>
            </a:pPr>
            <a:r>
              <a:rPr lang="en-US" dirty="0"/>
              <a:t>Wired (internet)</a:t>
            </a:r>
          </a:p>
          <a:p>
            <a:pPr>
              <a:spcAft>
                <a:spcPts val="600"/>
              </a:spcAft>
            </a:pPr>
            <a:r>
              <a:rPr lang="en-US" dirty="0"/>
              <a:t>Cable modem</a:t>
            </a:r>
          </a:p>
        </p:txBody>
      </p:sp>
      <p:pic>
        <p:nvPicPr>
          <p:cNvPr id="2" name="Picture 1"/>
          <p:cNvPicPr>
            <a:picLocks noChangeAspect="1"/>
          </p:cNvPicPr>
          <p:nvPr/>
        </p:nvPicPr>
        <p:blipFill>
          <a:blip r:embed="rId3"/>
          <a:stretch>
            <a:fillRect/>
          </a:stretch>
        </p:blipFill>
        <p:spPr>
          <a:xfrm>
            <a:off x="4235940" y="1892300"/>
            <a:ext cx="6940060" cy="3943052"/>
          </a:xfrm>
          <a:prstGeom prst="rect">
            <a:avLst/>
          </a:prstGeom>
        </p:spPr>
      </p:pic>
    </p:spTree>
    <p:extLst>
      <p:ext uri="{BB962C8B-B14F-4D97-AF65-F5344CB8AC3E}">
        <p14:creationId xmlns:p14="http://schemas.microsoft.com/office/powerpoint/2010/main" val="2841424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sp>
        <p:nvSpPr>
          <p:cNvPr id="6" name="Content Placeholder 5"/>
          <p:cNvSpPr>
            <a:spLocks noGrp="1"/>
          </p:cNvSpPr>
          <p:nvPr>
            <p:ph sz="half" idx="10"/>
          </p:nvPr>
        </p:nvSpPr>
        <p:spPr>
          <a:xfrm>
            <a:off x="1158240" y="1812126"/>
            <a:ext cx="9787010" cy="4042574"/>
          </a:xfrm>
          <a:prstGeom prst="rect">
            <a:avLst/>
          </a:prstGeom>
        </p:spPr>
        <p:txBody>
          <a:bodyPr/>
          <a:lstStyle/>
          <a:p>
            <a:pPr>
              <a:spcAft>
                <a:spcPts val="600"/>
              </a:spcAft>
            </a:pPr>
            <a:r>
              <a:rPr lang="en-US" dirty="0"/>
              <a:t>Wired (internet)</a:t>
            </a:r>
          </a:p>
          <a:p>
            <a:pPr>
              <a:spcAft>
                <a:spcPts val="600"/>
              </a:spcAft>
            </a:pPr>
            <a:r>
              <a:rPr lang="en-US" dirty="0"/>
              <a:t>Broadband over Powerline (BPL)</a:t>
            </a:r>
          </a:p>
          <a:p>
            <a:pPr lvl="1"/>
            <a:r>
              <a:rPr lang="en-US" dirty="0"/>
              <a:t>Broadband over med–low electrical power</a:t>
            </a:r>
          </a:p>
          <a:p>
            <a:pPr lvl="1"/>
            <a:r>
              <a:rPr lang="en-US" dirty="0"/>
              <a:t>Speeds comparable to DSL</a:t>
            </a:r>
          </a:p>
          <a:p>
            <a:pPr lvl="1"/>
            <a:r>
              <a:rPr lang="en-US" dirty="0"/>
              <a:t>Significant potential improbable implementation</a:t>
            </a:r>
          </a:p>
        </p:txBody>
      </p:sp>
    </p:spTree>
    <p:extLst>
      <p:ext uri="{BB962C8B-B14F-4D97-AF65-F5344CB8AC3E}">
        <p14:creationId xmlns:p14="http://schemas.microsoft.com/office/powerpoint/2010/main" val="120846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sp>
        <p:nvSpPr>
          <p:cNvPr id="6" name="Content Placeholder 5"/>
          <p:cNvSpPr>
            <a:spLocks noGrp="1"/>
          </p:cNvSpPr>
          <p:nvPr>
            <p:ph sz="half" idx="10"/>
          </p:nvPr>
        </p:nvSpPr>
        <p:spPr>
          <a:xfrm>
            <a:off x="1158240" y="1812126"/>
            <a:ext cx="9787010" cy="4042574"/>
          </a:xfrm>
          <a:prstGeom prst="rect">
            <a:avLst/>
          </a:prstGeom>
        </p:spPr>
        <p:txBody>
          <a:bodyPr/>
          <a:lstStyle/>
          <a:p>
            <a:pPr marL="0" lvl="0" indent="0">
              <a:spcAft>
                <a:spcPts val="600"/>
              </a:spcAft>
              <a:buNone/>
            </a:pPr>
            <a:r>
              <a:rPr lang="en-US" dirty="0"/>
              <a:t>Wireless (LAN/WAN)</a:t>
            </a:r>
          </a:p>
          <a:p>
            <a:pPr lvl="0">
              <a:buFont typeface="Open Sans Semibold" panose="020B0706030804020204" pitchFamily="34" charset="0"/>
              <a:buChar char="•"/>
            </a:pPr>
            <a:r>
              <a:rPr lang="en-US" dirty="0"/>
              <a:t>Wi-Fi (Wireless LAN IEEE 802.11x)</a:t>
            </a:r>
          </a:p>
          <a:p>
            <a:pPr lvl="0">
              <a:buFont typeface="Open Sans Semibold" panose="020B0706030804020204" pitchFamily="34" charset="0"/>
              <a:buChar char="•"/>
            </a:pPr>
            <a:r>
              <a:rPr lang="en-US" dirty="0"/>
              <a:t>Bluetooth (Wireless Personal Area Network IEEE 802.15)</a:t>
            </a:r>
          </a:p>
          <a:p>
            <a:pPr lvl="0">
              <a:buFont typeface="Open Sans Semibold" panose="020B0706030804020204" pitchFamily="34" charset="0"/>
              <a:buChar char="•"/>
            </a:pPr>
            <a:r>
              <a:rPr lang="en-US" dirty="0" err="1"/>
              <a:t>WiMAX</a:t>
            </a:r>
            <a:r>
              <a:rPr lang="en-US" dirty="0"/>
              <a:t> (Broadband Wireless Access IEEE 802.16)</a:t>
            </a:r>
          </a:p>
          <a:p>
            <a:pPr lvl="0">
              <a:buFont typeface="Open Sans Semibold" panose="020B0706030804020204" pitchFamily="34" charset="0"/>
              <a:buChar char="•"/>
            </a:pPr>
            <a:r>
              <a:rPr lang="en-US" dirty="0"/>
              <a:t>Satellite</a:t>
            </a:r>
          </a:p>
          <a:p>
            <a:pPr lvl="0">
              <a:buFont typeface="Open Sans Semibold" panose="020B0706030804020204" pitchFamily="34" charset="0"/>
              <a:buChar char="•"/>
            </a:pPr>
            <a:endParaRPr lang="en-US" dirty="0"/>
          </a:p>
          <a:p>
            <a:pPr lvl="0">
              <a:buFont typeface="Open Sans Semibold" panose="020B0706030804020204" pitchFamily="34" charset="0"/>
              <a:buChar char="•"/>
            </a:pPr>
            <a:endParaRPr lang="en-US" dirty="0"/>
          </a:p>
        </p:txBody>
      </p:sp>
    </p:spTree>
    <p:extLst>
      <p:ext uri="{BB962C8B-B14F-4D97-AF65-F5344CB8AC3E}">
        <p14:creationId xmlns:p14="http://schemas.microsoft.com/office/powerpoint/2010/main" val="71514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sp>
        <p:nvSpPr>
          <p:cNvPr id="6" name="Content Placeholder 5"/>
          <p:cNvSpPr>
            <a:spLocks noGrp="1"/>
          </p:cNvSpPr>
          <p:nvPr>
            <p:ph sz="half" idx="10"/>
          </p:nvPr>
        </p:nvSpPr>
        <p:spPr>
          <a:xfrm>
            <a:off x="1158240" y="1812126"/>
            <a:ext cx="9787010" cy="1455811"/>
          </a:xfrm>
          <a:prstGeom prst="rect">
            <a:avLst/>
          </a:prstGeom>
        </p:spPr>
        <p:txBody>
          <a:bodyPr/>
          <a:lstStyle/>
          <a:p>
            <a:pPr marL="0" lvl="0" indent="0">
              <a:spcAft>
                <a:spcPts val="600"/>
              </a:spcAft>
              <a:buNone/>
            </a:pPr>
            <a:r>
              <a:rPr lang="en-US" dirty="0"/>
              <a:t>Wireless (cellular)</a:t>
            </a:r>
          </a:p>
          <a:p>
            <a:pPr lvl="0">
              <a:buFont typeface="Open Sans Semibold" panose="020B0706030804020204" pitchFamily="34" charset="0"/>
              <a:buChar char="•"/>
            </a:pPr>
            <a:r>
              <a:rPr lang="en-US" dirty="0"/>
              <a:t>Code-division multiple access (CDMA)</a:t>
            </a:r>
          </a:p>
          <a:p>
            <a:pPr lvl="0">
              <a:buFont typeface="Open Sans Semibold" panose="020B0706030804020204" pitchFamily="34" charset="0"/>
              <a:buChar char="•"/>
            </a:pPr>
            <a:r>
              <a:rPr lang="en-US" dirty="0"/>
              <a:t>Global System for Mobiles (GSM)</a:t>
            </a:r>
          </a:p>
          <a:p>
            <a:pPr lvl="0">
              <a:buFont typeface="Open Sans Semibold" panose="020B0706030804020204" pitchFamily="34" charset="0"/>
              <a:buChar char="•"/>
            </a:pPr>
            <a:endParaRPr lang="en-US" dirty="0"/>
          </a:p>
        </p:txBody>
      </p:sp>
    </p:spTree>
    <p:extLst>
      <p:ext uri="{BB962C8B-B14F-4D97-AF65-F5344CB8AC3E}">
        <p14:creationId xmlns:p14="http://schemas.microsoft.com/office/powerpoint/2010/main" val="3529611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spc="-50" dirty="0"/>
              <a:t>Technology and Implementation (continued) </a:t>
            </a:r>
          </a:p>
        </p:txBody>
      </p:sp>
      <p:pic>
        <p:nvPicPr>
          <p:cNvPr id="2" name="Picture 1"/>
          <p:cNvPicPr>
            <a:picLocks noChangeAspect="1"/>
          </p:cNvPicPr>
          <p:nvPr/>
        </p:nvPicPr>
        <p:blipFill>
          <a:blip r:embed="rId3"/>
          <a:stretch>
            <a:fillRect/>
          </a:stretch>
        </p:blipFill>
        <p:spPr>
          <a:xfrm>
            <a:off x="2463801" y="1586536"/>
            <a:ext cx="7327900" cy="4420092"/>
          </a:xfrm>
          <a:prstGeom prst="rect">
            <a:avLst/>
          </a:prstGeom>
        </p:spPr>
      </p:pic>
    </p:spTree>
    <p:extLst>
      <p:ext uri="{BB962C8B-B14F-4D97-AF65-F5344CB8AC3E}">
        <p14:creationId xmlns:p14="http://schemas.microsoft.com/office/powerpoint/2010/main" val="37973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4" name="Content Placeholder 5"/>
          <p:cNvSpPr>
            <a:spLocks noGrp="1"/>
          </p:cNvSpPr>
          <p:nvPr>
            <p:ph sz="half" idx="10"/>
          </p:nvPr>
        </p:nvSpPr>
        <p:spPr>
          <a:xfrm>
            <a:off x="1195201" y="2197100"/>
            <a:ext cx="9787010" cy="2487693"/>
          </a:xfrm>
          <a:prstGeom prst="rect">
            <a:avLst/>
          </a:prstGeom>
        </p:spPr>
        <p:txBody>
          <a:bodyPr numCol="2"/>
          <a:lstStyle/>
          <a:p>
            <a:pPr lvl="0">
              <a:spcAft>
                <a:spcPts val="600"/>
              </a:spcAft>
            </a:pPr>
            <a:r>
              <a:rPr lang="en-US" dirty="0"/>
              <a:t>Unshielded Twisted Pair (UTP)</a:t>
            </a:r>
          </a:p>
          <a:p>
            <a:pPr lvl="0">
              <a:spcAft>
                <a:spcPts val="600"/>
              </a:spcAft>
            </a:pPr>
            <a:r>
              <a:rPr lang="en-US" dirty="0"/>
              <a:t>Shielded Twisted Pair (STP)</a:t>
            </a:r>
          </a:p>
          <a:p>
            <a:pPr lvl="0">
              <a:spcAft>
                <a:spcPts val="600"/>
              </a:spcAft>
            </a:pPr>
            <a:r>
              <a:rPr lang="en-US" dirty="0"/>
              <a:t>Coaxial Cable</a:t>
            </a:r>
          </a:p>
          <a:p>
            <a:pPr lvl="0">
              <a:spcAft>
                <a:spcPts val="600"/>
              </a:spcAft>
            </a:pPr>
            <a:r>
              <a:rPr lang="en-US" dirty="0"/>
              <a:t>Cellular </a:t>
            </a:r>
          </a:p>
          <a:p>
            <a:pPr lvl="0">
              <a:spcAft>
                <a:spcPts val="600"/>
              </a:spcAft>
            </a:pPr>
            <a:r>
              <a:rPr lang="en-US" dirty="0"/>
              <a:t>Fiber Optic Cable</a:t>
            </a:r>
          </a:p>
          <a:p>
            <a:pPr lvl="0">
              <a:spcAft>
                <a:spcPts val="600"/>
              </a:spcAft>
            </a:pPr>
            <a:r>
              <a:rPr lang="en-US" dirty="0"/>
              <a:t>Bus Topology</a:t>
            </a:r>
          </a:p>
          <a:p>
            <a:pPr lvl="0">
              <a:spcAft>
                <a:spcPts val="600"/>
              </a:spcAft>
            </a:pPr>
            <a:r>
              <a:rPr lang="en-US" dirty="0"/>
              <a:t>Ring Topology </a:t>
            </a:r>
          </a:p>
          <a:p>
            <a:pPr lvl="0">
              <a:spcAft>
                <a:spcPts val="600"/>
              </a:spcAft>
            </a:pPr>
            <a:r>
              <a:rPr lang="en-US" dirty="0"/>
              <a:t>Mesh Topology</a:t>
            </a:r>
          </a:p>
          <a:p>
            <a:pPr lvl="0">
              <a:spcAft>
                <a:spcPts val="600"/>
              </a:spcAft>
            </a:pPr>
            <a:r>
              <a:rPr lang="en-US" dirty="0"/>
              <a:t>Bluetooth</a:t>
            </a:r>
          </a:p>
          <a:p>
            <a:pPr marL="0" lvl="0" indent="0">
              <a:spcAft>
                <a:spcPts val="600"/>
              </a:spcAft>
              <a:buNone/>
            </a:pPr>
            <a:endParaRPr lang="en-US" dirty="0"/>
          </a:p>
        </p:txBody>
      </p:sp>
      <p:sp>
        <p:nvSpPr>
          <p:cNvPr id="6" name="Content Placeholder 5">
            <a:extLst>
              <a:ext uri="{FF2B5EF4-FFF2-40B4-BE49-F238E27FC236}">
                <a16:creationId xmlns:a16="http://schemas.microsoft.com/office/drawing/2014/main" id="{27FAD377-DE6D-4CE7-99C7-741E4C413DB3}"/>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4.2 on pages 351 and 352 in the Student Guide.</a:t>
            </a:r>
          </a:p>
        </p:txBody>
      </p:sp>
      <p:sp>
        <p:nvSpPr>
          <p:cNvPr id="2" name="Rectangle 1"/>
          <p:cNvSpPr/>
          <p:nvPr/>
        </p:nvSpPr>
        <p:spPr>
          <a:xfrm>
            <a:off x="1188432" y="1691480"/>
            <a:ext cx="5225068" cy="461665"/>
          </a:xfrm>
          <a:prstGeom prst="rect">
            <a:avLst/>
          </a:prstGeom>
        </p:spPr>
        <p:txBody>
          <a:bodyPr wrap="square">
            <a:spAutoFit/>
          </a:bodyPr>
          <a:lstStyle/>
          <a:p>
            <a:pPr lvl="0">
              <a:spcAft>
                <a:spcPts val="600"/>
              </a:spcAft>
            </a:pPr>
            <a:r>
              <a:rPr lang="en-US" sz="2400" b="1" dirty="0">
                <a:latin typeface="Open sans semibold"/>
                <a:cs typeface="Open sans semibold"/>
              </a:rPr>
              <a:t>Physical Layer Technology</a:t>
            </a:r>
          </a:p>
        </p:txBody>
      </p:sp>
    </p:spTree>
    <p:extLst>
      <p:ext uri="{BB962C8B-B14F-4D97-AF65-F5344CB8AC3E}">
        <p14:creationId xmlns:p14="http://schemas.microsoft.com/office/powerpoint/2010/main" val="156822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OSI Layer 2: Data-Link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3</a:t>
            </a:r>
            <a:endParaRPr lang="en-US" sz="4600" dirty="0">
              <a:solidFill>
                <a:srgbClr val="006F53"/>
              </a:solidFill>
            </a:endParaRPr>
          </a:p>
        </p:txBody>
      </p:sp>
    </p:spTree>
    <p:extLst>
      <p:ext uri="{BB962C8B-B14F-4D97-AF65-F5344CB8AC3E}">
        <p14:creationId xmlns:p14="http://schemas.microsoft.com/office/powerpoint/2010/main" val="97572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478092"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Data-Link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Data-Link Layer</a:t>
            </a:r>
            <a:r>
              <a:rPr lang="en-US" dirty="0"/>
              <a:t>)</a:t>
            </a:r>
          </a:p>
        </p:txBody>
      </p:sp>
    </p:spTree>
    <p:extLst>
      <p:ext uri="{BB962C8B-B14F-4D97-AF65-F5344CB8AC3E}">
        <p14:creationId xmlns:p14="http://schemas.microsoft.com/office/powerpoint/2010/main" val="377116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pPr lvl="0"/>
            <a:r>
              <a:rPr lang="en-US" sz="6000" dirty="0"/>
              <a:t>Course Agenda </a:t>
            </a:r>
            <a:r>
              <a:rPr lang="en-US" dirty="0"/>
              <a:t>(continued)</a:t>
            </a:r>
            <a:endParaRPr lang="en-US" sz="6000" dirty="0"/>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2367354601"/>
              </p:ext>
            </p:extLst>
          </p:nvPr>
        </p:nvGraphicFramePr>
        <p:xfrm>
          <a:off x="1158875" y="1811338"/>
          <a:ext cx="10037763" cy="4936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75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67F43422-46B8-B241-9E20-1B7A41ECFDE0}"/>
                                            </p:graphicEl>
                                          </p:spTgt>
                                        </p:tgtEl>
                                        <p:attrNameLst>
                                          <p:attrName>style.visibility</p:attrName>
                                        </p:attrNameLst>
                                      </p:cBhvr>
                                      <p:to>
                                        <p:strVal val="visible"/>
                                      </p:to>
                                    </p:set>
                                    <p:animEffect transition="in" filter="fade">
                                      <p:cBhvr>
                                        <p:cTn id="55" dur="500"/>
                                        <p:tgtEl>
                                          <p:spTgt spid="10">
                                            <p:graphicEl>
                                              <a:dgm id="{67F43422-46B8-B241-9E20-1B7A41ECFDE0}"/>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7944D0A9-F488-3C42-8A35-97875AB9BCA2}"/>
                                            </p:graphicEl>
                                          </p:spTgt>
                                        </p:tgtEl>
                                        <p:attrNameLst>
                                          <p:attrName>style.visibility</p:attrName>
                                        </p:attrNameLst>
                                      </p:cBhvr>
                                      <p:to>
                                        <p:strVal val="visible"/>
                                      </p:to>
                                    </p:set>
                                    <p:animEffect transition="in" filter="fade">
                                      <p:cBhvr>
                                        <p:cTn id="58" dur="500"/>
                                        <p:tgtEl>
                                          <p:spTgt spid="10">
                                            <p:graphicEl>
                                              <a:dgm id="{7944D0A9-F488-3C42-8A35-97875AB9B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Concepts and Architecture</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indent="0">
              <a:spcAft>
                <a:spcPts val="600"/>
              </a:spcAft>
              <a:buNone/>
            </a:pPr>
            <a:r>
              <a:rPr lang="en-US" dirty="0"/>
              <a:t>Open Systems Interconnection (OSI) Layer 2: Data-Link Layer</a:t>
            </a:r>
          </a:p>
          <a:p>
            <a:r>
              <a:rPr lang="en-US" dirty="0"/>
              <a:t>Transmits data as frames</a:t>
            </a:r>
          </a:p>
          <a:p>
            <a:r>
              <a:rPr lang="en-US" dirty="0"/>
              <a:t>Media Access Control (MAC) Layer</a:t>
            </a:r>
          </a:p>
          <a:p>
            <a:r>
              <a:rPr lang="en-US" dirty="0"/>
              <a:t>Logical Link Control (LLC) Layer</a:t>
            </a:r>
          </a:p>
        </p:txBody>
      </p:sp>
    </p:spTree>
    <p:extLst>
      <p:ext uri="{BB962C8B-B14F-4D97-AF65-F5344CB8AC3E}">
        <p14:creationId xmlns:p14="http://schemas.microsoft.com/office/powerpoint/2010/main" val="3373018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pc="-100" dirty="0"/>
              <a:t>Technology and Implementation</a:t>
            </a:r>
            <a:endParaRPr lang="en-US" sz="6000" spc="-1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indent="0">
              <a:spcAft>
                <a:spcPts val="600"/>
              </a:spcAft>
              <a:buNone/>
            </a:pPr>
            <a:r>
              <a:rPr lang="en-US" dirty="0"/>
              <a:t>Protocols</a:t>
            </a:r>
          </a:p>
          <a:p>
            <a:r>
              <a:rPr lang="en-US" dirty="0"/>
              <a:t>Address Resolution Protocol (ARP)</a:t>
            </a:r>
          </a:p>
          <a:p>
            <a:r>
              <a:rPr lang="en-US" dirty="0" err="1"/>
              <a:t>Fibre</a:t>
            </a:r>
            <a:r>
              <a:rPr lang="en-US" dirty="0"/>
              <a:t> Channel over Ethernet (</a:t>
            </a:r>
            <a:r>
              <a:rPr lang="en-US" dirty="0" err="1"/>
              <a:t>FCoE</a:t>
            </a:r>
            <a:r>
              <a:rPr lang="en-US" dirty="0"/>
              <a:t>)</a:t>
            </a:r>
          </a:p>
          <a:p>
            <a:r>
              <a:rPr lang="en-US" dirty="0"/>
              <a:t>Multiprotocol Label Switching (MPLS)</a:t>
            </a:r>
          </a:p>
        </p:txBody>
      </p:sp>
    </p:spTree>
    <p:extLst>
      <p:ext uri="{BB962C8B-B14F-4D97-AF65-F5344CB8AC3E}">
        <p14:creationId xmlns:p14="http://schemas.microsoft.com/office/powerpoint/2010/main" val="4293943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1487094" cy="1143000"/>
          </a:xfrm>
        </p:spPr>
        <p:txBody>
          <a:bodyPr>
            <a:normAutofit/>
          </a:bodyPr>
          <a:lstStyle/>
          <a:p>
            <a:r>
              <a:rPr lang="en-US" spc="-100" dirty="0"/>
              <a:t>Technology and Implementation (continued)</a:t>
            </a:r>
            <a:endParaRPr lang="en-US" sz="6000" spc="-1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indent="0">
              <a:spcAft>
                <a:spcPts val="600"/>
              </a:spcAft>
              <a:buNone/>
            </a:pPr>
            <a:r>
              <a:rPr lang="en-US" dirty="0"/>
              <a:t>Devices</a:t>
            </a:r>
          </a:p>
          <a:p>
            <a:r>
              <a:rPr lang="en-US" dirty="0"/>
              <a:t>Bridges</a:t>
            </a:r>
          </a:p>
          <a:p>
            <a:r>
              <a:rPr lang="en-US" dirty="0"/>
              <a:t>Switches</a:t>
            </a:r>
          </a:p>
          <a:p>
            <a:r>
              <a:rPr lang="en-US" dirty="0"/>
              <a:t>Virtual local area networks (VLANs)</a:t>
            </a:r>
          </a:p>
        </p:txBody>
      </p:sp>
    </p:spTree>
    <p:extLst>
      <p:ext uri="{BB962C8B-B14F-4D97-AF65-F5344CB8AC3E}">
        <p14:creationId xmlns:p14="http://schemas.microsoft.com/office/powerpoint/2010/main" val="2534966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8" name="Content Placeholder 5">
            <a:extLst>
              <a:ext uri="{FF2B5EF4-FFF2-40B4-BE49-F238E27FC236}">
                <a16:creationId xmlns:a16="http://schemas.microsoft.com/office/drawing/2014/main" id="{48AFC19B-6799-4C01-BB80-327F36FC37D0}"/>
              </a:ext>
            </a:extLst>
          </p:cNvPr>
          <p:cNvSpPr txBox="1">
            <a:spLocks/>
          </p:cNvSpPr>
          <p:nvPr/>
        </p:nvSpPr>
        <p:spPr>
          <a:xfrm>
            <a:off x="1195201" y="1702552"/>
            <a:ext cx="9787010" cy="293144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Font typeface="Arial"/>
              <a:buNone/>
            </a:pPr>
            <a:r>
              <a:rPr lang="en-US" b="1" dirty="0"/>
              <a:t>Data-Link Layer Technology</a:t>
            </a:r>
          </a:p>
          <a:p>
            <a:pPr>
              <a:spcAft>
                <a:spcPts val="600"/>
              </a:spcAft>
            </a:pPr>
            <a:r>
              <a:rPr lang="en-US" dirty="0"/>
              <a:t>VLAN</a:t>
            </a:r>
          </a:p>
          <a:p>
            <a:pPr>
              <a:spcAft>
                <a:spcPts val="600"/>
              </a:spcAft>
            </a:pPr>
            <a:r>
              <a:rPr lang="en-US" dirty="0"/>
              <a:t>Address Resolution Protocol (ARP)</a:t>
            </a:r>
          </a:p>
          <a:p>
            <a:pPr>
              <a:spcAft>
                <a:spcPts val="600"/>
              </a:spcAft>
            </a:pPr>
            <a:r>
              <a:rPr lang="en-US" dirty="0"/>
              <a:t>Multicast</a:t>
            </a:r>
          </a:p>
          <a:p>
            <a:pPr>
              <a:spcAft>
                <a:spcPts val="600"/>
              </a:spcAft>
            </a:pPr>
            <a:r>
              <a:rPr lang="en-US" dirty="0"/>
              <a:t>Spanning Tree Protocol</a:t>
            </a:r>
          </a:p>
          <a:p>
            <a:pPr>
              <a:spcAft>
                <a:spcPts val="600"/>
              </a:spcAft>
            </a:pPr>
            <a:endParaRPr lang="en-US" dirty="0"/>
          </a:p>
          <a:p>
            <a:pPr marL="0" indent="0">
              <a:spcAft>
                <a:spcPts val="600"/>
              </a:spcAft>
              <a:buFont typeface="Arial"/>
              <a:buNone/>
            </a:pPr>
            <a:endParaRPr lang="en-US" dirty="0"/>
          </a:p>
        </p:txBody>
      </p:sp>
      <p:sp>
        <p:nvSpPr>
          <p:cNvPr id="9" name="Content Placeholder 5">
            <a:extLst>
              <a:ext uri="{FF2B5EF4-FFF2-40B4-BE49-F238E27FC236}">
                <a16:creationId xmlns:a16="http://schemas.microsoft.com/office/drawing/2014/main" id="{EEFC9CC3-C1C7-4A61-9F95-2B28EE377E1C}"/>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4.3 on page 358 in the Student Guide.</a:t>
            </a:r>
          </a:p>
        </p:txBody>
      </p:sp>
    </p:spTree>
    <p:extLst>
      <p:ext uri="{BB962C8B-B14F-4D97-AF65-F5344CB8AC3E}">
        <p14:creationId xmlns:p14="http://schemas.microsoft.com/office/powerpoint/2010/main" val="757456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OSI Layer 3: Network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1487316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769680"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Network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Network Layer</a:t>
            </a:r>
            <a:r>
              <a:rPr lang="en-US" dirty="0"/>
              <a:t>)</a:t>
            </a:r>
          </a:p>
        </p:txBody>
      </p:sp>
    </p:spTree>
    <p:extLst>
      <p:ext uri="{BB962C8B-B14F-4D97-AF65-F5344CB8AC3E}">
        <p14:creationId xmlns:p14="http://schemas.microsoft.com/office/powerpoint/2010/main" val="2665281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Concepts and Architecture</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OSI Layer 3: Network Layer</a:t>
            </a:r>
          </a:p>
          <a:p>
            <a:r>
              <a:rPr lang="en-US" dirty="0"/>
              <a:t>Transmits packets by logical address schemes</a:t>
            </a:r>
          </a:p>
          <a:p>
            <a:r>
              <a:rPr lang="en-US" dirty="0"/>
              <a:t>Unicast</a:t>
            </a:r>
          </a:p>
          <a:p>
            <a:r>
              <a:rPr lang="en-US" dirty="0"/>
              <a:t>Multicast</a:t>
            </a:r>
          </a:p>
          <a:p>
            <a:r>
              <a:rPr lang="en-US" dirty="0"/>
              <a:t>Broadcast</a:t>
            </a:r>
          </a:p>
        </p:txBody>
      </p:sp>
    </p:spTree>
    <p:extLst>
      <p:ext uri="{BB962C8B-B14F-4D97-AF65-F5344CB8AC3E}">
        <p14:creationId xmlns:p14="http://schemas.microsoft.com/office/powerpoint/2010/main" val="3337120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1448355" cy="1143000"/>
          </a:xfrm>
        </p:spPr>
        <p:txBody>
          <a:bodyPr>
            <a:normAutofit/>
          </a:bodyPr>
          <a:lstStyle/>
          <a:p>
            <a:pPr>
              <a:lnSpc>
                <a:spcPct val="110000"/>
              </a:lnSpc>
            </a:pPr>
            <a:r>
              <a:rPr lang="en-US" spc="-100" dirty="0"/>
              <a:t>Technology and Implementation</a:t>
            </a:r>
          </a:p>
        </p:txBody>
      </p:sp>
      <p:sp>
        <p:nvSpPr>
          <p:cNvPr id="4"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Protocols</a:t>
            </a:r>
          </a:p>
          <a:p>
            <a:r>
              <a:rPr lang="en-US" dirty="0"/>
              <a:t>Internet Protocol (IPv4)/Internet Protocol (IPv6) </a:t>
            </a:r>
          </a:p>
          <a:p>
            <a:r>
              <a:rPr lang="en-US" dirty="0"/>
              <a:t>Internet Control Message Protocol (ICMP)</a:t>
            </a:r>
          </a:p>
          <a:p>
            <a:r>
              <a:rPr lang="en-US" dirty="0"/>
              <a:t>Internet Group Management Protocol (IGMP)</a:t>
            </a:r>
          </a:p>
          <a:p>
            <a:r>
              <a:rPr lang="en-US" dirty="0"/>
              <a:t>Open Shortest Path First (OSPF) </a:t>
            </a:r>
          </a:p>
        </p:txBody>
      </p:sp>
    </p:spTree>
    <p:extLst>
      <p:ext uri="{BB962C8B-B14F-4D97-AF65-F5344CB8AC3E}">
        <p14:creationId xmlns:p14="http://schemas.microsoft.com/office/powerpoint/2010/main" val="590832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1448355" cy="1143000"/>
          </a:xfrm>
        </p:spPr>
        <p:txBody>
          <a:bodyPr>
            <a:normAutofit/>
          </a:bodyPr>
          <a:lstStyle/>
          <a:p>
            <a:pPr>
              <a:lnSpc>
                <a:spcPct val="110000"/>
              </a:lnSpc>
            </a:pPr>
            <a:r>
              <a:rPr lang="en-US" spc="-100" dirty="0"/>
              <a:t>Technology and Implementation (continued)</a:t>
            </a:r>
          </a:p>
        </p:txBody>
      </p:sp>
      <p:sp>
        <p:nvSpPr>
          <p:cNvPr id="4"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Devices</a:t>
            </a:r>
          </a:p>
          <a:p>
            <a:r>
              <a:rPr lang="en-US" dirty="0"/>
              <a:t>Routers</a:t>
            </a:r>
          </a:p>
          <a:p>
            <a:r>
              <a:rPr lang="en-US" dirty="0"/>
              <a:t>Firewalls</a:t>
            </a:r>
          </a:p>
          <a:p>
            <a:r>
              <a:rPr lang="en-US" dirty="0"/>
              <a:t>Next-generation firewalls (NGFWs)</a:t>
            </a:r>
          </a:p>
        </p:txBody>
      </p:sp>
    </p:spTree>
    <p:extLst>
      <p:ext uri="{BB962C8B-B14F-4D97-AF65-F5344CB8AC3E}">
        <p14:creationId xmlns:p14="http://schemas.microsoft.com/office/powerpoint/2010/main" val="3914974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9" name="Content Placeholder 5">
            <a:extLst>
              <a:ext uri="{FF2B5EF4-FFF2-40B4-BE49-F238E27FC236}">
                <a16:creationId xmlns:a16="http://schemas.microsoft.com/office/drawing/2014/main" id="{3C05301B-1A74-442D-898C-B7AF7F4F88ED}"/>
              </a:ext>
            </a:extLst>
          </p:cNvPr>
          <p:cNvSpPr txBox="1">
            <a:spLocks/>
          </p:cNvSpPr>
          <p:nvPr/>
        </p:nvSpPr>
        <p:spPr>
          <a:xfrm>
            <a:off x="1195201" y="1702552"/>
            <a:ext cx="9787010" cy="293144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Font typeface="Arial"/>
              <a:buNone/>
            </a:pPr>
            <a:r>
              <a:rPr lang="en-US" b="1" dirty="0"/>
              <a:t>Network Layer Technology</a:t>
            </a:r>
          </a:p>
          <a:p>
            <a:pPr>
              <a:spcAft>
                <a:spcPts val="600"/>
              </a:spcAft>
            </a:pPr>
            <a:r>
              <a:rPr lang="en-US" dirty="0"/>
              <a:t>Firewall</a:t>
            </a:r>
          </a:p>
          <a:p>
            <a:pPr>
              <a:spcAft>
                <a:spcPts val="600"/>
              </a:spcAft>
            </a:pPr>
            <a:r>
              <a:rPr lang="en-US" dirty="0"/>
              <a:t>Router</a:t>
            </a:r>
          </a:p>
          <a:p>
            <a:pPr>
              <a:spcAft>
                <a:spcPts val="600"/>
              </a:spcAft>
            </a:pPr>
            <a:r>
              <a:rPr lang="en-US" dirty="0"/>
              <a:t>ICMP</a:t>
            </a:r>
          </a:p>
          <a:p>
            <a:pPr>
              <a:spcAft>
                <a:spcPts val="600"/>
              </a:spcAft>
            </a:pPr>
            <a:r>
              <a:rPr lang="en-US" dirty="0"/>
              <a:t>IP Fragmentation </a:t>
            </a:r>
          </a:p>
          <a:p>
            <a:pPr>
              <a:spcAft>
                <a:spcPts val="600"/>
              </a:spcAft>
            </a:pPr>
            <a:endParaRPr lang="en-US" dirty="0"/>
          </a:p>
          <a:p>
            <a:pPr marL="0" indent="0">
              <a:spcAft>
                <a:spcPts val="600"/>
              </a:spcAft>
              <a:buFont typeface="Arial"/>
              <a:buNone/>
            </a:pPr>
            <a:endParaRPr lang="en-US" dirty="0"/>
          </a:p>
        </p:txBody>
      </p:sp>
      <p:sp>
        <p:nvSpPr>
          <p:cNvPr id="10" name="Content Placeholder 5">
            <a:extLst>
              <a:ext uri="{FF2B5EF4-FFF2-40B4-BE49-F238E27FC236}">
                <a16:creationId xmlns:a16="http://schemas.microsoft.com/office/drawing/2014/main" id="{339137C5-0824-47E2-B0BB-E4834FDBBF63}"/>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4.4 on page 364 in the Student Guide.</a:t>
            </a:r>
          </a:p>
        </p:txBody>
      </p:sp>
    </p:spTree>
    <p:extLst>
      <p:ext uri="{BB962C8B-B14F-4D97-AF65-F5344CB8AC3E}">
        <p14:creationId xmlns:p14="http://schemas.microsoft.com/office/powerpoint/2010/main" val="292005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Communication and Network Security</a:t>
            </a:r>
            <a:endParaRPr lang="en-US" dirty="0">
              <a:solidFill>
                <a:srgbClr val="000000"/>
              </a:solidFill>
            </a:endParaRPr>
          </a:p>
        </p:txBody>
      </p:sp>
      <p:sp>
        <p:nvSpPr>
          <p:cNvPr id="5" name="Text Placeholder 4"/>
          <p:cNvSpPr>
            <a:spLocks noGrp="1"/>
          </p:cNvSpPr>
          <p:nvPr>
            <p:ph type="body" idx="1"/>
          </p:nvPr>
        </p:nvSpPr>
        <p:spPr>
          <a:xfrm>
            <a:off x="694827" y="1530350"/>
            <a:ext cx="8428039" cy="1500188"/>
          </a:xfrm>
        </p:spPr>
        <p:txBody>
          <a:bodyPr/>
          <a:lstStyle/>
          <a:p>
            <a:r>
              <a:rPr lang="en-US" sz="4600" dirty="0">
                <a:solidFill>
                  <a:srgbClr val="006F53"/>
                </a:solidFill>
              </a:rPr>
              <a:t>Domain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381163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OSI Layer 4: Transport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1421401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1" y="1812126"/>
            <a:ext cx="10600640"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Transport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Transport Layer</a:t>
            </a:r>
            <a:r>
              <a:rPr lang="en-US" dirty="0"/>
              <a:t>)</a:t>
            </a:r>
          </a:p>
        </p:txBody>
      </p:sp>
    </p:spTree>
    <p:extLst>
      <p:ext uri="{BB962C8B-B14F-4D97-AF65-F5344CB8AC3E}">
        <p14:creationId xmlns:p14="http://schemas.microsoft.com/office/powerpoint/2010/main" val="3321457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Concepts and Architecture</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OSI Layer 4: Transport Layer</a:t>
            </a:r>
          </a:p>
          <a:p>
            <a:r>
              <a:rPr lang="en-US" dirty="0"/>
              <a:t>Transmits segments with end-to-end service delivery</a:t>
            </a:r>
          </a:p>
          <a:p>
            <a:r>
              <a:rPr lang="en-US" dirty="0"/>
              <a:t>Addresses quality of service (</a:t>
            </a:r>
            <a:r>
              <a:rPr lang="en-US" dirty="0" err="1"/>
              <a:t>QoS</a:t>
            </a:r>
            <a:r>
              <a:rPr lang="en-US" dirty="0"/>
              <a:t>) needs</a:t>
            </a:r>
          </a:p>
          <a:p>
            <a:endParaRPr lang="en-US" dirty="0"/>
          </a:p>
          <a:p>
            <a:endParaRPr lang="en-US" dirty="0"/>
          </a:p>
        </p:txBody>
      </p:sp>
    </p:spTree>
    <p:extLst>
      <p:ext uri="{BB962C8B-B14F-4D97-AF65-F5344CB8AC3E}">
        <p14:creationId xmlns:p14="http://schemas.microsoft.com/office/powerpoint/2010/main" val="400100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Technology and Implementation</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Protocols</a:t>
            </a:r>
          </a:p>
          <a:p>
            <a:pPr lvl="1"/>
            <a:r>
              <a:rPr lang="en-US" dirty="0"/>
              <a:t>Transmission Control Protocol (TCP)</a:t>
            </a:r>
          </a:p>
          <a:p>
            <a:pPr lvl="1"/>
            <a:r>
              <a:rPr lang="en-US" dirty="0"/>
              <a:t>User Datagram Protocol (UDP)</a:t>
            </a:r>
          </a:p>
          <a:p>
            <a:r>
              <a:rPr lang="en-US" dirty="0"/>
              <a:t>Well-Known Ports: Ports 0–1023</a:t>
            </a:r>
          </a:p>
          <a:p>
            <a:r>
              <a:rPr lang="en-US" dirty="0"/>
              <a:t>Registered Ports: Ports 1024–49151</a:t>
            </a:r>
          </a:p>
          <a:p>
            <a:r>
              <a:rPr lang="en-US" dirty="0"/>
              <a:t>Dynamic or Private Ports: Ports 49152–65535</a:t>
            </a:r>
          </a:p>
          <a:p>
            <a:endParaRPr lang="en-US" dirty="0"/>
          </a:p>
          <a:p>
            <a:endParaRPr lang="en-US" dirty="0"/>
          </a:p>
        </p:txBody>
      </p:sp>
    </p:spTree>
    <p:extLst>
      <p:ext uri="{BB962C8B-B14F-4D97-AF65-F5344CB8AC3E}">
        <p14:creationId xmlns:p14="http://schemas.microsoft.com/office/powerpoint/2010/main" val="1223238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7" name="Content Placeholder 5">
            <a:extLst>
              <a:ext uri="{FF2B5EF4-FFF2-40B4-BE49-F238E27FC236}">
                <a16:creationId xmlns:a16="http://schemas.microsoft.com/office/drawing/2014/main" id="{7CFCFC9D-F5F2-463A-988E-590AF7B04ABA}"/>
              </a:ext>
            </a:extLst>
          </p:cNvPr>
          <p:cNvSpPr txBox="1">
            <a:spLocks/>
          </p:cNvSpPr>
          <p:nvPr/>
        </p:nvSpPr>
        <p:spPr>
          <a:xfrm>
            <a:off x="1195201" y="1702552"/>
            <a:ext cx="9787010" cy="293144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Font typeface="Arial"/>
              <a:buNone/>
            </a:pPr>
            <a:r>
              <a:rPr lang="en-US" b="1" dirty="0"/>
              <a:t>Transport Layer Technology</a:t>
            </a:r>
          </a:p>
          <a:p>
            <a:pPr>
              <a:spcAft>
                <a:spcPts val="600"/>
              </a:spcAft>
            </a:pPr>
            <a:r>
              <a:rPr lang="en-US" dirty="0"/>
              <a:t>Transport Control Protocol (TCP) connection</a:t>
            </a:r>
          </a:p>
          <a:p>
            <a:pPr>
              <a:spcAft>
                <a:spcPts val="600"/>
              </a:spcAft>
            </a:pPr>
            <a:r>
              <a:rPr lang="en-US" dirty="0"/>
              <a:t>UDP broadcast</a:t>
            </a:r>
          </a:p>
          <a:p>
            <a:pPr>
              <a:spcAft>
                <a:spcPts val="600"/>
              </a:spcAft>
            </a:pPr>
            <a:endParaRPr lang="en-US" dirty="0"/>
          </a:p>
          <a:p>
            <a:pPr marL="0" indent="0">
              <a:spcAft>
                <a:spcPts val="600"/>
              </a:spcAft>
              <a:buFont typeface="Arial"/>
              <a:buNone/>
            </a:pPr>
            <a:endParaRPr lang="en-US" dirty="0"/>
          </a:p>
        </p:txBody>
      </p:sp>
      <p:sp>
        <p:nvSpPr>
          <p:cNvPr id="8" name="Content Placeholder 5">
            <a:extLst>
              <a:ext uri="{FF2B5EF4-FFF2-40B4-BE49-F238E27FC236}">
                <a16:creationId xmlns:a16="http://schemas.microsoft.com/office/drawing/2014/main" id="{AB7A360E-A4F6-4A27-8DA2-0572EA16F4F7}"/>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4.5 on page 367 in the Student Guide.</a:t>
            </a:r>
          </a:p>
        </p:txBody>
      </p:sp>
    </p:spTree>
    <p:extLst>
      <p:ext uri="{BB962C8B-B14F-4D97-AF65-F5344CB8AC3E}">
        <p14:creationId xmlns:p14="http://schemas.microsoft.com/office/powerpoint/2010/main" val="3541979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OSI Layer 5: Session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426681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9712299"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Session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Session Layer</a:t>
            </a:r>
            <a:r>
              <a:rPr lang="en-US" dirty="0"/>
              <a:t>)</a:t>
            </a:r>
          </a:p>
        </p:txBody>
      </p:sp>
    </p:spTree>
    <p:extLst>
      <p:ext uri="{BB962C8B-B14F-4D97-AF65-F5344CB8AC3E}">
        <p14:creationId xmlns:p14="http://schemas.microsoft.com/office/powerpoint/2010/main" val="241172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79641" cy="1143000"/>
          </a:xfrm>
        </p:spPr>
        <p:txBody>
          <a:bodyPr>
            <a:normAutofit/>
          </a:bodyPr>
          <a:lstStyle/>
          <a:p>
            <a:r>
              <a:rPr lang="en-US" dirty="0"/>
              <a:t>Concepts and Architecture</a:t>
            </a:r>
            <a:endParaRPr lang="en-US" sz="6000" dirty="0"/>
          </a:p>
        </p:txBody>
      </p:sp>
      <p:sp>
        <p:nvSpPr>
          <p:cNvPr id="6" name="Content Placeholder 5"/>
          <p:cNvSpPr>
            <a:spLocks noGrp="1"/>
          </p:cNvSpPr>
          <p:nvPr>
            <p:ph sz="half" idx="10"/>
          </p:nvPr>
        </p:nvSpPr>
        <p:spPr>
          <a:xfrm>
            <a:off x="1158239" y="1812126"/>
            <a:ext cx="9712299" cy="4042574"/>
          </a:xfrm>
          <a:prstGeom prst="rect">
            <a:avLst/>
          </a:prstGeom>
        </p:spPr>
        <p:txBody>
          <a:bodyPr/>
          <a:lstStyle/>
          <a:p>
            <a:pPr marL="0" indent="0">
              <a:spcAft>
                <a:spcPts val="600"/>
              </a:spcAft>
              <a:buNone/>
            </a:pPr>
            <a:r>
              <a:rPr lang="en-US" dirty="0"/>
              <a:t>OSI Layer 5: Session Layer</a:t>
            </a:r>
          </a:p>
          <a:p>
            <a:r>
              <a:rPr lang="en-US" dirty="0"/>
              <a:t>Maintains persistent connections between hosts</a:t>
            </a:r>
          </a:p>
          <a:p>
            <a:r>
              <a:rPr lang="en-US" dirty="0"/>
              <a:t>Creates and tears down sessions.</a:t>
            </a:r>
          </a:p>
        </p:txBody>
      </p:sp>
    </p:spTree>
    <p:extLst>
      <p:ext uri="{BB962C8B-B14F-4D97-AF65-F5344CB8AC3E}">
        <p14:creationId xmlns:p14="http://schemas.microsoft.com/office/powerpoint/2010/main" val="2934189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79641" cy="1143000"/>
          </a:xfrm>
        </p:spPr>
        <p:txBody>
          <a:bodyPr>
            <a:normAutofit/>
          </a:bodyPr>
          <a:lstStyle/>
          <a:p>
            <a:r>
              <a:rPr lang="en-US" dirty="0"/>
              <a:t>Technology and Implementation</a:t>
            </a:r>
            <a:endParaRPr lang="en-US" sz="6000" dirty="0"/>
          </a:p>
        </p:txBody>
      </p:sp>
      <p:sp>
        <p:nvSpPr>
          <p:cNvPr id="6" name="Content Placeholder 5"/>
          <p:cNvSpPr>
            <a:spLocks noGrp="1"/>
          </p:cNvSpPr>
          <p:nvPr>
            <p:ph sz="half" idx="10"/>
          </p:nvPr>
        </p:nvSpPr>
        <p:spPr>
          <a:xfrm>
            <a:off x="1158239" y="1812126"/>
            <a:ext cx="9712299" cy="4042574"/>
          </a:xfrm>
          <a:prstGeom prst="rect">
            <a:avLst/>
          </a:prstGeom>
        </p:spPr>
        <p:txBody>
          <a:bodyPr/>
          <a:lstStyle/>
          <a:p>
            <a:pPr marL="0" indent="0">
              <a:spcAft>
                <a:spcPts val="600"/>
              </a:spcAft>
              <a:buNone/>
            </a:pPr>
            <a:r>
              <a:rPr lang="en-US" dirty="0"/>
              <a:t>Protocols</a:t>
            </a:r>
          </a:p>
          <a:p>
            <a:r>
              <a:rPr lang="en-US" dirty="0"/>
              <a:t>PAP – password authentication protocol</a:t>
            </a:r>
          </a:p>
          <a:p>
            <a:r>
              <a:rPr lang="en-US" dirty="0"/>
              <a:t>PPTP – Point-to-Point Tunneling Protocol</a:t>
            </a:r>
          </a:p>
          <a:p>
            <a:r>
              <a:rPr lang="en-US" dirty="0"/>
              <a:t>RPC – remote procedure call protocol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18758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79641" cy="1143000"/>
          </a:xfrm>
        </p:spPr>
        <p:txBody>
          <a:bodyPr>
            <a:normAutofit/>
          </a:bodyPr>
          <a:lstStyle/>
          <a:p>
            <a:r>
              <a:rPr lang="en-US" dirty="0"/>
              <a:t>Threats and Countermeasures</a:t>
            </a:r>
            <a:endParaRPr lang="en-US" sz="6000" dirty="0"/>
          </a:p>
        </p:txBody>
      </p:sp>
      <p:sp>
        <p:nvSpPr>
          <p:cNvPr id="6" name="Content Placeholder 5"/>
          <p:cNvSpPr>
            <a:spLocks noGrp="1"/>
          </p:cNvSpPr>
          <p:nvPr>
            <p:ph sz="half" idx="10"/>
          </p:nvPr>
        </p:nvSpPr>
        <p:spPr>
          <a:xfrm>
            <a:off x="1158239" y="1812126"/>
            <a:ext cx="9712299" cy="4042574"/>
          </a:xfrm>
          <a:prstGeom prst="rect">
            <a:avLst/>
          </a:prstGeom>
        </p:spPr>
        <p:txBody>
          <a:bodyPr/>
          <a:lstStyle/>
          <a:p>
            <a:pPr marL="0" indent="0">
              <a:spcAft>
                <a:spcPts val="600"/>
              </a:spcAft>
              <a:buNone/>
            </a:pPr>
            <a:r>
              <a:rPr lang="en-US" dirty="0"/>
              <a:t>Session Layer</a:t>
            </a:r>
          </a:p>
          <a:p>
            <a:r>
              <a:rPr lang="en-US" dirty="0"/>
              <a:t>ISO 7498 -2 specifies that no security services are provided in the session layer.</a:t>
            </a:r>
          </a:p>
          <a:p>
            <a:r>
              <a:rPr lang="en-US" dirty="0"/>
              <a:t>Secure risky protocols that are still needed by means of encryption.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822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rPr>
              <a:t>Domain </a:t>
            </a:r>
            <a:r>
              <a:rPr lang="en-US" sz="6000" u="sng" baseline="12000" dirty="0">
                <a:solidFill>
                  <a:srgbClr val="006F53"/>
                </a:solidFill>
                <a:uFill>
                  <a:solidFill>
                    <a:srgbClr val="95D600"/>
                  </a:solidFill>
                </a:uFill>
                <a:latin typeface="Open Sans Semibold"/>
                <a:cs typeface="Open Sans Semibold"/>
              </a:rPr>
              <a:t>Objectives</a:t>
            </a:r>
            <a:endPar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endParaRPr>
          </a:p>
        </p:txBody>
      </p:sp>
      <p:sp>
        <p:nvSpPr>
          <p:cNvPr id="13" name="Content Placeholder 5"/>
          <p:cNvSpPr>
            <a:spLocks noGrp="1"/>
          </p:cNvSpPr>
          <p:nvPr>
            <p:ph sz="half" idx="10"/>
          </p:nvPr>
        </p:nvSpPr>
        <p:spPr>
          <a:xfrm>
            <a:off x="1158239" y="1812127"/>
            <a:ext cx="9880401" cy="4067973"/>
          </a:xfrm>
          <a:prstGeom prst="rect">
            <a:avLst/>
          </a:prstGeom>
        </p:spPr>
        <p:txBody>
          <a:bodyPr/>
          <a:lstStyle/>
          <a:p>
            <a:pPr marL="541338" indent="-541338">
              <a:buClrTx/>
              <a:buSzPct val="100000"/>
              <a:buFont typeface="+mj-lt"/>
              <a:buAutoNum type="arabicPeriod"/>
            </a:pPr>
            <a:r>
              <a:rPr lang="en-US" dirty="0"/>
              <a:t>Name the layers of the Open Systems Interconnection (OSI) and Transport Control Protocol/Internet Protocol (TCP/IP) network models.</a:t>
            </a:r>
          </a:p>
          <a:p>
            <a:pPr marL="541338" indent="-541338">
              <a:buClrTx/>
              <a:buSzPct val="100000"/>
              <a:buFont typeface="+mj-lt"/>
              <a:buAutoNum type="arabicPeriod"/>
            </a:pPr>
            <a:r>
              <a:rPr lang="en-US" dirty="0"/>
              <a:t>Compare the differences and similarities between the Open Systems Interconnection (OSI) and Transport Control Protocol/Internet Protocol (TCP/IP) network models.</a:t>
            </a:r>
          </a:p>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a:t>
            </a:r>
          </a:p>
        </p:txBody>
      </p:sp>
    </p:spTree>
    <p:extLst>
      <p:ext uri="{BB962C8B-B14F-4D97-AF65-F5344CB8AC3E}">
        <p14:creationId xmlns:p14="http://schemas.microsoft.com/office/powerpoint/2010/main" val="299616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OSI Layer 6: Presentation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7</a:t>
            </a:r>
            <a:endParaRPr lang="en-US" sz="4600" dirty="0">
              <a:solidFill>
                <a:srgbClr val="006F53"/>
              </a:solidFill>
            </a:endParaRPr>
          </a:p>
        </p:txBody>
      </p:sp>
    </p:spTree>
    <p:extLst>
      <p:ext uri="{BB962C8B-B14F-4D97-AF65-F5344CB8AC3E}">
        <p14:creationId xmlns:p14="http://schemas.microsoft.com/office/powerpoint/2010/main" val="3015238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862538"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Presentation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Presentation Layer</a:t>
            </a:r>
            <a:r>
              <a:rPr lang="en-US" dirty="0"/>
              <a:t>)</a:t>
            </a:r>
          </a:p>
        </p:txBody>
      </p:sp>
    </p:spTree>
    <p:extLst>
      <p:ext uri="{BB962C8B-B14F-4D97-AF65-F5344CB8AC3E}">
        <p14:creationId xmlns:p14="http://schemas.microsoft.com/office/powerpoint/2010/main" val="1490102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559355" cy="1143000"/>
          </a:xfrm>
        </p:spPr>
        <p:txBody>
          <a:bodyPr>
            <a:normAutofit/>
          </a:bodyPr>
          <a:lstStyle/>
          <a:p>
            <a:r>
              <a:rPr lang="en-US" dirty="0"/>
              <a:t>Concepts and Architecture</a:t>
            </a:r>
          </a:p>
        </p:txBody>
      </p:sp>
      <p:sp>
        <p:nvSpPr>
          <p:cNvPr id="8"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OSI Layer 6: Presentation Layer</a:t>
            </a:r>
          </a:p>
          <a:p>
            <a:r>
              <a:rPr lang="en-US" dirty="0"/>
              <a:t>Manages common encoding methods that include:</a:t>
            </a:r>
          </a:p>
          <a:p>
            <a:pPr lvl="1"/>
            <a:r>
              <a:rPr lang="en-US" dirty="0"/>
              <a:t>ASCII</a:t>
            </a:r>
          </a:p>
          <a:p>
            <a:pPr lvl="1"/>
            <a:r>
              <a:rPr lang="en-US" dirty="0"/>
              <a:t>EBCIDIC</a:t>
            </a:r>
          </a:p>
          <a:p>
            <a:pPr lvl="1"/>
            <a:r>
              <a:rPr lang="en-US" dirty="0"/>
              <a:t>Unicode (UTF 8)</a:t>
            </a:r>
          </a:p>
          <a:p>
            <a:endParaRPr lang="en-US" dirty="0"/>
          </a:p>
        </p:txBody>
      </p:sp>
    </p:spTree>
    <p:extLst>
      <p:ext uri="{BB962C8B-B14F-4D97-AF65-F5344CB8AC3E}">
        <p14:creationId xmlns:p14="http://schemas.microsoft.com/office/powerpoint/2010/main" val="83455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559355" cy="1143000"/>
          </a:xfrm>
        </p:spPr>
        <p:txBody>
          <a:bodyPr>
            <a:normAutofit/>
          </a:bodyPr>
          <a:lstStyle/>
          <a:p>
            <a:r>
              <a:rPr lang="en-US" dirty="0"/>
              <a:t>Technology and Implementation</a:t>
            </a:r>
          </a:p>
        </p:txBody>
      </p:sp>
      <p:sp>
        <p:nvSpPr>
          <p:cNvPr id="8" name="Content Placeholder 2"/>
          <p:cNvSpPr txBox="1">
            <a:spLocks/>
          </p:cNvSpPr>
          <p:nvPr/>
        </p:nvSpPr>
        <p:spPr>
          <a:xfrm>
            <a:off x="1195200" y="1702553"/>
            <a:ext cx="10587577"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endParaRPr lang="en-US" dirty="0"/>
          </a:p>
        </p:txBody>
      </p:sp>
      <p:sp>
        <p:nvSpPr>
          <p:cNvPr id="2" name="TextBox 1">
            <a:extLst>
              <a:ext uri="{FF2B5EF4-FFF2-40B4-BE49-F238E27FC236}">
                <a16:creationId xmlns:a16="http://schemas.microsoft.com/office/drawing/2014/main" id="{9C857449-C046-46F5-8E28-464753CA5CE5}"/>
              </a:ext>
            </a:extLst>
          </p:cNvPr>
          <p:cNvSpPr txBox="1"/>
          <p:nvPr/>
        </p:nvSpPr>
        <p:spPr>
          <a:xfrm>
            <a:off x="1285103" y="1708703"/>
            <a:ext cx="9711697" cy="2954655"/>
          </a:xfrm>
          <a:prstGeom prst="rect">
            <a:avLst/>
          </a:prstGeom>
          <a:solidFill>
            <a:srgbClr val="D1D2D0"/>
          </a:solidFill>
          <a:ln>
            <a:solidFill>
              <a:srgbClr val="464646"/>
            </a:solidFill>
          </a:ln>
          <a:effectLst>
            <a:outerShdw blurRad="50800" dist="38100" dir="5400000" algn="t" rotWithShape="0">
              <a:prstClr val="black">
                <a:alpha val="40000"/>
              </a:prstClr>
            </a:outerShdw>
          </a:effectLst>
        </p:spPr>
        <p:txBody>
          <a:bodyPr wrap="square" lIns="365760" tIns="365760" rIns="365760" bIns="365760" rtlCol="0">
            <a:spAutoFit/>
          </a:bodyPr>
          <a:lstStyle/>
          <a:p>
            <a:r>
              <a:rPr lang="en-US" sz="2400" dirty="0">
                <a:latin typeface="Open Sans Semibold" panose="020B0706030804020204"/>
              </a:rPr>
              <a:t>“Not only are people using UTF-8 for their pages, but Unicode encodings are the basis of the Web itself. All browsers use Unicode internally, and convert all other encodings to Unicode for processing. As do all search engines. All modern operating systems also use Unicode internally. It has become part of the fabric of the Web.” –W3C</a:t>
            </a:r>
          </a:p>
        </p:txBody>
      </p:sp>
    </p:spTree>
    <p:extLst>
      <p:ext uri="{BB962C8B-B14F-4D97-AF65-F5344CB8AC3E}">
        <p14:creationId xmlns:p14="http://schemas.microsoft.com/office/powerpoint/2010/main" val="1788338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7" name="Content Placeholder 5">
            <a:extLst>
              <a:ext uri="{FF2B5EF4-FFF2-40B4-BE49-F238E27FC236}">
                <a16:creationId xmlns:a16="http://schemas.microsoft.com/office/drawing/2014/main" id="{36D3415B-5FA1-425C-B34C-BFF69B698565}"/>
              </a:ext>
            </a:extLst>
          </p:cNvPr>
          <p:cNvSpPr txBox="1">
            <a:spLocks/>
          </p:cNvSpPr>
          <p:nvPr/>
        </p:nvSpPr>
        <p:spPr>
          <a:xfrm>
            <a:off x="1195201" y="1702552"/>
            <a:ext cx="9787010" cy="293144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Font typeface="Arial"/>
              <a:buNone/>
            </a:pPr>
            <a:r>
              <a:rPr lang="en-US" b="1" dirty="0"/>
              <a:t>Presentation Layer Technology</a:t>
            </a:r>
          </a:p>
          <a:p>
            <a:pPr>
              <a:spcAft>
                <a:spcPts val="600"/>
              </a:spcAft>
            </a:pPr>
            <a:r>
              <a:rPr lang="en-US" dirty="0"/>
              <a:t>Unicode</a:t>
            </a:r>
          </a:p>
          <a:p>
            <a:pPr>
              <a:spcAft>
                <a:spcPts val="600"/>
              </a:spcAft>
            </a:pPr>
            <a:endParaRPr lang="en-US" dirty="0"/>
          </a:p>
          <a:p>
            <a:pPr marL="0" indent="0">
              <a:spcAft>
                <a:spcPts val="600"/>
              </a:spcAft>
              <a:buFont typeface="Arial"/>
              <a:buNone/>
            </a:pPr>
            <a:endParaRPr lang="en-US" dirty="0"/>
          </a:p>
        </p:txBody>
      </p:sp>
      <p:sp>
        <p:nvSpPr>
          <p:cNvPr id="8" name="Content Placeholder 5">
            <a:extLst>
              <a:ext uri="{FF2B5EF4-FFF2-40B4-BE49-F238E27FC236}">
                <a16:creationId xmlns:a16="http://schemas.microsoft.com/office/drawing/2014/main" id="{83E27EE0-EFE0-4200-A5D4-C2117A02A770}"/>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4.6 on page 372 in the Student Guide.</a:t>
            </a:r>
          </a:p>
        </p:txBody>
      </p:sp>
    </p:spTree>
    <p:extLst>
      <p:ext uri="{BB962C8B-B14F-4D97-AF65-F5344CB8AC3E}">
        <p14:creationId xmlns:p14="http://schemas.microsoft.com/office/powerpoint/2010/main" val="715632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OSI Layer 7: Application Layer</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8</a:t>
            </a:r>
            <a:endParaRPr lang="en-US" sz="4600" dirty="0">
              <a:solidFill>
                <a:srgbClr val="006F53"/>
              </a:solidFill>
            </a:endParaRPr>
          </a:p>
        </p:txBody>
      </p:sp>
    </p:spTree>
    <p:extLst>
      <p:ext uri="{BB962C8B-B14F-4D97-AF65-F5344CB8AC3E}">
        <p14:creationId xmlns:p14="http://schemas.microsoft.com/office/powerpoint/2010/main" val="271698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878539" cy="4042574"/>
          </a:xfrm>
          <a:prstGeom prst="rect">
            <a:avLst/>
          </a:prstGeom>
        </p:spPr>
        <p:txBody>
          <a:bodyPr/>
          <a:lstStyle/>
          <a:p>
            <a:pPr marL="541338" indent="-541338">
              <a:buClrTx/>
              <a:buSzPct val="100000"/>
              <a:buFont typeface="+mj-lt"/>
              <a:buAutoNum type="arabicPeriod"/>
            </a:pPr>
            <a:r>
              <a:rPr lang="en-US" dirty="0"/>
              <a:t>List the concepts and architecture that define the associated technology and implementation systems and protocols at Open Systems Interconnection (OSI) model layers 1–7. (</a:t>
            </a:r>
            <a:r>
              <a:rPr lang="en-US" b="1" i="1" dirty="0"/>
              <a:t>Application Layer</a:t>
            </a:r>
            <a:r>
              <a:rPr lang="en-US" dirty="0"/>
              <a:t>)</a:t>
            </a:r>
          </a:p>
          <a:p>
            <a:pPr marL="541338" indent="-541338">
              <a:buClrTx/>
              <a:buSzPct val="100000"/>
              <a:buFont typeface="+mj-lt"/>
              <a:buAutoNum type="arabicPeriod"/>
            </a:pPr>
            <a:r>
              <a:rPr lang="en-US" dirty="0"/>
              <a:t>Define related threats and select appropriate countermeasures for systems and protocols operating at Open Systems Interconnection (OSI) model layers 1–7. (</a:t>
            </a:r>
            <a:r>
              <a:rPr lang="en-US" b="1" i="1" dirty="0"/>
              <a:t>Application Layer</a:t>
            </a:r>
            <a:r>
              <a:rPr lang="en-US" dirty="0"/>
              <a:t>)</a:t>
            </a:r>
          </a:p>
        </p:txBody>
      </p:sp>
    </p:spTree>
    <p:extLst>
      <p:ext uri="{BB962C8B-B14F-4D97-AF65-F5344CB8AC3E}">
        <p14:creationId xmlns:p14="http://schemas.microsoft.com/office/powerpoint/2010/main" val="200862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Concepts and Architecture</a:t>
            </a:r>
            <a:endParaRPr lang="en-US" sz="6000" dirty="0"/>
          </a:p>
        </p:txBody>
      </p:sp>
      <p:sp>
        <p:nvSpPr>
          <p:cNvPr id="2" name="Rectangle 1"/>
          <p:cNvSpPr/>
          <p:nvPr/>
        </p:nvSpPr>
        <p:spPr>
          <a:xfrm>
            <a:off x="1195201" y="1702553"/>
            <a:ext cx="10134060" cy="1411925"/>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OSI Layer 7: Presentation Layer</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Network-based application communication</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Human supported messaging and systems control</a:t>
            </a:r>
          </a:p>
        </p:txBody>
      </p:sp>
    </p:spTree>
    <p:extLst>
      <p:ext uri="{BB962C8B-B14F-4D97-AF65-F5344CB8AC3E}">
        <p14:creationId xmlns:p14="http://schemas.microsoft.com/office/powerpoint/2010/main" val="1733093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Technology and Implementation</a:t>
            </a:r>
            <a:endParaRPr lang="en-US" sz="6000" dirty="0"/>
          </a:p>
        </p:txBody>
      </p:sp>
      <p:sp>
        <p:nvSpPr>
          <p:cNvPr id="2" name="Rectangle 1"/>
          <p:cNvSpPr/>
          <p:nvPr/>
        </p:nvSpPr>
        <p:spPr>
          <a:xfrm>
            <a:off x="1195201" y="1702553"/>
            <a:ext cx="10134060" cy="4031873"/>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Protocols</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Dynamic Host Configuration Protocol (DHCP/DHCPV6)</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Domain Name System (DNS)</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Simple Network Management Protocol (SNMP)</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Lightweight Directory Access Protocol (LDAP)</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Hypertext Transfer Protocol (HTTP)</a:t>
            </a:r>
          </a:p>
          <a:p>
            <a:pPr marL="342900" lvl="0" indent="-342900">
              <a:spcBef>
                <a:spcPts val="525"/>
              </a:spcBef>
              <a:buClr>
                <a:srgbClr val="006F52"/>
              </a:buClr>
              <a:buSzPct val="100000"/>
              <a:buFont typeface="Arial" charset="0"/>
              <a:buChar char="•"/>
            </a:pPr>
            <a:endParaRPr lang="en-US" sz="2400" dirty="0">
              <a:solidFill>
                <a:srgbClr val="000000"/>
              </a:solidFill>
              <a:latin typeface="Open Sans Semibold"/>
              <a:ea typeface="Calibri"/>
              <a:cs typeface="Open Sans Semibold"/>
              <a:sym typeface="Calibri"/>
            </a:endParaRPr>
          </a:p>
          <a:p>
            <a:pPr marL="342900" lvl="0" indent="-342900">
              <a:spcBef>
                <a:spcPts val="525"/>
              </a:spcBef>
              <a:buClr>
                <a:srgbClr val="006F52"/>
              </a:buClr>
              <a:buSzPct val="100000"/>
              <a:buFont typeface="Arial" charset="0"/>
              <a:buChar char="•"/>
            </a:pPr>
            <a:endParaRPr lang="en-US" sz="2400" dirty="0">
              <a:solidFill>
                <a:srgbClr val="000000"/>
              </a:solidFill>
              <a:latin typeface="Open Sans Semibold"/>
              <a:ea typeface="Calibri"/>
              <a:cs typeface="Open Sans Semibold"/>
              <a:sym typeface="Calibri"/>
            </a:endParaRPr>
          </a:p>
          <a:p>
            <a:pPr marL="342900" lvl="0" indent="-342900">
              <a:spcBef>
                <a:spcPts val="525"/>
              </a:spcBef>
              <a:buClr>
                <a:srgbClr val="006F52"/>
              </a:buClr>
              <a:buSzPct val="100000"/>
              <a:buFont typeface="Arial" charset="0"/>
              <a:buChar char="•"/>
            </a:pPr>
            <a:endParaRPr lang="en-US" sz="2400"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939069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pPr>
              <a:lnSpc>
                <a:spcPct val="110000"/>
              </a:lnSpc>
            </a:pPr>
            <a:r>
              <a:rPr lang="en-US" dirty="0"/>
              <a:t>Threats and Countermeasures</a:t>
            </a:r>
          </a:p>
        </p:txBody>
      </p:sp>
      <p:sp>
        <p:nvSpPr>
          <p:cNvPr id="8" name="Content Placeholder 5">
            <a:extLst>
              <a:ext uri="{FF2B5EF4-FFF2-40B4-BE49-F238E27FC236}">
                <a16:creationId xmlns:a16="http://schemas.microsoft.com/office/drawing/2014/main" id="{B32F1C8D-C13F-4654-B00C-2294D0E0908B}"/>
              </a:ext>
            </a:extLst>
          </p:cNvPr>
          <p:cNvSpPr txBox="1">
            <a:spLocks/>
          </p:cNvSpPr>
          <p:nvPr/>
        </p:nvSpPr>
        <p:spPr>
          <a:xfrm>
            <a:off x="1195201" y="1702552"/>
            <a:ext cx="9787010" cy="293144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Font typeface="Arial"/>
              <a:buNone/>
            </a:pPr>
            <a:r>
              <a:rPr lang="en-US" b="1" dirty="0"/>
              <a:t>Application Layer Technology</a:t>
            </a:r>
          </a:p>
          <a:p>
            <a:pPr>
              <a:spcAft>
                <a:spcPts val="600"/>
              </a:spcAft>
            </a:pPr>
            <a:r>
              <a:rPr lang="en-US" dirty="0"/>
              <a:t>DHCP</a:t>
            </a:r>
          </a:p>
          <a:p>
            <a:pPr>
              <a:spcAft>
                <a:spcPts val="600"/>
              </a:spcAft>
            </a:pPr>
            <a:r>
              <a:rPr lang="en-US" dirty="0"/>
              <a:t>DNS</a:t>
            </a:r>
          </a:p>
          <a:p>
            <a:pPr>
              <a:spcAft>
                <a:spcPts val="600"/>
              </a:spcAft>
            </a:pPr>
            <a:r>
              <a:rPr lang="en-US" dirty="0"/>
              <a:t>HTTP</a:t>
            </a:r>
          </a:p>
          <a:p>
            <a:pPr>
              <a:spcAft>
                <a:spcPts val="600"/>
              </a:spcAft>
            </a:pPr>
            <a:r>
              <a:rPr lang="en-US" dirty="0"/>
              <a:t>LDAP</a:t>
            </a:r>
          </a:p>
          <a:p>
            <a:pPr>
              <a:spcAft>
                <a:spcPts val="600"/>
              </a:spcAft>
            </a:pPr>
            <a:r>
              <a:rPr lang="en-US" dirty="0"/>
              <a:t>SNMP</a:t>
            </a:r>
          </a:p>
          <a:p>
            <a:pPr>
              <a:spcAft>
                <a:spcPts val="600"/>
              </a:spcAft>
            </a:pPr>
            <a:endParaRPr lang="en-US" dirty="0"/>
          </a:p>
          <a:p>
            <a:pPr marL="0" indent="0">
              <a:spcAft>
                <a:spcPts val="600"/>
              </a:spcAft>
              <a:buFont typeface="Arial"/>
              <a:buNone/>
            </a:pPr>
            <a:endParaRPr lang="en-US" dirty="0"/>
          </a:p>
        </p:txBody>
      </p:sp>
      <p:sp>
        <p:nvSpPr>
          <p:cNvPr id="9" name="Content Placeholder 5">
            <a:extLst>
              <a:ext uri="{FF2B5EF4-FFF2-40B4-BE49-F238E27FC236}">
                <a16:creationId xmlns:a16="http://schemas.microsoft.com/office/drawing/2014/main" id="{B09D931B-BE06-4C15-8F7F-D78D2FC76B7F}"/>
              </a:ext>
            </a:extLst>
          </p:cNvPr>
          <p:cNvSpPr txBox="1">
            <a:spLocks/>
          </p:cNvSpPr>
          <p:nvPr/>
        </p:nvSpPr>
        <p:spPr>
          <a:xfrm>
            <a:off x="1195201" y="5149960"/>
            <a:ext cx="9787010" cy="872750"/>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Note: </a:t>
            </a:r>
            <a:r>
              <a:rPr lang="en-US" dirty="0"/>
              <a:t>Please refer to Table 4.7 on page 377 in the Student Guide.</a:t>
            </a:r>
          </a:p>
        </p:txBody>
      </p:sp>
    </p:spTree>
    <p:extLst>
      <p:ext uri="{BB962C8B-B14F-4D97-AF65-F5344CB8AC3E}">
        <p14:creationId xmlns:p14="http://schemas.microsoft.com/office/powerpoint/2010/main" val="59109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347348" cy="4067973"/>
          </a:xfrm>
          <a:prstGeom prst="rect">
            <a:avLst/>
          </a:prstGeom>
        </p:spPr>
        <p:txBody>
          <a:bodyPr/>
          <a:lstStyle/>
          <a:p>
            <a:pPr marL="541338" indent="-541338">
              <a:buClrTx/>
              <a:buSzPct val="100000"/>
              <a:buFont typeface="+mj-lt"/>
              <a:buAutoNum type="arabicPeriod" startAt="4"/>
            </a:pPr>
            <a:r>
              <a:rPr lang="en-US" dirty="0"/>
              <a:t>Define related threats and select appropriate countermeasures for systems and protocols operating at Open Systems Interconnection (OSI) model layers 1–7. </a:t>
            </a:r>
          </a:p>
          <a:p>
            <a:pPr marL="541338" indent="-541338">
              <a:buClrTx/>
              <a:buSzPct val="100000"/>
              <a:buFont typeface="+mj-lt"/>
              <a:buAutoNum type="arabicPeriod" startAt="4"/>
            </a:pPr>
            <a:r>
              <a:rPr lang="en-US" dirty="0"/>
              <a:t>Identify technological implementations that provide services to support mobility and collaboration. </a:t>
            </a:r>
          </a:p>
          <a:p>
            <a:pPr marL="541338" indent="-541338">
              <a:buClrTx/>
              <a:buSzPct val="100000"/>
              <a:buFont typeface="+mj-lt"/>
              <a:buAutoNum type="arabicPeriod" startAt="4"/>
            </a:pPr>
            <a:r>
              <a:rPr lang="en-US" dirty="0"/>
              <a:t>Describe various network services that abstract and virtualize underlying components and infrastructure and associate service benefits.</a:t>
            </a:r>
          </a:p>
          <a:p>
            <a:pPr marL="541338" indent="-541338">
              <a:buClrTx/>
              <a:buSzPct val="100000"/>
              <a:buFont typeface="+mj-lt"/>
              <a:buAutoNum type="arabicPeriod" startAt="4"/>
            </a:pPr>
            <a:r>
              <a:rPr lang="en-US" dirty="0"/>
              <a:t>Recognize relevant network components used to secure communications and differentiate use based upon requirements.</a:t>
            </a:r>
          </a:p>
        </p:txBody>
      </p:sp>
    </p:spTree>
    <p:extLst>
      <p:ext uri="{BB962C8B-B14F-4D97-AF65-F5344CB8AC3E}">
        <p14:creationId xmlns:p14="http://schemas.microsoft.com/office/powerpoint/2010/main" val="104355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Service Considerations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9</a:t>
            </a:r>
            <a:endParaRPr lang="en-US" sz="4600" dirty="0">
              <a:solidFill>
                <a:srgbClr val="006F53"/>
              </a:solidFill>
            </a:endParaRPr>
          </a:p>
        </p:txBody>
      </p:sp>
    </p:spTree>
    <p:extLst>
      <p:ext uri="{BB962C8B-B14F-4D97-AF65-F5344CB8AC3E}">
        <p14:creationId xmlns:p14="http://schemas.microsoft.com/office/powerpoint/2010/main" val="174361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Identify technological implementations that provide services to support mobility and collaboration. </a:t>
            </a:r>
          </a:p>
          <a:p>
            <a:pPr marL="541338" indent="-541338">
              <a:buClrTx/>
              <a:buSzPct val="100000"/>
              <a:buFont typeface="+mj-lt"/>
              <a:buAutoNum type="arabicPeriod"/>
            </a:pPr>
            <a:r>
              <a:rPr lang="en-US" dirty="0"/>
              <a:t>Describe various network services that abstract and virtualize underlying components and infrastructure and associate service benefits.</a:t>
            </a:r>
          </a:p>
        </p:txBody>
      </p:sp>
    </p:spTree>
    <p:extLst>
      <p:ext uri="{BB962C8B-B14F-4D97-AF65-F5344CB8AC3E}">
        <p14:creationId xmlns:p14="http://schemas.microsoft.com/office/powerpoint/2010/main" val="3225074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Mobility and Collaboration</a:t>
            </a:r>
            <a:endParaRPr lang="en-US" sz="6000" dirty="0"/>
          </a:p>
        </p:txBody>
      </p:sp>
      <p:sp>
        <p:nvSpPr>
          <p:cNvPr id="2" name="Rectangle 1"/>
          <p:cNvSpPr/>
          <p:nvPr/>
        </p:nvSpPr>
        <p:spPr>
          <a:xfrm>
            <a:off x="1195201" y="1702553"/>
            <a:ext cx="10134060" cy="2285241"/>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Remote Meeting Technology </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Structure</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Setup</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Vulnerabilities</a:t>
            </a:r>
          </a:p>
          <a:p>
            <a:pPr marL="342900" lvl="0" indent="-342900">
              <a:spcBef>
                <a:spcPts val="525"/>
              </a:spcBef>
              <a:buClr>
                <a:srgbClr val="006F52"/>
              </a:buClr>
              <a:buSzPct val="100000"/>
              <a:buFont typeface="Arial" charset="0"/>
              <a:buChar char="•"/>
            </a:pPr>
            <a:endParaRPr lang="en-US" sz="2400"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17812676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Virtualized Networks</a:t>
            </a:r>
            <a:endParaRPr lang="en-US" sz="6000" dirty="0"/>
          </a:p>
        </p:txBody>
      </p:sp>
      <p:sp>
        <p:nvSpPr>
          <p:cNvPr id="2" name="Rectangle 1"/>
          <p:cNvSpPr/>
          <p:nvPr/>
        </p:nvSpPr>
        <p:spPr>
          <a:xfrm>
            <a:off x="1195201" y="1702553"/>
            <a:ext cx="10134060" cy="3029676"/>
          </a:xfrm>
          <a:prstGeom prst="rect">
            <a:avLst/>
          </a:prstGeom>
        </p:spPr>
        <p:txBody>
          <a:bodyPr wrap="square">
            <a:spAutoFit/>
          </a:bodyPr>
          <a:lstStyle/>
          <a:p>
            <a:pPr marL="342900" lvl="0" indent="-342900">
              <a:spcBef>
                <a:spcPts val="525"/>
              </a:spcBef>
              <a:spcAft>
                <a:spcPts val="600"/>
              </a:spcAft>
              <a:buClr>
                <a:srgbClr val="006F52"/>
              </a:buClr>
              <a:buSzPct val="100000"/>
              <a:buFont typeface="Arial" panose="020B0604020202020204" pitchFamily="34" charset="0"/>
              <a:buChar char="•"/>
            </a:pPr>
            <a:r>
              <a:rPr lang="en-US" sz="2400" dirty="0">
                <a:solidFill>
                  <a:srgbClr val="000000"/>
                </a:solidFill>
                <a:latin typeface="Open Sans Semibold"/>
                <a:ea typeface="Calibri"/>
                <a:cs typeface="Open Sans Semibold"/>
                <a:sym typeface="Calibri"/>
              </a:rPr>
              <a:t>Permanent Virtual Circuits (PVCs)</a:t>
            </a:r>
          </a:p>
          <a:p>
            <a:pPr marL="342900" lvl="0" indent="-342900">
              <a:spcBef>
                <a:spcPts val="525"/>
              </a:spcBef>
              <a:spcAft>
                <a:spcPts val="600"/>
              </a:spcAft>
              <a:buClr>
                <a:srgbClr val="006F52"/>
              </a:buClr>
              <a:buSzPct val="100000"/>
              <a:buFont typeface="Arial" panose="020B0604020202020204" pitchFamily="34" charset="0"/>
              <a:buChar char="•"/>
            </a:pPr>
            <a:r>
              <a:rPr lang="en-US" sz="2400" dirty="0">
                <a:solidFill>
                  <a:srgbClr val="000000"/>
                </a:solidFill>
                <a:latin typeface="Open Sans Semibold"/>
                <a:ea typeface="Calibri"/>
                <a:cs typeface="Open Sans Semibold"/>
                <a:sym typeface="Calibri"/>
              </a:rPr>
              <a:t>Switched Virtual Circuits (SVCs)</a:t>
            </a:r>
          </a:p>
          <a:p>
            <a:pPr marL="342900" lvl="0" indent="-342900">
              <a:spcBef>
                <a:spcPts val="525"/>
              </a:spcBef>
              <a:spcAft>
                <a:spcPts val="600"/>
              </a:spcAft>
              <a:buClr>
                <a:srgbClr val="006F52"/>
              </a:buClr>
              <a:buSzPct val="100000"/>
              <a:buFont typeface="Arial" panose="020B0604020202020204" pitchFamily="34" charset="0"/>
              <a:buChar char="•"/>
            </a:pPr>
            <a:r>
              <a:rPr lang="en-US" sz="2400" dirty="0">
                <a:solidFill>
                  <a:srgbClr val="000000"/>
                </a:solidFill>
                <a:latin typeface="Open Sans Semibold"/>
                <a:ea typeface="Calibri"/>
                <a:cs typeface="Open Sans Semibold"/>
                <a:sym typeface="Calibri"/>
              </a:rPr>
              <a:t>Circuit-Switched Networks</a:t>
            </a:r>
          </a:p>
          <a:p>
            <a:pPr marL="342900" lvl="0" indent="-342900">
              <a:spcBef>
                <a:spcPts val="525"/>
              </a:spcBef>
              <a:spcAft>
                <a:spcPts val="600"/>
              </a:spcAft>
              <a:buClr>
                <a:srgbClr val="006F52"/>
              </a:buClr>
              <a:buSzPct val="100000"/>
              <a:buFont typeface="Arial" panose="020B0604020202020204" pitchFamily="34" charset="0"/>
              <a:buChar char="•"/>
            </a:pPr>
            <a:r>
              <a:rPr lang="en-US" sz="2400" dirty="0">
                <a:solidFill>
                  <a:srgbClr val="000000"/>
                </a:solidFill>
                <a:latin typeface="Open Sans Semibold"/>
                <a:ea typeface="Calibri"/>
                <a:cs typeface="Open Sans Semibold"/>
                <a:sym typeface="Calibri"/>
              </a:rPr>
              <a:t>Packet-Switched Networks</a:t>
            </a:r>
          </a:p>
          <a:p>
            <a:pPr lvl="0">
              <a:spcBef>
                <a:spcPts val="525"/>
              </a:spcBef>
              <a:spcAft>
                <a:spcPts val="600"/>
              </a:spcAft>
              <a:buClr>
                <a:srgbClr val="006F52"/>
              </a:buClr>
              <a:buSzPct val="100000"/>
            </a:pPr>
            <a:endParaRPr lang="en-US" sz="2400" dirty="0">
              <a:solidFill>
                <a:srgbClr val="000000"/>
              </a:solidFill>
              <a:latin typeface="Open Sans Semibold"/>
              <a:ea typeface="Calibri"/>
              <a:cs typeface="Open Sans Semibold"/>
              <a:sym typeface="Calibri"/>
            </a:endParaRPr>
          </a:p>
          <a:p>
            <a:pPr lvl="0">
              <a:spcBef>
                <a:spcPts val="525"/>
              </a:spcBef>
              <a:spcAft>
                <a:spcPts val="600"/>
              </a:spcAft>
              <a:buClr>
                <a:srgbClr val="006F52"/>
              </a:buClr>
              <a:buSzPct val="100000"/>
            </a:pPr>
            <a:endParaRPr lang="en-US" sz="2400"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1219524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dirty="0"/>
              <a:t>Virtualized Networks (continued)</a:t>
            </a:r>
            <a:endParaRPr lang="en-US" sz="6000" dirty="0"/>
          </a:p>
        </p:txBody>
      </p:sp>
      <p:sp>
        <p:nvSpPr>
          <p:cNvPr id="4" name="Content Placeholder 3">
            <a:extLst>
              <a:ext uri="{FF2B5EF4-FFF2-40B4-BE49-F238E27FC236}">
                <a16:creationId xmlns:a16="http://schemas.microsoft.com/office/drawing/2014/main" id="{C0C52450-D0F3-4715-A92B-66D00E0EF42E}"/>
              </a:ext>
            </a:extLst>
          </p:cNvPr>
          <p:cNvSpPr>
            <a:spLocks noGrp="1"/>
          </p:cNvSpPr>
          <p:nvPr>
            <p:ph sz="half" idx="10"/>
          </p:nvPr>
        </p:nvSpPr>
        <p:spPr/>
        <p:txBody>
          <a:bodyPr/>
          <a:lstStyle/>
          <a:p>
            <a:r>
              <a:rPr lang="en-US" dirty="0"/>
              <a:t>Software-defined network (SDN) is defined by three separate planes or layers:</a:t>
            </a:r>
          </a:p>
          <a:p>
            <a:pPr lvl="1"/>
            <a:r>
              <a:rPr lang="en-US" dirty="0"/>
              <a:t>Application Layer</a:t>
            </a:r>
          </a:p>
          <a:p>
            <a:pPr lvl="1"/>
            <a:r>
              <a:rPr lang="en-US" dirty="0"/>
              <a:t>Control Layer</a:t>
            </a:r>
          </a:p>
          <a:p>
            <a:pPr lvl="1"/>
            <a:r>
              <a:rPr lang="en-US" dirty="0"/>
              <a:t>Infrastructure Layer</a:t>
            </a:r>
          </a:p>
          <a:p>
            <a:r>
              <a:rPr lang="en-US" dirty="0"/>
              <a:t>Software-defined wide area network (SD-WAN) </a:t>
            </a:r>
          </a:p>
          <a:p>
            <a:endParaRPr lang="en-US" dirty="0"/>
          </a:p>
        </p:txBody>
      </p:sp>
    </p:spTree>
    <p:extLst>
      <p:ext uri="{BB962C8B-B14F-4D97-AF65-F5344CB8AC3E}">
        <p14:creationId xmlns:p14="http://schemas.microsoft.com/office/powerpoint/2010/main" val="2754215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Virtualized Networks (continued)</a:t>
            </a:r>
            <a:endParaRPr lang="en-US" sz="6000" dirty="0"/>
          </a:p>
        </p:txBody>
      </p:sp>
      <p:sp>
        <p:nvSpPr>
          <p:cNvPr id="2" name="Rectangle 1"/>
          <p:cNvSpPr/>
          <p:nvPr/>
        </p:nvSpPr>
        <p:spPr>
          <a:xfrm>
            <a:off x="1195201" y="1702553"/>
            <a:ext cx="10134060" cy="1848583"/>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Content Distribution Networks (CDNs)</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Origin servers</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Edge servers</a:t>
            </a:r>
          </a:p>
          <a:p>
            <a:pPr marL="342900" lvl="0" indent="-342900">
              <a:spcBef>
                <a:spcPts val="525"/>
              </a:spcBef>
              <a:buClr>
                <a:srgbClr val="006F52"/>
              </a:buClr>
              <a:buSzPct val="100000"/>
              <a:buFont typeface="Arial" charset="0"/>
              <a:buChar char="•"/>
            </a:pPr>
            <a:endParaRPr lang="en-US" sz="2400"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241736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Secure Network Components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10</a:t>
            </a:r>
            <a:endParaRPr lang="en-US" sz="4600" dirty="0">
              <a:solidFill>
                <a:srgbClr val="006F53"/>
              </a:solidFill>
            </a:endParaRPr>
          </a:p>
        </p:txBody>
      </p:sp>
    </p:spTree>
    <p:extLst>
      <p:ext uri="{BB962C8B-B14F-4D97-AF65-F5344CB8AC3E}">
        <p14:creationId xmlns:p14="http://schemas.microsoft.com/office/powerpoint/2010/main" val="3946564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347348" cy="4042574"/>
          </a:xfrm>
          <a:prstGeom prst="rect">
            <a:avLst/>
          </a:prstGeom>
        </p:spPr>
        <p:txBody>
          <a:bodyPr/>
          <a:lstStyle/>
          <a:p>
            <a:pPr marL="541338" indent="-541338">
              <a:buClrTx/>
              <a:buSzPct val="100000"/>
              <a:buFont typeface="+mj-lt"/>
              <a:buAutoNum type="arabicPeriod"/>
            </a:pPr>
            <a:r>
              <a:rPr lang="en-US" dirty="0"/>
              <a:t>Recognize relevant network components used to secure communications and differentiate use based upon requirements.</a:t>
            </a:r>
          </a:p>
          <a:p>
            <a:pPr marL="541338" indent="-541338">
              <a:buClrTx/>
              <a:buSzPct val="100000"/>
              <a:buFont typeface="+mj-lt"/>
              <a:buAutoNum type="arabicPeriod"/>
            </a:pPr>
            <a:r>
              <a:rPr lang="en-US" dirty="0"/>
              <a:t>Demonstrate use of secure network components as countermeasures in response to specific threats associated with the Open Systems Interconnection (OSI) model layers 1–7.</a:t>
            </a:r>
          </a:p>
        </p:txBody>
      </p:sp>
    </p:spTree>
    <p:extLst>
      <p:ext uri="{BB962C8B-B14F-4D97-AF65-F5344CB8AC3E}">
        <p14:creationId xmlns:p14="http://schemas.microsoft.com/office/powerpoint/2010/main" val="1593566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Firewalls</a:t>
            </a:r>
            <a:endParaRPr lang="en-US" sz="6000" dirty="0"/>
          </a:p>
        </p:txBody>
      </p:sp>
      <p:sp>
        <p:nvSpPr>
          <p:cNvPr id="2" name="Rectangle 1"/>
          <p:cNvSpPr/>
          <p:nvPr/>
        </p:nvSpPr>
        <p:spPr>
          <a:xfrm>
            <a:off x="1195201" y="1702553"/>
            <a:ext cx="10134060" cy="1334981"/>
          </a:xfrm>
          <a:prstGeom prst="rect">
            <a:avLst/>
          </a:prstGeom>
        </p:spPr>
        <p:txBody>
          <a:bodyPr wrap="square">
            <a:spAutoFit/>
          </a:bodyPr>
          <a:lstStyle/>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Static packet filtering</a:t>
            </a:r>
          </a:p>
          <a:p>
            <a:pPr marL="342900" lvl="0" indent="-342900">
              <a:spcBef>
                <a:spcPts val="525"/>
              </a:spcBef>
              <a:buClr>
                <a:srgbClr val="006F52"/>
              </a:buClr>
              <a:buSzPct val="100000"/>
              <a:buFont typeface="Arial" charset="0"/>
              <a:buChar char="•"/>
            </a:pPr>
            <a:r>
              <a:rPr lang="en-US" sz="2400" dirty="0" err="1">
                <a:solidFill>
                  <a:srgbClr val="000000"/>
                </a:solidFill>
                <a:latin typeface="Open Sans Semibold"/>
                <a:ea typeface="Calibri"/>
                <a:cs typeface="Open Sans Semibold"/>
                <a:sym typeface="Calibri"/>
              </a:rPr>
              <a:t>Stateful</a:t>
            </a:r>
            <a:r>
              <a:rPr lang="en-US" sz="2400" dirty="0">
                <a:solidFill>
                  <a:srgbClr val="000000"/>
                </a:solidFill>
                <a:latin typeface="Open Sans Semibold"/>
                <a:ea typeface="Calibri"/>
                <a:cs typeface="Open Sans Semibold"/>
                <a:sym typeface="Calibri"/>
              </a:rPr>
              <a:t> inspection and dynamic packet filtering</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Next-generation firewalls (NGFWs)</a:t>
            </a:r>
          </a:p>
        </p:txBody>
      </p:sp>
    </p:spTree>
    <p:extLst>
      <p:ext uri="{BB962C8B-B14F-4D97-AF65-F5344CB8AC3E}">
        <p14:creationId xmlns:p14="http://schemas.microsoft.com/office/powerpoint/2010/main" val="2553304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fontScale="90000"/>
          </a:bodyPr>
          <a:lstStyle/>
          <a:p>
            <a:pPr>
              <a:lnSpc>
                <a:spcPct val="110000"/>
              </a:lnSpc>
            </a:pPr>
            <a:r>
              <a:rPr lang="en-US" dirty="0"/>
              <a:t>Intrusion Detection and Prevention Systems (IDS/IPS)</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Host-based intrusion detection system (HIDS)</a:t>
            </a:r>
          </a:p>
          <a:p>
            <a:r>
              <a:rPr lang="en-US" dirty="0"/>
              <a:t>Network-based intrusion detection system (NIDS)</a:t>
            </a:r>
          </a:p>
          <a:p>
            <a:r>
              <a:rPr lang="en-US" dirty="0"/>
              <a:t>Host-based intrusion prevention system (HIPS)</a:t>
            </a:r>
          </a:p>
          <a:p>
            <a:r>
              <a:rPr lang="en-US" dirty="0"/>
              <a:t>Network-based intrusion prevention system (NIPS)</a:t>
            </a:r>
          </a:p>
          <a:p>
            <a:pPr marL="665163" lvl="1"/>
            <a:r>
              <a:rPr lang="en-US" dirty="0"/>
              <a:t>Signature or pattern-matching systems</a:t>
            </a:r>
          </a:p>
          <a:p>
            <a:pPr marL="665163" lvl="1"/>
            <a:r>
              <a:rPr lang="en-US" dirty="0"/>
              <a:t>Protocol-anomaly-based systems</a:t>
            </a:r>
          </a:p>
          <a:p>
            <a:pPr marL="665163" lvl="1"/>
            <a:r>
              <a:rPr lang="en-US" dirty="0"/>
              <a:t>Statistical-anomaly-based systems </a:t>
            </a:r>
          </a:p>
          <a:p>
            <a:pPr marL="665163" lvl="1"/>
            <a:endParaRPr lang="en-US" dirty="0"/>
          </a:p>
        </p:txBody>
      </p:sp>
    </p:spTree>
    <p:extLst>
      <p:ext uri="{BB962C8B-B14F-4D97-AF65-F5344CB8AC3E}">
        <p14:creationId xmlns:p14="http://schemas.microsoft.com/office/powerpoint/2010/main" val="179809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9" y="1812127"/>
            <a:ext cx="10029824" cy="4207673"/>
          </a:xfrm>
          <a:prstGeom prst="rect">
            <a:avLst/>
          </a:prstGeom>
        </p:spPr>
        <p:txBody>
          <a:bodyPr/>
          <a:lstStyle/>
          <a:p>
            <a:pPr marL="541338" indent="-541338">
              <a:buClrTx/>
              <a:buSzPct val="100000"/>
              <a:buFont typeface="+mj-lt"/>
              <a:buAutoNum type="arabicPeriod" startAt="8"/>
            </a:pPr>
            <a:r>
              <a:rPr lang="en-US" dirty="0"/>
              <a:t>Demonstrate use of secure network components as countermeasures in response to specific threats associated with the Open Systems Interconnection (OSI) model layers 1–7.</a:t>
            </a:r>
          </a:p>
          <a:p>
            <a:pPr marL="541338" indent="-541338">
              <a:buClrTx/>
              <a:buSzPct val="100000"/>
              <a:buFont typeface="+mj-lt"/>
              <a:buAutoNum type="arabicPeriod" startAt="8"/>
            </a:pPr>
            <a:r>
              <a:rPr lang="en-US" dirty="0"/>
              <a:t>Define secure communications channels that support remote access services and collaboration.</a:t>
            </a:r>
          </a:p>
          <a:p>
            <a:pPr marL="541338" indent="-541338">
              <a:buClrTx/>
              <a:buSzPct val="100000"/>
              <a:buFont typeface="+mj-lt"/>
              <a:buAutoNum type="arabicPeriod" startAt="8"/>
            </a:pPr>
            <a:endParaRPr lang="en-US" dirty="0"/>
          </a:p>
        </p:txBody>
      </p:sp>
    </p:spTree>
    <p:extLst>
      <p:ext uri="{BB962C8B-B14F-4D97-AF65-F5344CB8AC3E}">
        <p14:creationId xmlns:p14="http://schemas.microsoft.com/office/powerpoint/2010/main" val="2768217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Whitelisting/Blacklisting</a:t>
            </a:r>
            <a:endParaRPr lang="en-US" sz="6000" dirty="0"/>
          </a:p>
        </p:txBody>
      </p:sp>
      <p:sp>
        <p:nvSpPr>
          <p:cNvPr id="2" name="Rectangle 1"/>
          <p:cNvSpPr/>
          <p:nvPr/>
        </p:nvSpPr>
        <p:spPr>
          <a:xfrm>
            <a:off x="1195201" y="1702553"/>
            <a:ext cx="10134060" cy="1334981"/>
          </a:xfrm>
          <a:prstGeom prst="rect">
            <a:avLst/>
          </a:prstGeom>
        </p:spPr>
        <p:txBody>
          <a:bodyPr wrap="square">
            <a:spAutoFit/>
          </a:bodyPr>
          <a:lstStyle/>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Whitelist</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Blacklist</a:t>
            </a:r>
          </a:p>
          <a:p>
            <a:pPr marL="342900" lvl="0" indent="-342900">
              <a:spcBef>
                <a:spcPts val="525"/>
              </a:spcBef>
              <a:buClr>
                <a:srgbClr val="006F52"/>
              </a:buClr>
              <a:buSzPct val="100000"/>
              <a:buFont typeface="Arial" charset="0"/>
              <a:buChar char="•"/>
            </a:pPr>
            <a:r>
              <a:rPr lang="en-US" sz="2400" dirty="0" err="1">
                <a:solidFill>
                  <a:srgbClr val="000000"/>
                </a:solidFill>
                <a:latin typeface="Open Sans Semibold"/>
                <a:ea typeface="Calibri"/>
                <a:cs typeface="Open Sans Semibold"/>
                <a:sym typeface="Calibri"/>
              </a:rPr>
              <a:t>Greylist</a:t>
            </a:r>
            <a:endParaRPr lang="en-US" sz="2400"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3168372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Network Access Control (NAC) Devices</a:t>
            </a:r>
            <a:endParaRPr lang="en-US" sz="6000" dirty="0"/>
          </a:p>
        </p:txBody>
      </p:sp>
      <p:sp>
        <p:nvSpPr>
          <p:cNvPr id="2" name="Rectangle 1"/>
          <p:cNvSpPr/>
          <p:nvPr/>
        </p:nvSpPr>
        <p:spPr>
          <a:xfrm>
            <a:off x="1195201" y="1702553"/>
            <a:ext cx="10134060" cy="1771639"/>
          </a:xfrm>
          <a:prstGeom prst="rect">
            <a:avLst/>
          </a:prstGeom>
        </p:spPr>
        <p:txBody>
          <a:bodyPr wrap="square">
            <a:spAutoFit/>
          </a:bodyPr>
          <a:lstStyle/>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Port Address Translation (PAT)</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Proxy firewall</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Proxy types</a:t>
            </a:r>
          </a:p>
          <a:p>
            <a:pPr marL="342900" lvl="0" indent="-342900">
              <a:spcBef>
                <a:spcPts val="525"/>
              </a:spcBef>
              <a:buClr>
                <a:srgbClr val="006F52"/>
              </a:buClr>
              <a:buSzPct val="100000"/>
              <a:buFont typeface="Arial" charset="0"/>
              <a:buChar char="•"/>
            </a:pPr>
            <a:r>
              <a:rPr lang="en-US" sz="2400" dirty="0">
                <a:solidFill>
                  <a:srgbClr val="000000"/>
                </a:solidFill>
                <a:latin typeface="Open Sans Semibold"/>
                <a:ea typeface="Calibri"/>
                <a:cs typeface="Open Sans Semibold"/>
                <a:sym typeface="Calibri"/>
              </a:rPr>
              <a:t>Endpoint security</a:t>
            </a:r>
          </a:p>
        </p:txBody>
      </p:sp>
    </p:spTree>
    <p:extLst>
      <p:ext uri="{BB962C8B-B14F-4D97-AF65-F5344CB8AC3E}">
        <p14:creationId xmlns:p14="http://schemas.microsoft.com/office/powerpoint/2010/main" val="2972070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0" y="3132209"/>
            <a:ext cx="10285335" cy="1362075"/>
          </a:xfrm>
        </p:spPr>
        <p:txBody>
          <a:bodyPr/>
          <a:lstStyle/>
          <a:p>
            <a:r>
              <a:rPr lang="en-US" dirty="0"/>
              <a:t>Secure Communications Channels According to Design</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11</a:t>
            </a:r>
            <a:endParaRPr lang="en-US" sz="4600" dirty="0">
              <a:solidFill>
                <a:srgbClr val="006F53"/>
              </a:solidFill>
            </a:endParaRPr>
          </a:p>
        </p:txBody>
      </p:sp>
    </p:spTree>
    <p:extLst>
      <p:ext uri="{BB962C8B-B14F-4D97-AF65-F5344CB8AC3E}">
        <p14:creationId xmlns:p14="http://schemas.microsoft.com/office/powerpoint/2010/main" val="16787669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Define secure communications channels that support remote access services and collaboration.</a:t>
            </a:r>
          </a:p>
        </p:txBody>
      </p:sp>
    </p:spTree>
    <p:extLst>
      <p:ext uri="{BB962C8B-B14F-4D97-AF65-F5344CB8AC3E}">
        <p14:creationId xmlns:p14="http://schemas.microsoft.com/office/powerpoint/2010/main" val="3336203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996799" cy="1143000"/>
          </a:xfrm>
        </p:spPr>
        <p:txBody>
          <a:bodyPr>
            <a:normAutofit/>
          </a:bodyPr>
          <a:lstStyle/>
          <a:p>
            <a:r>
              <a:rPr lang="en-US" spc="-50" dirty="0"/>
              <a:t>Voice</a:t>
            </a:r>
            <a:endParaRPr lang="en-US" sz="6000" spc="-50" dirty="0"/>
          </a:p>
        </p:txBody>
      </p:sp>
      <p:sp>
        <p:nvSpPr>
          <p:cNvPr id="4" name="Content Placeholder 2"/>
          <p:cNvSpPr>
            <a:spLocks noGrp="1"/>
          </p:cNvSpPr>
          <p:nvPr>
            <p:ph sz="half" idx="10"/>
          </p:nvPr>
        </p:nvSpPr>
        <p:spPr>
          <a:xfrm>
            <a:off x="1195201"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marL="0" lvl="0" indent="0">
              <a:spcBef>
                <a:spcPts val="525"/>
              </a:spcBef>
              <a:spcAft>
                <a:spcPts val="600"/>
              </a:spcAft>
              <a:buClr>
                <a:srgbClr val="006F52"/>
              </a:buClr>
              <a:buSzPct val="100000"/>
              <a:buNone/>
            </a:pPr>
            <a:r>
              <a:rPr lang="en-US" dirty="0">
                <a:ea typeface="Calibri"/>
                <a:sym typeface="Calibri"/>
              </a:rPr>
              <a:t>Voice over Internet Protocol (VoIP)</a:t>
            </a:r>
          </a:p>
          <a:p>
            <a:pPr marL="342900" lvl="0" indent="-342900">
              <a:spcBef>
                <a:spcPts val="525"/>
              </a:spcBef>
              <a:buClr>
                <a:srgbClr val="006F52"/>
              </a:buClr>
              <a:buSzPct val="100000"/>
              <a:buFont typeface="Arial" charset="0"/>
              <a:buChar char="•"/>
            </a:pPr>
            <a:r>
              <a:rPr lang="en-US" dirty="0">
                <a:ea typeface="Calibri"/>
                <a:sym typeface="Calibri"/>
              </a:rPr>
              <a:t>Session Initiation Protocol (SIP)</a:t>
            </a:r>
          </a:p>
          <a:p>
            <a:pPr marL="658813" lvl="1"/>
            <a:r>
              <a:rPr lang="en-US" dirty="0"/>
              <a:t>Quality Issues</a:t>
            </a:r>
          </a:p>
          <a:p>
            <a:pPr marL="903288" lvl="2"/>
            <a:r>
              <a:rPr lang="en-US" dirty="0"/>
              <a:t>Packet loss</a:t>
            </a:r>
          </a:p>
          <a:p>
            <a:pPr marL="903288" lvl="2"/>
            <a:r>
              <a:rPr lang="en-US" dirty="0"/>
              <a:t>Jitter</a:t>
            </a:r>
          </a:p>
          <a:p>
            <a:pPr marL="903288" lvl="2"/>
            <a:r>
              <a:rPr lang="en-US" dirty="0"/>
              <a:t>Sequence errors</a:t>
            </a:r>
          </a:p>
          <a:p>
            <a:pPr lvl="2"/>
            <a:endParaRPr lang="en-US" dirty="0"/>
          </a:p>
          <a:p>
            <a:pPr lvl="2"/>
            <a:endParaRPr lang="en-US" dirty="0"/>
          </a:p>
        </p:txBody>
      </p:sp>
    </p:spTree>
    <p:extLst>
      <p:ext uri="{BB962C8B-B14F-4D97-AF65-F5344CB8AC3E}">
        <p14:creationId xmlns:p14="http://schemas.microsoft.com/office/powerpoint/2010/main" val="4013321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996799" cy="1143000"/>
          </a:xfrm>
        </p:spPr>
        <p:txBody>
          <a:bodyPr>
            <a:normAutofit/>
          </a:bodyPr>
          <a:lstStyle/>
          <a:p>
            <a:r>
              <a:rPr lang="en-US" spc="-50" dirty="0"/>
              <a:t>Multimedia Collaboration</a:t>
            </a:r>
            <a:endParaRPr lang="en-US" sz="6000" spc="-50" dirty="0"/>
          </a:p>
        </p:txBody>
      </p:sp>
      <p:sp>
        <p:nvSpPr>
          <p:cNvPr id="4" name="Content Placeholder 2"/>
          <p:cNvSpPr>
            <a:spLocks noGrp="1"/>
          </p:cNvSpPr>
          <p:nvPr>
            <p:ph sz="half" idx="10"/>
          </p:nvPr>
        </p:nvSpPr>
        <p:spPr>
          <a:xfrm>
            <a:off x="1195201"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a:spcBef>
                <a:spcPts val="525"/>
              </a:spcBef>
              <a:spcAft>
                <a:spcPts val="600"/>
              </a:spcAft>
              <a:buClr>
                <a:srgbClr val="006F52"/>
              </a:buClr>
              <a:buSzPct val="100000"/>
            </a:pPr>
            <a:r>
              <a:rPr lang="en-US" dirty="0">
                <a:ea typeface="Calibri"/>
                <a:sym typeface="Calibri"/>
              </a:rPr>
              <a:t>Peer-to-peer (P2P)</a:t>
            </a:r>
          </a:p>
          <a:p>
            <a:pPr>
              <a:spcBef>
                <a:spcPts val="525"/>
              </a:spcBef>
              <a:spcAft>
                <a:spcPts val="600"/>
              </a:spcAft>
              <a:buClr>
                <a:srgbClr val="006F52"/>
              </a:buClr>
              <a:buSzPct val="100000"/>
            </a:pPr>
            <a:r>
              <a:rPr lang="en-US" dirty="0">
                <a:ea typeface="Calibri"/>
                <a:sym typeface="Calibri"/>
              </a:rPr>
              <a:t>Instant messaging</a:t>
            </a:r>
          </a:p>
          <a:p>
            <a:pPr>
              <a:spcBef>
                <a:spcPts val="525"/>
              </a:spcBef>
              <a:spcAft>
                <a:spcPts val="600"/>
              </a:spcAft>
              <a:buClr>
                <a:srgbClr val="006F52"/>
              </a:buClr>
              <a:buSzPct val="100000"/>
            </a:pPr>
            <a:r>
              <a:rPr lang="en-US" dirty="0">
                <a:ea typeface="Calibri"/>
                <a:sym typeface="Calibri"/>
              </a:rPr>
              <a:t>Internet Relay Chat (IRC)</a:t>
            </a:r>
          </a:p>
        </p:txBody>
      </p:sp>
    </p:spTree>
    <p:extLst>
      <p:ext uri="{BB962C8B-B14F-4D97-AF65-F5344CB8AC3E}">
        <p14:creationId xmlns:p14="http://schemas.microsoft.com/office/powerpoint/2010/main" val="3105784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996799" cy="1143000"/>
          </a:xfrm>
        </p:spPr>
        <p:txBody>
          <a:bodyPr>
            <a:normAutofit/>
          </a:bodyPr>
          <a:lstStyle/>
          <a:p>
            <a:r>
              <a:rPr lang="en-US" spc="-50" dirty="0"/>
              <a:t>Remote Access Tunneling/VPNs</a:t>
            </a:r>
            <a:endParaRPr lang="en-US" sz="6000" spc="-50" dirty="0"/>
          </a:p>
        </p:txBody>
      </p:sp>
      <p:sp>
        <p:nvSpPr>
          <p:cNvPr id="4" name="Content Placeholder 2"/>
          <p:cNvSpPr>
            <a:spLocks noGrp="1"/>
          </p:cNvSpPr>
          <p:nvPr>
            <p:ph sz="half" idx="10"/>
          </p:nvPr>
        </p:nvSpPr>
        <p:spPr>
          <a:xfrm>
            <a:off x="1195201"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a:spcBef>
                <a:spcPts val="525"/>
              </a:spcBef>
              <a:spcAft>
                <a:spcPts val="600"/>
              </a:spcAft>
              <a:buClr>
                <a:srgbClr val="006F52"/>
              </a:buClr>
              <a:buSzPct val="100000"/>
            </a:pPr>
            <a:r>
              <a:rPr lang="en-US" dirty="0">
                <a:ea typeface="Calibri"/>
                <a:sym typeface="Calibri"/>
              </a:rPr>
              <a:t>Virtual private network (VPN)</a:t>
            </a:r>
          </a:p>
          <a:p>
            <a:pPr>
              <a:spcBef>
                <a:spcPts val="525"/>
              </a:spcBef>
              <a:spcAft>
                <a:spcPts val="600"/>
              </a:spcAft>
              <a:buClr>
                <a:srgbClr val="006F52"/>
              </a:buClr>
              <a:buSzPct val="100000"/>
            </a:pPr>
            <a:r>
              <a:rPr lang="en-US" dirty="0">
                <a:ea typeface="Calibri"/>
                <a:sym typeface="Calibri"/>
              </a:rPr>
              <a:t>Layer 2 Tunneling Protocol (L2TP)</a:t>
            </a:r>
          </a:p>
          <a:p>
            <a:pPr>
              <a:spcBef>
                <a:spcPts val="525"/>
              </a:spcBef>
              <a:spcAft>
                <a:spcPts val="600"/>
              </a:spcAft>
              <a:buClr>
                <a:srgbClr val="006F52"/>
              </a:buClr>
              <a:buSzPct val="100000"/>
            </a:pPr>
            <a:r>
              <a:rPr lang="en-US" dirty="0">
                <a:ea typeface="Calibri"/>
                <a:sym typeface="Calibri"/>
              </a:rPr>
              <a:t>IP security (IPSec) </a:t>
            </a:r>
          </a:p>
          <a:p>
            <a:pPr>
              <a:spcBef>
                <a:spcPts val="525"/>
              </a:spcBef>
              <a:spcAft>
                <a:spcPts val="600"/>
              </a:spcAft>
              <a:buClr>
                <a:srgbClr val="006F52"/>
              </a:buClr>
              <a:buSzPct val="100000"/>
            </a:pPr>
            <a:r>
              <a:rPr lang="en-US" dirty="0">
                <a:ea typeface="Calibri"/>
                <a:sym typeface="Calibri"/>
              </a:rPr>
              <a:t>SSL/VPN</a:t>
            </a:r>
          </a:p>
        </p:txBody>
      </p:sp>
    </p:spTree>
    <p:extLst>
      <p:ext uri="{BB962C8B-B14F-4D97-AF65-F5344CB8AC3E}">
        <p14:creationId xmlns:p14="http://schemas.microsoft.com/office/powerpoint/2010/main" val="15298119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658133" cy="1143000"/>
          </a:xfrm>
        </p:spPr>
        <p:txBody>
          <a:bodyPr>
            <a:normAutofit/>
          </a:bodyPr>
          <a:lstStyle/>
          <a:p>
            <a:pPr>
              <a:lnSpc>
                <a:spcPct val="110000"/>
              </a:lnSpc>
            </a:pPr>
            <a:r>
              <a:rPr lang="en-US" spc="-50" dirty="0"/>
              <a:t>Case Network Security Incident Mitigation</a:t>
            </a:r>
            <a:endParaRPr lang="en-US" sz="6000" spc="-50" dirty="0"/>
          </a:p>
        </p:txBody>
      </p:sp>
      <p:sp>
        <p:nvSpPr>
          <p:cNvPr id="4" name="Content Placeholder 2"/>
          <p:cNvSpPr>
            <a:spLocks noGrp="1"/>
          </p:cNvSpPr>
          <p:nvPr>
            <p:ph sz="half" idx="10"/>
          </p:nvPr>
        </p:nvSpPr>
        <p:spPr>
          <a:xfrm>
            <a:off x="1195200" y="1812126"/>
            <a:ext cx="10658133"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marL="0" lvl="0" indent="0">
              <a:spcBef>
                <a:spcPts val="525"/>
              </a:spcBef>
              <a:spcAft>
                <a:spcPts val="600"/>
              </a:spcAft>
              <a:buClr>
                <a:srgbClr val="006F52"/>
              </a:buClr>
              <a:buSzPct val="100000"/>
              <a:buNone/>
            </a:pPr>
            <a:r>
              <a:rPr lang="en-US" b="1" dirty="0">
                <a:ea typeface="Calibri"/>
                <a:sym typeface="Calibri"/>
              </a:rPr>
              <a:t>INSTRUCTIONS</a:t>
            </a:r>
          </a:p>
          <a:p>
            <a:pPr marL="0" lvl="0" indent="0">
              <a:spcBef>
                <a:spcPts val="525"/>
              </a:spcBef>
              <a:spcAft>
                <a:spcPts val="600"/>
              </a:spcAft>
              <a:buClr>
                <a:srgbClr val="006F52"/>
              </a:buClr>
              <a:buSzPct val="100000"/>
              <a:buNone/>
            </a:pPr>
            <a:r>
              <a:rPr lang="en-US" sz="2200" dirty="0">
                <a:ea typeface="Calibri"/>
                <a:sym typeface="Calibri"/>
              </a:rPr>
              <a:t>To accomplish the next exercise, we will work in small groups. </a:t>
            </a:r>
          </a:p>
          <a:p>
            <a:pPr marL="0" lvl="0" indent="0">
              <a:spcBef>
                <a:spcPts val="525"/>
              </a:spcBef>
              <a:buClr>
                <a:srgbClr val="006F52"/>
              </a:buClr>
              <a:buSzPct val="100000"/>
              <a:buNone/>
            </a:pPr>
            <a:r>
              <a:rPr lang="en-US" sz="2200" b="1" dirty="0">
                <a:ea typeface="Calibri"/>
                <a:sym typeface="Calibri"/>
              </a:rPr>
              <a:t>Part I </a:t>
            </a:r>
            <a:r>
              <a:rPr lang="en-US" sz="2200" dirty="0">
                <a:ea typeface="Calibri"/>
                <a:sym typeface="Calibri"/>
              </a:rPr>
              <a:t>Each person will briefly (1 min or less) relate a current event incident related to a lack of communication and network security of a system they are familiar with. The team should choose a single critical incident from the events related to use for Part II.</a:t>
            </a:r>
          </a:p>
          <a:p>
            <a:pPr marL="0" lvl="0" indent="0">
              <a:spcBef>
                <a:spcPts val="525"/>
              </a:spcBef>
              <a:buClr>
                <a:srgbClr val="006F52"/>
              </a:buClr>
              <a:buSzPct val="100000"/>
              <a:buNone/>
            </a:pPr>
            <a:r>
              <a:rPr lang="en-US" sz="2200" b="1" dirty="0">
                <a:ea typeface="Calibri"/>
                <a:sym typeface="Calibri"/>
              </a:rPr>
              <a:t>Part II </a:t>
            </a:r>
            <a:r>
              <a:rPr lang="en-US" sz="2200" dirty="0">
                <a:ea typeface="Calibri"/>
                <a:sym typeface="Calibri"/>
              </a:rPr>
              <a:t>The group will take the critical event and produce two or three threats executed on a vulnerability from the case and the appropriate countermeasure to mitigate it. Reference Modules 2-9. [Use the blank Threat/Countermeasure charts in your CBK guide.]</a:t>
            </a:r>
          </a:p>
        </p:txBody>
      </p:sp>
      <p:pic>
        <p:nvPicPr>
          <p:cNvPr id="6" name="Picture 5" descr="case-study-green.ai">
            <a:extLst>
              <a:ext uri="{FF2B5EF4-FFF2-40B4-BE49-F238E27FC236}">
                <a16:creationId xmlns:a16="http://schemas.microsoft.com/office/drawing/2014/main" id="{891714A4-279B-457E-BC04-102FD554B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76" y="627726"/>
            <a:ext cx="1048597" cy="944147"/>
          </a:xfrm>
          <a:prstGeom prst="rect">
            <a:avLst/>
          </a:prstGeom>
        </p:spPr>
      </p:pic>
    </p:spTree>
    <p:extLst>
      <p:ext uri="{BB962C8B-B14F-4D97-AF65-F5344CB8AC3E}">
        <p14:creationId xmlns:p14="http://schemas.microsoft.com/office/powerpoint/2010/main" val="1959959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07221" y="3132209"/>
            <a:ext cx="8987112" cy="1362075"/>
          </a:xfrm>
        </p:spPr>
        <p:txBody>
          <a:bodyPr/>
          <a:lstStyle/>
          <a:p>
            <a:r>
              <a:rPr lang="en-US" dirty="0"/>
              <a:t>Domain Review</a:t>
            </a:r>
            <a:endParaRPr lang="en-US" dirty="0">
              <a:solidFill>
                <a:srgbClr val="000000"/>
              </a:solidFill>
            </a:endParaRPr>
          </a:p>
        </p:txBody>
      </p:sp>
      <p:sp>
        <p:nvSpPr>
          <p:cNvPr id="7"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12</a:t>
            </a:r>
            <a:endParaRPr lang="en-US" sz="4600" dirty="0">
              <a:solidFill>
                <a:srgbClr val="006F53"/>
              </a:solidFill>
            </a:endParaRPr>
          </a:p>
        </p:txBody>
      </p:sp>
    </p:spTree>
    <p:extLst>
      <p:ext uri="{BB962C8B-B14F-4D97-AF65-F5344CB8AC3E}">
        <p14:creationId xmlns:p14="http://schemas.microsoft.com/office/powerpoint/2010/main" val="1010516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996799" cy="1143000"/>
          </a:xfrm>
        </p:spPr>
        <p:txBody>
          <a:bodyPr>
            <a:normAutofit/>
          </a:bodyPr>
          <a:lstStyle/>
          <a:p>
            <a:r>
              <a:rPr lang="en-US" spc="-50" dirty="0"/>
              <a:t>Domain Summary</a:t>
            </a:r>
            <a:endParaRPr lang="en-US" sz="6000" spc="-50" dirty="0"/>
          </a:p>
        </p:txBody>
      </p:sp>
      <p:sp>
        <p:nvSpPr>
          <p:cNvPr id="4" name="Content Placeholder 2"/>
          <p:cNvSpPr>
            <a:spLocks noGrp="1"/>
          </p:cNvSpPr>
          <p:nvPr>
            <p:ph sz="half" idx="10"/>
          </p:nvPr>
        </p:nvSpPr>
        <p:spPr>
          <a:xfrm>
            <a:off x="1195201"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marL="0" lvl="0" indent="0">
              <a:spcBef>
                <a:spcPts val="525"/>
              </a:spcBef>
              <a:spcAft>
                <a:spcPts val="600"/>
              </a:spcAft>
              <a:buClr>
                <a:srgbClr val="006F52"/>
              </a:buClr>
              <a:buSzPct val="100000"/>
              <a:buNone/>
            </a:pPr>
            <a:r>
              <a:rPr lang="en-US" dirty="0">
                <a:ea typeface="Calibri"/>
                <a:sym typeface="Calibri"/>
              </a:rPr>
              <a:t>Solid understanding of the elements that comprise communication and network security coupled with an accurate measure of business needs leads to a meaningful approach to protection. Keeping abreast of ever changing attack surfaces and continuous monitoring of emerging threats will enhanced the approach to communication and network security.</a:t>
            </a:r>
          </a:p>
        </p:txBody>
      </p:sp>
    </p:spTree>
    <p:extLst>
      <p:ext uri="{BB962C8B-B14F-4D97-AF65-F5344CB8AC3E}">
        <p14:creationId xmlns:p14="http://schemas.microsoft.com/office/powerpoint/2010/main" val="312257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sz="6000" dirty="0"/>
              <a:t>Domain Agenda </a:t>
            </a:r>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613866660"/>
              </p:ext>
            </p:extLst>
          </p:nvPr>
        </p:nvGraphicFramePr>
        <p:xfrm>
          <a:off x="1289578" y="1782820"/>
          <a:ext cx="10025572" cy="4835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82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a:pPr>
            <a:r>
              <a:rPr lang="en-US" dirty="0"/>
              <a:t>A system user is sending an instruction from their source node to a destination node. The instruction tells the receiving station to create space for coming incoming fragments that are not equivalent to the actual fragment size. What is happening?</a:t>
            </a:r>
          </a:p>
          <a:p>
            <a:pPr marL="623888" indent="-623888">
              <a:buClrTx/>
              <a:buSzPct val="100000"/>
              <a:buFont typeface="+mj-lt"/>
              <a:buAutoNum type="alphaUcPeriod"/>
            </a:pPr>
            <a:r>
              <a:rPr lang="en-US" dirty="0"/>
              <a:t>A normal process of fragmentation</a:t>
            </a:r>
          </a:p>
          <a:p>
            <a:pPr marL="623888" indent="-623888">
              <a:buClrTx/>
              <a:buSzPct val="100000"/>
              <a:buFont typeface="+mj-lt"/>
              <a:buAutoNum type="alphaUcPeriod"/>
            </a:pPr>
            <a:r>
              <a:rPr lang="en-US" dirty="0"/>
              <a:t>Anvil attack </a:t>
            </a:r>
          </a:p>
          <a:p>
            <a:pPr marL="623888" indent="-623888">
              <a:buClrTx/>
              <a:buSzPct val="100000"/>
              <a:buFont typeface="+mj-lt"/>
              <a:buAutoNum type="alphaUcPeriod"/>
            </a:pPr>
            <a:r>
              <a:rPr lang="en-US" dirty="0"/>
              <a:t>Teardrop attack</a:t>
            </a:r>
          </a:p>
          <a:p>
            <a:pPr marL="623888" indent="-623888">
              <a:buClrTx/>
              <a:buSzPct val="100000"/>
              <a:buFont typeface="+mj-lt"/>
              <a:buAutoNum type="alphaUcPeriod"/>
            </a:pPr>
            <a:r>
              <a:rPr lang="en-US" dirty="0"/>
              <a:t>Level attack</a:t>
            </a:r>
          </a:p>
        </p:txBody>
      </p:sp>
    </p:spTree>
    <p:extLst>
      <p:ext uri="{BB962C8B-B14F-4D97-AF65-F5344CB8AC3E}">
        <p14:creationId xmlns:p14="http://schemas.microsoft.com/office/powerpoint/2010/main" val="10340556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dirty="0"/>
          </a:p>
          <a:p>
            <a:pPr marL="0" indent="0">
              <a:buNone/>
            </a:pPr>
            <a:r>
              <a:rPr lang="en-US" dirty="0"/>
              <a:t>The teardrop attack exploits the fragmentation process at the destination station to place corrupt data into the fragmentation space. </a:t>
            </a:r>
          </a:p>
        </p:txBody>
      </p:sp>
    </p:spTree>
    <p:extLst>
      <p:ext uri="{BB962C8B-B14F-4D97-AF65-F5344CB8AC3E}">
        <p14:creationId xmlns:p14="http://schemas.microsoft.com/office/powerpoint/2010/main" val="11509597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startAt="2"/>
            </a:pPr>
            <a:r>
              <a:rPr lang="en-US" dirty="0"/>
              <a:t>At what layer of the Open Systems Interconnection (OSI) model does the Address Resolution Protocol (ARP) resolve?</a:t>
            </a:r>
          </a:p>
          <a:p>
            <a:pPr marL="623888" indent="-623888">
              <a:buClrTx/>
              <a:buSzPct val="100000"/>
              <a:buFont typeface="+mj-lt"/>
              <a:buAutoNum type="alphaUcPeriod"/>
            </a:pPr>
            <a:r>
              <a:rPr lang="en-US" dirty="0"/>
              <a:t>Layer 2 Data-Link Layer</a:t>
            </a:r>
          </a:p>
          <a:p>
            <a:pPr marL="623888" indent="-623888">
              <a:buClrTx/>
              <a:buSzPct val="100000"/>
              <a:buFont typeface="+mj-lt"/>
              <a:buAutoNum type="alphaUcPeriod"/>
            </a:pPr>
            <a:r>
              <a:rPr lang="en-US" dirty="0"/>
              <a:t>Layer 3 Network Layer</a:t>
            </a:r>
          </a:p>
          <a:p>
            <a:pPr marL="623888" indent="-623888">
              <a:buClrTx/>
              <a:buSzPct val="100000"/>
              <a:buFont typeface="+mj-lt"/>
              <a:buAutoNum type="alphaUcPeriod"/>
            </a:pPr>
            <a:r>
              <a:rPr lang="en-US" dirty="0"/>
              <a:t>Layer 4 Transport Layer</a:t>
            </a:r>
          </a:p>
          <a:p>
            <a:pPr marL="623888" indent="-623888">
              <a:buClrTx/>
              <a:buSzPct val="100000"/>
              <a:buFont typeface="+mj-lt"/>
              <a:buAutoNum type="alphaUcPeriod"/>
            </a:pPr>
            <a:r>
              <a:rPr lang="en-US" dirty="0"/>
              <a:t>Layer 5 Presentation Layer</a:t>
            </a:r>
          </a:p>
        </p:txBody>
      </p:sp>
    </p:spTree>
    <p:extLst>
      <p:ext uri="{BB962C8B-B14F-4D97-AF65-F5344CB8AC3E}">
        <p14:creationId xmlns:p14="http://schemas.microsoft.com/office/powerpoint/2010/main" val="1455326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9562875" cy="4080674"/>
          </a:xfrm>
          <a:prstGeom prst="rect">
            <a:avLst/>
          </a:prstGeom>
        </p:spPr>
        <p:txBody>
          <a:bodyPr/>
          <a:lstStyle/>
          <a:p>
            <a:pPr marL="0" indent="0">
              <a:buNone/>
            </a:pPr>
            <a:r>
              <a:rPr lang="en-US" dirty="0"/>
              <a:t>The correct answer is A. </a:t>
            </a:r>
          </a:p>
          <a:p>
            <a:pPr marL="0" indent="0">
              <a:buNone/>
            </a:pPr>
            <a:endParaRPr lang="en-US" dirty="0"/>
          </a:p>
          <a:p>
            <a:pPr marL="0" indent="0">
              <a:buNone/>
            </a:pPr>
            <a:r>
              <a:rPr lang="en-US" dirty="0"/>
              <a:t>ARP resolves IP addresses to MAC addresses at Layer 2.</a:t>
            </a:r>
          </a:p>
        </p:txBody>
      </p:sp>
    </p:spTree>
    <p:extLst>
      <p:ext uri="{BB962C8B-B14F-4D97-AF65-F5344CB8AC3E}">
        <p14:creationId xmlns:p14="http://schemas.microsoft.com/office/powerpoint/2010/main" val="2817056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271760" cy="4042574"/>
          </a:xfrm>
          <a:prstGeom prst="rect">
            <a:avLst/>
          </a:prstGeom>
        </p:spPr>
        <p:txBody>
          <a:bodyPr/>
          <a:lstStyle/>
          <a:p>
            <a:pPr marL="457200" indent="-457200">
              <a:spcAft>
                <a:spcPts val="1600"/>
              </a:spcAft>
              <a:buClrTx/>
              <a:buSzPct val="100000"/>
              <a:buFont typeface="+mj-lt"/>
              <a:buAutoNum type="arabicPeriod" startAt="3"/>
            </a:pPr>
            <a:r>
              <a:rPr lang="en-US" dirty="0"/>
              <a:t>A remote workstation is attempting to probe your workstation by means of port 79 (finger), what is the minimum technology that can be used to block this incursion?</a:t>
            </a:r>
          </a:p>
          <a:p>
            <a:pPr marL="623888" indent="-623888">
              <a:buClrTx/>
              <a:buSzPct val="100000"/>
              <a:buFont typeface="+mj-lt"/>
              <a:buAutoNum type="alphaUcPeriod"/>
            </a:pPr>
            <a:r>
              <a:rPr lang="en-US" dirty="0"/>
              <a:t>Access control list (ACL)</a:t>
            </a:r>
          </a:p>
          <a:p>
            <a:pPr marL="623888" indent="-623888">
              <a:buClrTx/>
              <a:buSzPct val="100000"/>
              <a:buFont typeface="+mj-lt"/>
              <a:buAutoNum type="alphaUcPeriod"/>
            </a:pPr>
            <a:r>
              <a:rPr lang="en-US" dirty="0"/>
              <a:t>Dynamic packet filtering</a:t>
            </a:r>
          </a:p>
          <a:p>
            <a:pPr marL="623888" indent="-623888">
              <a:buClrTx/>
              <a:buSzPct val="100000"/>
              <a:buFont typeface="+mj-lt"/>
              <a:buAutoNum type="alphaUcPeriod"/>
            </a:pPr>
            <a:r>
              <a:rPr lang="en-US" dirty="0"/>
              <a:t>Next generation firewall</a:t>
            </a:r>
          </a:p>
          <a:p>
            <a:pPr marL="623888" indent="-623888">
              <a:buClrTx/>
              <a:buSzPct val="100000"/>
              <a:buFont typeface="+mj-lt"/>
              <a:buAutoNum type="alphaUcPeriod"/>
            </a:pPr>
            <a:r>
              <a:rPr lang="en-US" dirty="0"/>
              <a:t>Web application firewall</a:t>
            </a:r>
          </a:p>
        </p:txBody>
      </p:sp>
    </p:spTree>
    <p:extLst>
      <p:ext uri="{BB962C8B-B14F-4D97-AF65-F5344CB8AC3E}">
        <p14:creationId xmlns:p14="http://schemas.microsoft.com/office/powerpoint/2010/main" val="3241312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A. </a:t>
            </a:r>
          </a:p>
          <a:p>
            <a:pPr marL="0" indent="0">
              <a:buNone/>
            </a:pPr>
            <a:endParaRPr lang="en-US" dirty="0"/>
          </a:p>
          <a:p>
            <a:pPr marL="0" indent="0">
              <a:buNone/>
            </a:pPr>
            <a:r>
              <a:rPr lang="en-US" dirty="0"/>
              <a:t>Access control lists define if an IP address or port can be allowed or denied into a network. Dynamic packet filtering and next generation firewalls are beyond the minimum technology necessary to prevent the attack.</a:t>
            </a:r>
          </a:p>
        </p:txBody>
      </p:sp>
    </p:spTree>
    <p:extLst>
      <p:ext uri="{BB962C8B-B14F-4D97-AF65-F5344CB8AC3E}">
        <p14:creationId xmlns:p14="http://schemas.microsoft.com/office/powerpoint/2010/main" val="15595810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9656266" cy="4042574"/>
          </a:xfrm>
          <a:prstGeom prst="rect">
            <a:avLst/>
          </a:prstGeom>
        </p:spPr>
        <p:txBody>
          <a:bodyPr/>
          <a:lstStyle/>
          <a:p>
            <a:pPr marL="457200" indent="-457200">
              <a:spcAft>
                <a:spcPts val="1600"/>
              </a:spcAft>
              <a:buClrTx/>
              <a:buSzPct val="100000"/>
              <a:buFont typeface="+mj-lt"/>
              <a:buAutoNum type="arabicPeriod" startAt="4"/>
            </a:pPr>
            <a:r>
              <a:rPr lang="en-US" dirty="0"/>
              <a:t>Which Lightweight Directory Access Protocol (LDAP) attribute defines a portion of a directory access protocol name that can resolve by Domain Name Service (DNS)?</a:t>
            </a:r>
          </a:p>
          <a:p>
            <a:pPr marL="623888" indent="-623888">
              <a:buClrTx/>
              <a:buSzPct val="100000"/>
              <a:buFont typeface="+mj-lt"/>
              <a:buAutoNum type="alphaUcPeriod"/>
            </a:pPr>
            <a:r>
              <a:rPr lang="en-US" dirty="0"/>
              <a:t>Relative domain</a:t>
            </a:r>
          </a:p>
          <a:p>
            <a:pPr marL="623888" indent="-623888">
              <a:buClrTx/>
              <a:buSzPct val="100000"/>
              <a:buFont typeface="+mj-lt"/>
              <a:buAutoNum type="alphaUcPeriod"/>
            </a:pPr>
            <a:r>
              <a:rPr lang="en-US" dirty="0"/>
              <a:t>Domain component</a:t>
            </a:r>
          </a:p>
          <a:p>
            <a:pPr marL="623888" indent="-623888">
              <a:buClrTx/>
              <a:buSzPct val="100000"/>
              <a:buFont typeface="+mj-lt"/>
              <a:buAutoNum type="alphaUcPeriod"/>
            </a:pPr>
            <a:r>
              <a:rPr lang="en-US" dirty="0"/>
              <a:t>Organizational systems</a:t>
            </a:r>
          </a:p>
          <a:p>
            <a:pPr marL="623888" indent="-623888">
              <a:buClrTx/>
              <a:buSzPct val="100000"/>
              <a:buFont typeface="+mj-lt"/>
              <a:buAutoNum type="alphaUcPeriod"/>
            </a:pPr>
            <a:r>
              <a:rPr lang="en-US" dirty="0"/>
              <a:t>Distinguished unit</a:t>
            </a:r>
          </a:p>
        </p:txBody>
      </p:sp>
    </p:spTree>
    <p:extLst>
      <p:ext uri="{BB962C8B-B14F-4D97-AF65-F5344CB8AC3E}">
        <p14:creationId xmlns:p14="http://schemas.microsoft.com/office/powerpoint/2010/main" val="1863888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dirty="0"/>
          </a:p>
          <a:p>
            <a:pPr marL="0" indent="0">
              <a:buNone/>
            </a:pPr>
            <a:r>
              <a:rPr lang="en-US" dirty="0"/>
              <a:t>A domain component is the only item that is an attribute of LDAP and that can be resolved by DNS.</a:t>
            </a:r>
          </a:p>
        </p:txBody>
      </p:sp>
    </p:spTree>
    <p:extLst>
      <p:ext uri="{BB962C8B-B14F-4D97-AF65-F5344CB8AC3E}">
        <p14:creationId xmlns:p14="http://schemas.microsoft.com/office/powerpoint/2010/main" val="3645414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5"/>
            </a:pPr>
            <a:r>
              <a:rPr lang="en-US" dirty="0"/>
              <a:t>You have inherited a version 1 Simple Network Management Protocol (SNMP) system. What is the primary risk associated with utilizing this version?</a:t>
            </a:r>
          </a:p>
          <a:p>
            <a:pPr marL="623888" indent="-623888">
              <a:buClrTx/>
              <a:buSzPct val="100000"/>
              <a:buFont typeface="+mj-lt"/>
              <a:buAutoNum type="alphaUcPeriod"/>
            </a:pPr>
            <a:r>
              <a:rPr lang="en-US" dirty="0"/>
              <a:t>Unencrypted traffic</a:t>
            </a:r>
          </a:p>
          <a:p>
            <a:pPr marL="623888" indent="-623888">
              <a:buClrTx/>
              <a:buSzPct val="100000"/>
              <a:buFont typeface="+mj-lt"/>
              <a:buAutoNum type="alphaUcPeriod"/>
            </a:pPr>
            <a:r>
              <a:rPr lang="en-US" dirty="0"/>
              <a:t>Routers rejecting “gets”</a:t>
            </a:r>
          </a:p>
          <a:p>
            <a:pPr marL="623888" indent="-623888">
              <a:buClrTx/>
              <a:buSzPct val="100000"/>
              <a:buFont typeface="+mj-lt"/>
              <a:buAutoNum type="alphaUcPeriod"/>
            </a:pPr>
            <a:r>
              <a:rPr lang="en-US" dirty="0"/>
              <a:t>Switches </a:t>
            </a:r>
            <a:r>
              <a:rPr lang="en-US"/>
              <a:t>rejecting “not”</a:t>
            </a:r>
            <a:endParaRPr lang="en-US" dirty="0"/>
          </a:p>
          <a:p>
            <a:pPr marL="623888" indent="-623888">
              <a:buClrTx/>
              <a:buSzPct val="100000"/>
              <a:buFont typeface="+mj-lt"/>
              <a:buAutoNum type="alphaUcPeriod"/>
            </a:pPr>
            <a:r>
              <a:rPr lang="en-US" dirty="0"/>
              <a:t>Connecting to systems without authentication</a:t>
            </a:r>
          </a:p>
        </p:txBody>
      </p:sp>
    </p:spTree>
    <p:extLst>
      <p:ext uri="{BB962C8B-B14F-4D97-AF65-F5344CB8AC3E}">
        <p14:creationId xmlns:p14="http://schemas.microsoft.com/office/powerpoint/2010/main" val="2389004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dirty="0"/>
          </a:p>
          <a:p>
            <a:pPr marL="0" indent="0">
              <a:buNone/>
            </a:pPr>
            <a:r>
              <a:rPr lang="en-US" dirty="0"/>
              <a:t>A rogue user can simply connect to an SNMP v1 system by means of a public or private community string without need for authentication.</a:t>
            </a:r>
          </a:p>
        </p:txBody>
      </p:sp>
    </p:spTree>
    <p:extLst>
      <p:ext uri="{BB962C8B-B14F-4D97-AF65-F5344CB8AC3E}">
        <p14:creationId xmlns:p14="http://schemas.microsoft.com/office/powerpoint/2010/main" val="235017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a:t>Domain Agenda (continued)</a:t>
            </a:r>
            <a:endParaRPr lang="en-US" sz="6000" dirty="0"/>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93625771"/>
              </p:ext>
            </p:extLst>
          </p:nvPr>
        </p:nvGraphicFramePr>
        <p:xfrm>
          <a:off x="1303689" y="1811042"/>
          <a:ext cx="10025572" cy="4807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066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95201" y="1827624"/>
            <a:ext cx="10356427" cy="4042574"/>
          </a:xfrm>
          <a:prstGeom prst="rect">
            <a:avLst/>
          </a:prstGeom>
        </p:spPr>
        <p:txBody>
          <a:bodyPr/>
          <a:lstStyle/>
          <a:p>
            <a:pPr marL="457200" indent="-457200">
              <a:spcAft>
                <a:spcPts val="1600"/>
              </a:spcAft>
              <a:buClrTx/>
              <a:buSzPct val="100000"/>
              <a:buFont typeface="+mj-lt"/>
              <a:buAutoNum type="arabicPeriod" startAt="6"/>
            </a:pPr>
            <a:r>
              <a:rPr lang="en-US" dirty="0"/>
              <a:t>A Smurf attack exploits the spoofed address of _____.</a:t>
            </a:r>
          </a:p>
          <a:p>
            <a:pPr marL="623888" indent="-623888">
              <a:buClrTx/>
              <a:buSzPct val="100000"/>
              <a:buFont typeface="+mj-lt"/>
              <a:buAutoNum type="alphaUcPeriod"/>
            </a:pPr>
            <a:r>
              <a:rPr lang="en-US" dirty="0"/>
              <a:t>an attacker and an ICMP echo request</a:t>
            </a:r>
          </a:p>
          <a:p>
            <a:pPr marL="623888" indent="-623888">
              <a:buClrTx/>
              <a:buSzPct val="100000"/>
              <a:buFont typeface="+mj-lt"/>
              <a:buAutoNum type="alphaUcPeriod"/>
            </a:pPr>
            <a:r>
              <a:rPr lang="en-US" dirty="0"/>
              <a:t>a victim and a UDP port 7 message</a:t>
            </a:r>
          </a:p>
          <a:p>
            <a:pPr marL="623888" indent="-623888">
              <a:buClrTx/>
              <a:buSzPct val="100000"/>
              <a:buFont typeface="+mj-lt"/>
              <a:buAutoNum type="alphaUcPeriod"/>
            </a:pPr>
            <a:r>
              <a:rPr lang="en-US" dirty="0"/>
              <a:t>a victim and an ICMP echo request</a:t>
            </a:r>
          </a:p>
          <a:p>
            <a:pPr marL="623888" indent="-623888">
              <a:buClrTx/>
              <a:buSzPct val="100000"/>
              <a:buFont typeface="+mj-lt"/>
              <a:buAutoNum type="alphaUcPeriod"/>
            </a:pPr>
            <a:r>
              <a:rPr lang="en-US" dirty="0"/>
              <a:t>a victim and an IGMP echo request</a:t>
            </a:r>
          </a:p>
        </p:txBody>
      </p:sp>
    </p:spTree>
    <p:extLst>
      <p:ext uri="{BB962C8B-B14F-4D97-AF65-F5344CB8AC3E}">
        <p14:creationId xmlns:p14="http://schemas.microsoft.com/office/powerpoint/2010/main" val="3819598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95200" y="1827625"/>
            <a:ext cx="10497166" cy="4080674"/>
          </a:xfrm>
          <a:prstGeom prst="rect">
            <a:avLst/>
          </a:prstGeom>
        </p:spPr>
        <p:txBody>
          <a:bodyPr/>
          <a:lstStyle/>
          <a:p>
            <a:pPr marL="0" indent="0">
              <a:buNone/>
            </a:pPr>
            <a:r>
              <a:rPr lang="en-US" dirty="0"/>
              <a:t>The correct answer is C. </a:t>
            </a:r>
          </a:p>
          <a:p>
            <a:pPr marL="0" indent="0">
              <a:buNone/>
            </a:pPr>
            <a:endParaRPr lang="en-US" dirty="0"/>
          </a:p>
          <a:p>
            <a:pPr marL="0" indent="0">
              <a:buNone/>
            </a:pPr>
            <a:r>
              <a:rPr lang="en-US" dirty="0"/>
              <a:t>A Smurf attack is Internet Control Message Protocol (ICMP) echo request sent to the network broadcast address of a spoofed victim, causing all nodes to respond to the victim with an echo reply.</a:t>
            </a:r>
          </a:p>
        </p:txBody>
      </p:sp>
    </p:spTree>
    <p:extLst>
      <p:ext uri="{BB962C8B-B14F-4D97-AF65-F5344CB8AC3E}">
        <p14:creationId xmlns:p14="http://schemas.microsoft.com/office/powerpoint/2010/main" val="34399146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95201" y="1827625"/>
            <a:ext cx="10356427" cy="4042574"/>
          </a:xfrm>
          <a:prstGeom prst="rect">
            <a:avLst/>
          </a:prstGeom>
        </p:spPr>
        <p:txBody>
          <a:bodyPr/>
          <a:lstStyle/>
          <a:p>
            <a:pPr marL="457200" indent="-457200">
              <a:spcAft>
                <a:spcPts val="1600"/>
              </a:spcAft>
              <a:buClrTx/>
              <a:buSzPct val="100000"/>
              <a:buFont typeface="+mj-lt"/>
              <a:buAutoNum type="arabicPeriod" startAt="7"/>
            </a:pPr>
            <a:r>
              <a:rPr lang="en-US" dirty="0"/>
              <a:t>A malicious insider has accessed a workstation’s host file and after pinging the website of www.124.com takes the IP address that is resolved and maps it with </a:t>
            </a:r>
            <a:r>
              <a:rPr lang="en-US" dirty="0" err="1"/>
              <a:t>www.abz.com</a:t>
            </a:r>
            <a:r>
              <a:rPr lang="en-US" dirty="0"/>
              <a:t>. What will happen when the user of the workstation attempts to resolve </a:t>
            </a:r>
            <a:r>
              <a:rPr lang="en-US" dirty="0" err="1"/>
              <a:t>www.abz.com</a:t>
            </a:r>
            <a:r>
              <a:rPr lang="en-US" dirty="0"/>
              <a:t> in their browser?</a:t>
            </a:r>
          </a:p>
          <a:p>
            <a:pPr marL="623888" indent="-623888">
              <a:buClrTx/>
              <a:buSzPct val="100000"/>
              <a:buFont typeface="+mj-lt"/>
              <a:buAutoNum type="alphaUcPeriod"/>
            </a:pPr>
            <a:r>
              <a:rPr lang="en-US" dirty="0"/>
              <a:t>No website will resolve</a:t>
            </a:r>
          </a:p>
          <a:p>
            <a:pPr marL="623888" indent="-623888">
              <a:buClrTx/>
              <a:buSzPct val="100000"/>
              <a:buFont typeface="+mj-lt"/>
              <a:buAutoNum type="alphaUcPeriod"/>
            </a:pPr>
            <a:r>
              <a:rPr lang="en-US" dirty="0"/>
              <a:t>www.124.com will resolve</a:t>
            </a:r>
          </a:p>
          <a:p>
            <a:pPr marL="623888" indent="-623888">
              <a:buClrTx/>
              <a:buSzPct val="100000"/>
              <a:buFont typeface="+mj-lt"/>
              <a:buAutoNum type="alphaUcPeriod"/>
            </a:pPr>
            <a:r>
              <a:rPr lang="en-US" dirty="0" err="1"/>
              <a:t>www.abz.com</a:t>
            </a:r>
            <a:r>
              <a:rPr lang="en-US" dirty="0"/>
              <a:t> will resolve</a:t>
            </a:r>
          </a:p>
          <a:p>
            <a:pPr marL="623888" indent="-623888">
              <a:buClrTx/>
              <a:buSzPct val="100000"/>
              <a:buFont typeface="+mj-lt"/>
              <a:buAutoNum type="alphaUcPeriod"/>
            </a:pPr>
            <a:r>
              <a:rPr lang="en-US" dirty="0"/>
              <a:t>None of the above</a:t>
            </a:r>
          </a:p>
        </p:txBody>
      </p:sp>
    </p:spTree>
    <p:extLst>
      <p:ext uri="{BB962C8B-B14F-4D97-AF65-F5344CB8AC3E}">
        <p14:creationId xmlns:p14="http://schemas.microsoft.com/office/powerpoint/2010/main" val="5052137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dirty="0"/>
          </a:p>
          <a:p>
            <a:pPr marL="0" indent="0">
              <a:buNone/>
            </a:pPr>
            <a:r>
              <a:rPr lang="en-US" dirty="0"/>
              <a:t>Mapping any IP address to any domain name in the host file will cause a workstation to resolve that IP address to that name in the workstation’s browser.</a:t>
            </a:r>
          </a:p>
        </p:txBody>
      </p:sp>
    </p:spTree>
    <p:extLst>
      <p:ext uri="{BB962C8B-B14F-4D97-AF65-F5344CB8AC3E}">
        <p14:creationId xmlns:p14="http://schemas.microsoft.com/office/powerpoint/2010/main" val="34169886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95201" y="1812126"/>
            <a:ext cx="10356427" cy="4042574"/>
          </a:xfrm>
          <a:prstGeom prst="rect">
            <a:avLst/>
          </a:prstGeom>
        </p:spPr>
        <p:txBody>
          <a:bodyPr/>
          <a:lstStyle/>
          <a:p>
            <a:pPr marL="457200" indent="-457200">
              <a:spcAft>
                <a:spcPts val="1600"/>
              </a:spcAft>
              <a:buClrTx/>
              <a:buSzPct val="100000"/>
              <a:buFont typeface="+mj-lt"/>
              <a:buAutoNum type="arabicPeriod" startAt="8"/>
            </a:pPr>
            <a:r>
              <a:rPr lang="en-US" dirty="0"/>
              <a:t>How is distance-vector different from link-state routing protocols?</a:t>
            </a:r>
          </a:p>
          <a:p>
            <a:pPr marL="623888" indent="-623888">
              <a:buClrTx/>
              <a:buSzPct val="100000"/>
              <a:buFont typeface="+mj-lt"/>
              <a:buAutoNum type="alphaUcPeriod"/>
            </a:pPr>
            <a:r>
              <a:rPr lang="en-US" dirty="0"/>
              <a:t>Distance-vector uses a more complex algorithm than link-state.</a:t>
            </a:r>
          </a:p>
          <a:p>
            <a:pPr marL="623888" indent="-623888">
              <a:buClrTx/>
              <a:buSzPct val="100000"/>
              <a:buFont typeface="+mj-lt"/>
              <a:buAutoNum type="alphaUcPeriod"/>
            </a:pPr>
            <a:r>
              <a:rPr lang="en-US" dirty="0"/>
              <a:t>Link-state has a cost of zero only; distance-vector has a cost of one.</a:t>
            </a:r>
          </a:p>
          <a:p>
            <a:pPr marL="623888" indent="-623888">
              <a:buClrTx/>
              <a:buSzPct val="100000"/>
              <a:buFont typeface="+mj-lt"/>
              <a:buAutoNum type="alphaUcPeriod"/>
            </a:pPr>
            <a:r>
              <a:rPr lang="en-US" dirty="0"/>
              <a:t>Distance-vector calculates cost based upon hop count; link-state can use bandwidth.</a:t>
            </a:r>
          </a:p>
          <a:p>
            <a:pPr marL="623888" indent="-623888">
              <a:buClrTx/>
              <a:buSzPct val="100000"/>
              <a:buFont typeface="+mj-lt"/>
              <a:buAutoNum type="alphaUcPeriod"/>
            </a:pPr>
            <a:r>
              <a:rPr lang="en-US" dirty="0"/>
              <a:t>Distance-vector can use bandwidth to calculate cost; link-state uses hop count only.</a:t>
            </a:r>
          </a:p>
        </p:txBody>
      </p:sp>
    </p:spTree>
    <p:extLst>
      <p:ext uri="{BB962C8B-B14F-4D97-AF65-F5344CB8AC3E}">
        <p14:creationId xmlns:p14="http://schemas.microsoft.com/office/powerpoint/2010/main" val="7890106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dirty="0"/>
          </a:p>
          <a:p>
            <a:pPr marL="0" indent="0">
              <a:buNone/>
            </a:pPr>
            <a:r>
              <a:rPr lang="en-US" dirty="0"/>
              <a:t>Distance-vector calculates cost based upon hop count; link-state can use bandwidth, availability, congestion, and hop count.</a:t>
            </a:r>
          </a:p>
        </p:txBody>
      </p:sp>
    </p:spTree>
    <p:extLst>
      <p:ext uri="{BB962C8B-B14F-4D97-AF65-F5344CB8AC3E}">
        <p14:creationId xmlns:p14="http://schemas.microsoft.com/office/powerpoint/2010/main" val="2968927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9"/>
            </a:pPr>
            <a:r>
              <a:rPr lang="en-US" dirty="0"/>
              <a:t>Internet Group Management Protocol (IGMP) is used to ______.</a:t>
            </a:r>
          </a:p>
          <a:p>
            <a:pPr marL="623888" indent="-623888">
              <a:buClrTx/>
              <a:buSzPct val="100000"/>
              <a:buFont typeface="+mj-lt"/>
              <a:buAutoNum type="alphaUcPeriod"/>
            </a:pPr>
            <a:r>
              <a:rPr lang="en-US" dirty="0"/>
              <a:t>send unicast messages</a:t>
            </a:r>
          </a:p>
          <a:p>
            <a:pPr marL="623888" indent="-623888">
              <a:buClrTx/>
              <a:buSzPct val="100000"/>
              <a:buFont typeface="+mj-lt"/>
              <a:buAutoNum type="alphaUcPeriod"/>
            </a:pPr>
            <a:r>
              <a:rPr lang="en-US" dirty="0"/>
              <a:t>send multicast messages</a:t>
            </a:r>
          </a:p>
          <a:p>
            <a:pPr marL="623888" indent="-623888">
              <a:buClrTx/>
              <a:buSzPct val="100000"/>
              <a:buFont typeface="+mj-lt"/>
              <a:buAutoNum type="alphaUcPeriod"/>
            </a:pPr>
            <a:r>
              <a:rPr lang="en-US" dirty="0"/>
              <a:t>send broadcast messages</a:t>
            </a:r>
          </a:p>
          <a:p>
            <a:pPr marL="623888" indent="-623888">
              <a:buClrTx/>
              <a:buSzPct val="100000"/>
              <a:buFont typeface="+mj-lt"/>
              <a:buAutoNum type="alphaUcPeriod"/>
            </a:pPr>
            <a:r>
              <a:rPr lang="en-US" dirty="0"/>
              <a:t>send one to all messages</a:t>
            </a:r>
          </a:p>
        </p:txBody>
      </p:sp>
    </p:spTree>
    <p:extLst>
      <p:ext uri="{BB962C8B-B14F-4D97-AF65-F5344CB8AC3E}">
        <p14:creationId xmlns:p14="http://schemas.microsoft.com/office/powerpoint/2010/main" val="322890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dirty="0"/>
          </a:p>
          <a:p>
            <a:pPr marL="0" indent="0">
              <a:buNone/>
            </a:pPr>
            <a:r>
              <a:rPr lang="en-US" dirty="0"/>
              <a:t>IGMP is a multicast protocol.</a:t>
            </a:r>
          </a:p>
        </p:txBody>
      </p:sp>
    </p:spTree>
    <p:extLst>
      <p:ext uri="{BB962C8B-B14F-4D97-AF65-F5344CB8AC3E}">
        <p14:creationId xmlns:p14="http://schemas.microsoft.com/office/powerpoint/2010/main" val="17773766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282390"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623888" indent="-623888">
              <a:spcAft>
                <a:spcPts val="1600"/>
              </a:spcAft>
              <a:buClrTx/>
              <a:buSzPct val="100000"/>
              <a:buFont typeface="+mj-lt"/>
              <a:buAutoNum type="arabicPeriod" startAt="10"/>
            </a:pPr>
            <a:r>
              <a:rPr lang="en-US" dirty="0"/>
              <a:t>At what plane can you locate routers and switches in a software-defined network (SDN)?</a:t>
            </a:r>
          </a:p>
          <a:p>
            <a:pPr marL="623888" indent="-623888">
              <a:buClrTx/>
              <a:buSzPct val="100000"/>
              <a:buFont typeface="+mj-lt"/>
              <a:buAutoNum type="alphaUcPeriod"/>
            </a:pPr>
            <a:r>
              <a:rPr lang="en-US" dirty="0"/>
              <a:t>Data-link and network plane</a:t>
            </a:r>
          </a:p>
          <a:p>
            <a:pPr marL="623888" indent="-623888">
              <a:buClrTx/>
              <a:buSzPct val="100000"/>
              <a:buFont typeface="+mj-lt"/>
              <a:buAutoNum type="alphaUcPeriod"/>
            </a:pPr>
            <a:r>
              <a:rPr lang="en-US" dirty="0"/>
              <a:t>Data plane</a:t>
            </a:r>
          </a:p>
          <a:p>
            <a:pPr marL="623888" indent="-623888">
              <a:buClrTx/>
              <a:buSzPct val="100000"/>
              <a:buFont typeface="+mj-lt"/>
              <a:buAutoNum type="alphaUcPeriod"/>
            </a:pPr>
            <a:r>
              <a:rPr lang="en-US" dirty="0"/>
              <a:t>Control plane </a:t>
            </a:r>
          </a:p>
          <a:p>
            <a:pPr marL="623888" indent="-623888">
              <a:buClrTx/>
              <a:buSzPct val="100000"/>
              <a:buFont typeface="+mj-lt"/>
              <a:buAutoNum type="alphaUcPeriod"/>
            </a:pPr>
            <a:r>
              <a:rPr lang="en-US" dirty="0"/>
              <a:t>Application plane</a:t>
            </a:r>
          </a:p>
        </p:txBody>
      </p:sp>
    </p:spTree>
    <p:extLst>
      <p:ext uri="{BB962C8B-B14F-4D97-AF65-F5344CB8AC3E}">
        <p14:creationId xmlns:p14="http://schemas.microsoft.com/office/powerpoint/2010/main" val="31747215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9824366" cy="4080674"/>
          </a:xfrm>
          <a:prstGeom prst="rect">
            <a:avLst/>
          </a:prstGeom>
        </p:spPr>
        <p:txBody>
          <a:bodyPr/>
          <a:lstStyle/>
          <a:p>
            <a:pPr marL="0" indent="0">
              <a:buNone/>
            </a:pPr>
            <a:r>
              <a:rPr lang="en-US" dirty="0"/>
              <a:t>The correct answer is B. </a:t>
            </a:r>
          </a:p>
          <a:p>
            <a:pPr marL="0" indent="0">
              <a:buNone/>
            </a:pPr>
            <a:endParaRPr lang="en-US" dirty="0"/>
          </a:p>
          <a:p>
            <a:pPr marL="0" indent="0">
              <a:buNone/>
            </a:pPr>
            <a:r>
              <a:rPr lang="en-US" dirty="0"/>
              <a:t>Routers and switches are in the data plane.</a:t>
            </a:r>
          </a:p>
        </p:txBody>
      </p:sp>
    </p:spTree>
    <p:extLst>
      <p:ext uri="{BB962C8B-B14F-4D97-AF65-F5344CB8AC3E}">
        <p14:creationId xmlns:p14="http://schemas.microsoft.com/office/powerpoint/2010/main" val="269979258"/>
      </p:ext>
    </p:extLst>
  </p:cSld>
  <p:clrMapOvr>
    <a:masterClrMapping/>
  </p:clrMapOvr>
</p:sld>
</file>

<file path=ppt/theme/theme1.xml><?xml version="1.0" encoding="utf-8"?>
<a:theme xmlns:a="http://schemas.openxmlformats.org/drawingml/2006/main" name="ISC-PPT_Sample_EH_Widescreen(11-11)">
  <a:themeElements>
    <a:clrScheme name="Custom 4">
      <a:dk1>
        <a:sysClr val="windowText" lastClr="000000"/>
      </a:dk1>
      <a:lt1>
        <a:sysClr val="window" lastClr="FFFFFF"/>
      </a:lt1>
      <a:dk2>
        <a:srgbClr val="253E50"/>
      </a:dk2>
      <a:lt2>
        <a:srgbClr val="BECDD1"/>
      </a:lt2>
      <a:accent1>
        <a:srgbClr val="4E7FAC"/>
      </a:accent1>
      <a:accent2>
        <a:srgbClr val="F9BE00"/>
      </a:accent2>
      <a:accent3>
        <a:srgbClr val="59595B"/>
      </a:accent3>
      <a:accent4>
        <a:srgbClr val="FF8500"/>
      </a:accent4>
      <a:accent5>
        <a:srgbClr val="006F53"/>
      </a:accent5>
      <a:accent6>
        <a:srgbClr val="CEC9BA"/>
      </a:accent6>
      <a:hlink>
        <a:srgbClr val="000000"/>
      </a:hlink>
      <a:folHlink>
        <a:srgbClr val="0000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F48BD80-8718-48E2-8335-AE52C0C33627}" vid="{E3D74D73-10C6-4F8B-B9DB-389F3B0581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A97382334C464D8EE582CEB1472E9A" ma:contentTypeVersion="0" ma:contentTypeDescription="Create a new document." ma:contentTypeScope="" ma:versionID="8bb1a5c7f312fed43c4009e72924cc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A89F2D-5DA8-4472-BBB3-A762D027CE0A}"/>
</file>

<file path=customXml/itemProps2.xml><?xml version="1.0" encoding="utf-8"?>
<ds:datastoreItem xmlns:ds="http://schemas.openxmlformats.org/officeDocument/2006/customXml" ds:itemID="{3E54C1CE-133D-4924-85F1-4938C5DE437C}"/>
</file>

<file path=customXml/itemProps3.xml><?xml version="1.0" encoding="utf-8"?>
<ds:datastoreItem xmlns:ds="http://schemas.openxmlformats.org/officeDocument/2006/customXml" ds:itemID="{6DCE5DDC-BB1E-4F0E-8068-4F51D470AE02}"/>
</file>

<file path=docProps/app.xml><?xml version="1.0" encoding="utf-8"?>
<Properties xmlns="http://schemas.openxmlformats.org/officeDocument/2006/extended-properties" xmlns:vt="http://schemas.openxmlformats.org/officeDocument/2006/docPropsVTypes">
  <Template/>
  <TotalTime>53707</TotalTime>
  <Words>3141</Words>
  <Application>Microsoft Office PowerPoint</Application>
  <PresentationFormat>Widescreen</PresentationFormat>
  <Paragraphs>523</Paragraphs>
  <Slides>99</Slides>
  <Notes>79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Calibri</vt:lpstr>
      <vt:lpstr>Courier New</vt:lpstr>
      <vt:lpstr>Electra LT Std</vt:lpstr>
      <vt:lpstr>Franklin Gothic Book</vt:lpstr>
      <vt:lpstr>Gill Sans Light</vt:lpstr>
      <vt:lpstr>Open Sans</vt:lpstr>
      <vt:lpstr>Open Sans Semibold</vt:lpstr>
      <vt:lpstr>Open Sans Semibold</vt:lpstr>
      <vt:lpstr>ISC-PPT_Sample_EH_Widescreen(11-11)</vt:lpstr>
      <vt:lpstr>PowerPoint Presentation</vt:lpstr>
      <vt:lpstr>Course Agenda</vt:lpstr>
      <vt:lpstr>Course Agenda (continued)</vt:lpstr>
      <vt:lpstr>Communication and Network Security</vt:lpstr>
      <vt:lpstr>PowerPoint Presentation</vt:lpstr>
      <vt:lpstr>PowerPoint Presentation</vt:lpstr>
      <vt:lpstr>PowerPoint Presentation</vt:lpstr>
      <vt:lpstr>Domain Agenda </vt:lpstr>
      <vt:lpstr>Domain Agenda (continued)</vt:lpstr>
      <vt:lpstr>Secure Design Principles in Network Architectures</vt:lpstr>
      <vt:lpstr>Module Objectives</vt:lpstr>
      <vt:lpstr>Architecture and Design</vt:lpstr>
      <vt:lpstr>Open Systems Interconnection (OSI) Model</vt:lpstr>
      <vt:lpstr>TCP/IP Model Compared to OSI Model</vt:lpstr>
      <vt:lpstr>OSI Layer 1: Physical Layer</vt:lpstr>
      <vt:lpstr>Module Objectives</vt:lpstr>
      <vt:lpstr>Concepts and Architecture</vt:lpstr>
      <vt:lpstr>Concepts and Architecture (continued)</vt:lpstr>
      <vt:lpstr>Concepts and Architecture (continued)</vt:lpstr>
      <vt:lpstr>Technology and Implementation</vt:lpstr>
      <vt:lpstr>Technology and Implementation (continued) </vt:lpstr>
      <vt:lpstr>Technology and Implementation (continued) </vt:lpstr>
      <vt:lpstr>Technology and Implementation (continued) </vt:lpstr>
      <vt:lpstr>Technology and Implementation (continued) </vt:lpstr>
      <vt:lpstr>Technology and Implementation (continued) </vt:lpstr>
      <vt:lpstr>Technology and Implementation (continued) </vt:lpstr>
      <vt:lpstr>Threats and Countermeasures</vt:lpstr>
      <vt:lpstr>OSI Layer 2: Data-Link Layer</vt:lpstr>
      <vt:lpstr>Module Objectives</vt:lpstr>
      <vt:lpstr>Concepts and Architecture</vt:lpstr>
      <vt:lpstr>Technology and Implementation</vt:lpstr>
      <vt:lpstr>Technology and Implementation (continued)</vt:lpstr>
      <vt:lpstr>Threats and Countermeasures</vt:lpstr>
      <vt:lpstr>OSI Layer 3: Network Layer</vt:lpstr>
      <vt:lpstr>Module Objectives</vt:lpstr>
      <vt:lpstr>Concepts and Architecture</vt:lpstr>
      <vt:lpstr>Technology and Implementation</vt:lpstr>
      <vt:lpstr>Technology and Implementation (continued)</vt:lpstr>
      <vt:lpstr>Threats and Countermeasures</vt:lpstr>
      <vt:lpstr>OSI Layer 4: Transport Layer</vt:lpstr>
      <vt:lpstr>Module Objectives</vt:lpstr>
      <vt:lpstr>Concepts and Architecture</vt:lpstr>
      <vt:lpstr>Technology and Implementation</vt:lpstr>
      <vt:lpstr>Threats and Countermeasures</vt:lpstr>
      <vt:lpstr>OSI Layer 5: Session Layer</vt:lpstr>
      <vt:lpstr>Module Objectives</vt:lpstr>
      <vt:lpstr>Concepts and Architecture</vt:lpstr>
      <vt:lpstr>Technology and Implementation</vt:lpstr>
      <vt:lpstr>Threats and Countermeasures</vt:lpstr>
      <vt:lpstr>OSI Layer 6: Presentation Layer</vt:lpstr>
      <vt:lpstr>Module Objectives</vt:lpstr>
      <vt:lpstr>Concepts and Architecture</vt:lpstr>
      <vt:lpstr>Technology and Implementation</vt:lpstr>
      <vt:lpstr>Threats and Countermeasures</vt:lpstr>
      <vt:lpstr>OSI Layer 7: Application Layer</vt:lpstr>
      <vt:lpstr>Module Objectives</vt:lpstr>
      <vt:lpstr>Concepts and Architecture</vt:lpstr>
      <vt:lpstr>Technology and Implementation</vt:lpstr>
      <vt:lpstr>Threats and Countermeasures</vt:lpstr>
      <vt:lpstr>Service Considerations</vt:lpstr>
      <vt:lpstr>Module Objectives</vt:lpstr>
      <vt:lpstr>Mobility and Collaboration</vt:lpstr>
      <vt:lpstr>Virtualized Networks</vt:lpstr>
      <vt:lpstr>Virtualized Networks (continued)</vt:lpstr>
      <vt:lpstr>Virtualized Networks (continued)</vt:lpstr>
      <vt:lpstr>Secure Network Components</vt:lpstr>
      <vt:lpstr>Module Objectives</vt:lpstr>
      <vt:lpstr>Firewalls</vt:lpstr>
      <vt:lpstr>Intrusion Detection and Prevention Systems (IDS/IPS)</vt:lpstr>
      <vt:lpstr>Whitelisting/Blacklisting</vt:lpstr>
      <vt:lpstr>Network Access Control (NAC) Devices</vt:lpstr>
      <vt:lpstr>Secure Communications Channels According to Design</vt:lpstr>
      <vt:lpstr>Module Objectives</vt:lpstr>
      <vt:lpstr>Voice</vt:lpstr>
      <vt:lpstr>Multimedia Collaboration</vt:lpstr>
      <vt:lpstr>Remote Access Tunneling/VPNs</vt:lpstr>
      <vt:lpstr>Case Network Security Incident Mitigation</vt:lpstr>
      <vt:lpstr>Domain Review</vt:lpstr>
      <vt:lpstr>Domain Summary</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Hester</dc:creator>
  <cp:lastModifiedBy>Tara Zeiler</cp:lastModifiedBy>
  <cp:revision>1138</cp:revision>
  <cp:lastPrinted>2017-02-17T18:55:59Z</cp:lastPrinted>
  <dcterms:created xsi:type="dcterms:W3CDTF">2017-11-14T22:01:41Z</dcterms:created>
  <dcterms:modified xsi:type="dcterms:W3CDTF">2018-03-28T17:11:23Z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0x01010058A97382334C464D8EE582CEB1472E9A</vt:lpwstr>
  </property>
</Properties>
</file>