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5"/>
  </p:notesMasterIdLst>
  <p:handoutMasterIdLst>
    <p:handoutMasterId r:id="rId66"/>
  </p:handoutMasterIdLst>
  <p:sldIdLst>
    <p:sldId id="794" r:id="rId5"/>
    <p:sldId id="795" r:id="rId6"/>
    <p:sldId id="796" r:id="rId7"/>
    <p:sldId id="259" r:id="rId8"/>
    <p:sldId id="591" r:id="rId9"/>
    <p:sldId id="613" r:id="rId10"/>
    <p:sldId id="624" r:id="rId11"/>
    <p:sldId id="601" r:id="rId12"/>
    <p:sldId id="266" r:id="rId13"/>
    <p:sldId id="267" r:id="rId14"/>
    <p:sldId id="758" r:id="rId15"/>
    <p:sldId id="759" r:id="rId16"/>
    <p:sldId id="760" r:id="rId17"/>
    <p:sldId id="615" r:id="rId18"/>
    <p:sldId id="616" r:id="rId19"/>
    <p:sldId id="761" r:id="rId20"/>
    <p:sldId id="762" r:id="rId21"/>
    <p:sldId id="763" r:id="rId22"/>
    <p:sldId id="764" r:id="rId23"/>
    <p:sldId id="765" r:id="rId24"/>
    <p:sldId id="766" r:id="rId25"/>
    <p:sldId id="767" r:id="rId26"/>
    <p:sldId id="768" r:id="rId27"/>
    <p:sldId id="646" r:id="rId28"/>
    <p:sldId id="647" r:id="rId29"/>
    <p:sldId id="648" r:id="rId30"/>
    <p:sldId id="649" r:id="rId31"/>
    <p:sldId id="769" r:id="rId32"/>
    <p:sldId id="770" r:id="rId33"/>
    <p:sldId id="657" r:id="rId34"/>
    <p:sldId id="658" r:id="rId35"/>
    <p:sldId id="659" r:id="rId36"/>
    <p:sldId id="661" r:id="rId37"/>
    <p:sldId id="662" r:id="rId38"/>
    <p:sldId id="670" r:id="rId39"/>
    <p:sldId id="771" r:id="rId40"/>
    <p:sldId id="772" r:id="rId41"/>
    <p:sldId id="676" r:id="rId42"/>
    <p:sldId id="773" r:id="rId43"/>
    <p:sldId id="677" r:id="rId44"/>
    <p:sldId id="774" r:id="rId45"/>
    <p:sldId id="775" r:id="rId46"/>
    <p:sldId id="776" r:id="rId47"/>
    <p:sldId id="777" r:id="rId48"/>
    <p:sldId id="778" r:id="rId49"/>
    <p:sldId id="779" r:id="rId50"/>
    <p:sldId id="780" r:id="rId51"/>
    <p:sldId id="781" r:id="rId52"/>
    <p:sldId id="782" r:id="rId53"/>
    <p:sldId id="783" r:id="rId54"/>
    <p:sldId id="784" r:id="rId55"/>
    <p:sldId id="785" r:id="rId56"/>
    <p:sldId id="786" r:id="rId57"/>
    <p:sldId id="787" r:id="rId58"/>
    <p:sldId id="788" r:id="rId59"/>
    <p:sldId id="789" r:id="rId60"/>
    <p:sldId id="790" r:id="rId61"/>
    <p:sldId id="791" r:id="rId62"/>
    <p:sldId id="792" r:id="rId63"/>
    <p:sldId id="793" r:id="rId64"/>
  </p:sldIdLst>
  <p:sldSz cx="12192000" cy="6858000"/>
  <p:notesSz cx="7315200" cy="9601200"/>
  <p:defaultTextStyle>
    <a:defPPr>
      <a:defRPr lang="en-US"/>
    </a:defPPr>
    <a:lvl1pPr marL="0" algn="l" defTabSz="544053" rtl="0" eaLnBrk="1" latinLnBrk="0" hangingPunct="1">
      <a:defRPr sz="2175" kern="1200">
        <a:solidFill>
          <a:schemeClr val="tx1"/>
        </a:solidFill>
        <a:latin typeface="+mn-lt"/>
        <a:ea typeface="+mn-ea"/>
        <a:cs typeface="+mn-cs"/>
      </a:defRPr>
    </a:lvl1pPr>
    <a:lvl2pPr marL="544053" algn="l" defTabSz="544053" rtl="0" eaLnBrk="1" latinLnBrk="0" hangingPunct="1">
      <a:defRPr sz="2175" kern="1200">
        <a:solidFill>
          <a:schemeClr val="tx1"/>
        </a:solidFill>
        <a:latin typeface="+mn-lt"/>
        <a:ea typeface="+mn-ea"/>
        <a:cs typeface="+mn-cs"/>
      </a:defRPr>
    </a:lvl2pPr>
    <a:lvl3pPr marL="1088106" algn="l" defTabSz="544053" rtl="0" eaLnBrk="1" latinLnBrk="0" hangingPunct="1">
      <a:defRPr sz="2175" kern="1200">
        <a:solidFill>
          <a:schemeClr val="tx1"/>
        </a:solidFill>
        <a:latin typeface="+mn-lt"/>
        <a:ea typeface="+mn-ea"/>
        <a:cs typeface="+mn-cs"/>
      </a:defRPr>
    </a:lvl3pPr>
    <a:lvl4pPr marL="1632159" algn="l" defTabSz="544053" rtl="0" eaLnBrk="1" latinLnBrk="0" hangingPunct="1">
      <a:defRPr sz="2175" kern="1200">
        <a:solidFill>
          <a:schemeClr val="tx1"/>
        </a:solidFill>
        <a:latin typeface="+mn-lt"/>
        <a:ea typeface="+mn-ea"/>
        <a:cs typeface="+mn-cs"/>
      </a:defRPr>
    </a:lvl4pPr>
    <a:lvl5pPr marL="2176212" algn="l" defTabSz="544053" rtl="0" eaLnBrk="1" latinLnBrk="0" hangingPunct="1">
      <a:defRPr sz="2175" kern="1200">
        <a:solidFill>
          <a:schemeClr val="tx1"/>
        </a:solidFill>
        <a:latin typeface="+mn-lt"/>
        <a:ea typeface="+mn-ea"/>
        <a:cs typeface="+mn-cs"/>
      </a:defRPr>
    </a:lvl5pPr>
    <a:lvl6pPr marL="2720266" algn="l" defTabSz="544053" rtl="0" eaLnBrk="1" latinLnBrk="0" hangingPunct="1">
      <a:defRPr sz="2175" kern="1200">
        <a:solidFill>
          <a:schemeClr val="tx1"/>
        </a:solidFill>
        <a:latin typeface="+mn-lt"/>
        <a:ea typeface="+mn-ea"/>
        <a:cs typeface="+mn-cs"/>
      </a:defRPr>
    </a:lvl6pPr>
    <a:lvl7pPr marL="3264317" algn="l" defTabSz="544053" rtl="0" eaLnBrk="1" latinLnBrk="0" hangingPunct="1">
      <a:defRPr sz="2175" kern="1200">
        <a:solidFill>
          <a:schemeClr val="tx1"/>
        </a:solidFill>
        <a:latin typeface="+mn-lt"/>
        <a:ea typeface="+mn-ea"/>
        <a:cs typeface="+mn-cs"/>
      </a:defRPr>
    </a:lvl7pPr>
    <a:lvl8pPr marL="3808371" algn="l" defTabSz="544053" rtl="0" eaLnBrk="1" latinLnBrk="0" hangingPunct="1">
      <a:defRPr sz="2175" kern="1200">
        <a:solidFill>
          <a:schemeClr val="tx1"/>
        </a:solidFill>
        <a:latin typeface="+mn-lt"/>
        <a:ea typeface="+mn-ea"/>
        <a:cs typeface="+mn-cs"/>
      </a:defRPr>
    </a:lvl8pPr>
    <a:lvl9pPr marL="4352424" algn="l" defTabSz="544053" rtl="0" eaLnBrk="1" latinLnBrk="0" hangingPunct="1">
      <a:defRPr sz="2175" kern="1200">
        <a:solidFill>
          <a:schemeClr val="tx1"/>
        </a:solidFill>
        <a:latin typeface="+mn-lt"/>
        <a:ea typeface="+mn-ea"/>
        <a:cs typeface="+mn-cs"/>
      </a:defRPr>
    </a:lvl9pPr>
  </p:defaultTextStyle>
  <p:extLst>
    <p:ext uri="{521415D9-36F7-43E2-AB2F-B90AF26B5E84}">
      <p14:sectionLst xmlns:p14="http://schemas.microsoft.com/office/powerpoint/2010/main">
        <p14:section name="Domain 2" id="{C795B3DE-0ECA-C145-A699-3A1E5CEA9001}">
          <p14:sldIdLst>
            <p14:sldId id="794"/>
            <p14:sldId id="795"/>
            <p14:sldId id="796"/>
            <p14:sldId id="259"/>
            <p14:sldId id="591"/>
            <p14:sldId id="613"/>
            <p14:sldId id="624"/>
            <p14:sldId id="601"/>
          </p14:sldIdLst>
        </p14:section>
        <p14:section name="Module 1" id="{491DC918-8F1D-DE44-90FB-C45B21D7D5AF}">
          <p14:sldIdLst>
            <p14:sldId id="266"/>
            <p14:sldId id="267"/>
            <p14:sldId id="758"/>
            <p14:sldId id="759"/>
            <p14:sldId id="760"/>
          </p14:sldIdLst>
        </p14:section>
        <p14:section name="Module 2" id="{8A963C6B-44F5-3240-9233-12547C482439}">
          <p14:sldIdLst>
            <p14:sldId id="615"/>
            <p14:sldId id="616"/>
            <p14:sldId id="761"/>
            <p14:sldId id="762"/>
            <p14:sldId id="763"/>
            <p14:sldId id="764"/>
            <p14:sldId id="765"/>
            <p14:sldId id="766"/>
            <p14:sldId id="767"/>
            <p14:sldId id="768"/>
          </p14:sldIdLst>
        </p14:section>
        <p14:section name="Module 3" id="{3B384158-DD36-E24A-80DD-691EA611E273}">
          <p14:sldIdLst>
            <p14:sldId id="646"/>
            <p14:sldId id="647"/>
            <p14:sldId id="648"/>
            <p14:sldId id="649"/>
            <p14:sldId id="769"/>
            <p14:sldId id="770"/>
          </p14:sldIdLst>
        </p14:section>
        <p14:section name="Module 4" id="{413C4274-8176-C947-9AD9-E4115770B990}">
          <p14:sldIdLst>
            <p14:sldId id="657"/>
            <p14:sldId id="658"/>
            <p14:sldId id="659"/>
          </p14:sldIdLst>
        </p14:section>
        <p14:section name="Module 5" id="{AF1D9E2B-D60C-A24B-A95B-287AFB69D94F}">
          <p14:sldIdLst>
            <p14:sldId id="661"/>
            <p14:sldId id="662"/>
            <p14:sldId id="670"/>
            <p14:sldId id="771"/>
            <p14:sldId id="772"/>
          </p14:sldIdLst>
        </p14:section>
        <p14:section name="Module 6" id="{4E097AF7-1597-8C4F-BE0C-11A187AF8CF3}">
          <p14:sldIdLst>
            <p14:sldId id="676"/>
            <p14:sldId id="773"/>
            <p14:sldId id="677"/>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aine Hester" initials="EH" lastIdx="40" clrIdx="0"/>
  <p:cmAuthor id="2" name="Melanie Ann Peck" initials="MP" lastIdx="2" clrIdx="1"/>
  <p:cmAuthor id="3" name="Sara Cardoza" initials="SC" lastIdx="5" clrIdx="2"/>
  <p:cmAuthor id="4" name="Kaitlyn Langenbacher" initials="KL" lastIdx="15" clrIdx="3">
    <p:extLst/>
  </p:cmAuthor>
  <p:cmAuthor id="5" name="gulab" initials="" lastIdx="1" clrIdx="4"/>
  <p:cmAuthor id="6" name="SRM-Delhi" initials=""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9"/>
    <a:srgbClr val="D1D2D0"/>
    <a:srgbClr val="006F53"/>
    <a:srgbClr val="464646"/>
    <a:srgbClr val="898989"/>
    <a:srgbClr val="892589"/>
    <a:srgbClr val="FFFFFF"/>
    <a:srgbClr val="000000"/>
    <a:srgbClr val="595959"/>
    <a:srgbClr val="95D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93769" autoAdjust="0"/>
  </p:normalViewPr>
  <p:slideViewPr>
    <p:cSldViewPr snapToGrid="0">
      <p:cViewPr>
        <p:scale>
          <a:sx n="75" d="100"/>
          <a:sy n="75" d="100"/>
        </p:scale>
        <p:origin x="630" y="120"/>
      </p:cViewPr>
      <p:guideLst>
        <p:guide orient="horz" pos="2160"/>
        <p:guide pos="3840"/>
      </p:guideLst>
    </p:cSldViewPr>
  </p:slideViewPr>
  <p:notesTextViewPr>
    <p:cViewPr>
      <p:scale>
        <a:sx n="1" d="1"/>
        <a:sy n="1" d="1"/>
      </p:scale>
      <p:origin x="0" y="0"/>
    </p:cViewPr>
  </p:notesTextViewPr>
  <p:sorterViewPr>
    <p:cViewPr>
      <p:scale>
        <a:sx n="84" d="100"/>
        <a:sy n="84" d="100"/>
      </p:scale>
      <p:origin x="0" y="2304"/>
    </p:cViewPr>
  </p:sorterViewPr>
  <p:notesViewPr>
    <p:cSldViewPr snapToGrid="0" snapToObjects="1">
      <p:cViewPr varScale="1">
        <p:scale>
          <a:sx n="102" d="100"/>
          <a:sy n="102" d="100"/>
        </p:scale>
        <p:origin x="-3056" y="-11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F7F7F9"/>
        </a:solidFill>
      </dgm:spPr>
      <dgm:t>
        <a:bodyPr anchor="ctr"/>
        <a:lstStyle/>
        <a:p>
          <a:pPr rtl="0"/>
          <a:r>
            <a:rPr lang="en-US" sz="2400" b="1" dirty="0">
              <a:latin typeface="Open Sans Semibold"/>
              <a:cs typeface="Open Sans Semibold"/>
            </a:rPr>
            <a:t>Domain 1: </a:t>
          </a:r>
          <a:r>
            <a:rPr lang="en-US" sz="2400" b="0" dirty="0">
              <a:latin typeface="Open Sans Semibold"/>
              <a:cs typeface="Open Sans Semibold"/>
            </a:rPr>
            <a:t>Security and Risk Management</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solidFill>
                <a:srgbClr val="000000"/>
              </a:solidFill>
              <a:latin typeface="Open Sans Semibold"/>
              <a:cs typeface="Open Sans Semibold"/>
            </a:rPr>
            <a:t>Domain 2: </a:t>
          </a:r>
          <a:r>
            <a:rPr lang="en-US" sz="2400" b="0" dirty="0">
              <a:solidFill>
                <a:srgbClr val="000000"/>
              </a:solidFill>
              <a:latin typeface="Open Sans Semibold"/>
              <a:cs typeface="Open Sans Semibold"/>
            </a:rPr>
            <a:t>Asset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a:solidFill>
          <a:srgbClr val="F7F7F9"/>
        </a:solidFill>
      </dgm:spPr>
      <dgm:t>
        <a:bodyPr anchor="ctr"/>
        <a:lstStyle/>
        <a:p>
          <a:pPr rtl="0"/>
          <a:r>
            <a:rPr lang="en-US" sz="2400" b="1" dirty="0">
              <a:latin typeface="Open Sans Semibold"/>
              <a:cs typeface="Open Sans Semibold"/>
            </a:rPr>
            <a:t>Domain 3: </a:t>
          </a:r>
          <a:r>
            <a:rPr lang="en-US" sz="2400" b="0" dirty="0">
              <a:latin typeface="Open Sans Semibold"/>
              <a:cs typeface="Open Sans Semibold"/>
            </a:rPr>
            <a:t>Security Architecture and Engineering</a:t>
          </a: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a:solidFill>
          <a:srgbClr val="F7F7F9"/>
        </a:solidFill>
      </dgm:spPr>
      <dgm:t>
        <a:bodyPr anchor="ctr"/>
        <a:lstStyle/>
        <a:p>
          <a:pPr rtl="0"/>
          <a:r>
            <a:rPr lang="en-US" sz="2400" b="1" dirty="0">
              <a:latin typeface="Open Sans Semibold"/>
              <a:cs typeface="Open Sans Semibold"/>
            </a:rPr>
            <a:t>Domain 4: </a:t>
          </a:r>
          <a:r>
            <a:rPr lang="en-US" sz="2400" b="0" dirty="0">
              <a:latin typeface="Open Sans Semibold"/>
              <a:cs typeface="Open Sans Semibold"/>
            </a:rPr>
            <a:t>Communication and Network Security</a:t>
          </a: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a:solidFill>
          <a:srgbClr val="F7F7F9"/>
        </a:solidFill>
      </dgm:spPr>
      <dgm:t>
        <a:bodyPr anchor="ctr"/>
        <a:lstStyle/>
        <a:p>
          <a:pPr rtl="0"/>
          <a:r>
            <a:rPr lang="en-US" sz="2400" b="1" dirty="0">
              <a:latin typeface="Open Sans Semibold"/>
              <a:cs typeface="Open Sans Semibold"/>
            </a:rPr>
            <a:t>Domain 5: </a:t>
          </a:r>
          <a:r>
            <a:rPr lang="en-US" sz="2400" b="0" dirty="0">
              <a:latin typeface="Open Sans Semibold"/>
              <a:cs typeface="Open Sans Semibold"/>
            </a:rPr>
            <a:t>Identity and Access Management (IAM)</a:t>
          </a: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a:solidFill>
          <a:srgbClr val="006F53"/>
        </a:solidFill>
      </dgm:spPr>
      <dgm:t>
        <a:bodyPr anchor="ctr"/>
        <a:lstStyle/>
        <a:p>
          <a:r>
            <a:rPr lang="en-US" sz="2400" b="1" dirty="0">
              <a:solidFill>
                <a:schemeClr val="bg1"/>
              </a:solidFill>
              <a:latin typeface="Open Sans Semibold"/>
              <a:cs typeface="Open Sans Semibold"/>
            </a:rPr>
            <a:t>Domain 6: Security Assessment and Testing</a:t>
          </a:r>
        </a:p>
      </dgm:t>
    </dgm:pt>
    <dgm:pt modelId="{C7502B2C-5CC5-3E47-9DE4-FEFCDEC2175D}" type="sibTrans" cxnId="{EC070DFD-EE78-3A45-B45F-89E172B6A8C8}">
      <dgm:prSet/>
      <dgm:spPr/>
      <dgm:t>
        <a:bodyPr/>
        <a:lstStyle/>
        <a:p>
          <a:endParaRPr lang="en-US"/>
        </a:p>
      </dgm:t>
    </dgm:pt>
    <dgm:pt modelId="{5C4A8482-B950-E54A-B31C-00FA8857679F}" type="parTrans" cxnId="{EC070DFD-EE78-3A45-B45F-89E172B6A8C8}">
      <dgm:prSet/>
      <dgm:spPr/>
      <dgm:t>
        <a:bodyPr/>
        <a:lstStyle/>
        <a:p>
          <a:endParaRPr lang="en-US"/>
        </a:p>
      </dgm:t>
    </dgm:pt>
    <dgm:pt modelId="{64192E63-EEBC-B14A-B10E-63169B604297}">
      <dgm:prSet/>
      <dgm:spPr/>
      <dgm:t>
        <a:bodyPr/>
        <a:lstStyle/>
        <a:p>
          <a:endParaRPr lang="en-US" dirty="0"/>
        </a:p>
      </dgm:t>
    </dgm:pt>
    <dgm:pt modelId="{F1641237-430C-3741-89EA-65A7918C6839}" type="parTrans" cxnId="{819F81EC-3147-1D42-9995-BA68664D0E7B}">
      <dgm:prSet/>
      <dgm:spPr/>
      <dgm:t>
        <a:bodyPr/>
        <a:lstStyle/>
        <a:p>
          <a:endParaRPr lang="en-US"/>
        </a:p>
      </dgm:t>
    </dgm:pt>
    <dgm:pt modelId="{3E416C6E-C4F8-DF40-8522-10088C8135B9}" type="sibTrans" cxnId="{819F81EC-3147-1D42-9995-BA68664D0E7B}">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a:ln>
          <a:solidFill>
            <a:srgbClr val="FFFFFF"/>
          </a:solidFill>
        </a:ln>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solidFill>
            <a:srgbClr val="FFFFFF"/>
          </a:solid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solidFill>
            <a:srgbClr val="FFFFFF"/>
          </a:solid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solidFill>
            <a:srgbClr val="FFFFFF"/>
          </a:solid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1621A777-1D87-8247-A34C-17EBFCD24916}" type="pres">
      <dgm:prSet presAssocID="{64192E63-EEBC-B14A-B10E-63169B604297}" presName="thickLine" presStyleLbl="alignNode1" presStyleIdx="6" presStyleCnt="7"/>
      <dgm:spPr>
        <a:ln>
          <a:solidFill>
            <a:srgbClr val="FFFFFF"/>
          </a:solidFill>
        </a:ln>
      </dgm:spPr>
    </dgm:pt>
    <dgm:pt modelId="{BA740DDE-49FC-C74F-A08B-1FC6A41B5DF2}" type="pres">
      <dgm:prSet presAssocID="{64192E63-EEBC-B14A-B10E-63169B604297}" presName="horz1" presStyleCnt="0"/>
      <dgm:spPr/>
    </dgm:pt>
    <dgm:pt modelId="{4EEA16FA-48C5-C24B-A4D8-B76F9A35E3C1}" type="pres">
      <dgm:prSet presAssocID="{64192E63-EEBC-B14A-B10E-63169B604297}" presName="tx1" presStyleLbl="revTx" presStyleIdx="6" presStyleCnt="7"/>
      <dgm:spPr/>
    </dgm:pt>
    <dgm:pt modelId="{F296DA24-0A69-DC44-99FC-D05FC8632C2F}" type="pres">
      <dgm:prSet presAssocID="{64192E63-EEBC-B14A-B10E-63169B604297}" presName="vert1" presStyleCnt="0"/>
      <dgm:spPr/>
    </dgm:pt>
  </dgm:ptLst>
  <dgm:cxnLst>
    <dgm:cxn modelId="{6C8E6F18-DD06-5D41-AF05-3A0C7FE8CC70}" srcId="{CFAB4DC6-8984-8D4F-BFE6-2AD0044EE05D}" destId="{840AFEC2-FF39-D843-BBCE-299F27507266}" srcOrd="3" destOrd="0" parTransId="{5F16C5E0-078D-CB4F-957C-B5A9F61494B0}" sibTransId="{FD2007B5-CC5F-B24D-849B-73B72F923581}"/>
    <dgm:cxn modelId="{78E5F334-2B7C-AD4A-BB17-712618E7068D}" type="presOf" srcId="{64192E63-EEBC-B14A-B10E-63169B604297}" destId="{4EEA16FA-48C5-C24B-A4D8-B76F9A35E3C1}" srcOrd="0" destOrd="0" presId="urn:microsoft.com/office/officeart/2008/layout/LinedList"/>
    <dgm:cxn modelId="{3FD62736-3C29-9842-819D-607695ED812C}" type="presOf" srcId="{9E887B32-6FA9-284C-8EA3-BE393E3A8AC7}" destId="{72098F93-2631-3946-8309-625790F0C226}" srcOrd="0" destOrd="0" presId="urn:microsoft.com/office/officeart/2008/layout/LinedList"/>
    <dgm:cxn modelId="{5E283460-68FD-CD47-AF70-9725D9ADB25C}" type="presOf" srcId="{CFAB4DC6-8984-8D4F-BFE6-2AD0044EE05D}" destId="{F03109A8-D8B1-E646-9F43-8700562218FB}"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DD2AD550-FC23-1D46-AED9-CF2558F24D13}" type="presOf" srcId="{840AFEC2-FF39-D843-BBCE-299F27507266}" destId="{3F1BEDE9-6224-334F-8391-0198328B3E1D}" srcOrd="0" destOrd="0" presId="urn:microsoft.com/office/officeart/2008/layout/LinedList"/>
    <dgm:cxn modelId="{6636BF52-273E-9644-BAC9-E27657C78681}" type="presOf" srcId="{54AAC4BB-C02D-5548-97FF-C2DFDF2637B8}" destId="{4C74A29A-2FB0-A14A-AD53-59D5FC2432F2}"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D8879CD7-34AE-7F43-A04B-29AF3DBA13CB}" type="presOf" srcId="{F73219DE-00BF-F049-A708-81C2D16E64AD}" destId="{9056C052-B14B-C94D-8A57-3371D85E6F5D}" srcOrd="0" destOrd="0" presId="urn:microsoft.com/office/officeart/2008/layout/LinedList"/>
    <dgm:cxn modelId="{80A601D9-0124-A24E-9745-20E075691D5E}" type="presOf" srcId="{5D660080-36C7-2A44-BC6F-61FEB712CAD9}" destId="{1858FC74-4C3B-8C4E-AD18-F4DDE5356352}" srcOrd="0" destOrd="0" presId="urn:microsoft.com/office/officeart/2008/layout/LinedList"/>
    <dgm:cxn modelId="{819F81EC-3147-1D42-9995-BA68664D0E7B}" srcId="{CFAB4DC6-8984-8D4F-BFE6-2AD0044EE05D}" destId="{64192E63-EEBC-B14A-B10E-63169B604297}" srcOrd="6" destOrd="0" parTransId="{F1641237-430C-3741-89EA-65A7918C6839}" sibTransId="{3E416C6E-C4F8-DF40-8522-10088C8135B9}"/>
    <dgm:cxn modelId="{4AE6B1EC-3E85-8E45-8F45-4A9B5F9CE79F}" srcId="{CFAB4DC6-8984-8D4F-BFE6-2AD0044EE05D}" destId="{5D660080-36C7-2A44-BC6F-61FEB712CAD9}" srcOrd="0" destOrd="0" parTransId="{097C7F3D-DD80-BD49-A21E-62C258C76CCE}" sibTransId="{C0FB1487-ED60-CB47-8E8D-C7287C9AD3DC}"/>
    <dgm:cxn modelId="{BBC58CEF-10BE-A844-B1C5-4CE832174D4D}" srcId="{CFAB4DC6-8984-8D4F-BFE6-2AD0044EE05D}" destId="{54AAC4BB-C02D-5548-97FF-C2DFDF2637B8}" srcOrd="2" destOrd="0" parTransId="{D2450336-B064-E840-AB61-E8240D67E240}" sibTransId="{7B706801-3838-6147-BA1C-ABF8114C7E39}"/>
    <dgm:cxn modelId="{A3B6E9F3-6503-2F43-BADA-81BD9DC1C4F8}" type="presOf" srcId="{281D34A8-16D4-7742-B83C-1D2ECFA8F248}" destId="{C63EBCB4-B97C-B547-BA70-CC52993AAE0C}" srcOrd="0" destOrd="0" presId="urn:microsoft.com/office/officeart/2008/layout/LinedList"/>
    <dgm:cxn modelId="{EC070DFD-EE78-3A45-B45F-89E172B6A8C8}" srcId="{CFAB4DC6-8984-8D4F-BFE6-2AD0044EE05D}" destId="{281D34A8-16D4-7742-B83C-1D2ECFA8F248}" srcOrd="5" destOrd="0" parTransId="{5C4A8482-B950-E54A-B31C-00FA8857679F}" sibTransId="{C7502B2C-5CC5-3E47-9DE4-FEFCDEC2175D}"/>
    <dgm:cxn modelId="{70547EA0-AA27-5E42-BB93-6425F00D8FE5}" type="presParOf" srcId="{F03109A8-D8B1-E646-9F43-8700562218FB}" destId="{2B7A0789-F780-5D41-82E2-6001E6082878}" srcOrd="0" destOrd="0" presId="urn:microsoft.com/office/officeart/2008/layout/LinedList"/>
    <dgm:cxn modelId="{E6C85570-6685-5C41-B191-3679B812E88C}" type="presParOf" srcId="{F03109A8-D8B1-E646-9F43-8700562218FB}" destId="{28B02803-7E30-8844-A47E-ABC5B47220C9}" srcOrd="1" destOrd="0" presId="urn:microsoft.com/office/officeart/2008/layout/LinedList"/>
    <dgm:cxn modelId="{75A58508-6724-8C4A-8BCF-6C055E43AF4D}" type="presParOf" srcId="{28B02803-7E30-8844-A47E-ABC5B47220C9}" destId="{1858FC74-4C3B-8C4E-AD18-F4DDE5356352}" srcOrd="0" destOrd="0" presId="urn:microsoft.com/office/officeart/2008/layout/LinedList"/>
    <dgm:cxn modelId="{7515F9B9-AB0D-7446-8E65-2C49001EB313}" type="presParOf" srcId="{28B02803-7E30-8844-A47E-ABC5B47220C9}" destId="{C6D6577B-3B5E-654A-9156-DFB3B1035A6B}" srcOrd="1" destOrd="0" presId="urn:microsoft.com/office/officeart/2008/layout/LinedList"/>
    <dgm:cxn modelId="{C2862302-94AE-514D-B5AD-4B63B6EB282A}" type="presParOf" srcId="{F03109A8-D8B1-E646-9F43-8700562218FB}" destId="{81B6FAE2-23E4-4546-AD04-5A1B7DB6ED86}" srcOrd="2" destOrd="0" presId="urn:microsoft.com/office/officeart/2008/layout/LinedList"/>
    <dgm:cxn modelId="{D7A84157-C0F4-CA44-93C2-85EA88D74A17}" type="presParOf" srcId="{F03109A8-D8B1-E646-9F43-8700562218FB}" destId="{18DBD1DD-59DF-9E49-917D-E2E33B39F1F5}" srcOrd="3" destOrd="0" presId="urn:microsoft.com/office/officeart/2008/layout/LinedList"/>
    <dgm:cxn modelId="{DEFCF74C-0C11-FB46-B4A9-310F6BF687A4}" type="presParOf" srcId="{18DBD1DD-59DF-9E49-917D-E2E33B39F1F5}" destId="{72098F93-2631-3946-8309-625790F0C226}" srcOrd="0" destOrd="0" presId="urn:microsoft.com/office/officeart/2008/layout/LinedList"/>
    <dgm:cxn modelId="{3A7019F6-458E-4240-997E-1A30DAC4411A}" type="presParOf" srcId="{18DBD1DD-59DF-9E49-917D-E2E33B39F1F5}" destId="{CC94D176-746E-A44B-BF2F-514A7DB394E7}" srcOrd="1" destOrd="0" presId="urn:microsoft.com/office/officeart/2008/layout/LinedList"/>
    <dgm:cxn modelId="{12DDA81C-7B36-0842-B775-0AD622C9A39B}" type="presParOf" srcId="{F03109A8-D8B1-E646-9F43-8700562218FB}" destId="{9CC527D9-3328-1844-BDFB-663FBB123147}" srcOrd="4" destOrd="0" presId="urn:microsoft.com/office/officeart/2008/layout/LinedList"/>
    <dgm:cxn modelId="{D23E77F0-1542-8F46-A218-6051D42CDAA7}" type="presParOf" srcId="{F03109A8-D8B1-E646-9F43-8700562218FB}" destId="{F38C55B2-7E90-084A-A690-622E918C0F73}" srcOrd="5" destOrd="0" presId="urn:microsoft.com/office/officeart/2008/layout/LinedList"/>
    <dgm:cxn modelId="{8E4F4608-61EA-2841-8AF2-C65686B2A5FC}" type="presParOf" srcId="{F38C55B2-7E90-084A-A690-622E918C0F73}" destId="{4C74A29A-2FB0-A14A-AD53-59D5FC2432F2}" srcOrd="0" destOrd="0" presId="urn:microsoft.com/office/officeart/2008/layout/LinedList"/>
    <dgm:cxn modelId="{C2BE72CE-C716-324A-99AF-9CA166B66429}" type="presParOf" srcId="{F38C55B2-7E90-084A-A690-622E918C0F73}" destId="{BB030912-708A-D84F-9526-AC19BC420F12}" srcOrd="1" destOrd="0" presId="urn:microsoft.com/office/officeart/2008/layout/LinedList"/>
    <dgm:cxn modelId="{780425DE-7A9A-CC4B-A7E2-E5D3C931004A}" type="presParOf" srcId="{F03109A8-D8B1-E646-9F43-8700562218FB}" destId="{0A3154CB-248A-C741-AF88-27F9F85BF046}" srcOrd="6" destOrd="0" presId="urn:microsoft.com/office/officeart/2008/layout/LinedList"/>
    <dgm:cxn modelId="{0FD357B0-C294-574D-89FF-559A795A6DAD}" type="presParOf" srcId="{F03109A8-D8B1-E646-9F43-8700562218FB}" destId="{8C9F85AB-4817-1644-94BB-BCBE49ED011C}" srcOrd="7" destOrd="0" presId="urn:microsoft.com/office/officeart/2008/layout/LinedList"/>
    <dgm:cxn modelId="{357E1676-F7A7-8740-A028-871B50DC990A}" type="presParOf" srcId="{8C9F85AB-4817-1644-94BB-BCBE49ED011C}" destId="{3F1BEDE9-6224-334F-8391-0198328B3E1D}" srcOrd="0" destOrd="0" presId="urn:microsoft.com/office/officeart/2008/layout/LinedList"/>
    <dgm:cxn modelId="{54AD97EF-3B38-2540-A078-B13A9FF2138D}" type="presParOf" srcId="{8C9F85AB-4817-1644-94BB-BCBE49ED011C}" destId="{8385E50F-6F8A-B040-A631-917DEB8D9911}" srcOrd="1" destOrd="0" presId="urn:microsoft.com/office/officeart/2008/layout/LinedList"/>
    <dgm:cxn modelId="{7D8131CA-7B2C-A74B-82B2-2912B1A26DD9}" type="presParOf" srcId="{F03109A8-D8B1-E646-9F43-8700562218FB}" destId="{B1F0A441-036A-4D48-A20D-78DDE49BA465}" srcOrd="8" destOrd="0" presId="urn:microsoft.com/office/officeart/2008/layout/LinedList"/>
    <dgm:cxn modelId="{03C7B427-B233-FA40-ACF5-0E9C6869CB3D}" type="presParOf" srcId="{F03109A8-D8B1-E646-9F43-8700562218FB}" destId="{2359C065-C4E4-4441-8BA7-7A1028E83A0F}" srcOrd="9" destOrd="0" presId="urn:microsoft.com/office/officeart/2008/layout/LinedList"/>
    <dgm:cxn modelId="{03908167-7BC9-8344-A93C-C7F55FE9443E}" type="presParOf" srcId="{2359C065-C4E4-4441-8BA7-7A1028E83A0F}" destId="{9056C052-B14B-C94D-8A57-3371D85E6F5D}" srcOrd="0" destOrd="0" presId="urn:microsoft.com/office/officeart/2008/layout/LinedList"/>
    <dgm:cxn modelId="{7E80BABF-AC3A-CA48-8E95-755B69F606A9}" type="presParOf" srcId="{2359C065-C4E4-4441-8BA7-7A1028E83A0F}" destId="{9A567801-6D10-BD40-BD57-F9E110957977}" srcOrd="1" destOrd="0" presId="urn:microsoft.com/office/officeart/2008/layout/LinedList"/>
    <dgm:cxn modelId="{573B71B9-9017-A145-B7E8-2B676D5FC7C1}" type="presParOf" srcId="{F03109A8-D8B1-E646-9F43-8700562218FB}" destId="{72A14F80-AACE-B84B-A9E8-95CC5EE1AD32}" srcOrd="10" destOrd="0" presId="urn:microsoft.com/office/officeart/2008/layout/LinedList"/>
    <dgm:cxn modelId="{AD30E904-CF61-674E-963C-6206267BDE75}" type="presParOf" srcId="{F03109A8-D8B1-E646-9F43-8700562218FB}" destId="{04E1DDE2-FA18-404B-BE9F-91425E6B89D5}" srcOrd="11" destOrd="0" presId="urn:microsoft.com/office/officeart/2008/layout/LinedList"/>
    <dgm:cxn modelId="{AB9EBCB2-2459-A646-8241-281F5C77AEA0}" type="presParOf" srcId="{04E1DDE2-FA18-404B-BE9F-91425E6B89D5}" destId="{C63EBCB4-B97C-B547-BA70-CC52993AAE0C}" srcOrd="0" destOrd="0" presId="urn:microsoft.com/office/officeart/2008/layout/LinedList"/>
    <dgm:cxn modelId="{61B02B26-E9A1-2042-857A-8126C7238F4A}" type="presParOf" srcId="{04E1DDE2-FA18-404B-BE9F-91425E6B89D5}" destId="{D07656D6-852B-3B43-B05F-B1E2B7E7889E}" srcOrd="1" destOrd="0" presId="urn:microsoft.com/office/officeart/2008/layout/LinedList"/>
    <dgm:cxn modelId="{64EC01DE-4394-C242-A8B8-E48DCD71C8A9}" type="presParOf" srcId="{F03109A8-D8B1-E646-9F43-8700562218FB}" destId="{1621A777-1D87-8247-A34C-17EBFCD24916}" srcOrd="12" destOrd="0" presId="urn:microsoft.com/office/officeart/2008/layout/LinedList"/>
    <dgm:cxn modelId="{046FBDD4-72DA-D544-9EEE-093B480240C4}" type="presParOf" srcId="{F03109A8-D8B1-E646-9F43-8700562218FB}" destId="{BA740DDE-49FC-C74F-A08B-1FC6A41B5DF2}" srcOrd="13" destOrd="0" presId="urn:microsoft.com/office/officeart/2008/layout/LinedList"/>
    <dgm:cxn modelId="{13C639CB-B972-BA42-AD82-A49785FDB26D}" type="presParOf" srcId="{BA740DDE-49FC-C74F-A08B-1FC6A41B5DF2}" destId="{4EEA16FA-48C5-C24B-A4D8-B76F9A35E3C1}" srcOrd="0" destOrd="0" presId="urn:microsoft.com/office/officeart/2008/layout/LinedList"/>
    <dgm:cxn modelId="{BD3AFCD3-8718-6F4F-8AFC-F12E616F86EB}" type="presParOf" srcId="{BA740DDE-49FC-C74F-A08B-1FC6A41B5DF2}" destId="{F296DA24-0A69-DC44-99FC-D05FC8632C2F}"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F7F7F9"/>
        </a:solidFill>
      </dgm:spPr>
      <dgm:t>
        <a:bodyPr anchor="ctr"/>
        <a:lstStyle/>
        <a:p>
          <a:pPr rtl="0"/>
          <a:r>
            <a:rPr lang="en-US" sz="2400" b="1" dirty="0">
              <a:latin typeface="Open Sans Semibold"/>
              <a:cs typeface="Open Sans Semibold"/>
            </a:rPr>
            <a:t>Domain 7: </a:t>
          </a:r>
          <a:r>
            <a:rPr lang="en-US" sz="2400" b="0" dirty="0">
              <a:latin typeface="Open Sans Semibold"/>
              <a:cs typeface="Open Sans Semibold"/>
            </a:rPr>
            <a:t>Security Operations</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latin typeface="Open Sans Semibold"/>
              <a:cs typeface="Open Sans Semibold"/>
            </a:rPr>
            <a:t>Domain 8: </a:t>
          </a:r>
          <a:r>
            <a:rPr lang="en-US" sz="2400" b="0" dirty="0">
              <a:latin typeface="Open Sans Semibold"/>
              <a:cs typeface="Open Sans Semibold"/>
            </a:rPr>
            <a:t>Software Development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dgm:t>
        <a:bodyPr anchor="ctr"/>
        <a:lstStyle/>
        <a:p>
          <a:pPr rtl="0"/>
          <a:endParaRPr lang="en-US" sz="2400" b="0" dirty="0">
            <a:latin typeface="Open Sans Semibold"/>
            <a:cs typeface="Open Sans Semibold"/>
          </a:endParaRP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dgm:t>
        <a:bodyPr anchor="ctr"/>
        <a:lstStyle/>
        <a:p>
          <a:pPr rtl="0"/>
          <a:endParaRPr lang="en-US" sz="2400" b="0" dirty="0">
            <a:latin typeface="Open Sans Semibold"/>
            <a:cs typeface="Open Sans Semibold"/>
          </a:endParaRP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dgm:t>
        <a:bodyPr anchor="ctr"/>
        <a:lstStyle/>
        <a:p>
          <a:pPr rtl="0"/>
          <a:endParaRPr lang="en-US" sz="2400" b="0" dirty="0">
            <a:latin typeface="Open Sans Semibold"/>
            <a:cs typeface="Open Sans Semibold"/>
          </a:endParaRP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dgm:t>
        <a:bodyPr anchor="ctr"/>
        <a:lstStyle/>
        <a:p>
          <a:endParaRPr lang="en-US" sz="2400" b="0" dirty="0">
            <a:latin typeface="Open Sans Semibold"/>
            <a:cs typeface="Open Sans Semibold"/>
          </a:endParaRPr>
        </a:p>
      </dgm:t>
    </dgm:pt>
    <dgm:pt modelId="{5C4A8482-B950-E54A-B31C-00FA8857679F}" type="parTrans" cxnId="{EC070DFD-EE78-3A45-B45F-89E172B6A8C8}">
      <dgm:prSet/>
      <dgm:spPr/>
      <dgm:t>
        <a:bodyPr/>
        <a:lstStyle/>
        <a:p>
          <a:endParaRPr lang="en-US"/>
        </a:p>
      </dgm:t>
    </dgm:pt>
    <dgm:pt modelId="{C7502B2C-5CC5-3E47-9DE4-FEFCDEC2175D}" type="sibTrans" cxnId="{EC070DFD-EE78-3A45-B45F-89E172B6A8C8}">
      <dgm:prSet/>
      <dgm:spPr/>
      <dgm:t>
        <a:bodyPr/>
        <a:lstStyle/>
        <a:p>
          <a:endParaRPr lang="en-US"/>
        </a:p>
      </dgm:t>
    </dgm:pt>
    <dgm:pt modelId="{C4AA0DC9-17FF-294E-B1B8-45707C7B297D}">
      <dgm:prSet/>
      <dgm:spPr/>
      <dgm:t>
        <a:bodyPr/>
        <a:lstStyle/>
        <a:p>
          <a:endParaRPr lang="en-US" dirty="0"/>
        </a:p>
      </dgm:t>
    </dgm:pt>
    <dgm:pt modelId="{BF8A5ACC-AF4D-B547-A6FB-F1FD2B2F07E3}" type="parTrans" cxnId="{DBDDB0AE-CFEE-2843-8EE4-5088806BFA8F}">
      <dgm:prSet/>
      <dgm:spPr/>
      <dgm:t>
        <a:bodyPr/>
        <a:lstStyle/>
        <a:p>
          <a:endParaRPr lang="en-US"/>
        </a:p>
      </dgm:t>
    </dgm:pt>
    <dgm:pt modelId="{1A48F92F-EA59-014A-A2C8-6E31665CAA93}" type="sibTrans" cxnId="{DBDDB0AE-CFEE-2843-8EE4-5088806BFA8F}">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a:ln>
          <a:solidFill>
            <a:srgbClr val="FFFFFF"/>
          </a:solidFill>
        </a:ln>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no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no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no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67F43422-46B8-B241-9E20-1B7A41ECFDE0}" type="pres">
      <dgm:prSet presAssocID="{C4AA0DC9-17FF-294E-B1B8-45707C7B297D}" presName="thickLine" presStyleLbl="alignNode1" presStyleIdx="6" presStyleCnt="7"/>
      <dgm:spPr>
        <a:ln>
          <a:noFill/>
        </a:ln>
      </dgm:spPr>
    </dgm:pt>
    <dgm:pt modelId="{67DAAE7B-6F11-A847-8CA4-08E9ED151E33}" type="pres">
      <dgm:prSet presAssocID="{C4AA0DC9-17FF-294E-B1B8-45707C7B297D}" presName="horz1" presStyleCnt="0"/>
      <dgm:spPr/>
    </dgm:pt>
    <dgm:pt modelId="{7944D0A9-F488-3C42-8A35-97875AB9BCA2}" type="pres">
      <dgm:prSet presAssocID="{C4AA0DC9-17FF-294E-B1B8-45707C7B297D}" presName="tx1" presStyleLbl="revTx" presStyleIdx="6" presStyleCnt="7"/>
      <dgm:spPr/>
    </dgm:pt>
    <dgm:pt modelId="{0C8819E0-6E00-B448-AEE7-08FAD465EB61}" type="pres">
      <dgm:prSet presAssocID="{C4AA0DC9-17FF-294E-B1B8-45707C7B297D}" presName="vert1" presStyleCnt="0"/>
      <dgm:spPr/>
    </dgm:pt>
  </dgm:ptLst>
  <dgm:cxnLst>
    <dgm:cxn modelId="{6C8E6F18-DD06-5D41-AF05-3A0C7FE8CC70}" srcId="{CFAB4DC6-8984-8D4F-BFE6-2AD0044EE05D}" destId="{840AFEC2-FF39-D843-BBCE-299F27507266}" srcOrd="3" destOrd="0" parTransId="{5F16C5E0-078D-CB4F-957C-B5A9F61494B0}" sibTransId="{FD2007B5-CC5F-B24D-849B-73B72F923581}"/>
    <dgm:cxn modelId="{6A68163F-C189-FA40-BA0F-77FD1DEC234E}" type="presOf" srcId="{9E887B32-6FA9-284C-8EA3-BE393E3A8AC7}" destId="{72098F93-2631-3946-8309-625790F0C226}" srcOrd="0" destOrd="0" presId="urn:microsoft.com/office/officeart/2008/layout/LinedList"/>
    <dgm:cxn modelId="{24A78742-6F63-B045-9AAA-8DC11288D88A}" type="presOf" srcId="{F73219DE-00BF-F049-A708-81C2D16E64AD}" destId="{9056C052-B14B-C94D-8A57-3371D85E6F5D}"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69D5DF83-18F3-8841-B359-5EC51D8F647A}" type="presOf" srcId="{CFAB4DC6-8984-8D4F-BFE6-2AD0044EE05D}" destId="{F03109A8-D8B1-E646-9F43-8700562218FB}" srcOrd="0" destOrd="0" presId="urn:microsoft.com/office/officeart/2008/layout/LinedList"/>
    <dgm:cxn modelId="{8214988F-F2F4-D149-98B2-E8E7C46DCB70}" type="presOf" srcId="{54AAC4BB-C02D-5548-97FF-C2DFDF2637B8}" destId="{4C74A29A-2FB0-A14A-AD53-59D5FC2432F2}" srcOrd="0" destOrd="0" presId="urn:microsoft.com/office/officeart/2008/layout/LinedList"/>
    <dgm:cxn modelId="{DBDDB0AE-CFEE-2843-8EE4-5088806BFA8F}" srcId="{CFAB4DC6-8984-8D4F-BFE6-2AD0044EE05D}" destId="{C4AA0DC9-17FF-294E-B1B8-45707C7B297D}" srcOrd="6" destOrd="0" parTransId="{BF8A5ACC-AF4D-B547-A6FB-F1FD2B2F07E3}" sibTransId="{1A48F92F-EA59-014A-A2C8-6E31665CAA93}"/>
    <dgm:cxn modelId="{3C9FE0CA-86AF-104E-9AD1-E927CA97ED54}" type="presOf" srcId="{840AFEC2-FF39-D843-BBCE-299F27507266}" destId="{3F1BEDE9-6224-334F-8391-0198328B3E1D}" srcOrd="0" destOrd="0" presId="urn:microsoft.com/office/officeart/2008/layout/LinedList"/>
    <dgm:cxn modelId="{713463CE-59F1-CB41-805A-8922ADF4447F}" type="presOf" srcId="{281D34A8-16D4-7742-B83C-1D2ECFA8F248}" destId="{C63EBCB4-B97C-B547-BA70-CC52993AAE0C}" srcOrd="0" destOrd="0" presId="urn:microsoft.com/office/officeart/2008/layout/LinedList"/>
    <dgm:cxn modelId="{2E6130D2-38B3-3B4F-8F97-9DD660E361AF}" type="presOf" srcId="{5D660080-36C7-2A44-BC6F-61FEB712CAD9}" destId="{1858FC74-4C3B-8C4E-AD18-F4DDE5356352}" srcOrd="0" destOrd="0" presId="urn:microsoft.com/office/officeart/2008/layout/LinedList"/>
    <dgm:cxn modelId="{26C4B2D6-5DF7-204D-B2C6-A94780B61144}" type="presOf" srcId="{C4AA0DC9-17FF-294E-B1B8-45707C7B297D}" destId="{7944D0A9-F488-3C42-8A35-97875AB9BCA2}"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4AE6B1EC-3E85-8E45-8F45-4A9B5F9CE79F}" srcId="{CFAB4DC6-8984-8D4F-BFE6-2AD0044EE05D}" destId="{5D660080-36C7-2A44-BC6F-61FEB712CAD9}" srcOrd="0" destOrd="0" parTransId="{097C7F3D-DD80-BD49-A21E-62C258C76CCE}" sibTransId="{C0FB1487-ED60-CB47-8E8D-C7287C9AD3DC}"/>
    <dgm:cxn modelId="{BBC58CEF-10BE-A844-B1C5-4CE832174D4D}" srcId="{CFAB4DC6-8984-8D4F-BFE6-2AD0044EE05D}" destId="{54AAC4BB-C02D-5548-97FF-C2DFDF2637B8}" srcOrd="2" destOrd="0" parTransId="{D2450336-B064-E840-AB61-E8240D67E240}" sibTransId="{7B706801-3838-6147-BA1C-ABF8114C7E39}"/>
    <dgm:cxn modelId="{EC070DFD-EE78-3A45-B45F-89E172B6A8C8}" srcId="{CFAB4DC6-8984-8D4F-BFE6-2AD0044EE05D}" destId="{281D34A8-16D4-7742-B83C-1D2ECFA8F248}" srcOrd="5" destOrd="0" parTransId="{5C4A8482-B950-E54A-B31C-00FA8857679F}" sibTransId="{C7502B2C-5CC5-3E47-9DE4-FEFCDEC2175D}"/>
    <dgm:cxn modelId="{6564A743-263D-7741-8B95-23959F84E175}" type="presParOf" srcId="{F03109A8-D8B1-E646-9F43-8700562218FB}" destId="{2B7A0789-F780-5D41-82E2-6001E6082878}" srcOrd="0" destOrd="0" presId="urn:microsoft.com/office/officeart/2008/layout/LinedList"/>
    <dgm:cxn modelId="{95507189-C5EE-384F-83AA-53ECDFE60FEC}" type="presParOf" srcId="{F03109A8-D8B1-E646-9F43-8700562218FB}" destId="{28B02803-7E30-8844-A47E-ABC5B47220C9}" srcOrd="1" destOrd="0" presId="urn:microsoft.com/office/officeart/2008/layout/LinedList"/>
    <dgm:cxn modelId="{CAB7B511-3F5E-B743-949B-1B811B2D4ACD}" type="presParOf" srcId="{28B02803-7E30-8844-A47E-ABC5B47220C9}" destId="{1858FC74-4C3B-8C4E-AD18-F4DDE5356352}" srcOrd="0" destOrd="0" presId="urn:microsoft.com/office/officeart/2008/layout/LinedList"/>
    <dgm:cxn modelId="{D9A3880C-1F49-DF44-92F7-65D074922915}" type="presParOf" srcId="{28B02803-7E30-8844-A47E-ABC5B47220C9}" destId="{C6D6577B-3B5E-654A-9156-DFB3B1035A6B}" srcOrd="1" destOrd="0" presId="urn:microsoft.com/office/officeart/2008/layout/LinedList"/>
    <dgm:cxn modelId="{B7FB75B0-3EC3-484B-8290-79428462921B}" type="presParOf" srcId="{F03109A8-D8B1-E646-9F43-8700562218FB}" destId="{81B6FAE2-23E4-4546-AD04-5A1B7DB6ED86}" srcOrd="2" destOrd="0" presId="urn:microsoft.com/office/officeart/2008/layout/LinedList"/>
    <dgm:cxn modelId="{212A0625-DDE7-B846-AB29-9570387127C2}" type="presParOf" srcId="{F03109A8-D8B1-E646-9F43-8700562218FB}" destId="{18DBD1DD-59DF-9E49-917D-E2E33B39F1F5}" srcOrd="3" destOrd="0" presId="urn:microsoft.com/office/officeart/2008/layout/LinedList"/>
    <dgm:cxn modelId="{75222AA7-B692-1842-ACFB-8AEE671D870A}" type="presParOf" srcId="{18DBD1DD-59DF-9E49-917D-E2E33B39F1F5}" destId="{72098F93-2631-3946-8309-625790F0C226}" srcOrd="0" destOrd="0" presId="urn:microsoft.com/office/officeart/2008/layout/LinedList"/>
    <dgm:cxn modelId="{3578C121-BDB3-1240-8EA8-86E406D1B664}" type="presParOf" srcId="{18DBD1DD-59DF-9E49-917D-E2E33B39F1F5}" destId="{CC94D176-746E-A44B-BF2F-514A7DB394E7}" srcOrd="1" destOrd="0" presId="urn:microsoft.com/office/officeart/2008/layout/LinedList"/>
    <dgm:cxn modelId="{233CC641-11EF-6549-B077-11A19562D1D6}" type="presParOf" srcId="{F03109A8-D8B1-E646-9F43-8700562218FB}" destId="{9CC527D9-3328-1844-BDFB-663FBB123147}" srcOrd="4" destOrd="0" presId="urn:microsoft.com/office/officeart/2008/layout/LinedList"/>
    <dgm:cxn modelId="{4EB15E96-FDFA-9A49-87B9-BF483A130944}" type="presParOf" srcId="{F03109A8-D8B1-E646-9F43-8700562218FB}" destId="{F38C55B2-7E90-084A-A690-622E918C0F73}" srcOrd="5" destOrd="0" presId="urn:microsoft.com/office/officeart/2008/layout/LinedList"/>
    <dgm:cxn modelId="{D06A5DA1-78EE-6D4E-A18C-7FF2666EDC7B}" type="presParOf" srcId="{F38C55B2-7E90-084A-A690-622E918C0F73}" destId="{4C74A29A-2FB0-A14A-AD53-59D5FC2432F2}" srcOrd="0" destOrd="0" presId="urn:microsoft.com/office/officeart/2008/layout/LinedList"/>
    <dgm:cxn modelId="{2A053987-FBB4-BA47-88F7-0ABB0A4FC7DF}" type="presParOf" srcId="{F38C55B2-7E90-084A-A690-622E918C0F73}" destId="{BB030912-708A-D84F-9526-AC19BC420F12}" srcOrd="1" destOrd="0" presId="urn:microsoft.com/office/officeart/2008/layout/LinedList"/>
    <dgm:cxn modelId="{C02B0AB5-C586-E54F-8DBD-2DD36180137B}" type="presParOf" srcId="{F03109A8-D8B1-E646-9F43-8700562218FB}" destId="{0A3154CB-248A-C741-AF88-27F9F85BF046}" srcOrd="6" destOrd="0" presId="urn:microsoft.com/office/officeart/2008/layout/LinedList"/>
    <dgm:cxn modelId="{54DA2C85-670B-4E47-9D94-8D014CB1CBBA}" type="presParOf" srcId="{F03109A8-D8B1-E646-9F43-8700562218FB}" destId="{8C9F85AB-4817-1644-94BB-BCBE49ED011C}" srcOrd="7" destOrd="0" presId="urn:microsoft.com/office/officeart/2008/layout/LinedList"/>
    <dgm:cxn modelId="{EA52A3B3-12FC-554B-A2F2-AC78BFD0C9E8}" type="presParOf" srcId="{8C9F85AB-4817-1644-94BB-BCBE49ED011C}" destId="{3F1BEDE9-6224-334F-8391-0198328B3E1D}" srcOrd="0" destOrd="0" presId="urn:microsoft.com/office/officeart/2008/layout/LinedList"/>
    <dgm:cxn modelId="{1F1506D6-1B10-BB4A-9E95-D335445BA255}" type="presParOf" srcId="{8C9F85AB-4817-1644-94BB-BCBE49ED011C}" destId="{8385E50F-6F8A-B040-A631-917DEB8D9911}" srcOrd="1" destOrd="0" presId="urn:microsoft.com/office/officeart/2008/layout/LinedList"/>
    <dgm:cxn modelId="{083C1FB5-0F7C-D340-BE94-FB0F1E67F2D1}" type="presParOf" srcId="{F03109A8-D8B1-E646-9F43-8700562218FB}" destId="{B1F0A441-036A-4D48-A20D-78DDE49BA465}" srcOrd="8" destOrd="0" presId="urn:microsoft.com/office/officeart/2008/layout/LinedList"/>
    <dgm:cxn modelId="{F7125A15-1116-EB4F-AF47-3C252262A8E5}" type="presParOf" srcId="{F03109A8-D8B1-E646-9F43-8700562218FB}" destId="{2359C065-C4E4-4441-8BA7-7A1028E83A0F}" srcOrd="9" destOrd="0" presId="urn:microsoft.com/office/officeart/2008/layout/LinedList"/>
    <dgm:cxn modelId="{6BC42FDE-8617-DE41-BD10-223CBC93179D}" type="presParOf" srcId="{2359C065-C4E4-4441-8BA7-7A1028E83A0F}" destId="{9056C052-B14B-C94D-8A57-3371D85E6F5D}" srcOrd="0" destOrd="0" presId="urn:microsoft.com/office/officeart/2008/layout/LinedList"/>
    <dgm:cxn modelId="{89232D00-8EB7-2043-9F52-6DFA993C0C4D}" type="presParOf" srcId="{2359C065-C4E4-4441-8BA7-7A1028E83A0F}" destId="{9A567801-6D10-BD40-BD57-F9E110957977}" srcOrd="1" destOrd="0" presId="urn:microsoft.com/office/officeart/2008/layout/LinedList"/>
    <dgm:cxn modelId="{C9F0E941-CB24-4340-A9EE-855C42081A50}" type="presParOf" srcId="{F03109A8-D8B1-E646-9F43-8700562218FB}" destId="{72A14F80-AACE-B84B-A9E8-95CC5EE1AD32}" srcOrd="10" destOrd="0" presId="urn:microsoft.com/office/officeart/2008/layout/LinedList"/>
    <dgm:cxn modelId="{2EA19ACB-B56A-F34B-8558-3CAFAF51F0EE}" type="presParOf" srcId="{F03109A8-D8B1-E646-9F43-8700562218FB}" destId="{04E1DDE2-FA18-404B-BE9F-91425E6B89D5}" srcOrd="11" destOrd="0" presId="urn:microsoft.com/office/officeart/2008/layout/LinedList"/>
    <dgm:cxn modelId="{C894E2E6-D7F0-5E41-8196-D0608BAD156F}" type="presParOf" srcId="{04E1DDE2-FA18-404B-BE9F-91425E6B89D5}" destId="{C63EBCB4-B97C-B547-BA70-CC52993AAE0C}" srcOrd="0" destOrd="0" presId="urn:microsoft.com/office/officeart/2008/layout/LinedList"/>
    <dgm:cxn modelId="{6AF3E426-01BE-2B4A-8341-0B2AB539332E}" type="presParOf" srcId="{04E1DDE2-FA18-404B-BE9F-91425E6B89D5}" destId="{D07656D6-852B-3B43-B05F-B1E2B7E7889E}" srcOrd="1" destOrd="0" presId="urn:microsoft.com/office/officeart/2008/layout/LinedList"/>
    <dgm:cxn modelId="{27357D13-A337-014F-AD63-41D56B97C741}" type="presParOf" srcId="{F03109A8-D8B1-E646-9F43-8700562218FB}" destId="{67F43422-46B8-B241-9E20-1B7A41ECFDE0}" srcOrd="12" destOrd="0" presId="urn:microsoft.com/office/officeart/2008/layout/LinedList"/>
    <dgm:cxn modelId="{9AB167A2-8EBD-704C-8FD6-51C7E13B3EEF}" type="presParOf" srcId="{F03109A8-D8B1-E646-9F43-8700562218FB}" destId="{67DAAE7B-6F11-A847-8CA4-08E9ED151E33}" srcOrd="13" destOrd="0" presId="urn:microsoft.com/office/officeart/2008/layout/LinedList"/>
    <dgm:cxn modelId="{E0F7F233-4E5A-5541-B140-6EF94A2B683A}" type="presParOf" srcId="{67DAAE7B-6F11-A847-8CA4-08E9ED151E33}" destId="{7944D0A9-F488-3C42-8A35-97875AB9BCA2}" srcOrd="0" destOrd="0" presId="urn:microsoft.com/office/officeart/2008/layout/LinedList"/>
    <dgm:cxn modelId="{7C2904FD-65D9-A148-957F-C976467C6348}" type="presParOf" srcId="{67DAAE7B-6F11-A847-8CA4-08E9ED151E33}" destId="{0C8819E0-6E00-B448-AEE7-08FAD465EB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8EE80EBD-97AE-8847-BB37-29587238724D}">
      <dgm:prSet custT="1"/>
      <dgm:spPr>
        <a:noFill/>
      </dgm:spPr>
      <dgm:t>
        <a:bodyPr anchor="ctr" anchorCtr="0"/>
        <a:lstStyle/>
        <a:p>
          <a:pPr rtl="0"/>
          <a:r>
            <a:rPr lang="en-US" sz="2400" dirty="0">
              <a:latin typeface="Open Sans Semibold"/>
              <a:cs typeface="Open Sans Semibold"/>
            </a:rPr>
            <a:t>Design and Validate Assessment, Test, and Audit Strategies</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a:noFill/>
      </dgm:spPr>
      <dgm:t>
        <a:bodyPr anchor="ctr"/>
        <a:lstStyle/>
        <a:p>
          <a:r>
            <a:rPr lang="en-US" sz="2400" dirty="0">
              <a:latin typeface="Open Sans Semibold"/>
              <a:cs typeface="Open Sans Semibold"/>
            </a:rPr>
            <a:t>Security Process Data</a:t>
          </a: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a:noFill/>
      </dgm:spPr>
      <dgm:t>
        <a:bodyPr anchor="ctr"/>
        <a:lstStyle/>
        <a:p>
          <a:pPr rtl="0"/>
          <a:r>
            <a:rPr lang="en-US" sz="2400" dirty="0">
              <a:latin typeface="Open Sans Semibold"/>
              <a:cs typeface="Open Sans Semibold"/>
            </a:rPr>
            <a:t>Test Output and Generate Report</a:t>
          </a: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4E8777BC-1BD9-DF49-91E5-0DB19DF89C6E}">
      <dgm:prSet custT="1"/>
      <dgm:spPr>
        <a:noFill/>
      </dgm:spPr>
      <dgm:t>
        <a:bodyPr tIns="162560"/>
        <a:lstStyle/>
        <a:p>
          <a:pPr rtl="0"/>
          <a:r>
            <a:rPr lang="en-US" sz="2400" dirty="0">
              <a:latin typeface="Open Sans Semibold"/>
              <a:cs typeface="Open Sans Semibold"/>
            </a:rPr>
            <a:t>Conduct or Facilitate Security Audits</a:t>
          </a:r>
        </a:p>
      </dgm:t>
    </dgm:pt>
    <dgm:pt modelId="{BD0223B5-1F98-F441-8926-EAE85F8BD70F}" type="parTrans" cxnId="{47D158EF-474D-D747-94ED-DCE99F4DF007}">
      <dgm:prSet/>
      <dgm:spPr/>
      <dgm:t>
        <a:bodyPr/>
        <a:lstStyle/>
        <a:p>
          <a:endParaRPr lang="en-US"/>
        </a:p>
      </dgm:t>
    </dgm:pt>
    <dgm:pt modelId="{2CB86B7A-2CF1-754D-B51D-51826E213F3D}" type="sibTrans" cxnId="{47D158EF-474D-D747-94ED-DCE99F4DF007}">
      <dgm:prSet/>
      <dgm:spPr/>
      <dgm:t>
        <a:bodyPr/>
        <a:lstStyle/>
        <a:p>
          <a:endParaRPr lang="en-US"/>
        </a:p>
      </dgm:t>
    </dgm:pt>
    <dgm:pt modelId="{CE476410-8F0D-2743-9FF1-8D3DF53F8AD6}">
      <dgm:prSet custT="1"/>
      <dgm:spPr>
        <a:noFill/>
      </dgm:spPr>
      <dgm:t>
        <a:bodyPr anchor="ctr" anchorCtr="0"/>
        <a:lstStyle/>
        <a:p>
          <a:pPr rtl="0"/>
          <a:r>
            <a:rPr lang="en-US" sz="2400" dirty="0">
              <a:latin typeface="Open Sans Semibold"/>
              <a:cs typeface="Open Sans Semibold"/>
            </a:rPr>
            <a:t>Domain Review</a:t>
          </a:r>
          <a:endParaRPr lang="en-US" sz="2400" dirty="0"/>
        </a:p>
      </dgm:t>
    </dgm:pt>
    <dgm:pt modelId="{7EB27E95-62EB-9F44-888E-B20BD5E6DA29}" type="sibTrans" cxnId="{84EE4DBE-8CC3-5A4C-8DFF-FD0C2C111866}">
      <dgm:prSet/>
      <dgm:spPr/>
      <dgm:t>
        <a:bodyPr/>
        <a:lstStyle/>
        <a:p>
          <a:endParaRPr lang="en-US"/>
        </a:p>
      </dgm:t>
    </dgm:pt>
    <dgm:pt modelId="{81A125EE-A56D-1E4D-B279-4A04FDB5910B}" type="parTrans" cxnId="{84EE4DBE-8CC3-5A4C-8DFF-FD0C2C111866}">
      <dgm:prSet/>
      <dgm:spPr/>
      <dgm:t>
        <a:bodyPr/>
        <a:lstStyle/>
        <a:p>
          <a:endParaRPr lang="en-US"/>
        </a:p>
      </dgm:t>
    </dgm:pt>
    <dgm:pt modelId="{85E48BD9-4E42-3F44-B9C0-18503CAADBBB}">
      <dgm:prSet custT="1"/>
      <dgm:spPr>
        <a:noFill/>
      </dgm:spPr>
      <dgm:t>
        <a:bodyPr anchor="ctr" anchorCtr="0"/>
        <a:lstStyle/>
        <a:p>
          <a:pPr rtl="0"/>
          <a:r>
            <a:rPr lang="en-US" sz="2400" dirty="0">
              <a:latin typeface="Open Sans Semibold"/>
              <a:cs typeface="Open Sans Semibold"/>
            </a:rPr>
            <a:t>Security Control Testing</a:t>
          </a:r>
        </a:p>
      </dgm:t>
    </dgm:pt>
    <dgm:pt modelId="{CFD9DB11-F084-7648-84A4-64B8B313B29E}" type="parTrans" cxnId="{568C0F34-7996-3B45-AEE5-701CCA9C598F}">
      <dgm:prSet/>
      <dgm:spPr/>
      <dgm:t>
        <a:bodyPr/>
        <a:lstStyle/>
        <a:p>
          <a:endParaRPr lang="en-US"/>
        </a:p>
      </dgm:t>
    </dgm:pt>
    <dgm:pt modelId="{EAAAEF1D-AA79-7746-9F51-611ABFA167BF}" type="sibTrans" cxnId="{568C0F34-7996-3B45-AEE5-701CCA9C598F}">
      <dgm:prSet/>
      <dgm:spPr/>
      <dgm:t>
        <a:bodyPr/>
        <a:lstStyle/>
        <a:p>
          <a:endParaRPr lang="en-US"/>
        </a:p>
      </dgm:t>
    </dgm:pt>
    <dgm:pt modelId="{31389570-DB15-4344-BE45-B7A7982308EA}">
      <dgm:prSet/>
      <dgm:spPr/>
      <dgm:t>
        <a:bodyPr/>
        <a:lstStyle/>
        <a:p>
          <a:endParaRPr lang="en-US" dirty="0"/>
        </a:p>
      </dgm:t>
    </dgm:pt>
    <dgm:pt modelId="{5336674A-C776-6042-8108-34BEC9A3C798}" type="parTrans" cxnId="{80B29D6E-B87F-7F43-A654-AB71ECCA4E59}">
      <dgm:prSet/>
      <dgm:spPr/>
      <dgm:t>
        <a:bodyPr/>
        <a:lstStyle/>
        <a:p>
          <a:endParaRPr lang="en-US"/>
        </a:p>
      </dgm:t>
    </dgm:pt>
    <dgm:pt modelId="{15D14D0A-99E2-A841-A652-7A3606477A51}" type="sibTrans" cxnId="{80B29D6E-B87F-7F43-A654-AB71ECCA4E59}">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721A2135-C1F3-DA4A-B119-796A40EF200C}" type="pres">
      <dgm:prSet presAssocID="{8EE80EBD-97AE-8847-BB37-29587238724D}" presName="thickLine" presStyleLbl="alignNode1" presStyleIdx="0" presStyleCnt="7"/>
      <dgm:spPr>
        <a:ln>
          <a:solidFill>
            <a:srgbClr val="006F53"/>
          </a:solidFill>
        </a:ln>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0" presStyleCnt="7"/>
      <dgm:spPr/>
    </dgm:pt>
    <dgm:pt modelId="{6A95561B-818F-C34C-A9DD-1682548AD5D4}" type="pres">
      <dgm:prSet presAssocID="{8EE80EBD-97AE-8847-BB37-29587238724D}" presName="vert1" presStyleCnt="0"/>
      <dgm:spPr/>
    </dgm:pt>
    <dgm:pt modelId="{2075AB43-00C6-5543-8288-31ABC014D164}" type="pres">
      <dgm:prSet presAssocID="{85E48BD9-4E42-3F44-B9C0-18503CAADBBB}" presName="thickLine" presStyleLbl="alignNode1" presStyleIdx="1" presStyleCnt="7"/>
      <dgm:spPr/>
    </dgm:pt>
    <dgm:pt modelId="{35FF5060-5247-E749-9599-69028972DB38}" type="pres">
      <dgm:prSet presAssocID="{85E48BD9-4E42-3F44-B9C0-18503CAADBBB}" presName="horz1" presStyleCnt="0"/>
      <dgm:spPr/>
    </dgm:pt>
    <dgm:pt modelId="{0935136B-414A-9A47-B94A-19BC26719424}" type="pres">
      <dgm:prSet presAssocID="{85E48BD9-4E42-3F44-B9C0-18503CAADBBB}" presName="tx1" presStyleLbl="revTx" presStyleIdx="1" presStyleCnt="7"/>
      <dgm:spPr/>
    </dgm:pt>
    <dgm:pt modelId="{15436400-C567-9E4B-BA3B-B9A7DFE9B6FE}" type="pres">
      <dgm:prSet presAssocID="{85E48BD9-4E42-3F44-B9C0-18503CAADBBB}" presName="vert1" presStyleCnt="0"/>
      <dgm:spPr/>
    </dgm:pt>
    <dgm:pt modelId="{AFDFC935-866D-454F-AE68-CDE7BC0D23B1}" type="pres">
      <dgm:prSet presAssocID="{6EB91303-A642-CE4F-96E5-4EF8259DF3C6}" presName="thickLine" presStyleLbl="alignNode1" presStyleIdx="2" presStyleCnt="7"/>
      <dgm:spPr>
        <a:ln>
          <a:solidFill>
            <a:srgbClr val="006F53"/>
          </a:solidFill>
        </a:ln>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7"/>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7"/>
      <dgm:spPr>
        <a:ln>
          <a:solidFill>
            <a:srgbClr val="006F53"/>
          </a:solidFill>
        </a:ln>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7"/>
      <dgm:spPr/>
    </dgm:pt>
    <dgm:pt modelId="{ED230B99-8AB8-F14A-B009-5ACD2354C8AE}" type="pres">
      <dgm:prSet presAssocID="{5AC08C2D-F87A-B047-9A1F-5AEFFCF08BEF}" presName="vert1" presStyleCnt="0"/>
      <dgm:spPr/>
    </dgm:pt>
    <dgm:pt modelId="{27011FFA-6473-2E4C-B93F-822B54FF6C60}" type="pres">
      <dgm:prSet presAssocID="{4E8777BC-1BD9-DF49-91E5-0DB19DF89C6E}" presName="thickLine" presStyleLbl="alignNode1" presStyleIdx="4" presStyleCnt="7"/>
      <dgm:spPr>
        <a:ln>
          <a:solidFill>
            <a:srgbClr val="006F53"/>
          </a:solidFill>
        </a:ln>
      </dgm:spPr>
    </dgm:pt>
    <dgm:pt modelId="{DB23CA6F-19BB-2041-99AD-0136849D5500}" type="pres">
      <dgm:prSet presAssocID="{4E8777BC-1BD9-DF49-91E5-0DB19DF89C6E}" presName="horz1" presStyleCnt="0"/>
      <dgm:spPr/>
    </dgm:pt>
    <dgm:pt modelId="{1904D7A5-C341-1340-93FA-59BC7FC1D8FA}" type="pres">
      <dgm:prSet presAssocID="{4E8777BC-1BD9-DF49-91E5-0DB19DF89C6E}" presName="tx1" presStyleLbl="revTx" presStyleIdx="4" presStyleCnt="7"/>
      <dgm:spPr/>
    </dgm:pt>
    <dgm:pt modelId="{EDA1543A-53E9-9A46-9516-323B8E779C2B}" type="pres">
      <dgm:prSet presAssocID="{4E8777BC-1BD9-DF49-91E5-0DB19DF89C6E}" presName="vert1" presStyleCnt="0"/>
      <dgm:spPr/>
    </dgm:pt>
    <dgm:pt modelId="{42F07ADF-9B09-314C-B596-35F8F0A26BF2}" type="pres">
      <dgm:prSet presAssocID="{CE476410-8F0D-2743-9FF1-8D3DF53F8AD6}" presName="thickLine" presStyleLbl="alignNode1" presStyleIdx="5" presStyleCnt="7"/>
      <dgm:spPr>
        <a:ln>
          <a:solidFill>
            <a:srgbClr val="006F53"/>
          </a:solidFill>
        </a:ln>
      </dgm:spPr>
    </dgm:pt>
    <dgm:pt modelId="{E02E7C3F-5586-C14C-9645-8E5D3C4086C9}" type="pres">
      <dgm:prSet presAssocID="{CE476410-8F0D-2743-9FF1-8D3DF53F8AD6}" presName="horz1" presStyleCnt="0"/>
      <dgm:spPr/>
    </dgm:pt>
    <dgm:pt modelId="{9C4D5250-FC91-534C-A88A-C70D331BA3EC}" type="pres">
      <dgm:prSet presAssocID="{CE476410-8F0D-2743-9FF1-8D3DF53F8AD6}" presName="tx1" presStyleLbl="revTx" presStyleIdx="5" presStyleCnt="7"/>
      <dgm:spPr/>
    </dgm:pt>
    <dgm:pt modelId="{EF03BE77-9430-2D4A-BF69-C30D248E65B3}" type="pres">
      <dgm:prSet presAssocID="{CE476410-8F0D-2743-9FF1-8D3DF53F8AD6}" presName="vert1" presStyleCnt="0"/>
      <dgm:spPr/>
    </dgm:pt>
    <dgm:pt modelId="{E53B8C44-FA17-8740-ACD9-D6A53DF6CC14}" type="pres">
      <dgm:prSet presAssocID="{31389570-DB15-4344-BE45-B7A7982308EA}" presName="thickLine" presStyleLbl="alignNode1" presStyleIdx="6" presStyleCnt="7"/>
      <dgm:spPr/>
    </dgm:pt>
    <dgm:pt modelId="{7A9B4058-1529-0242-9B93-83997484B722}" type="pres">
      <dgm:prSet presAssocID="{31389570-DB15-4344-BE45-B7A7982308EA}" presName="horz1" presStyleCnt="0"/>
      <dgm:spPr/>
    </dgm:pt>
    <dgm:pt modelId="{525DE292-802E-1B4C-9835-27F10F068055}" type="pres">
      <dgm:prSet presAssocID="{31389570-DB15-4344-BE45-B7A7982308EA}" presName="tx1" presStyleLbl="revTx" presStyleIdx="6" presStyleCnt="7"/>
      <dgm:spPr/>
    </dgm:pt>
    <dgm:pt modelId="{D4B6E3F7-0C0D-1A4F-858F-99C647525C66}" type="pres">
      <dgm:prSet presAssocID="{31389570-DB15-4344-BE45-B7A7982308EA}" presName="vert1" presStyleCnt="0"/>
      <dgm:spPr/>
    </dgm:pt>
  </dgm:ptLst>
  <dgm:cxnLst>
    <dgm:cxn modelId="{D89FAB03-B5BF-A249-88E3-19434506ACBE}" srcId="{227B85D9-7AA0-D148-8FD3-E71164F485FA}" destId="{5AC08C2D-F87A-B047-9A1F-5AEFFCF08BEF}" srcOrd="3" destOrd="0" parTransId="{0075F5F5-8A2E-6B4A-974F-C3D40DCAD295}" sibTransId="{F1592B7C-24CC-084E-B2D1-D1D47B0E8C84}"/>
    <dgm:cxn modelId="{64345408-772E-2B46-9C03-35DAF69CD36C}" type="presOf" srcId="{8EE80EBD-97AE-8847-BB37-29587238724D}" destId="{895DA573-4104-3645-8547-D30BA2B1D4F1}" srcOrd="0" destOrd="0" presId="urn:microsoft.com/office/officeart/2008/layout/LinedList"/>
    <dgm:cxn modelId="{568C0F34-7996-3B45-AEE5-701CCA9C598F}" srcId="{227B85D9-7AA0-D148-8FD3-E71164F485FA}" destId="{85E48BD9-4E42-3F44-B9C0-18503CAADBBB}" srcOrd="1" destOrd="0" parTransId="{CFD9DB11-F084-7648-84A4-64B8B313B29E}" sibTransId="{EAAAEF1D-AA79-7746-9F51-611ABFA167BF}"/>
    <dgm:cxn modelId="{40001F41-DFD5-A84A-8067-E6AB25712030}" srcId="{227B85D9-7AA0-D148-8FD3-E71164F485FA}" destId="{8EE80EBD-97AE-8847-BB37-29587238724D}" srcOrd="0" destOrd="0" parTransId="{362C9049-4E22-2F4D-A82A-35F20D70E054}" sibTransId="{C23E33F1-34F0-8345-9700-D203D26E3C61}"/>
    <dgm:cxn modelId="{80B29D6E-B87F-7F43-A654-AB71ECCA4E59}" srcId="{227B85D9-7AA0-D148-8FD3-E71164F485FA}" destId="{31389570-DB15-4344-BE45-B7A7982308EA}" srcOrd="6" destOrd="0" parTransId="{5336674A-C776-6042-8108-34BEC9A3C798}" sibTransId="{15D14D0A-99E2-A841-A652-7A3606477A51}"/>
    <dgm:cxn modelId="{0440D654-7152-FC49-92FA-1CE8A1660AAE}" type="presOf" srcId="{5AC08C2D-F87A-B047-9A1F-5AEFFCF08BEF}" destId="{9D746D8B-5375-7544-BB52-9A53FEB3780E}" srcOrd="0" destOrd="0" presId="urn:microsoft.com/office/officeart/2008/layout/LinedList"/>
    <dgm:cxn modelId="{ECAEAB7E-5309-1148-8B5A-D0657C0A65CE}" type="presOf" srcId="{4E8777BC-1BD9-DF49-91E5-0DB19DF89C6E}" destId="{1904D7A5-C341-1340-93FA-59BC7FC1D8FA}" srcOrd="0" destOrd="0" presId="urn:microsoft.com/office/officeart/2008/layout/LinedList"/>
    <dgm:cxn modelId="{95464D93-19E9-694B-AE56-DF329B348B12}" type="presOf" srcId="{6EB91303-A642-CE4F-96E5-4EF8259DF3C6}" destId="{52306CFD-8B70-B043-A7DD-D7B23F20B60A}" srcOrd="0" destOrd="0" presId="urn:microsoft.com/office/officeart/2008/layout/LinedList"/>
    <dgm:cxn modelId="{305ABA9E-EF2A-C44F-833A-55D95E39DCD3}" type="presOf" srcId="{CE476410-8F0D-2743-9FF1-8D3DF53F8AD6}" destId="{9C4D5250-FC91-534C-A88A-C70D331BA3EC}" srcOrd="0" destOrd="0" presId="urn:microsoft.com/office/officeart/2008/layout/LinedList"/>
    <dgm:cxn modelId="{3E1B4EA5-5DEB-1447-B21C-80C83EA6B917}" srcId="{227B85D9-7AA0-D148-8FD3-E71164F485FA}" destId="{6EB91303-A642-CE4F-96E5-4EF8259DF3C6}" srcOrd="2" destOrd="0" parTransId="{7512D3CE-D303-C340-A5B5-260D2D04F4F4}" sibTransId="{031F6F12-F52F-8C44-B6B6-272DE3F3B9D1}"/>
    <dgm:cxn modelId="{84EE4DBE-8CC3-5A4C-8DFF-FD0C2C111866}" srcId="{227B85D9-7AA0-D148-8FD3-E71164F485FA}" destId="{CE476410-8F0D-2743-9FF1-8D3DF53F8AD6}" srcOrd="5" destOrd="0" parTransId="{81A125EE-A56D-1E4D-B279-4A04FDB5910B}" sibTransId="{7EB27E95-62EB-9F44-888E-B20BD5E6DA29}"/>
    <dgm:cxn modelId="{66EFACC7-E30F-D74D-8FA6-17414E70770E}" type="presOf" srcId="{31389570-DB15-4344-BE45-B7A7982308EA}" destId="{525DE292-802E-1B4C-9835-27F10F068055}" srcOrd="0" destOrd="0" presId="urn:microsoft.com/office/officeart/2008/layout/LinedList"/>
    <dgm:cxn modelId="{47D158EF-474D-D747-94ED-DCE99F4DF007}" srcId="{227B85D9-7AA0-D148-8FD3-E71164F485FA}" destId="{4E8777BC-1BD9-DF49-91E5-0DB19DF89C6E}" srcOrd="4" destOrd="0" parTransId="{BD0223B5-1F98-F441-8926-EAE85F8BD70F}" sibTransId="{2CB86B7A-2CF1-754D-B51D-51826E213F3D}"/>
    <dgm:cxn modelId="{5DF37AF2-2ADF-5741-A6B2-A44447FEB05E}" type="presOf" srcId="{227B85D9-7AA0-D148-8FD3-E71164F485FA}" destId="{AC8400AB-8EF3-F04A-A485-7A37CCD7A711}" srcOrd="0" destOrd="0" presId="urn:microsoft.com/office/officeart/2008/layout/LinedList"/>
    <dgm:cxn modelId="{0B2312FF-BF0C-5B4C-AEA3-0A316F7C5D7E}" type="presOf" srcId="{85E48BD9-4E42-3F44-B9C0-18503CAADBBB}" destId="{0935136B-414A-9A47-B94A-19BC26719424}" srcOrd="0" destOrd="0" presId="urn:microsoft.com/office/officeart/2008/layout/LinedList"/>
    <dgm:cxn modelId="{CA02E073-7943-F344-8A9F-0F5F88E42635}" type="presParOf" srcId="{AC8400AB-8EF3-F04A-A485-7A37CCD7A711}" destId="{721A2135-C1F3-DA4A-B119-796A40EF200C}" srcOrd="0" destOrd="0" presId="urn:microsoft.com/office/officeart/2008/layout/LinedList"/>
    <dgm:cxn modelId="{E9905773-8DF4-D042-AAB1-BEF84145C23A}" type="presParOf" srcId="{AC8400AB-8EF3-F04A-A485-7A37CCD7A711}" destId="{46357BF7-8748-5447-B419-D0C1E5A3F581}" srcOrd="1" destOrd="0" presId="urn:microsoft.com/office/officeart/2008/layout/LinedList"/>
    <dgm:cxn modelId="{4B77EA37-ED5F-BD40-9893-AB8A3329C1F7}" type="presParOf" srcId="{46357BF7-8748-5447-B419-D0C1E5A3F581}" destId="{895DA573-4104-3645-8547-D30BA2B1D4F1}" srcOrd="0" destOrd="0" presId="urn:microsoft.com/office/officeart/2008/layout/LinedList"/>
    <dgm:cxn modelId="{4C81865C-9BD0-ED4F-91F6-8F8B987D94E5}" type="presParOf" srcId="{46357BF7-8748-5447-B419-D0C1E5A3F581}" destId="{6A95561B-818F-C34C-A9DD-1682548AD5D4}" srcOrd="1" destOrd="0" presId="urn:microsoft.com/office/officeart/2008/layout/LinedList"/>
    <dgm:cxn modelId="{29B21C97-E562-5C48-9FF2-F6C658DED890}" type="presParOf" srcId="{AC8400AB-8EF3-F04A-A485-7A37CCD7A711}" destId="{2075AB43-00C6-5543-8288-31ABC014D164}" srcOrd="2" destOrd="0" presId="urn:microsoft.com/office/officeart/2008/layout/LinedList"/>
    <dgm:cxn modelId="{73AD5EF8-2126-5544-B385-5E6E33891829}" type="presParOf" srcId="{AC8400AB-8EF3-F04A-A485-7A37CCD7A711}" destId="{35FF5060-5247-E749-9599-69028972DB38}" srcOrd="3" destOrd="0" presId="urn:microsoft.com/office/officeart/2008/layout/LinedList"/>
    <dgm:cxn modelId="{F75B65BB-790B-C649-897D-701F28314F98}" type="presParOf" srcId="{35FF5060-5247-E749-9599-69028972DB38}" destId="{0935136B-414A-9A47-B94A-19BC26719424}" srcOrd="0" destOrd="0" presId="urn:microsoft.com/office/officeart/2008/layout/LinedList"/>
    <dgm:cxn modelId="{2D9FDDAE-5136-7F43-8D40-EDADC844DAEC}" type="presParOf" srcId="{35FF5060-5247-E749-9599-69028972DB38}" destId="{15436400-C567-9E4B-BA3B-B9A7DFE9B6FE}" srcOrd="1" destOrd="0" presId="urn:microsoft.com/office/officeart/2008/layout/LinedList"/>
    <dgm:cxn modelId="{95A16167-3C1B-E84E-A90F-7327C4EC42A7}" type="presParOf" srcId="{AC8400AB-8EF3-F04A-A485-7A37CCD7A711}" destId="{AFDFC935-866D-454F-AE68-CDE7BC0D23B1}" srcOrd="4" destOrd="0" presId="urn:microsoft.com/office/officeart/2008/layout/LinedList"/>
    <dgm:cxn modelId="{F51BE238-487A-1844-96E2-659EE0A3F767}" type="presParOf" srcId="{AC8400AB-8EF3-F04A-A485-7A37CCD7A711}" destId="{A01D3074-DC4E-4A42-9D90-9F21105D7DF8}" srcOrd="5" destOrd="0" presId="urn:microsoft.com/office/officeart/2008/layout/LinedList"/>
    <dgm:cxn modelId="{9E1AC7F6-22AB-AF4F-A9B2-284C4D114782}" type="presParOf" srcId="{A01D3074-DC4E-4A42-9D90-9F21105D7DF8}" destId="{52306CFD-8B70-B043-A7DD-D7B23F20B60A}" srcOrd="0" destOrd="0" presId="urn:microsoft.com/office/officeart/2008/layout/LinedList"/>
    <dgm:cxn modelId="{9B28FE07-7706-FC41-85AF-D07AAC3DC4FE}" type="presParOf" srcId="{A01D3074-DC4E-4A42-9D90-9F21105D7DF8}" destId="{194F9661-6E53-4746-8921-B091F19A248C}" srcOrd="1" destOrd="0" presId="urn:microsoft.com/office/officeart/2008/layout/LinedList"/>
    <dgm:cxn modelId="{7D174716-11BF-8846-9934-4CF7E85E8731}" type="presParOf" srcId="{AC8400AB-8EF3-F04A-A485-7A37CCD7A711}" destId="{1EC85288-0E19-824A-8F9B-8744EBADC50D}" srcOrd="6" destOrd="0" presId="urn:microsoft.com/office/officeart/2008/layout/LinedList"/>
    <dgm:cxn modelId="{B2DEEB2F-18C5-AC4D-9745-140D326FC351}" type="presParOf" srcId="{AC8400AB-8EF3-F04A-A485-7A37CCD7A711}" destId="{CE610399-4B74-534B-82F9-6C7E147FD1A0}" srcOrd="7" destOrd="0" presId="urn:microsoft.com/office/officeart/2008/layout/LinedList"/>
    <dgm:cxn modelId="{E94B93C2-2DC8-9845-B0B5-3D7DC2D0FE9F}" type="presParOf" srcId="{CE610399-4B74-534B-82F9-6C7E147FD1A0}" destId="{9D746D8B-5375-7544-BB52-9A53FEB3780E}" srcOrd="0" destOrd="0" presId="urn:microsoft.com/office/officeart/2008/layout/LinedList"/>
    <dgm:cxn modelId="{853C8691-37C8-4447-BD38-B97C78818EFA}" type="presParOf" srcId="{CE610399-4B74-534B-82F9-6C7E147FD1A0}" destId="{ED230B99-8AB8-F14A-B009-5ACD2354C8AE}" srcOrd="1" destOrd="0" presId="urn:microsoft.com/office/officeart/2008/layout/LinedList"/>
    <dgm:cxn modelId="{AC650579-7F85-004D-940A-946DBB226C1E}" type="presParOf" srcId="{AC8400AB-8EF3-F04A-A485-7A37CCD7A711}" destId="{27011FFA-6473-2E4C-B93F-822B54FF6C60}" srcOrd="8" destOrd="0" presId="urn:microsoft.com/office/officeart/2008/layout/LinedList"/>
    <dgm:cxn modelId="{B0A74DF9-AFF4-7649-AB13-4D16A7DD2E17}" type="presParOf" srcId="{AC8400AB-8EF3-F04A-A485-7A37CCD7A711}" destId="{DB23CA6F-19BB-2041-99AD-0136849D5500}" srcOrd="9" destOrd="0" presId="urn:microsoft.com/office/officeart/2008/layout/LinedList"/>
    <dgm:cxn modelId="{EEB71BA0-5CFD-0A4C-9473-FA13F31BB15D}" type="presParOf" srcId="{DB23CA6F-19BB-2041-99AD-0136849D5500}" destId="{1904D7A5-C341-1340-93FA-59BC7FC1D8FA}" srcOrd="0" destOrd="0" presId="urn:microsoft.com/office/officeart/2008/layout/LinedList"/>
    <dgm:cxn modelId="{8B817AF5-7C64-474D-8BC4-2632D5D2B84C}" type="presParOf" srcId="{DB23CA6F-19BB-2041-99AD-0136849D5500}" destId="{EDA1543A-53E9-9A46-9516-323B8E779C2B}" srcOrd="1" destOrd="0" presId="urn:microsoft.com/office/officeart/2008/layout/LinedList"/>
    <dgm:cxn modelId="{7B4B26F1-6C36-F849-A904-C5F7E97B5BE6}" type="presParOf" srcId="{AC8400AB-8EF3-F04A-A485-7A37CCD7A711}" destId="{42F07ADF-9B09-314C-B596-35F8F0A26BF2}" srcOrd="10" destOrd="0" presId="urn:microsoft.com/office/officeart/2008/layout/LinedList"/>
    <dgm:cxn modelId="{1B8BF790-6B9A-2546-A0AF-BC18BA898DB5}" type="presParOf" srcId="{AC8400AB-8EF3-F04A-A485-7A37CCD7A711}" destId="{E02E7C3F-5586-C14C-9645-8E5D3C4086C9}" srcOrd="11" destOrd="0" presId="urn:microsoft.com/office/officeart/2008/layout/LinedList"/>
    <dgm:cxn modelId="{685CF599-645D-204F-9A79-A1DB40F8F389}" type="presParOf" srcId="{E02E7C3F-5586-C14C-9645-8E5D3C4086C9}" destId="{9C4D5250-FC91-534C-A88A-C70D331BA3EC}" srcOrd="0" destOrd="0" presId="urn:microsoft.com/office/officeart/2008/layout/LinedList"/>
    <dgm:cxn modelId="{6DAA57CF-4F1C-B744-BC3D-3CD4096D452C}" type="presParOf" srcId="{E02E7C3F-5586-C14C-9645-8E5D3C4086C9}" destId="{EF03BE77-9430-2D4A-BF69-C30D248E65B3}" srcOrd="1" destOrd="0" presId="urn:microsoft.com/office/officeart/2008/layout/LinedList"/>
    <dgm:cxn modelId="{57288177-C72D-6745-A0F7-78EF6C4AB59E}" type="presParOf" srcId="{AC8400AB-8EF3-F04A-A485-7A37CCD7A711}" destId="{E53B8C44-FA17-8740-ACD9-D6A53DF6CC14}" srcOrd="12" destOrd="0" presId="urn:microsoft.com/office/officeart/2008/layout/LinedList"/>
    <dgm:cxn modelId="{A6CB5D70-72C7-7841-A3D2-7C9DB1D692A4}" type="presParOf" srcId="{AC8400AB-8EF3-F04A-A485-7A37CCD7A711}" destId="{7A9B4058-1529-0242-9B93-83997484B722}" srcOrd="13" destOrd="0" presId="urn:microsoft.com/office/officeart/2008/layout/LinedList"/>
    <dgm:cxn modelId="{B066432E-8E2F-E84D-BFF1-14AAA3FFFBA2}" type="presParOf" srcId="{7A9B4058-1529-0242-9B93-83997484B722}" destId="{525DE292-802E-1B4C-9835-27F10F068055}" srcOrd="0" destOrd="0" presId="urn:microsoft.com/office/officeart/2008/layout/LinedList"/>
    <dgm:cxn modelId="{0883EA4D-4F4E-F649-8DC2-130DDBCA26A3}" type="presParOf" srcId="{7A9B4058-1529-0242-9B93-83997484B722}" destId="{D4B6E3F7-0C0D-1A4F-858F-99C647525C66}"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3"/>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3"/>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1: </a:t>
          </a:r>
          <a:r>
            <a:rPr lang="en-US" sz="2400" b="0" kern="1200" dirty="0">
              <a:latin typeface="Open Sans Semibold"/>
              <a:cs typeface="Open Sans Semibold"/>
            </a:rPr>
            <a:t>Security and Risk Management</a:t>
          </a:r>
        </a:p>
      </dsp:txBody>
      <dsp:txXfrm>
        <a:off x="0" y="603"/>
        <a:ext cx="10037763" cy="705733"/>
      </dsp:txXfrm>
    </dsp:sp>
    <dsp:sp modelId="{81B6FAE2-23E4-4546-AD04-5A1B7DB6ED86}">
      <dsp:nvSpPr>
        <dsp:cNvPr id="0" name=""/>
        <dsp:cNvSpPr/>
      </dsp:nvSpPr>
      <dsp:spPr>
        <a:xfrm>
          <a:off x="0" y="706337"/>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6337"/>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rgbClr val="000000"/>
              </a:solidFill>
              <a:latin typeface="Open Sans Semibold"/>
              <a:cs typeface="Open Sans Semibold"/>
            </a:rPr>
            <a:t>Domain 2: </a:t>
          </a:r>
          <a:r>
            <a:rPr lang="en-US" sz="2400" b="0" kern="1200" dirty="0">
              <a:solidFill>
                <a:srgbClr val="000000"/>
              </a:solidFill>
              <a:latin typeface="Open Sans Semibold"/>
              <a:cs typeface="Open Sans Semibold"/>
            </a:rPr>
            <a:t>Asset Security</a:t>
          </a:r>
        </a:p>
      </dsp:txBody>
      <dsp:txXfrm>
        <a:off x="0" y="706337"/>
        <a:ext cx="10037763" cy="705733"/>
      </dsp:txXfrm>
    </dsp:sp>
    <dsp:sp modelId="{9CC527D9-3328-1844-BDFB-663FBB123147}">
      <dsp:nvSpPr>
        <dsp:cNvPr id="0" name=""/>
        <dsp:cNvSpPr/>
      </dsp:nvSpPr>
      <dsp:spPr>
        <a:xfrm>
          <a:off x="0" y="1412071"/>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2071"/>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3: </a:t>
          </a:r>
          <a:r>
            <a:rPr lang="en-US" sz="2400" b="0" kern="1200" dirty="0">
              <a:latin typeface="Open Sans Semibold"/>
              <a:cs typeface="Open Sans Semibold"/>
            </a:rPr>
            <a:t>Security Architecture and Engineering</a:t>
          </a:r>
        </a:p>
      </dsp:txBody>
      <dsp:txXfrm>
        <a:off x="0" y="1412071"/>
        <a:ext cx="10037763" cy="705733"/>
      </dsp:txXfrm>
    </dsp:sp>
    <dsp:sp modelId="{0A3154CB-248A-C741-AF88-27F9F85BF046}">
      <dsp:nvSpPr>
        <dsp:cNvPr id="0" name=""/>
        <dsp:cNvSpPr/>
      </dsp:nvSpPr>
      <dsp:spPr>
        <a:xfrm>
          <a:off x="0" y="2117805"/>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7805"/>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4: </a:t>
          </a:r>
          <a:r>
            <a:rPr lang="en-US" sz="2400" b="0" kern="1200" dirty="0">
              <a:latin typeface="Open Sans Semibold"/>
              <a:cs typeface="Open Sans Semibold"/>
            </a:rPr>
            <a:t>Communication and Network Security</a:t>
          </a:r>
        </a:p>
      </dsp:txBody>
      <dsp:txXfrm>
        <a:off x="0" y="2117805"/>
        <a:ext cx="10037763" cy="705733"/>
      </dsp:txXfrm>
    </dsp:sp>
    <dsp:sp modelId="{B1F0A441-036A-4D48-A20D-78DDE49BA465}">
      <dsp:nvSpPr>
        <dsp:cNvPr id="0" name=""/>
        <dsp:cNvSpPr/>
      </dsp:nvSpPr>
      <dsp:spPr>
        <a:xfrm>
          <a:off x="0" y="2823538"/>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3538"/>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5: </a:t>
          </a:r>
          <a:r>
            <a:rPr lang="en-US" sz="2400" b="0" kern="1200" dirty="0">
              <a:latin typeface="Open Sans Semibold"/>
              <a:cs typeface="Open Sans Semibold"/>
            </a:rPr>
            <a:t>Identity and Access Management (IAM)</a:t>
          </a:r>
        </a:p>
      </dsp:txBody>
      <dsp:txXfrm>
        <a:off x="0" y="2823538"/>
        <a:ext cx="10037763" cy="705733"/>
      </dsp:txXfrm>
    </dsp:sp>
    <dsp:sp modelId="{72A14F80-AACE-B84B-A9E8-95CC5EE1AD32}">
      <dsp:nvSpPr>
        <dsp:cNvPr id="0" name=""/>
        <dsp:cNvSpPr/>
      </dsp:nvSpPr>
      <dsp:spPr>
        <a:xfrm>
          <a:off x="0" y="352927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9272"/>
          <a:ext cx="10037763" cy="705733"/>
        </a:xfrm>
        <a:prstGeom prst="rect">
          <a:avLst/>
        </a:prstGeom>
        <a:solidFill>
          <a:srgbClr val="006F53"/>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Open Sans Semibold"/>
              <a:cs typeface="Open Sans Semibold"/>
            </a:rPr>
            <a:t>Domain 6: Security Assessment and Testing</a:t>
          </a:r>
        </a:p>
      </dsp:txBody>
      <dsp:txXfrm>
        <a:off x="0" y="3529272"/>
        <a:ext cx="10037763" cy="705733"/>
      </dsp:txXfrm>
    </dsp:sp>
    <dsp:sp modelId="{1621A777-1D87-8247-A34C-17EBFCD24916}">
      <dsp:nvSpPr>
        <dsp:cNvPr id="0" name=""/>
        <dsp:cNvSpPr/>
      </dsp:nvSpPr>
      <dsp:spPr>
        <a:xfrm>
          <a:off x="0" y="423500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EEA16FA-48C5-C24B-A4D8-B76F9A35E3C1}">
      <dsp:nvSpPr>
        <dsp:cNvPr id="0" name=""/>
        <dsp:cNvSpPr/>
      </dsp:nvSpPr>
      <dsp:spPr>
        <a:xfrm>
          <a:off x="0" y="4235006"/>
          <a:ext cx="10037763" cy="70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4235006"/>
        <a:ext cx="10037763" cy="70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2"/>
          <a:ext cx="10037763" cy="70497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7: </a:t>
          </a:r>
          <a:r>
            <a:rPr lang="en-US" sz="2400" b="0" kern="1200" dirty="0">
              <a:latin typeface="Open Sans Semibold"/>
              <a:cs typeface="Open Sans Semibold"/>
            </a:rPr>
            <a:t>Security Operations</a:t>
          </a:r>
        </a:p>
      </dsp:txBody>
      <dsp:txXfrm>
        <a:off x="0" y="602"/>
        <a:ext cx="10037763" cy="704973"/>
      </dsp:txXfrm>
    </dsp:sp>
    <dsp:sp modelId="{81B6FAE2-23E4-4546-AD04-5A1B7DB6ED86}">
      <dsp:nvSpPr>
        <dsp:cNvPr id="0" name=""/>
        <dsp:cNvSpPr/>
      </dsp:nvSpPr>
      <dsp:spPr>
        <a:xfrm>
          <a:off x="0" y="70557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5576"/>
          <a:ext cx="10037763" cy="70497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8: </a:t>
          </a:r>
          <a:r>
            <a:rPr lang="en-US" sz="2400" b="0" kern="1200" dirty="0">
              <a:latin typeface="Open Sans Semibold"/>
              <a:cs typeface="Open Sans Semibold"/>
            </a:rPr>
            <a:t>Software Development Security</a:t>
          </a:r>
        </a:p>
      </dsp:txBody>
      <dsp:txXfrm>
        <a:off x="0" y="705576"/>
        <a:ext cx="10037763" cy="704973"/>
      </dsp:txXfrm>
    </dsp:sp>
    <dsp:sp modelId="{9CC527D9-3328-1844-BDFB-663FBB123147}">
      <dsp:nvSpPr>
        <dsp:cNvPr id="0" name=""/>
        <dsp:cNvSpPr/>
      </dsp:nvSpPr>
      <dsp:spPr>
        <a:xfrm>
          <a:off x="0" y="1410550"/>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0550"/>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1410550"/>
        <a:ext cx="10037763" cy="704973"/>
      </dsp:txXfrm>
    </dsp:sp>
    <dsp:sp modelId="{0A3154CB-248A-C741-AF88-27F9F85BF046}">
      <dsp:nvSpPr>
        <dsp:cNvPr id="0" name=""/>
        <dsp:cNvSpPr/>
      </dsp:nvSpPr>
      <dsp:spPr>
        <a:xfrm>
          <a:off x="0" y="2115524"/>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5524"/>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115524"/>
        <a:ext cx="10037763" cy="704973"/>
      </dsp:txXfrm>
    </dsp:sp>
    <dsp:sp modelId="{B1F0A441-036A-4D48-A20D-78DDE49BA465}">
      <dsp:nvSpPr>
        <dsp:cNvPr id="0" name=""/>
        <dsp:cNvSpPr/>
      </dsp:nvSpPr>
      <dsp:spPr>
        <a:xfrm>
          <a:off x="0" y="2820498"/>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0498"/>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820498"/>
        <a:ext cx="10037763" cy="704973"/>
      </dsp:txXfrm>
    </dsp:sp>
    <dsp:sp modelId="{72A14F80-AACE-B84B-A9E8-95CC5EE1AD32}">
      <dsp:nvSpPr>
        <dsp:cNvPr id="0" name=""/>
        <dsp:cNvSpPr/>
      </dsp:nvSpPr>
      <dsp:spPr>
        <a:xfrm>
          <a:off x="0" y="3525472"/>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5472"/>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b="0" kern="1200" dirty="0">
            <a:latin typeface="Open Sans Semibold"/>
            <a:cs typeface="Open Sans Semibold"/>
          </a:endParaRPr>
        </a:p>
      </dsp:txBody>
      <dsp:txXfrm>
        <a:off x="0" y="3525472"/>
        <a:ext cx="10037763" cy="704973"/>
      </dsp:txXfrm>
    </dsp:sp>
    <dsp:sp modelId="{67F43422-46B8-B241-9E20-1B7A41ECFDE0}">
      <dsp:nvSpPr>
        <dsp:cNvPr id="0" name=""/>
        <dsp:cNvSpPr/>
      </dsp:nvSpPr>
      <dsp:spPr>
        <a:xfrm>
          <a:off x="0" y="4230446"/>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44D0A9-F488-3C42-8A35-97875AB9BCA2}">
      <dsp:nvSpPr>
        <dsp:cNvPr id="0" name=""/>
        <dsp:cNvSpPr/>
      </dsp:nvSpPr>
      <dsp:spPr>
        <a:xfrm>
          <a:off x="0" y="4230446"/>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4230446"/>
        <a:ext cx="10037763" cy="70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A2135-C1F3-DA4A-B119-796A40EF200C}">
      <dsp:nvSpPr>
        <dsp:cNvPr id="0" name=""/>
        <dsp:cNvSpPr/>
      </dsp:nvSpPr>
      <dsp:spPr>
        <a:xfrm>
          <a:off x="0" y="578"/>
          <a:ext cx="10037763"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578"/>
          <a:ext cx="10037763" cy="676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Design and Validate Assessment, Test, and Audit Strategies</a:t>
          </a:r>
        </a:p>
      </dsp:txBody>
      <dsp:txXfrm>
        <a:off x="0" y="578"/>
        <a:ext cx="10037763" cy="676866"/>
      </dsp:txXfrm>
    </dsp:sp>
    <dsp:sp modelId="{2075AB43-00C6-5543-8288-31ABC014D164}">
      <dsp:nvSpPr>
        <dsp:cNvPr id="0" name=""/>
        <dsp:cNvSpPr/>
      </dsp:nvSpPr>
      <dsp:spPr>
        <a:xfrm>
          <a:off x="0" y="677445"/>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35136B-414A-9A47-B94A-19BC26719424}">
      <dsp:nvSpPr>
        <dsp:cNvPr id="0" name=""/>
        <dsp:cNvSpPr/>
      </dsp:nvSpPr>
      <dsp:spPr>
        <a:xfrm>
          <a:off x="0" y="677445"/>
          <a:ext cx="10037763" cy="676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Security Control Testing</a:t>
          </a:r>
        </a:p>
      </dsp:txBody>
      <dsp:txXfrm>
        <a:off x="0" y="677445"/>
        <a:ext cx="10037763" cy="676866"/>
      </dsp:txXfrm>
    </dsp:sp>
    <dsp:sp modelId="{AFDFC935-866D-454F-AE68-CDE7BC0D23B1}">
      <dsp:nvSpPr>
        <dsp:cNvPr id="0" name=""/>
        <dsp:cNvSpPr/>
      </dsp:nvSpPr>
      <dsp:spPr>
        <a:xfrm>
          <a:off x="0" y="1354311"/>
          <a:ext cx="10037763"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354311"/>
          <a:ext cx="10037763" cy="676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Open Sans Semibold"/>
              <a:cs typeface="Open Sans Semibold"/>
            </a:rPr>
            <a:t>Security Process Data</a:t>
          </a:r>
        </a:p>
      </dsp:txBody>
      <dsp:txXfrm>
        <a:off x="0" y="1354311"/>
        <a:ext cx="10037763" cy="676866"/>
      </dsp:txXfrm>
    </dsp:sp>
    <dsp:sp modelId="{1EC85288-0E19-824A-8F9B-8744EBADC50D}">
      <dsp:nvSpPr>
        <dsp:cNvPr id="0" name=""/>
        <dsp:cNvSpPr/>
      </dsp:nvSpPr>
      <dsp:spPr>
        <a:xfrm>
          <a:off x="0" y="2031178"/>
          <a:ext cx="10037763"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031178"/>
          <a:ext cx="10037763" cy="676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Test Output and Generate Report</a:t>
          </a:r>
        </a:p>
      </dsp:txBody>
      <dsp:txXfrm>
        <a:off x="0" y="2031178"/>
        <a:ext cx="10037763" cy="676866"/>
      </dsp:txXfrm>
    </dsp:sp>
    <dsp:sp modelId="{27011FFA-6473-2E4C-B93F-822B54FF6C60}">
      <dsp:nvSpPr>
        <dsp:cNvPr id="0" name=""/>
        <dsp:cNvSpPr/>
      </dsp:nvSpPr>
      <dsp:spPr>
        <a:xfrm>
          <a:off x="0" y="2708045"/>
          <a:ext cx="10037763"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1904D7A5-C341-1340-93FA-59BC7FC1D8FA}">
      <dsp:nvSpPr>
        <dsp:cNvPr id="0" name=""/>
        <dsp:cNvSpPr/>
      </dsp:nvSpPr>
      <dsp:spPr>
        <a:xfrm>
          <a:off x="0" y="2708045"/>
          <a:ext cx="10037763" cy="676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16256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Conduct or Facilitate Security Audits</a:t>
          </a:r>
        </a:p>
      </dsp:txBody>
      <dsp:txXfrm>
        <a:off x="0" y="2708045"/>
        <a:ext cx="10037763" cy="676866"/>
      </dsp:txXfrm>
    </dsp:sp>
    <dsp:sp modelId="{42F07ADF-9B09-314C-B596-35F8F0A26BF2}">
      <dsp:nvSpPr>
        <dsp:cNvPr id="0" name=""/>
        <dsp:cNvSpPr/>
      </dsp:nvSpPr>
      <dsp:spPr>
        <a:xfrm>
          <a:off x="0" y="3384912"/>
          <a:ext cx="10037763" cy="0"/>
        </a:xfrm>
        <a:prstGeom prst="line">
          <a:avLst/>
        </a:prstGeom>
        <a:solidFill>
          <a:schemeClr val="lt1">
            <a:hueOff val="0"/>
            <a:satOff val="0"/>
            <a:lumOff val="0"/>
            <a:alphaOff val="0"/>
          </a:schemeClr>
        </a:solidFill>
        <a:ln w="25400" cap="flat" cmpd="sng" algn="ctr">
          <a:solidFill>
            <a:srgbClr val="006F53"/>
          </a:solidFill>
          <a:prstDash val="solid"/>
        </a:ln>
        <a:effectLst/>
      </dsp:spPr>
      <dsp:style>
        <a:lnRef idx="2">
          <a:scrgbClr r="0" g="0" b="0"/>
        </a:lnRef>
        <a:fillRef idx="1">
          <a:scrgbClr r="0" g="0" b="0"/>
        </a:fillRef>
        <a:effectRef idx="0">
          <a:scrgbClr r="0" g="0" b="0"/>
        </a:effectRef>
        <a:fontRef idx="minor">
          <a:schemeClr val="lt1"/>
        </a:fontRef>
      </dsp:style>
    </dsp:sp>
    <dsp:sp modelId="{9C4D5250-FC91-534C-A88A-C70D331BA3EC}">
      <dsp:nvSpPr>
        <dsp:cNvPr id="0" name=""/>
        <dsp:cNvSpPr/>
      </dsp:nvSpPr>
      <dsp:spPr>
        <a:xfrm>
          <a:off x="0" y="3384912"/>
          <a:ext cx="10037763" cy="676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Domain Review</a:t>
          </a:r>
          <a:endParaRPr lang="en-US" sz="2400" kern="1200" dirty="0"/>
        </a:p>
      </dsp:txBody>
      <dsp:txXfrm>
        <a:off x="0" y="3384912"/>
        <a:ext cx="10037763" cy="676866"/>
      </dsp:txXfrm>
    </dsp:sp>
    <dsp:sp modelId="{E53B8C44-FA17-8740-ACD9-D6A53DF6CC14}">
      <dsp:nvSpPr>
        <dsp:cNvPr id="0" name=""/>
        <dsp:cNvSpPr/>
      </dsp:nvSpPr>
      <dsp:spPr>
        <a:xfrm>
          <a:off x="0" y="4061778"/>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5DE292-802E-1B4C-9835-27F10F068055}">
      <dsp:nvSpPr>
        <dsp:cNvPr id="0" name=""/>
        <dsp:cNvSpPr/>
      </dsp:nvSpPr>
      <dsp:spPr>
        <a:xfrm>
          <a:off x="0" y="4061778"/>
          <a:ext cx="10037763" cy="676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endParaRPr lang="en-US" sz="3200" kern="1200" dirty="0"/>
        </a:p>
      </dsp:txBody>
      <dsp:txXfrm>
        <a:off x="0" y="4061778"/>
        <a:ext cx="10037763" cy="6768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A3F118E-B7D2-9145-B225-3AA7E6AFDA39}" type="datetimeFigureOut">
              <a:rPr lang="en-US" smtClean="0"/>
              <a:t>6/11/2018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62A0EB7-59E1-D349-8E58-90EAC505EAAA}" type="slidenum">
              <a:rPr lang="en-US" smtClean="0"/>
              <a:t>‹#›</a:t>
            </a:fld>
            <a:endParaRPr lang="en-US" dirty="0"/>
          </a:p>
        </p:txBody>
      </p:sp>
    </p:spTree>
    <p:extLst>
      <p:ext uri="{BB962C8B-B14F-4D97-AF65-F5344CB8AC3E}">
        <p14:creationId xmlns:p14="http://schemas.microsoft.com/office/powerpoint/2010/main" val="368688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B0E1984-356C-428D-B53A-C97474D55686}" type="datetimeFigureOut">
              <a:rPr lang="en-US" smtClean="0"/>
              <a:pPr/>
              <a:t>6/11/2018</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A0F8AD74-D883-4263-B121-F9D75958EBB3}" type="slidenum">
              <a:rPr lang="en-US" smtClean="0"/>
              <a:pPr/>
              <a:t>‹#›</a:t>
            </a:fld>
            <a:endParaRPr lang="en-US" dirty="0"/>
          </a:p>
        </p:txBody>
      </p:sp>
    </p:spTree>
    <p:extLst>
      <p:ext uri="{BB962C8B-B14F-4D97-AF65-F5344CB8AC3E}">
        <p14:creationId xmlns:p14="http://schemas.microsoft.com/office/powerpoint/2010/main" val="271755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612">
              <a:defRPr/>
            </a:pPr>
            <a:fld id="{B5A84056-5CBC-7448-B6BF-CD4B7033EA1B}" type="slidenum">
              <a:rPr lang="en-US" sz="1900" kern="0">
                <a:solidFill>
                  <a:sysClr val="windowText" lastClr="000000"/>
                </a:solidFill>
              </a:rPr>
              <a:pPr defTabSz="966612">
                <a:defRPr/>
              </a:pPr>
              <a:t>2</a:t>
            </a:fld>
            <a:endParaRPr lang="en-US" sz="1900" kern="0" dirty="0">
              <a:solidFill>
                <a:sysClr val="windowText" lastClr="000000"/>
              </a:solidFill>
            </a:endParaRPr>
          </a:p>
        </p:txBody>
      </p:sp>
    </p:spTree>
    <p:extLst>
      <p:ext uri="{BB962C8B-B14F-4D97-AF65-F5344CB8AC3E}">
        <p14:creationId xmlns:p14="http://schemas.microsoft.com/office/powerpoint/2010/main" val="66543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sz="1300" dirty="0"/>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14</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15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sz="1300" dirty="0"/>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24</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27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sz="1300" dirty="0"/>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30</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sz="1300" dirty="0"/>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33</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612">
              <a:defRPr/>
            </a:pPr>
            <a:fld id="{B5A84056-5CBC-7448-B6BF-CD4B7033EA1B}" type="slidenum">
              <a:rPr lang="en-US" sz="1900" kern="0">
                <a:solidFill>
                  <a:sysClr val="windowText" lastClr="000000"/>
                </a:solidFill>
              </a:rPr>
              <a:pPr defTabSz="966612">
                <a:defRPr/>
              </a:pPr>
              <a:t>3</a:t>
            </a:fld>
            <a:endParaRPr lang="en-US" sz="1900" kern="0" dirty="0">
              <a:solidFill>
                <a:sysClr val="windowText" lastClr="000000"/>
              </a:solidFill>
            </a:endParaRPr>
          </a:p>
        </p:txBody>
      </p:sp>
    </p:spTree>
    <p:extLst>
      <p:ext uri="{BB962C8B-B14F-4D97-AF65-F5344CB8AC3E}">
        <p14:creationId xmlns:p14="http://schemas.microsoft.com/office/powerpoint/2010/main" val="66543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sz="1300" dirty="0"/>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38</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40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sz="1300" dirty="0"/>
              <a:t>Introduce the participants to the “Cloud Data Security” domain.</a:t>
            </a:r>
            <a:endParaRPr lang="en-US" sz="2100" dirty="0">
              <a:solidFill>
                <a:srgbClr val="000000"/>
              </a:solidFill>
              <a:latin typeface="Electra LT Std"/>
            </a:endParaRPr>
          </a:p>
        </p:txBody>
      </p:sp>
      <p:sp>
        <p:nvSpPr>
          <p:cNvPr id="4" name="Slide Number Placeholder 3"/>
          <p:cNvSpPr>
            <a:spLocks noGrp="1"/>
          </p:cNvSpPr>
          <p:nvPr>
            <p:ph type="sldNum" sz="quarter" idx="10"/>
          </p:nvPr>
        </p:nvSpPr>
        <p:spPr/>
        <p:txBody>
          <a:bodyPr/>
          <a:lstStyle/>
          <a:p>
            <a:fld id="{B5A84056-5CBC-7448-B6BF-CD4B7033EA1B}" type="slidenum">
              <a:rPr lang="en-US" smtClean="0"/>
              <a:pPr/>
              <a:t>4</a:t>
            </a:fld>
            <a:endParaRPr lang="en-US" dirty="0"/>
          </a:p>
        </p:txBody>
      </p:sp>
    </p:spTree>
    <p:extLst>
      <p:ext uri="{BB962C8B-B14F-4D97-AF65-F5344CB8AC3E}">
        <p14:creationId xmlns:p14="http://schemas.microsoft.com/office/powerpoint/2010/main" val="343656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612">
              <a:defRPr/>
            </a:pPr>
            <a:fld id="{B5A84056-5CBC-7448-B6BF-CD4B7033EA1B}" type="slidenum">
              <a:rPr lang="en-US" sz="1900" kern="0">
                <a:solidFill>
                  <a:sysClr val="windowText" lastClr="000000"/>
                </a:solidFill>
              </a:rPr>
              <a:pPr defTabSz="966612">
                <a:defRPr/>
              </a:pPr>
              <a:t>5</a:t>
            </a:fld>
            <a:endParaRPr lang="en-US" sz="1900" kern="0" dirty="0">
              <a:solidFill>
                <a:sysClr val="windowText" lastClr="000000"/>
              </a:solidFill>
            </a:endParaRPr>
          </a:p>
        </p:txBody>
      </p:sp>
    </p:spTree>
    <p:extLst>
      <p:ext uri="{BB962C8B-B14F-4D97-AF65-F5344CB8AC3E}">
        <p14:creationId xmlns:p14="http://schemas.microsoft.com/office/powerpoint/2010/main" val="6654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612">
              <a:defRPr/>
            </a:pPr>
            <a:fld id="{B5A84056-5CBC-7448-B6BF-CD4B7033EA1B}" type="slidenum">
              <a:rPr lang="en-US" sz="1900" kern="0">
                <a:solidFill>
                  <a:sysClr val="windowText" lastClr="000000"/>
                </a:solidFill>
              </a:rPr>
              <a:pPr defTabSz="966612">
                <a:defRPr/>
              </a:pPr>
              <a:t>6</a:t>
            </a:fld>
            <a:endParaRPr lang="en-US" sz="1900" kern="0" dirty="0">
              <a:solidFill>
                <a:sysClr val="windowText" lastClr="000000"/>
              </a:solidFill>
            </a:endParaRPr>
          </a:p>
        </p:txBody>
      </p:sp>
    </p:spTree>
    <p:extLst>
      <p:ext uri="{BB962C8B-B14F-4D97-AF65-F5344CB8AC3E}">
        <p14:creationId xmlns:p14="http://schemas.microsoft.com/office/powerpoint/2010/main" val="6654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612">
              <a:defRPr/>
            </a:pPr>
            <a:fld id="{B5A84056-5CBC-7448-B6BF-CD4B7033EA1B}" type="slidenum">
              <a:rPr lang="en-US" sz="1900" kern="0">
                <a:solidFill>
                  <a:sysClr val="windowText" lastClr="000000"/>
                </a:solidFill>
              </a:rPr>
              <a:pPr defTabSz="966612">
                <a:defRPr/>
              </a:pPr>
              <a:t>7</a:t>
            </a:fld>
            <a:endParaRPr lang="en-US" sz="1900" kern="0" dirty="0">
              <a:solidFill>
                <a:sysClr val="windowText" lastClr="000000"/>
              </a:solidFill>
            </a:endParaRPr>
          </a:p>
        </p:txBody>
      </p:sp>
    </p:spTree>
    <p:extLst>
      <p:ext uri="{BB962C8B-B14F-4D97-AF65-F5344CB8AC3E}">
        <p14:creationId xmlns:p14="http://schemas.microsoft.com/office/powerpoint/2010/main" val="6654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66612">
              <a:defRPr/>
            </a:pPr>
            <a:fld id="{B5A84056-5CBC-7448-B6BF-CD4B7033EA1B}" type="slidenum">
              <a:rPr lang="en-US" sz="1900" kern="0">
                <a:solidFill>
                  <a:sysClr val="windowText" lastClr="000000"/>
                </a:solidFill>
              </a:rPr>
              <a:pPr defTabSz="966612">
                <a:defRPr/>
              </a:pPr>
              <a:t>8</a:t>
            </a:fld>
            <a:endParaRPr lang="en-US" sz="1900" kern="0" dirty="0">
              <a:solidFill>
                <a:sysClr val="windowText" lastClr="000000"/>
              </a:solidFill>
            </a:endParaRPr>
          </a:p>
        </p:txBody>
      </p:sp>
    </p:spTree>
    <p:extLst>
      <p:ext uri="{BB962C8B-B14F-4D97-AF65-F5344CB8AC3E}">
        <p14:creationId xmlns:p14="http://schemas.microsoft.com/office/powerpoint/2010/main" val="6654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sz="1300" dirty="0"/>
              <a:t>Introduce participants to the “Understand Cloud Data Lifecycle” module.</a:t>
            </a:r>
          </a:p>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9</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10</a:t>
            </a:fld>
            <a:endParaRPr lang="en-US" dirty="0"/>
          </a:p>
        </p:txBody>
      </p:sp>
    </p:spTree>
    <p:extLst>
      <p:ext uri="{BB962C8B-B14F-4D97-AF65-F5344CB8AC3E}">
        <p14:creationId xmlns:p14="http://schemas.microsoft.com/office/powerpoint/2010/main" val="2325839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p:cNvPicPr>
          <p:nvPr userDrawn="1"/>
        </p:nvPicPr>
        <p:blipFill>
          <a:blip r:embed="rId2"/>
          <a:stretch>
            <a:fillRect/>
          </a:stretch>
        </p:blipFill>
        <p:spPr>
          <a:xfrm rot="10800000">
            <a:off x="0" y="0"/>
            <a:ext cx="12207600" cy="793816"/>
          </a:xfrm>
          <a:prstGeom prst="rect">
            <a:avLst/>
          </a:prstGeom>
        </p:spPr>
      </p:pic>
      <p:cxnSp>
        <p:nvCxnSpPr>
          <p:cNvPr id="4" name="Straight Connector 3"/>
          <p:cNvCxnSpPr/>
          <p:nvPr userDrawn="1"/>
        </p:nvCxnSpPr>
        <p:spPr>
          <a:xfrm rot="10800000">
            <a:off x="0" y="781255"/>
            <a:ext cx="1219200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7" name="Picture 6" descr="CISSPlogo.png"/>
          <p:cNvPicPr>
            <a:picLocks noChangeAspect="1"/>
          </p:cNvPicPr>
          <p:nvPr userDrawn="1"/>
        </p:nvPicPr>
        <p:blipFill>
          <a:blip r:embed="rId3"/>
          <a:stretch>
            <a:fillRect/>
          </a:stretch>
        </p:blipFill>
        <p:spPr>
          <a:xfrm>
            <a:off x="5267880" y="1240118"/>
            <a:ext cx="4474128" cy="1386980"/>
          </a:xfrm>
          <a:prstGeom prst="rect">
            <a:avLst/>
          </a:prstGeom>
        </p:spPr>
      </p:pic>
      <p:sp>
        <p:nvSpPr>
          <p:cNvPr id="13" name="Text Placeholder 2"/>
          <p:cNvSpPr>
            <a:spLocks noGrp="1"/>
          </p:cNvSpPr>
          <p:nvPr>
            <p:ph type="body" idx="1" hasCustomPrompt="1"/>
          </p:nvPr>
        </p:nvSpPr>
        <p:spPr>
          <a:xfrm>
            <a:off x="680326" y="3073400"/>
            <a:ext cx="10715127" cy="2324100"/>
          </a:xfrm>
          <a:prstGeom prst="rect">
            <a:avLst/>
          </a:prstGeom>
          <a:noFill/>
          <a:ln>
            <a:noFill/>
          </a:ln>
        </p:spPr>
        <p:txBody>
          <a:bodyPr lIns="130055" tIns="65028" rIns="130055" bIns="65028" anchor="b"/>
          <a:lstStyle>
            <a:lvl1pPr marL="0" indent="0">
              <a:buNone/>
              <a:defRPr lang="en-US" sz="4600" b="0" baseline="30000" smtClean="0">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r>
              <a:rPr lang="en-US" baseline="0" dirty="0">
                <a:solidFill>
                  <a:srgbClr val="006F53"/>
                </a:solidFill>
              </a:rPr>
              <a:t>Welcome to the (ISC)</a:t>
            </a:r>
            <a:r>
              <a:rPr lang="en-US" dirty="0">
                <a:solidFill>
                  <a:srgbClr val="006F53"/>
                </a:solidFill>
              </a:rPr>
              <a:t>2</a:t>
            </a:r>
            <a:r>
              <a:rPr lang="en-US" baseline="0" dirty="0">
                <a:solidFill>
                  <a:srgbClr val="006F53"/>
                </a:solidFill>
              </a:rPr>
              <a:t> Certified Information Systems Security Professional Training Course (CISSP)</a:t>
            </a:r>
          </a:p>
        </p:txBody>
      </p:sp>
      <p:pic>
        <p:nvPicPr>
          <p:cNvPr id="9" name="Picture 8" descr="ISC2logo.png"/>
          <p:cNvPicPr>
            <a:picLocks noChangeAspect="1"/>
          </p:cNvPicPr>
          <p:nvPr userDrawn="1"/>
        </p:nvPicPr>
        <p:blipFill>
          <a:blip r:embed="rId4"/>
          <a:stretch>
            <a:fillRect/>
          </a:stretch>
        </p:blipFill>
        <p:spPr>
          <a:xfrm>
            <a:off x="2679739" y="1442044"/>
            <a:ext cx="2135738" cy="1067869"/>
          </a:xfrm>
          <a:prstGeom prst="rect">
            <a:avLst/>
          </a:prstGeom>
        </p:spPr>
      </p:pic>
      <p:cxnSp>
        <p:nvCxnSpPr>
          <p:cNvPr id="5" name="Straight Connector 4"/>
          <p:cNvCxnSpPr/>
          <p:nvPr userDrawn="1"/>
        </p:nvCxnSpPr>
        <p:spPr>
          <a:xfrm>
            <a:off x="5085389" y="1429344"/>
            <a:ext cx="0" cy="1067869"/>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p:cNvPicPr>
          <p:nvPr userDrawn="1"/>
        </p:nvPicPr>
        <p:blipFill>
          <a:blip r:embed="rId2"/>
          <a:stretch>
            <a:fillRect/>
          </a:stretch>
        </p:blipFill>
        <p:spPr>
          <a:xfrm>
            <a:off x="0" y="0"/>
            <a:ext cx="12207600" cy="280549"/>
          </a:xfrm>
          <a:prstGeom prst="rect">
            <a:avLst/>
          </a:prstGeom>
        </p:spPr>
      </p:pic>
      <p:pic>
        <p:nvPicPr>
          <p:cNvPr id="21" name="Picture 20"/>
          <p:cNvPicPr>
            <a:picLocks noChangeAspect="1"/>
          </p:cNvPicPr>
          <p:nvPr userDrawn="1"/>
        </p:nvPicPr>
        <p:blipFill>
          <a:blip r:embed="rId3"/>
          <a:stretch>
            <a:fillRect/>
          </a:stretch>
        </p:blipFill>
        <p:spPr>
          <a:xfrm>
            <a:off x="9756885" y="6087248"/>
            <a:ext cx="2224211" cy="648728"/>
          </a:xfrm>
          <a:prstGeom prst="rect">
            <a:avLst/>
          </a:prstGeom>
        </p:spPr>
      </p:pic>
      <p:cxnSp>
        <p:nvCxnSpPr>
          <p:cNvPr id="24" name="Straight Connector 2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5" name="Picture 4"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7"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423373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7" name="Title 1"/>
          <p:cNvSpPr>
            <a:spLocks noGrp="1"/>
          </p:cNvSpPr>
          <p:nvPr>
            <p:ph type="title"/>
          </p:nvPr>
        </p:nvSpPr>
        <p:spPr>
          <a:xfrm>
            <a:off x="694393" y="3132209"/>
            <a:ext cx="8428499" cy="1362075"/>
          </a:xfrm>
          <a:prstGeom prst="rect">
            <a:avLst/>
          </a:prstGeom>
        </p:spPr>
        <p:txBody>
          <a:bodyPr lIns="130055" tIns="65028" rIns="130055" bIns="65028" anchor="t"/>
          <a:lstStyle>
            <a:lvl1pPr algn="l">
              <a:defRPr sz="3000" b="0" cap="none">
                <a:solidFill>
                  <a:srgbClr val="000000"/>
                </a:solidFill>
                <a:latin typeface="Open Sans Semibold"/>
                <a:cs typeface="Open Sans Semibold"/>
              </a:defRPr>
            </a:lvl1pPr>
          </a:lstStyle>
          <a:p>
            <a:r>
              <a:rPr lang="en-US" dirty="0"/>
              <a:t>Click to edit Master title style</a:t>
            </a:r>
          </a:p>
        </p:txBody>
      </p:sp>
      <p:sp>
        <p:nvSpPr>
          <p:cNvPr id="18" name="Text Placeholder 2"/>
          <p:cNvSpPr>
            <a:spLocks noGrp="1"/>
          </p:cNvSpPr>
          <p:nvPr>
            <p:ph type="body" idx="1"/>
          </p:nvPr>
        </p:nvSpPr>
        <p:spPr>
          <a:xfrm>
            <a:off x="694393" y="1530422"/>
            <a:ext cx="8428499" cy="1500187"/>
          </a:xfrm>
          <a:prstGeom prst="rect">
            <a:avLst/>
          </a:prstGeom>
        </p:spPr>
        <p:txBody>
          <a:bodyPr lIns="130055" tIns="65028" rIns="130055" bIns="65028" anchor="b"/>
          <a:lstStyle>
            <a:lvl1pPr marL="0" indent="0">
              <a:buNone/>
              <a:defRPr sz="6000" b="0">
                <a:solidFill>
                  <a:srgbClr val="006F53"/>
                </a:solidFill>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pPr lvl="0"/>
            <a:r>
              <a:rPr lang="en-US" dirty="0"/>
              <a:t>Edit Master text styles</a:t>
            </a:r>
          </a:p>
        </p:txBody>
      </p:sp>
      <p:cxnSp>
        <p:nvCxnSpPr>
          <p:cNvPr id="11" name="Straight Connector 10"/>
          <p:cNvCxnSpPr/>
          <p:nvPr userDrawn="1"/>
        </p:nvCxnSpPr>
        <p:spPr>
          <a:xfrm>
            <a:off x="853480" y="3090815"/>
            <a:ext cx="1049776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p:cNvPicPr>
          <p:nvPr userDrawn="1"/>
        </p:nvPicPr>
        <p:blipFill>
          <a:blip r:embed="rId2"/>
          <a:stretch>
            <a:fillRect/>
          </a:stretch>
        </p:blipFill>
        <p:spPr>
          <a:xfrm>
            <a:off x="0" y="0"/>
            <a:ext cx="12207600" cy="280549"/>
          </a:xfrm>
          <a:prstGeom prst="rect">
            <a:avLst/>
          </a:prstGeom>
        </p:spPr>
      </p:pic>
      <p:cxnSp>
        <p:nvCxnSpPr>
          <p:cNvPr id="14" name="Straight Connector 1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0" name="Picture 9"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9"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16813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1195201" y="559553"/>
            <a:ext cx="8666723" cy="1143000"/>
          </a:xfrm>
          <a:prstGeom prst="rect">
            <a:avLst/>
          </a:prstGeom>
        </p:spPr>
        <p:txBody>
          <a:bodyPr vert="horz" lIns="91440" tIns="45720" rIns="91440" bIns="45720" rtlCol="0" anchor="ctr">
            <a:normAutofit/>
          </a:bodyPr>
          <a:lstStyle>
            <a:lvl1pPr>
              <a:defRPr lang="en-US" sz="6000" u="sng" kern="1200" baseline="12000" dirty="0">
                <a:solidFill>
                  <a:srgbClr val="006F53"/>
                </a:solidFill>
                <a:uFill>
                  <a:solidFill>
                    <a:srgbClr val="95D600"/>
                  </a:solidFill>
                </a:uFill>
                <a:latin typeface="Open Sans Semibold"/>
                <a:ea typeface="+mj-ea"/>
                <a:cs typeface="Open Sans Semibold"/>
              </a:defRPr>
            </a:lvl1pPr>
          </a:lstStyle>
          <a:p>
            <a:r>
              <a:rPr lang="en-US" dirty="0"/>
              <a:t>Click to edit Master title style </a:t>
            </a:r>
          </a:p>
        </p:txBody>
      </p:sp>
      <p:pic>
        <p:nvPicPr>
          <p:cNvPr id="8" name="Picture 7"/>
          <p:cNvPicPr>
            <a:picLocks/>
          </p:cNvPicPr>
          <p:nvPr userDrawn="1"/>
        </p:nvPicPr>
        <p:blipFill>
          <a:blip r:embed="rId2"/>
          <a:stretch>
            <a:fillRect/>
          </a:stretch>
        </p:blipFill>
        <p:spPr>
          <a:xfrm>
            <a:off x="0" y="0"/>
            <a:ext cx="12207600" cy="280549"/>
          </a:xfrm>
          <a:prstGeom prst="rect">
            <a:avLst/>
          </a:prstGeom>
        </p:spPr>
      </p:pic>
      <p:cxnSp>
        <p:nvCxnSpPr>
          <p:cNvPr id="13" name="Straight Connector 12"/>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1" name="Picture 10"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8"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12" name="Content Placeholder 2"/>
          <p:cNvSpPr>
            <a:spLocks noGrp="1"/>
          </p:cNvSpPr>
          <p:nvPr>
            <p:ph sz="half" idx="10" hasCustomPrompt="1"/>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15446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46755"/>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Lst>
  <p:txStyles>
    <p:titleStyle>
      <a:lvl1pPr algn="l" defTabSz="457086" rtl="0" eaLnBrk="1" latinLnBrk="0" hangingPunct="1">
        <a:spcBef>
          <a:spcPct val="0"/>
        </a:spcBef>
        <a:buNone/>
        <a:defRPr sz="4428" kern="1200">
          <a:solidFill>
            <a:schemeClr val="tx2"/>
          </a:solidFill>
          <a:latin typeface="+mj-lt"/>
          <a:ea typeface="+mj-ea"/>
          <a:cs typeface="+mj-cs"/>
        </a:defRPr>
      </a:lvl1pPr>
    </p:titleStyle>
    <p:bodyStyle>
      <a:lvl1pPr marL="342814" indent="-342814" algn="l" defTabSz="457086" rtl="0" eaLnBrk="1" latinLnBrk="0" hangingPunct="1">
        <a:spcBef>
          <a:spcPct val="20000"/>
        </a:spcBef>
        <a:buClr>
          <a:srgbClr val="851619"/>
        </a:buClr>
        <a:buFont typeface="Arial"/>
        <a:buChar char="•"/>
        <a:defRPr sz="3233" b="1" kern="1200">
          <a:solidFill>
            <a:schemeClr val="tx1"/>
          </a:solidFill>
          <a:latin typeface="+mn-lt"/>
          <a:ea typeface="+mn-ea"/>
          <a:cs typeface="+mn-cs"/>
        </a:defRPr>
      </a:lvl1pPr>
      <a:lvl2pPr marL="742765" indent="-285678" algn="l" defTabSz="457086" rtl="0" eaLnBrk="1" latinLnBrk="0" hangingPunct="1">
        <a:spcBef>
          <a:spcPct val="20000"/>
        </a:spcBef>
        <a:buClr>
          <a:srgbClr val="851619"/>
        </a:buClr>
        <a:buFont typeface="Arial"/>
        <a:buChar char="–"/>
        <a:defRPr sz="2812" kern="1200">
          <a:solidFill>
            <a:schemeClr val="tx1"/>
          </a:solidFill>
          <a:latin typeface="+mn-lt"/>
          <a:ea typeface="+mn-ea"/>
          <a:cs typeface="+mn-cs"/>
        </a:defRPr>
      </a:lvl2pPr>
      <a:lvl3pPr marL="1142715" indent="-228544" algn="l" defTabSz="457086" rtl="0" eaLnBrk="1" latinLnBrk="0" hangingPunct="1">
        <a:spcBef>
          <a:spcPct val="20000"/>
        </a:spcBef>
        <a:buClr>
          <a:srgbClr val="851619"/>
        </a:buClr>
        <a:buFont typeface="Arial"/>
        <a:buChar char="•"/>
        <a:defRPr sz="2390" kern="1200">
          <a:solidFill>
            <a:schemeClr val="tx1"/>
          </a:solidFill>
          <a:latin typeface="+mn-lt"/>
          <a:ea typeface="+mn-ea"/>
          <a:cs typeface="+mn-cs"/>
        </a:defRPr>
      </a:lvl3pPr>
      <a:lvl4pPr marL="1599800"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4pPr>
      <a:lvl5pPr marL="2056886"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5pPr>
      <a:lvl6pPr marL="2513972" indent="-228544" algn="l" defTabSz="457086" rtl="0" eaLnBrk="1" latinLnBrk="0" hangingPunct="1">
        <a:spcBef>
          <a:spcPct val="20000"/>
        </a:spcBef>
        <a:buFont typeface="Arial"/>
        <a:buChar char="•"/>
        <a:defRPr sz="1968"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968"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968"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968" kern="1200">
          <a:solidFill>
            <a:schemeClr val="tx1"/>
          </a:solidFill>
          <a:latin typeface="+mn-lt"/>
          <a:ea typeface="+mn-ea"/>
          <a:cs typeface="+mn-cs"/>
        </a:defRPr>
      </a:lvl9pPr>
    </p:bodyStyle>
    <p:otherStyle>
      <a:defPPr>
        <a:defRPr lang="en-US"/>
      </a:defPPr>
      <a:lvl1pPr marL="0" algn="l" defTabSz="457086" rtl="0" eaLnBrk="1" latinLnBrk="0" hangingPunct="1">
        <a:defRPr sz="1828" kern="1200">
          <a:solidFill>
            <a:schemeClr val="tx1"/>
          </a:solidFill>
          <a:latin typeface="+mn-lt"/>
          <a:ea typeface="+mn-ea"/>
          <a:cs typeface="+mn-cs"/>
        </a:defRPr>
      </a:lvl1pPr>
      <a:lvl2pPr marL="457086" algn="l" defTabSz="457086" rtl="0" eaLnBrk="1" latinLnBrk="0" hangingPunct="1">
        <a:defRPr sz="1828" kern="1200">
          <a:solidFill>
            <a:schemeClr val="tx1"/>
          </a:solidFill>
          <a:latin typeface="+mn-lt"/>
          <a:ea typeface="+mn-ea"/>
          <a:cs typeface="+mn-cs"/>
        </a:defRPr>
      </a:lvl2pPr>
      <a:lvl3pPr marL="914171" algn="l" defTabSz="457086" rtl="0" eaLnBrk="1" latinLnBrk="0" hangingPunct="1">
        <a:defRPr sz="1828" kern="1200">
          <a:solidFill>
            <a:schemeClr val="tx1"/>
          </a:solidFill>
          <a:latin typeface="+mn-lt"/>
          <a:ea typeface="+mn-ea"/>
          <a:cs typeface="+mn-cs"/>
        </a:defRPr>
      </a:lvl3pPr>
      <a:lvl4pPr marL="1371257" algn="l" defTabSz="457086" rtl="0" eaLnBrk="1" latinLnBrk="0" hangingPunct="1">
        <a:defRPr sz="1828" kern="1200">
          <a:solidFill>
            <a:schemeClr val="tx1"/>
          </a:solidFill>
          <a:latin typeface="+mn-lt"/>
          <a:ea typeface="+mn-ea"/>
          <a:cs typeface="+mn-cs"/>
        </a:defRPr>
      </a:lvl4pPr>
      <a:lvl5pPr marL="1828344" algn="l" defTabSz="457086" rtl="0" eaLnBrk="1" latinLnBrk="0" hangingPunct="1">
        <a:defRPr sz="1828" kern="1200">
          <a:solidFill>
            <a:schemeClr val="tx1"/>
          </a:solidFill>
          <a:latin typeface="+mn-lt"/>
          <a:ea typeface="+mn-ea"/>
          <a:cs typeface="+mn-cs"/>
        </a:defRPr>
      </a:lvl5pPr>
      <a:lvl6pPr marL="2285430" algn="l" defTabSz="457086" rtl="0" eaLnBrk="1" latinLnBrk="0" hangingPunct="1">
        <a:defRPr sz="1828" kern="1200">
          <a:solidFill>
            <a:schemeClr val="tx1"/>
          </a:solidFill>
          <a:latin typeface="+mn-lt"/>
          <a:ea typeface="+mn-ea"/>
          <a:cs typeface="+mn-cs"/>
        </a:defRPr>
      </a:lvl6pPr>
      <a:lvl7pPr marL="2742515" algn="l" defTabSz="457086" rtl="0" eaLnBrk="1" latinLnBrk="0" hangingPunct="1">
        <a:defRPr sz="1828" kern="1200">
          <a:solidFill>
            <a:schemeClr val="tx1"/>
          </a:solidFill>
          <a:latin typeface="+mn-lt"/>
          <a:ea typeface="+mn-ea"/>
          <a:cs typeface="+mn-cs"/>
        </a:defRPr>
      </a:lvl7pPr>
      <a:lvl8pPr marL="3199602" algn="l" defTabSz="457086" rtl="0" eaLnBrk="1" latinLnBrk="0" hangingPunct="1">
        <a:defRPr sz="1828" kern="1200">
          <a:solidFill>
            <a:schemeClr val="tx1"/>
          </a:solidFill>
          <a:latin typeface="+mn-lt"/>
          <a:ea typeface="+mn-ea"/>
          <a:cs typeface="+mn-cs"/>
        </a:defRPr>
      </a:lvl8pPr>
      <a:lvl9pPr marL="3656687" algn="l" defTabSz="457086" rtl="0" eaLnBrk="1" latinLnBrk="0" hangingPunct="1">
        <a:defRPr sz="1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125" y="3340100"/>
            <a:ext cx="11460875" cy="2324100"/>
          </a:xfrm>
        </p:spPr>
        <p:txBody>
          <a:bodyPr/>
          <a:lstStyle/>
          <a:p>
            <a:r>
              <a:rPr lang="en-US" sz="5000" baseline="0" dirty="0">
                <a:solidFill>
                  <a:srgbClr val="006F53"/>
                </a:solidFill>
              </a:rPr>
              <a:t>Welcome to the (ISC)</a:t>
            </a:r>
            <a:r>
              <a:rPr lang="en-US" sz="5000" dirty="0">
                <a:solidFill>
                  <a:srgbClr val="006F53"/>
                </a:solidFill>
              </a:rPr>
              <a:t>2</a:t>
            </a:r>
            <a:r>
              <a:rPr lang="en-US" sz="5000" baseline="0" dirty="0">
                <a:solidFill>
                  <a:srgbClr val="006F53"/>
                </a:solidFill>
              </a:rPr>
              <a:t> Certified Information Systems Security Professional (CISSP) Training Course</a:t>
            </a:r>
          </a:p>
        </p:txBody>
      </p:sp>
    </p:spTree>
    <p:extLst>
      <p:ext uri="{BB962C8B-B14F-4D97-AF65-F5344CB8AC3E}">
        <p14:creationId xmlns:p14="http://schemas.microsoft.com/office/powerpoint/2010/main" val="56534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9165270" cy="4042574"/>
          </a:xfrm>
          <a:prstGeom prst="rect">
            <a:avLst/>
          </a:prstGeom>
        </p:spPr>
        <p:txBody>
          <a:bodyPr/>
          <a:lstStyle/>
          <a:p>
            <a:pPr marL="541338" lvl="0" indent="-541338">
              <a:buClrTx/>
              <a:buSzPct val="100000"/>
              <a:buFont typeface="+mj-lt"/>
              <a:buAutoNum type="arabicPeriod"/>
            </a:pPr>
            <a:r>
              <a:rPr lang="en-US" dirty="0">
                <a:sym typeface="Open Sans"/>
              </a:rPr>
              <a:t>Name primary methods for designing and validating test and audit strategies.</a:t>
            </a:r>
          </a:p>
          <a:p>
            <a:pPr marL="541338" indent="-541338">
              <a:buClrTx/>
              <a:buSzPct val="100000"/>
              <a:buFont typeface="+mj-lt"/>
              <a:buAutoNum type="arabicPeriod"/>
            </a:pPr>
            <a:r>
              <a:rPr lang="en-US" dirty="0">
                <a:sym typeface="Open Sans"/>
              </a:rPr>
              <a:t>Choose appropriate strategy to design and validate test and audit functions that support business requirements.</a:t>
            </a:r>
          </a:p>
        </p:txBody>
      </p:sp>
    </p:spTree>
    <p:extLst>
      <p:ext uri="{BB962C8B-B14F-4D97-AF65-F5344CB8AC3E}">
        <p14:creationId xmlns:p14="http://schemas.microsoft.com/office/powerpoint/2010/main" val="387676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sym typeface="Open Sans SemiBold"/>
              </a:rPr>
              <a:t>Internal</a:t>
            </a:r>
            <a:endParaRPr lang="en-US" sz="6000" dirty="0"/>
          </a:p>
        </p:txBody>
      </p:sp>
      <p:sp>
        <p:nvSpPr>
          <p:cNvPr id="6" name="Content Placeholder 5"/>
          <p:cNvSpPr>
            <a:spLocks noGrp="1"/>
          </p:cNvSpPr>
          <p:nvPr>
            <p:ph sz="half" idx="10"/>
          </p:nvPr>
        </p:nvSpPr>
        <p:spPr>
          <a:xfrm>
            <a:off x="1158240" y="1812126"/>
            <a:ext cx="9328101" cy="4353560"/>
          </a:xfrm>
        </p:spPr>
        <p:txBody>
          <a:bodyPr/>
          <a:lstStyle/>
          <a:p>
            <a:r>
              <a:rPr lang="en-US" dirty="0">
                <a:solidFill>
                  <a:schemeClr val="dk1"/>
                </a:solidFill>
                <a:ea typeface="Calibri"/>
                <a:sym typeface="Calibri"/>
              </a:rPr>
              <a:t>Testing accomplished from inside a network system</a:t>
            </a:r>
          </a:p>
          <a:p>
            <a:r>
              <a:rPr lang="en-US" dirty="0">
                <a:solidFill>
                  <a:schemeClr val="dk1"/>
                </a:solidFill>
                <a:ea typeface="Calibri"/>
                <a:sym typeface="Calibri"/>
              </a:rPr>
              <a:t>Designed to simulate insider threat</a:t>
            </a:r>
          </a:p>
          <a:p>
            <a:r>
              <a:rPr lang="en-US" dirty="0">
                <a:solidFill>
                  <a:schemeClr val="dk1"/>
                </a:solidFill>
                <a:ea typeface="Calibri"/>
                <a:sym typeface="Calibri"/>
              </a:rPr>
              <a:t>Carnegie Mellon University-Software Engineering (CMU-SEI) list insider threat as a primary concern</a:t>
            </a:r>
            <a:endParaRPr lang="en-US" dirty="0"/>
          </a:p>
        </p:txBody>
      </p:sp>
    </p:spTree>
    <p:extLst>
      <p:ext uri="{BB962C8B-B14F-4D97-AF65-F5344CB8AC3E}">
        <p14:creationId xmlns:p14="http://schemas.microsoft.com/office/powerpoint/2010/main" val="191133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sym typeface="Open Sans SemiBold"/>
              </a:rPr>
              <a:t>External</a:t>
            </a:r>
            <a:endParaRPr lang="en-US" sz="6000" dirty="0"/>
          </a:p>
        </p:txBody>
      </p:sp>
      <p:sp>
        <p:nvSpPr>
          <p:cNvPr id="5" name="Content Placeholder 5"/>
          <p:cNvSpPr>
            <a:spLocks noGrp="1"/>
          </p:cNvSpPr>
          <p:nvPr>
            <p:ph sz="half" idx="10"/>
          </p:nvPr>
        </p:nvSpPr>
        <p:spPr>
          <a:xfrm>
            <a:off x="1158239" y="1812126"/>
            <a:ext cx="9850655" cy="4353560"/>
          </a:xfrm>
        </p:spPr>
        <p:txBody>
          <a:bodyPr/>
          <a:lstStyle/>
          <a:p>
            <a:r>
              <a:rPr lang="en-US" dirty="0">
                <a:solidFill>
                  <a:schemeClr val="dk1"/>
                </a:solidFill>
                <a:ea typeface="Calibri"/>
                <a:sym typeface="Calibri"/>
              </a:rPr>
              <a:t>Testing accomplished from outside of a network</a:t>
            </a:r>
          </a:p>
          <a:p>
            <a:r>
              <a:rPr lang="en-US" dirty="0">
                <a:solidFill>
                  <a:schemeClr val="dk1"/>
                </a:solidFill>
                <a:ea typeface="Calibri"/>
                <a:sym typeface="Calibri"/>
              </a:rPr>
              <a:t>Designed to simulate external adversary</a:t>
            </a:r>
          </a:p>
          <a:p>
            <a:r>
              <a:rPr lang="en-US" dirty="0">
                <a:solidFill>
                  <a:schemeClr val="dk1"/>
                </a:solidFill>
                <a:ea typeface="Calibri"/>
                <a:sym typeface="Calibri"/>
              </a:rPr>
              <a:t>External test performed first when doing both internal and external testing</a:t>
            </a:r>
          </a:p>
        </p:txBody>
      </p:sp>
    </p:spTree>
    <p:extLst>
      <p:ext uri="{BB962C8B-B14F-4D97-AF65-F5344CB8AC3E}">
        <p14:creationId xmlns:p14="http://schemas.microsoft.com/office/powerpoint/2010/main" val="2435426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sym typeface="Open Sans SemiBold"/>
              </a:rPr>
              <a:t>Third-Party</a:t>
            </a:r>
            <a:endParaRPr lang="en-US" dirty="0"/>
          </a:p>
        </p:txBody>
      </p:sp>
      <p:sp>
        <p:nvSpPr>
          <p:cNvPr id="5" name="Content Placeholder 5"/>
          <p:cNvSpPr>
            <a:spLocks noGrp="1"/>
          </p:cNvSpPr>
          <p:nvPr>
            <p:ph sz="half" idx="10"/>
          </p:nvPr>
        </p:nvSpPr>
        <p:spPr>
          <a:xfrm>
            <a:off x="1158240" y="1812126"/>
            <a:ext cx="10038080" cy="4353560"/>
          </a:xfrm>
        </p:spPr>
        <p:txBody>
          <a:bodyPr/>
          <a:lstStyle/>
          <a:p>
            <a:pPr marL="0" indent="0">
              <a:buNone/>
            </a:pPr>
            <a:r>
              <a:rPr lang="en-US" dirty="0">
                <a:solidFill>
                  <a:schemeClr val="dk1"/>
                </a:solidFill>
                <a:ea typeface="Calibri"/>
                <a:sym typeface="Calibri"/>
              </a:rPr>
              <a:t>Following are frequent reasons for justification of third-party assessments:</a:t>
            </a:r>
          </a:p>
          <a:p>
            <a:r>
              <a:rPr lang="en-US" dirty="0">
                <a:solidFill>
                  <a:schemeClr val="dk1"/>
                </a:solidFill>
                <a:ea typeface="Calibri"/>
                <a:sym typeface="Calibri"/>
              </a:rPr>
              <a:t>Meeting regulatory requirements</a:t>
            </a:r>
          </a:p>
          <a:p>
            <a:r>
              <a:rPr lang="en-US" dirty="0">
                <a:solidFill>
                  <a:schemeClr val="dk1"/>
                </a:solidFill>
                <a:ea typeface="Calibri"/>
                <a:sym typeface="Calibri"/>
              </a:rPr>
              <a:t>Increase assurance of service capabilities to clients</a:t>
            </a:r>
          </a:p>
          <a:p>
            <a:r>
              <a:rPr lang="en-US" dirty="0">
                <a:solidFill>
                  <a:schemeClr val="dk1"/>
                </a:solidFill>
                <a:ea typeface="Calibri"/>
                <a:sym typeface="Calibri"/>
              </a:rPr>
              <a:t>Support or augment internal teams</a:t>
            </a:r>
          </a:p>
        </p:txBody>
      </p:sp>
    </p:spTree>
    <p:extLst>
      <p:ext uri="{BB962C8B-B14F-4D97-AF65-F5344CB8AC3E}">
        <p14:creationId xmlns:p14="http://schemas.microsoft.com/office/powerpoint/2010/main" val="1537579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sym typeface="Open Sans SemiBold"/>
              </a:rPr>
              <a:t>Security Control Testing</a:t>
            </a:r>
            <a:endParaRPr lang="en-US" dirty="0"/>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2</a:t>
            </a:r>
          </a:p>
        </p:txBody>
      </p:sp>
    </p:spTree>
    <p:extLst>
      <p:ext uri="{BB962C8B-B14F-4D97-AF65-F5344CB8AC3E}">
        <p14:creationId xmlns:p14="http://schemas.microsoft.com/office/powerpoint/2010/main" val="59713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541338" lvl="0" indent="-541338">
              <a:buClrTx/>
              <a:buSzPct val="100000"/>
              <a:buFont typeface="+mj-lt"/>
              <a:buAutoNum type="arabicPeriod"/>
            </a:pPr>
            <a:r>
              <a:rPr lang="en-US" dirty="0">
                <a:sym typeface="Calibri"/>
              </a:rPr>
              <a:t>Describe how to maintain logs related to security control testing and prepare logging systems for relevant review and protection.</a:t>
            </a:r>
          </a:p>
          <a:p>
            <a:pPr marL="541338" lvl="0" indent="-541338">
              <a:buClrTx/>
              <a:buSzPct val="100000"/>
              <a:buFont typeface="+mj-lt"/>
              <a:buAutoNum type="arabicPeriod"/>
            </a:pPr>
            <a:r>
              <a:rPr lang="en-US" dirty="0">
                <a:sym typeface="Calibri"/>
              </a:rPr>
              <a:t>Classify the various security control testing techniques related to application development and delivery.</a:t>
            </a:r>
          </a:p>
          <a:p>
            <a:pPr marL="541338" lvl="0" indent="-541338">
              <a:buClrTx/>
              <a:buSzPct val="100000"/>
              <a:buFont typeface="+mj-lt"/>
              <a:buAutoNum type="arabicPeriod"/>
            </a:pPr>
            <a:r>
              <a:rPr lang="en-US" dirty="0">
                <a:sym typeface="Open Sans"/>
              </a:rPr>
              <a:t>Apply the appropriate security control testing techniques for use internally and externally for an organizational system.</a:t>
            </a:r>
          </a:p>
        </p:txBody>
      </p:sp>
    </p:spTree>
    <p:extLst>
      <p:ext uri="{BB962C8B-B14F-4D97-AF65-F5344CB8AC3E}">
        <p14:creationId xmlns:p14="http://schemas.microsoft.com/office/powerpoint/2010/main" val="32378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sym typeface="Open Sans SemiBold"/>
              </a:rPr>
              <a:t>Vulnerability Testing</a:t>
            </a:r>
            <a:endParaRPr lang="en-US" dirty="0"/>
          </a:p>
        </p:txBody>
      </p:sp>
      <p:sp>
        <p:nvSpPr>
          <p:cNvPr id="7" name="Content Placeholder 6"/>
          <p:cNvSpPr>
            <a:spLocks noGrp="1"/>
          </p:cNvSpPr>
          <p:nvPr>
            <p:ph sz="half" idx="10"/>
          </p:nvPr>
        </p:nvSpPr>
        <p:spPr/>
        <p:txBody>
          <a:bodyPr/>
          <a:lstStyle/>
          <a:p>
            <a:pPr lvl="0"/>
            <a:r>
              <a:rPr lang="en-US" dirty="0">
                <a:sym typeface="Calibri"/>
              </a:rPr>
              <a:t>Targets known threats</a:t>
            </a:r>
          </a:p>
          <a:p>
            <a:pPr lvl="0"/>
            <a:r>
              <a:rPr lang="en-US" dirty="0">
                <a:sym typeface="Calibri"/>
              </a:rPr>
              <a:t>Determines path(Risk) levels</a:t>
            </a:r>
          </a:p>
          <a:p>
            <a:pPr lvl="0"/>
            <a:r>
              <a:rPr lang="en-US" dirty="0">
                <a:sym typeface="Calibri"/>
              </a:rPr>
              <a:t>Determines services that should not be enabled</a:t>
            </a:r>
          </a:p>
          <a:p>
            <a:pPr lvl="0"/>
            <a:r>
              <a:rPr lang="en-US" dirty="0">
                <a:sym typeface="Calibri"/>
              </a:rPr>
              <a:t>Determines improperly configured systems</a:t>
            </a:r>
            <a:endParaRPr lang="en-US" dirty="0"/>
          </a:p>
        </p:txBody>
      </p:sp>
    </p:spTree>
    <p:extLst>
      <p:ext uri="{BB962C8B-B14F-4D97-AF65-F5344CB8AC3E}">
        <p14:creationId xmlns:p14="http://schemas.microsoft.com/office/powerpoint/2010/main" val="355230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56701" y="559553"/>
            <a:ext cx="8666723" cy="1143000"/>
          </a:xfrm>
        </p:spPr>
        <p:txBody>
          <a:bodyPr>
            <a:normAutofit/>
          </a:bodyPr>
          <a:lstStyle/>
          <a:p>
            <a:r>
              <a:rPr lang="en-US" dirty="0">
                <a:sym typeface="Open Sans SemiBold"/>
              </a:rPr>
              <a:t>Penetration Testing</a:t>
            </a:r>
            <a:endParaRPr lang="en-US" dirty="0"/>
          </a:p>
        </p:txBody>
      </p:sp>
      <p:sp>
        <p:nvSpPr>
          <p:cNvPr id="5" name="Content Placeholder 6"/>
          <p:cNvSpPr>
            <a:spLocks noGrp="1"/>
          </p:cNvSpPr>
          <p:nvPr>
            <p:ph sz="half" idx="10"/>
          </p:nvPr>
        </p:nvSpPr>
        <p:spPr>
          <a:xfrm>
            <a:off x="1158240" y="1812126"/>
            <a:ext cx="9706276" cy="4353560"/>
          </a:xfrm>
        </p:spPr>
        <p:txBody>
          <a:bodyPr/>
          <a:lstStyle/>
          <a:p>
            <a:pPr marL="0" indent="0">
              <a:buNone/>
            </a:pPr>
            <a:r>
              <a:rPr lang="en-US" dirty="0">
                <a:sym typeface="Calibri"/>
              </a:rPr>
              <a:t>Penetration testing identifies vulnerabilities often exploited by adversaries.</a:t>
            </a:r>
          </a:p>
          <a:p>
            <a:endParaRPr lang="en-US" dirty="0">
              <a:sym typeface="Calibri"/>
            </a:endParaRPr>
          </a:p>
          <a:p>
            <a:pPr marL="0" lvl="0" indent="0">
              <a:buNone/>
            </a:pPr>
            <a:r>
              <a:rPr lang="en-US" dirty="0">
                <a:sym typeface="Calibri"/>
              </a:rPr>
              <a:t>PHASES:</a:t>
            </a:r>
          </a:p>
          <a:p>
            <a:pPr lvl="0"/>
            <a:r>
              <a:rPr lang="en-US" dirty="0">
                <a:sym typeface="Calibri"/>
              </a:rPr>
              <a:t>Planning (can be overt/covert)</a:t>
            </a:r>
          </a:p>
          <a:p>
            <a:pPr lvl="0"/>
            <a:r>
              <a:rPr lang="en-US" dirty="0">
                <a:sym typeface="Calibri"/>
              </a:rPr>
              <a:t>Discovery</a:t>
            </a:r>
          </a:p>
          <a:p>
            <a:pPr lvl="0"/>
            <a:r>
              <a:rPr lang="en-US" dirty="0">
                <a:sym typeface="Calibri"/>
              </a:rPr>
              <a:t>Attack</a:t>
            </a:r>
          </a:p>
          <a:p>
            <a:pPr lvl="0"/>
            <a:r>
              <a:rPr lang="en-US" dirty="0">
                <a:sym typeface="Calibri"/>
              </a:rPr>
              <a:t>Reporting</a:t>
            </a:r>
          </a:p>
        </p:txBody>
      </p:sp>
    </p:spTree>
    <p:extLst>
      <p:ext uri="{BB962C8B-B14F-4D97-AF65-F5344CB8AC3E}">
        <p14:creationId xmlns:p14="http://schemas.microsoft.com/office/powerpoint/2010/main" val="1893025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sym typeface="Open Sans SemiBold"/>
              </a:rPr>
              <a:t>Log Reviews</a:t>
            </a:r>
            <a:endParaRPr lang="en-US" dirty="0"/>
          </a:p>
        </p:txBody>
      </p:sp>
      <p:sp>
        <p:nvSpPr>
          <p:cNvPr id="5" name="Content Placeholder 6"/>
          <p:cNvSpPr>
            <a:spLocks noGrp="1"/>
          </p:cNvSpPr>
          <p:nvPr>
            <p:ph sz="half" idx="10"/>
          </p:nvPr>
        </p:nvSpPr>
        <p:spPr>
          <a:xfrm>
            <a:off x="1158240" y="1812126"/>
            <a:ext cx="10038080" cy="4353560"/>
          </a:xfrm>
        </p:spPr>
        <p:txBody>
          <a:bodyPr/>
          <a:lstStyle/>
          <a:p>
            <a:r>
              <a:rPr lang="en-US" dirty="0">
                <a:sym typeface="Calibri"/>
              </a:rPr>
              <a:t>Identified as a primary component of log management.</a:t>
            </a:r>
          </a:p>
          <a:p>
            <a:r>
              <a:rPr lang="en-US" dirty="0">
                <a:sym typeface="Calibri"/>
              </a:rPr>
              <a:t>Logs are made consequential with reviews.</a:t>
            </a:r>
          </a:p>
          <a:p>
            <a:r>
              <a:rPr lang="en-US" dirty="0">
                <a:sym typeface="Calibri"/>
              </a:rPr>
              <a:t>Log reviews support audit function, forensic analysis, and internal and external investigations.</a:t>
            </a:r>
          </a:p>
        </p:txBody>
      </p:sp>
    </p:spTree>
    <p:extLst>
      <p:ext uri="{BB962C8B-B14F-4D97-AF65-F5344CB8AC3E}">
        <p14:creationId xmlns:p14="http://schemas.microsoft.com/office/powerpoint/2010/main" val="227920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sym typeface="Open Sans SemiBold"/>
              </a:rPr>
              <a:t>Key Logging Practices</a:t>
            </a:r>
            <a:endParaRPr lang="en-US" dirty="0"/>
          </a:p>
        </p:txBody>
      </p:sp>
      <p:sp>
        <p:nvSpPr>
          <p:cNvPr id="5" name="Content Placeholder 6"/>
          <p:cNvSpPr>
            <a:spLocks noGrp="1"/>
          </p:cNvSpPr>
          <p:nvPr>
            <p:ph sz="half" idx="10"/>
          </p:nvPr>
        </p:nvSpPr>
        <p:spPr>
          <a:xfrm>
            <a:off x="1158240" y="1812126"/>
            <a:ext cx="10038080" cy="4353560"/>
          </a:xfrm>
        </p:spPr>
        <p:txBody>
          <a:bodyPr/>
          <a:lstStyle/>
          <a:p>
            <a:pPr lvl="0"/>
            <a:r>
              <a:rPr lang="en-US" dirty="0">
                <a:sym typeface="Calibri"/>
              </a:rPr>
              <a:t>Organizational process standard for log management.</a:t>
            </a:r>
          </a:p>
          <a:p>
            <a:pPr lvl="0"/>
            <a:r>
              <a:rPr lang="en-US" dirty="0">
                <a:sym typeface="Calibri"/>
              </a:rPr>
              <a:t>Logs management should follow policies within organization related to generation, transmission, storage, analysis, and disposal.</a:t>
            </a:r>
          </a:p>
          <a:p>
            <a:pPr lvl="0"/>
            <a:r>
              <a:rPr lang="en-US" dirty="0">
                <a:sym typeface="Calibri"/>
              </a:rPr>
              <a:t>Provide adequate support for all staff with log management responsibilities.</a:t>
            </a:r>
          </a:p>
        </p:txBody>
      </p:sp>
    </p:spTree>
    <p:extLst>
      <p:ext uri="{BB962C8B-B14F-4D97-AF65-F5344CB8AC3E}">
        <p14:creationId xmlns:p14="http://schemas.microsoft.com/office/powerpoint/2010/main" val="57074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p:txBody>
          <a:bodyPr>
            <a:normAutofit/>
          </a:bodyPr>
          <a:lstStyle/>
          <a:p>
            <a:r>
              <a:rPr lang="en-US" sz="6000" dirty="0"/>
              <a:t>Course Agenda</a:t>
            </a:r>
          </a:p>
        </p:txBody>
      </p:sp>
      <p:graphicFrame>
        <p:nvGraphicFramePr>
          <p:cNvPr id="10" name="Content Placeholder 1"/>
          <p:cNvGraphicFramePr>
            <a:graphicFrameLocks noGrp="1"/>
          </p:cNvGraphicFramePr>
          <p:nvPr>
            <p:ph sz="half" idx="10"/>
            <p:extLst>
              <p:ext uri="{D42A27DB-BD31-4B8C-83A1-F6EECF244321}">
                <p14:modId xmlns:p14="http://schemas.microsoft.com/office/powerpoint/2010/main" val="1529812395"/>
              </p:ext>
            </p:extLst>
          </p:nvPr>
        </p:nvGraphicFramePr>
        <p:xfrm>
          <a:off x="1158875" y="1811340"/>
          <a:ext cx="10037763" cy="4941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77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2B7A0789-F780-5D41-82E2-6001E6082878}"/>
                                            </p:graphicEl>
                                          </p:spTgt>
                                        </p:tgtEl>
                                        <p:attrNameLst>
                                          <p:attrName>style.visibility</p:attrName>
                                        </p:attrNameLst>
                                      </p:cBhvr>
                                      <p:to>
                                        <p:strVal val="visible"/>
                                      </p:to>
                                    </p:set>
                                    <p:animEffect transition="in" filter="fade">
                                      <p:cBhvr>
                                        <p:cTn id="7" dur="500"/>
                                        <p:tgtEl>
                                          <p:spTgt spid="10">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1858FC74-4C3B-8C4E-AD18-F4DDE5356352}"/>
                                            </p:graphicEl>
                                          </p:spTgt>
                                        </p:tgtEl>
                                        <p:attrNameLst>
                                          <p:attrName>style.visibility</p:attrName>
                                        </p:attrNameLst>
                                      </p:cBhvr>
                                      <p:to>
                                        <p:strVal val="visible"/>
                                      </p:to>
                                    </p:set>
                                    <p:animEffect transition="in" filter="fade">
                                      <p:cBhvr>
                                        <p:cTn id="10" dur="500"/>
                                        <p:tgtEl>
                                          <p:spTgt spid="10">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81B6FAE2-23E4-4546-AD04-5A1B7DB6ED86}"/>
                                            </p:graphicEl>
                                          </p:spTgt>
                                        </p:tgtEl>
                                        <p:attrNameLst>
                                          <p:attrName>style.visibility</p:attrName>
                                        </p:attrNameLst>
                                      </p:cBhvr>
                                      <p:to>
                                        <p:strVal val="visible"/>
                                      </p:to>
                                    </p:set>
                                    <p:animEffect transition="in" filter="fade">
                                      <p:cBhvr>
                                        <p:cTn id="15" dur="500"/>
                                        <p:tgtEl>
                                          <p:spTgt spid="10">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72098F93-2631-3946-8309-625790F0C226}"/>
                                            </p:graphicEl>
                                          </p:spTgt>
                                        </p:tgtEl>
                                        <p:attrNameLst>
                                          <p:attrName>style.visibility</p:attrName>
                                        </p:attrNameLst>
                                      </p:cBhvr>
                                      <p:to>
                                        <p:strVal val="visible"/>
                                      </p:to>
                                    </p:set>
                                    <p:animEffect transition="in" filter="fade">
                                      <p:cBhvr>
                                        <p:cTn id="18" dur="500"/>
                                        <p:tgtEl>
                                          <p:spTgt spid="10">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graphicEl>
                                              <a:dgm id="{9CC527D9-3328-1844-BDFB-663FBB123147}"/>
                                            </p:graphicEl>
                                          </p:spTgt>
                                        </p:tgtEl>
                                        <p:attrNameLst>
                                          <p:attrName>style.visibility</p:attrName>
                                        </p:attrNameLst>
                                      </p:cBhvr>
                                      <p:to>
                                        <p:strVal val="visible"/>
                                      </p:to>
                                    </p:set>
                                    <p:animEffect transition="in" filter="fade">
                                      <p:cBhvr>
                                        <p:cTn id="23" dur="500"/>
                                        <p:tgtEl>
                                          <p:spTgt spid="10">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graphicEl>
                                              <a:dgm id="{4C74A29A-2FB0-A14A-AD53-59D5FC2432F2}"/>
                                            </p:graphicEl>
                                          </p:spTgt>
                                        </p:tgtEl>
                                        <p:attrNameLst>
                                          <p:attrName>style.visibility</p:attrName>
                                        </p:attrNameLst>
                                      </p:cBhvr>
                                      <p:to>
                                        <p:strVal val="visible"/>
                                      </p:to>
                                    </p:set>
                                    <p:animEffect transition="in" filter="fade">
                                      <p:cBhvr>
                                        <p:cTn id="26" dur="500"/>
                                        <p:tgtEl>
                                          <p:spTgt spid="10">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graphicEl>
                                              <a:dgm id="{0A3154CB-248A-C741-AF88-27F9F85BF046}"/>
                                            </p:graphicEl>
                                          </p:spTgt>
                                        </p:tgtEl>
                                        <p:attrNameLst>
                                          <p:attrName>style.visibility</p:attrName>
                                        </p:attrNameLst>
                                      </p:cBhvr>
                                      <p:to>
                                        <p:strVal val="visible"/>
                                      </p:to>
                                    </p:set>
                                    <p:animEffect transition="in" filter="fade">
                                      <p:cBhvr>
                                        <p:cTn id="31" dur="500"/>
                                        <p:tgtEl>
                                          <p:spTgt spid="10">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3F1BEDE9-6224-334F-8391-0198328B3E1D}"/>
                                            </p:graphicEl>
                                          </p:spTgt>
                                        </p:tgtEl>
                                        <p:attrNameLst>
                                          <p:attrName>style.visibility</p:attrName>
                                        </p:attrNameLst>
                                      </p:cBhvr>
                                      <p:to>
                                        <p:strVal val="visible"/>
                                      </p:to>
                                    </p:set>
                                    <p:animEffect transition="in" filter="fade">
                                      <p:cBhvr>
                                        <p:cTn id="34" dur="500"/>
                                        <p:tgtEl>
                                          <p:spTgt spid="10">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graphicEl>
                                              <a:dgm id="{B1F0A441-036A-4D48-A20D-78DDE49BA465}"/>
                                            </p:graphicEl>
                                          </p:spTgt>
                                        </p:tgtEl>
                                        <p:attrNameLst>
                                          <p:attrName>style.visibility</p:attrName>
                                        </p:attrNameLst>
                                      </p:cBhvr>
                                      <p:to>
                                        <p:strVal val="visible"/>
                                      </p:to>
                                    </p:set>
                                    <p:animEffect transition="in" filter="fade">
                                      <p:cBhvr>
                                        <p:cTn id="39" dur="500"/>
                                        <p:tgtEl>
                                          <p:spTgt spid="10">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graphicEl>
                                              <a:dgm id="{9056C052-B14B-C94D-8A57-3371D85E6F5D}"/>
                                            </p:graphicEl>
                                          </p:spTgt>
                                        </p:tgtEl>
                                        <p:attrNameLst>
                                          <p:attrName>style.visibility</p:attrName>
                                        </p:attrNameLst>
                                      </p:cBhvr>
                                      <p:to>
                                        <p:strVal val="visible"/>
                                      </p:to>
                                    </p:set>
                                    <p:animEffect transition="in" filter="fade">
                                      <p:cBhvr>
                                        <p:cTn id="42" dur="500"/>
                                        <p:tgtEl>
                                          <p:spTgt spid="10">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72A14F80-AACE-B84B-A9E8-95CC5EE1AD32}"/>
                                            </p:graphicEl>
                                          </p:spTgt>
                                        </p:tgtEl>
                                        <p:attrNameLst>
                                          <p:attrName>style.visibility</p:attrName>
                                        </p:attrNameLst>
                                      </p:cBhvr>
                                      <p:to>
                                        <p:strVal val="visible"/>
                                      </p:to>
                                    </p:set>
                                    <p:animEffect transition="in" filter="fade">
                                      <p:cBhvr>
                                        <p:cTn id="47" dur="500"/>
                                        <p:tgtEl>
                                          <p:spTgt spid="10">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graphicEl>
                                              <a:dgm id="{C63EBCB4-B97C-B547-BA70-CC52993AAE0C}"/>
                                            </p:graphicEl>
                                          </p:spTgt>
                                        </p:tgtEl>
                                        <p:attrNameLst>
                                          <p:attrName>style.visibility</p:attrName>
                                        </p:attrNameLst>
                                      </p:cBhvr>
                                      <p:to>
                                        <p:strVal val="visible"/>
                                      </p:to>
                                    </p:set>
                                    <p:animEffect transition="in" filter="fade">
                                      <p:cBhvr>
                                        <p:cTn id="50" dur="500"/>
                                        <p:tgtEl>
                                          <p:spTgt spid="10">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graphicEl>
                                              <a:dgm id="{1621A777-1D87-8247-A34C-17EBFCD24916}"/>
                                            </p:graphicEl>
                                          </p:spTgt>
                                        </p:tgtEl>
                                        <p:attrNameLst>
                                          <p:attrName>style.visibility</p:attrName>
                                        </p:attrNameLst>
                                      </p:cBhvr>
                                      <p:to>
                                        <p:strVal val="visible"/>
                                      </p:to>
                                    </p:set>
                                    <p:animEffect transition="in" filter="fade">
                                      <p:cBhvr>
                                        <p:cTn id="55" dur="500"/>
                                        <p:tgtEl>
                                          <p:spTgt spid="10">
                                            <p:graphicEl>
                                              <a:dgm id="{1621A777-1D87-8247-A34C-17EBFCD24916}"/>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graphicEl>
                                              <a:dgm id="{4EEA16FA-48C5-C24B-A4D8-B76F9A35E3C1}"/>
                                            </p:graphicEl>
                                          </p:spTgt>
                                        </p:tgtEl>
                                        <p:attrNameLst>
                                          <p:attrName>style.visibility</p:attrName>
                                        </p:attrNameLst>
                                      </p:cBhvr>
                                      <p:to>
                                        <p:strVal val="visible"/>
                                      </p:to>
                                    </p:set>
                                    <p:animEffect transition="in" filter="fade">
                                      <p:cBhvr>
                                        <p:cTn id="58" dur="500"/>
                                        <p:tgtEl>
                                          <p:spTgt spid="10">
                                            <p:graphicEl>
                                              <a:dgm id="{4EEA16FA-48C5-C24B-A4D8-B76F9A35E3C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sym typeface="Open Sans SemiBold"/>
              </a:rPr>
              <a:t>Log Security</a:t>
            </a:r>
            <a:endParaRPr lang="en-US" dirty="0"/>
          </a:p>
        </p:txBody>
      </p:sp>
      <p:sp>
        <p:nvSpPr>
          <p:cNvPr id="5" name="Content Placeholder 6"/>
          <p:cNvSpPr>
            <a:spLocks noGrp="1"/>
          </p:cNvSpPr>
          <p:nvPr>
            <p:ph sz="half" idx="10"/>
          </p:nvPr>
        </p:nvSpPr>
        <p:spPr>
          <a:xfrm>
            <a:off x="1158240" y="1812126"/>
            <a:ext cx="9458366" cy="4353560"/>
          </a:xfrm>
        </p:spPr>
        <p:txBody>
          <a:bodyPr/>
          <a:lstStyle/>
          <a:p>
            <a:r>
              <a:rPr lang="en-US" dirty="0">
                <a:sym typeface="Calibri"/>
              </a:rPr>
              <a:t>Secure log infrastructure should be created and maintained.</a:t>
            </a:r>
          </a:p>
          <a:p>
            <a:r>
              <a:rPr lang="en-US" dirty="0">
                <a:sym typeface="Calibri"/>
              </a:rPr>
              <a:t>Logging facilities should be protected from tampering and unauthorized access.</a:t>
            </a:r>
          </a:p>
          <a:p>
            <a:r>
              <a:rPr lang="en-US" dirty="0">
                <a:sym typeface="Calibri"/>
              </a:rPr>
              <a:t>Logs need to be protected from breaches of confidentiality and integrity.</a:t>
            </a:r>
          </a:p>
        </p:txBody>
      </p:sp>
    </p:spTree>
    <p:extLst>
      <p:ext uri="{BB962C8B-B14F-4D97-AF65-F5344CB8AC3E}">
        <p14:creationId xmlns:p14="http://schemas.microsoft.com/office/powerpoint/2010/main" val="1432592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1195201" y="559553"/>
            <a:ext cx="8666723" cy="1143000"/>
          </a:xfrm>
          <a:prstGeom prst="rect">
            <a:avLst/>
          </a:prstGeom>
        </p:spPr>
        <p:txBody>
          <a:bodyPr vert="horz" lIns="91440" tIns="45720" rIns="91440" bIns="45720" rtlCol="0" anchor="ctr">
            <a:normAutofit/>
          </a:bodyPr>
          <a:lstStyle>
            <a:lvl1pPr>
              <a:defRPr lang="en-US" sz="6000" u="sng" kern="1200" baseline="12000" dirty="0">
                <a:solidFill>
                  <a:srgbClr val="006F53"/>
                </a:solidFill>
                <a:uFill>
                  <a:solidFill>
                    <a:srgbClr val="95D600"/>
                  </a:solidFill>
                </a:uFill>
                <a:latin typeface="Open Sans Semibold"/>
                <a:ea typeface="+mj-ea"/>
                <a:cs typeface="Open Sans Semibold"/>
              </a:defRPr>
            </a:lvl1pPr>
          </a:lstStyle>
          <a:p>
            <a:r>
              <a:rPr lang="en-US" dirty="0">
                <a:sym typeface="Open Sans SemiBold"/>
              </a:rPr>
              <a:t>Synthetic Transactions</a:t>
            </a:r>
            <a:endParaRPr lang="en-US" dirty="0"/>
          </a:p>
        </p:txBody>
      </p:sp>
      <p:sp>
        <p:nvSpPr>
          <p:cNvPr id="5" name="Content Placeholder 2"/>
          <p:cNvSpPr>
            <a:spLocks noGrp="1"/>
          </p:cNvSpPr>
          <p:nvPr>
            <p:ph sz="half" idx="10"/>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r>
              <a:rPr lang="en-US" dirty="0">
                <a:sym typeface="Calibri"/>
              </a:rPr>
              <a:t>Real user monitoring (RUM)</a:t>
            </a:r>
            <a:endParaRPr lang="en-US" dirty="0"/>
          </a:p>
          <a:p>
            <a:pPr marL="601663" lvl="1"/>
            <a:r>
              <a:rPr lang="en-US" dirty="0">
                <a:sym typeface="Calibri"/>
              </a:rPr>
              <a:t>Web monitoring captures analyzes every transaction of every user of website or application</a:t>
            </a:r>
          </a:p>
          <a:p>
            <a:pPr marL="601663" lvl="1"/>
            <a:r>
              <a:rPr lang="en-US" dirty="0">
                <a:sym typeface="Calibri"/>
              </a:rPr>
              <a:t>Supports user experience monitoring</a:t>
            </a:r>
          </a:p>
          <a:p>
            <a:pPr lvl="0"/>
            <a:r>
              <a:rPr lang="en-US" dirty="0">
                <a:sym typeface="Calibri"/>
              </a:rPr>
              <a:t>Synthetic performance monitoring</a:t>
            </a:r>
          </a:p>
          <a:p>
            <a:pPr marL="601663" lvl="1"/>
            <a:r>
              <a:rPr lang="en-US" dirty="0">
                <a:sym typeface="Calibri"/>
              </a:rPr>
              <a:t>Agents or scripts emulate actions of a user</a:t>
            </a:r>
          </a:p>
          <a:p>
            <a:pPr marL="601663" lvl="1"/>
            <a:r>
              <a:rPr lang="en-US" dirty="0">
                <a:sym typeface="Calibri"/>
              </a:rPr>
              <a:t>Can be used to verify performance as in SLAs</a:t>
            </a:r>
          </a:p>
        </p:txBody>
      </p:sp>
    </p:spTree>
    <p:extLst>
      <p:ext uri="{BB962C8B-B14F-4D97-AF65-F5344CB8AC3E}">
        <p14:creationId xmlns:p14="http://schemas.microsoft.com/office/powerpoint/2010/main" val="149274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sym typeface="Open Sans SemiBold"/>
              </a:rPr>
              <a:t>Code Review and Testing</a:t>
            </a:r>
            <a:endParaRPr lang="en-US" dirty="0"/>
          </a:p>
        </p:txBody>
      </p:sp>
      <p:sp>
        <p:nvSpPr>
          <p:cNvPr id="5" name="Content Placeholder 6"/>
          <p:cNvSpPr>
            <a:spLocks noGrp="1"/>
          </p:cNvSpPr>
          <p:nvPr>
            <p:ph sz="half" idx="10"/>
          </p:nvPr>
        </p:nvSpPr>
        <p:spPr>
          <a:xfrm>
            <a:off x="1158240" y="1812126"/>
            <a:ext cx="10038080" cy="4353560"/>
          </a:xfrm>
        </p:spPr>
        <p:txBody>
          <a:bodyPr/>
          <a:lstStyle/>
          <a:p>
            <a:pPr lvl="0"/>
            <a:r>
              <a:rPr lang="en-US" dirty="0">
                <a:sym typeface="Calibri"/>
              </a:rPr>
              <a:t>Planning and design</a:t>
            </a:r>
          </a:p>
          <a:p>
            <a:pPr lvl="0"/>
            <a:r>
              <a:rPr lang="en-US">
                <a:sym typeface="Calibri"/>
              </a:rPr>
              <a:t>Application development</a:t>
            </a:r>
            <a:endParaRPr lang="en-US" dirty="0">
              <a:sym typeface="Calibri"/>
            </a:endParaRPr>
          </a:p>
          <a:p>
            <a:pPr lvl="0"/>
            <a:r>
              <a:rPr lang="en-US" dirty="0">
                <a:sym typeface="Calibri"/>
              </a:rPr>
              <a:t>Testing techniques</a:t>
            </a:r>
          </a:p>
          <a:p>
            <a:pPr lvl="0"/>
            <a:r>
              <a:rPr lang="en-US" dirty="0">
                <a:sym typeface="Calibri"/>
              </a:rPr>
              <a:t>Testing method considerations</a:t>
            </a:r>
          </a:p>
          <a:p>
            <a:pPr lvl="0"/>
            <a:r>
              <a:rPr lang="en-US" dirty="0">
                <a:sym typeface="Calibri"/>
              </a:rPr>
              <a:t>Misuse/use case</a:t>
            </a:r>
          </a:p>
          <a:p>
            <a:pPr lvl="0"/>
            <a:r>
              <a:rPr lang="en-US" dirty="0">
                <a:sym typeface="Calibri"/>
              </a:rPr>
              <a:t>Negative/positive testing</a:t>
            </a:r>
          </a:p>
          <a:p>
            <a:pPr lvl="0"/>
            <a:r>
              <a:rPr lang="en-US" dirty="0">
                <a:sym typeface="Calibri"/>
              </a:rPr>
              <a:t>Interface testing</a:t>
            </a:r>
          </a:p>
        </p:txBody>
      </p:sp>
    </p:spTree>
    <p:extLst>
      <p:ext uri="{BB962C8B-B14F-4D97-AF65-F5344CB8AC3E}">
        <p14:creationId xmlns:p14="http://schemas.microsoft.com/office/powerpoint/2010/main" val="2290850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464707" y="559553"/>
            <a:ext cx="10422574" cy="1143000"/>
          </a:xfrm>
        </p:spPr>
        <p:txBody>
          <a:bodyPr>
            <a:normAutofit/>
          </a:bodyPr>
          <a:lstStyle/>
          <a:p>
            <a:pPr>
              <a:lnSpc>
                <a:spcPct val="110000"/>
              </a:lnSpc>
            </a:pPr>
            <a:r>
              <a:rPr lang="en-US" dirty="0">
                <a:sym typeface="Open Sans SemiBold"/>
              </a:rPr>
              <a:t>Case: Team Consultation for Critical Incident</a:t>
            </a:r>
            <a:endParaRPr lang="en-US" dirty="0"/>
          </a:p>
        </p:txBody>
      </p:sp>
      <p:sp>
        <p:nvSpPr>
          <p:cNvPr id="5" name="Content Placeholder 6"/>
          <p:cNvSpPr>
            <a:spLocks noGrp="1"/>
          </p:cNvSpPr>
          <p:nvPr>
            <p:ph sz="half" idx="10"/>
          </p:nvPr>
        </p:nvSpPr>
        <p:spPr>
          <a:xfrm>
            <a:off x="1464707" y="1774013"/>
            <a:ext cx="10177321" cy="4353560"/>
          </a:xfrm>
        </p:spPr>
        <p:txBody>
          <a:bodyPr/>
          <a:lstStyle/>
          <a:p>
            <a:pPr marL="0" indent="0">
              <a:spcAft>
                <a:spcPts val="1600"/>
              </a:spcAft>
              <a:buNone/>
            </a:pPr>
            <a:r>
              <a:rPr lang="en-US" b="1" dirty="0">
                <a:sym typeface="Open Sans"/>
              </a:rPr>
              <a:t>INSTRUCTIONS</a:t>
            </a:r>
            <a:endParaRPr lang="en-US" dirty="0">
              <a:sym typeface="Open Sans"/>
            </a:endParaRPr>
          </a:p>
          <a:p>
            <a:pPr marL="342900" indent="-342900">
              <a:spcAft>
                <a:spcPts val="1600"/>
              </a:spcAft>
              <a:buSzPct val="100000"/>
              <a:buFont typeface="+mj-lt"/>
              <a:buAutoNum type="arabicPeriod"/>
            </a:pPr>
            <a:r>
              <a:rPr lang="en-US" sz="1900" dirty="0">
                <a:sym typeface="Open Sans"/>
              </a:rPr>
              <a:t>Working in small teams, select one team member to share a critical incident that caused a degradation or disruption in service. </a:t>
            </a:r>
          </a:p>
          <a:p>
            <a:pPr marL="342900" indent="-342900">
              <a:spcAft>
                <a:spcPts val="1600"/>
              </a:spcAft>
              <a:buSzPct val="100000"/>
              <a:buFont typeface="+mj-lt"/>
              <a:buAutoNum type="arabicPeriod"/>
            </a:pPr>
            <a:r>
              <a:rPr lang="en-US" sz="1900" dirty="0">
                <a:sym typeface="Open Sans"/>
              </a:rPr>
              <a:t>Do a post mortem of the incident by all other team members holding an interview. The interview should take no more than six minutes.</a:t>
            </a:r>
          </a:p>
          <a:p>
            <a:pPr marL="342900" indent="-342900">
              <a:spcAft>
                <a:spcPts val="1600"/>
              </a:spcAft>
              <a:buSzPct val="100000"/>
              <a:buFont typeface="+mj-lt"/>
              <a:buAutoNum type="arabicPeriod"/>
            </a:pPr>
            <a:r>
              <a:rPr lang="en-US" sz="1900" dirty="0">
                <a:sym typeface="Open Sans"/>
              </a:rPr>
              <a:t>Following the interview, each team member takes three minutes to reflect on what type of testing may have been prescribed to expose the vulnerability that led to the critical incident. Select a methodology from this module and write it down on a sheet of paper. </a:t>
            </a:r>
          </a:p>
          <a:p>
            <a:pPr marL="342900" indent="-342900">
              <a:spcAft>
                <a:spcPts val="1600"/>
              </a:spcAft>
              <a:buSzPct val="100000"/>
              <a:buFont typeface="+mj-lt"/>
              <a:buAutoNum type="arabicPeriod"/>
            </a:pPr>
            <a:r>
              <a:rPr lang="en-US" sz="1900" dirty="0">
                <a:sym typeface="Open Sans"/>
              </a:rPr>
              <a:t>Fold your answer and hand to the member who shared the incident, then have that member read aloud the answers.</a:t>
            </a:r>
          </a:p>
        </p:txBody>
      </p:sp>
      <p:pic>
        <p:nvPicPr>
          <p:cNvPr id="9" name="Picture 8" descr="case-study-green.a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11" y="570006"/>
            <a:ext cx="1059533" cy="953994"/>
          </a:xfrm>
          <a:prstGeom prst="rect">
            <a:avLst/>
          </a:prstGeom>
        </p:spPr>
      </p:pic>
    </p:spTree>
    <p:extLst>
      <p:ext uri="{BB962C8B-B14F-4D97-AF65-F5344CB8AC3E}">
        <p14:creationId xmlns:p14="http://schemas.microsoft.com/office/powerpoint/2010/main" val="355979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sym typeface="Open Sans SemiBold"/>
              </a:rPr>
              <a:t>Security Process Data</a:t>
            </a:r>
            <a:endParaRPr lang="en-US" dirty="0"/>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3</a:t>
            </a:r>
            <a:endParaRPr lang="en-US" sz="4600" dirty="0">
              <a:solidFill>
                <a:srgbClr val="006F53"/>
              </a:solidFill>
            </a:endParaRPr>
          </a:p>
        </p:txBody>
      </p:sp>
    </p:spTree>
    <p:extLst>
      <p:ext uri="{BB962C8B-B14F-4D97-AF65-F5344CB8AC3E}">
        <p14:creationId xmlns:p14="http://schemas.microsoft.com/office/powerpoint/2010/main" val="975720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541338" lvl="0" indent="-541338">
              <a:buClrTx/>
              <a:buSzPct val="100000"/>
              <a:buFont typeface="+mj-lt"/>
              <a:buAutoNum type="arabicPeriod"/>
            </a:pPr>
            <a:r>
              <a:rPr lang="en-US" dirty="0">
                <a:sym typeface="Open Sans"/>
              </a:rPr>
              <a:t>Select the relevant security processing data administration that supports testing and assessment related to account management and process approval. </a:t>
            </a:r>
          </a:p>
          <a:p>
            <a:pPr marL="541338" lvl="0" indent="-541338">
              <a:buClrTx/>
              <a:buSzPct val="100000"/>
              <a:buFont typeface="+mj-lt"/>
              <a:buAutoNum type="arabicPeriod"/>
            </a:pPr>
            <a:r>
              <a:rPr lang="en-US" dirty="0">
                <a:sym typeface="Open Sans"/>
              </a:rPr>
              <a:t>List essential elements of and differentiate between training and awareness that are aligned with organizational governance, compliance, policy, and capabilities. </a:t>
            </a:r>
            <a:endParaRPr lang="en-US" dirty="0"/>
          </a:p>
        </p:txBody>
      </p:sp>
    </p:spTree>
    <p:extLst>
      <p:ext uri="{BB962C8B-B14F-4D97-AF65-F5344CB8AC3E}">
        <p14:creationId xmlns:p14="http://schemas.microsoft.com/office/powerpoint/2010/main" val="3771161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1195201" y="559553"/>
            <a:ext cx="8666723" cy="1143000"/>
          </a:xfrm>
        </p:spPr>
        <p:txBody>
          <a:bodyPr>
            <a:normAutofit/>
          </a:bodyPr>
          <a:lstStyle/>
          <a:p>
            <a:r>
              <a:rPr lang="en-US" dirty="0"/>
              <a:t>Account Management</a:t>
            </a:r>
            <a:endParaRPr lang="en-US" sz="6000" dirty="0"/>
          </a:p>
        </p:txBody>
      </p:sp>
      <p:sp>
        <p:nvSpPr>
          <p:cNvPr id="3" name="Content Placeholder 2"/>
          <p:cNvSpPr>
            <a:spLocks noGrp="1"/>
          </p:cNvSpPr>
          <p:nvPr>
            <p:ph sz="half" idx="10"/>
          </p:nvPr>
        </p:nvSpPr>
        <p:spPr/>
        <p:txBody>
          <a:bodyPr/>
          <a:lstStyle/>
          <a:p>
            <a:r>
              <a:rPr lang="en-US" dirty="0"/>
              <a:t>Assigning account managers for information systems accounts</a:t>
            </a:r>
          </a:p>
          <a:p>
            <a:r>
              <a:rPr lang="en-US" dirty="0"/>
              <a:t>Establishing conditions for group or role membership</a:t>
            </a:r>
          </a:p>
          <a:p>
            <a:r>
              <a:rPr lang="en-US" dirty="0"/>
              <a:t>Specifying authorized users of information systems</a:t>
            </a:r>
          </a:p>
          <a:p>
            <a:r>
              <a:rPr lang="en-US" dirty="0"/>
              <a:t>Requiring approval for authorizations, creating, enabling, modifying, disabling, and removing access</a:t>
            </a:r>
          </a:p>
        </p:txBody>
      </p:sp>
    </p:spTree>
    <p:extLst>
      <p:ext uri="{BB962C8B-B14F-4D97-AF65-F5344CB8AC3E}">
        <p14:creationId xmlns:p14="http://schemas.microsoft.com/office/powerpoint/2010/main" val="2253578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9873826" cy="1143000"/>
          </a:xfrm>
        </p:spPr>
        <p:txBody>
          <a:bodyPr>
            <a:noAutofit/>
          </a:bodyPr>
          <a:lstStyle/>
          <a:p>
            <a:r>
              <a:rPr lang="en-US" dirty="0"/>
              <a:t>Management Review and Approval</a:t>
            </a:r>
          </a:p>
        </p:txBody>
      </p:sp>
      <p:sp>
        <p:nvSpPr>
          <p:cNvPr id="4" name="Content Placeholder 2"/>
          <p:cNvSpPr txBox="1">
            <a:spLocks/>
          </p:cNvSpPr>
          <p:nvPr/>
        </p:nvSpPr>
        <p:spPr>
          <a:xfrm>
            <a:off x="1158240" y="1812126"/>
            <a:ext cx="10038080" cy="2515529"/>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ISO 27001:2013 outlines concerns for management reviews of an information system by stating:</a:t>
            </a:r>
          </a:p>
        </p:txBody>
      </p:sp>
      <p:sp>
        <p:nvSpPr>
          <p:cNvPr id="6" name="Shape 593">
            <a:extLst>
              <a:ext uri="{FF2B5EF4-FFF2-40B4-BE49-F238E27FC236}">
                <a16:creationId xmlns:a16="http://schemas.microsoft.com/office/drawing/2014/main" id="{B61EFFD9-68B9-491C-A6B2-C470BB042BD7}"/>
              </a:ext>
            </a:extLst>
          </p:cNvPr>
          <p:cNvSpPr txBox="1"/>
          <p:nvPr/>
        </p:nvSpPr>
        <p:spPr>
          <a:xfrm>
            <a:off x="1195201" y="3069890"/>
            <a:ext cx="9838559" cy="1150665"/>
          </a:xfrm>
          <a:prstGeom prst="rect">
            <a:avLst/>
          </a:prstGeom>
          <a:solidFill>
            <a:srgbClr val="E4E3E8"/>
          </a:solidFill>
          <a:ln w="12700">
            <a:solidFill>
              <a:srgbClr val="7F7F7F"/>
            </a:solidFill>
          </a:ln>
          <a:effectLst>
            <a:outerShdw blurRad="50800" dist="38100" dir="5400000" algn="t" rotWithShape="0">
              <a:prstClr val="black">
                <a:alpha val="40000"/>
              </a:prstClr>
            </a:outerShdw>
          </a:effectLst>
        </p:spPr>
        <p:txBody>
          <a:bodyPr wrap="square" lIns="68575" tIns="68575" rIns="68575" bIns="68575" anchor="ctr" anchorCtr="0">
            <a:noAutofit/>
          </a:bodyPr>
          <a:lstStyle>
            <a:defPPr>
              <a:defRPr lang="en-US"/>
            </a:defPPr>
            <a:lvl1pPr marL="0" algn="l" defTabSz="544053" rtl="0" eaLnBrk="1" latinLnBrk="0" hangingPunct="1">
              <a:defRPr sz="2175" kern="1200">
                <a:solidFill>
                  <a:schemeClr val="tx1"/>
                </a:solidFill>
                <a:latin typeface="+mn-lt"/>
                <a:ea typeface="+mn-ea"/>
                <a:cs typeface="+mn-cs"/>
              </a:defRPr>
            </a:lvl1pPr>
            <a:lvl2pPr marL="544053" algn="l" defTabSz="544053" rtl="0" eaLnBrk="1" latinLnBrk="0" hangingPunct="1">
              <a:defRPr sz="2175" kern="1200">
                <a:solidFill>
                  <a:schemeClr val="tx1"/>
                </a:solidFill>
                <a:latin typeface="+mn-lt"/>
                <a:ea typeface="+mn-ea"/>
                <a:cs typeface="+mn-cs"/>
              </a:defRPr>
            </a:lvl2pPr>
            <a:lvl3pPr marL="1088106" algn="l" defTabSz="544053" rtl="0" eaLnBrk="1" latinLnBrk="0" hangingPunct="1">
              <a:defRPr sz="2175" kern="1200">
                <a:solidFill>
                  <a:schemeClr val="tx1"/>
                </a:solidFill>
                <a:latin typeface="+mn-lt"/>
                <a:ea typeface="+mn-ea"/>
                <a:cs typeface="+mn-cs"/>
              </a:defRPr>
            </a:lvl3pPr>
            <a:lvl4pPr marL="1632159" algn="l" defTabSz="544053" rtl="0" eaLnBrk="1" latinLnBrk="0" hangingPunct="1">
              <a:defRPr sz="2175" kern="1200">
                <a:solidFill>
                  <a:schemeClr val="tx1"/>
                </a:solidFill>
                <a:latin typeface="+mn-lt"/>
                <a:ea typeface="+mn-ea"/>
                <a:cs typeface="+mn-cs"/>
              </a:defRPr>
            </a:lvl4pPr>
            <a:lvl5pPr marL="2176212" algn="l" defTabSz="544053" rtl="0" eaLnBrk="1" latinLnBrk="0" hangingPunct="1">
              <a:defRPr sz="2175" kern="1200">
                <a:solidFill>
                  <a:schemeClr val="tx1"/>
                </a:solidFill>
                <a:latin typeface="+mn-lt"/>
                <a:ea typeface="+mn-ea"/>
                <a:cs typeface="+mn-cs"/>
              </a:defRPr>
            </a:lvl5pPr>
            <a:lvl6pPr marL="2720266" algn="l" defTabSz="544053" rtl="0" eaLnBrk="1" latinLnBrk="0" hangingPunct="1">
              <a:defRPr sz="2175" kern="1200">
                <a:solidFill>
                  <a:schemeClr val="tx1"/>
                </a:solidFill>
                <a:latin typeface="+mn-lt"/>
                <a:ea typeface="+mn-ea"/>
                <a:cs typeface="+mn-cs"/>
              </a:defRPr>
            </a:lvl6pPr>
            <a:lvl7pPr marL="3264317" algn="l" defTabSz="544053" rtl="0" eaLnBrk="1" latinLnBrk="0" hangingPunct="1">
              <a:defRPr sz="2175" kern="1200">
                <a:solidFill>
                  <a:schemeClr val="tx1"/>
                </a:solidFill>
                <a:latin typeface="+mn-lt"/>
                <a:ea typeface="+mn-ea"/>
                <a:cs typeface="+mn-cs"/>
              </a:defRPr>
            </a:lvl7pPr>
            <a:lvl8pPr marL="3808371" algn="l" defTabSz="544053" rtl="0" eaLnBrk="1" latinLnBrk="0" hangingPunct="1">
              <a:defRPr sz="2175" kern="1200">
                <a:solidFill>
                  <a:schemeClr val="tx1"/>
                </a:solidFill>
                <a:latin typeface="+mn-lt"/>
                <a:ea typeface="+mn-ea"/>
                <a:cs typeface="+mn-cs"/>
              </a:defRPr>
            </a:lvl8pPr>
            <a:lvl9pPr marL="4352424" algn="l" defTabSz="544053" rtl="0" eaLnBrk="1" latinLnBrk="0" hangingPunct="1">
              <a:defRPr sz="2175" kern="1200">
                <a:solidFill>
                  <a:schemeClr val="tx1"/>
                </a:solidFill>
                <a:latin typeface="+mn-lt"/>
                <a:ea typeface="+mn-ea"/>
                <a:cs typeface="+mn-cs"/>
              </a:defRPr>
            </a:lvl9pPr>
          </a:lstStyle>
          <a:p>
            <a:pPr lvl="0" algn="ctr">
              <a:lnSpc>
                <a:spcPct val="90000"/>
              </a:lnSpc>
              <a:buSzPct val="25000"/>
            </a:pPr>
            <a:r>
              <a:rPr lang="en-US" sz="2400" i="1" dirty="0"/>
              <a:t>“Top management shall review the organization’s information security management system at planned intervals to ensure its continuing suitability, adequacy and effectiveness.”</a:t>
            </a:r>
            <a:endParaRPr lang="en-US" sz="2400" i="1" dirty="0">
              <a:solidFill>
                <a:srgbClr val="000000"/>
              </a:solidFill>
              <a:latin typeface="Open Sans Semibold"/>
              <a:ea typeface="Calibri"/>
              <a:cs typeface="Open Sans Semibold"/>
              <a:sym typeface="Calibri"/>
            </a:endParaRPr>
          </a:p>
        </p:txBody>
      </p:sp>
    </p:spTree>
    <p:extLst>
      <p:ext uri="{BB962C8B-B14F-4D97-AF65-F5344CB8AC3E}">
        <p14:creationId xmlns:p14="http://schemas.microsoft.com/office/powerpoint/2010/main" val="4249664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9873826" cy="1143000"/>
          </a:xfrm>
        </p:spPr>
        <p:txBody>
          <a:bodyPr>
            <a:noAutofit/>
          </a:bodyPr>
          <a:lstStyle/>
          <a:p>
            <a:r>
              <a:rPr lang="en-US" dirty="0"/>
              <a:t>Key Performance and Risk Indicators</a:t>
            </a:r>
          </a:p>
        </p:txBody>
      </p:sp>
      <p:sp>
        <p:nvSpPr>
          <p:cNvPr id="5" name="Content Placeholder 2"/>
          <p:cNvSpPr txBox="1">
            <a:spLocks/>
          </p:cNvSpPr>
          <p:nvPr/>
        </p:nvSpPr>
        <p:spPr>
          <a:xfrm>
            <a:off x="1158240" y="1812126"/>
            <a:ext cx="10038080" cy="2515529"/>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Committee of Sponsoring Organizations of the Treadway Commission (COSO) December 2010 report on </a:t>
            </a:r>
            <a:r>
              <a:rPr lang="en-US" i="1" dirty="0"/>
              <a:t>How Key Risk Indicators can Sharpen Focus on Emerging Risks</a:t>
            </a:r>
            <a:r>
              <a:rPr lang="en-US" dirty="0"/>
              <a:t> states that: </a:t>
            </a:r>
          </a:p>
          <a:p>
            <a:pPr marL="0" indent="0">
              <a:buNone/>
            </a:pPr>
            <a:endParaRPr lang="en-US" dirty="0"/>
          </a:p>
          <a:p>
            <a:r>
              <a:rPr lang="en-US" dirty="0"/>
              <a:t>Key performance indicators (KPIs) typically “shed insights about risk events that have already affected the organization.” </a:t>
            </a:r>
          </a:p>
          <a:p>
            <a:r>
              <a:rPr lang="en-US" dirty="0"/>
              <a:t>Key risk indicators (KRIs), “typically help to better monitor potential future shifts in risk conditions or new emerging risks so that management and boards are able to more proactively identify potential impacts on the organization’s portfolio of risks.”</a:t>
            </a:r>
          </a:p>
        </p:txBody>
      </p:sp>
    </p:spTree>
    <p:extLst>
      <p:ext uri="{BB962C8B-B14F-4D97-AF65-F5344CB8AC3E}">
        <p14:creationId xmlns:p14="http://schemas.microsoft.com/office/powerpoint/2010/main" val="937151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t>Training and Awareness</a:t>
            </a:r>
            <a:endParaRPr lang="en-US" sz="6000" dirty="0"/>
          </a:p>
        </p:txBody>
      </p:sp>
      <p:sp>
        <p:nvSpPr>
          <p:cNvPr id="5" name="Content Placeholder 2"/>
          <p:cNvSpPr>
            <a:spLocks noGrp="1"/>
          </p:cNvSpPr>
          <p:nvPr>
            <p:ph sz="half" idx="10"/>
          </p:nvPr>
        </p:nvSpPr>
        <p:spPr>
          <a:xfrm>
            <a:off x="1158240" y="1812126"/>
            <a:ext cx="10038080" cy="4353560"/>
          </a:xfrm>
        </p:spPr>
        <p:txBody>
          <a:bodyPr/>
          <a:lstStyle/>
          <a:p>
            <a:pPr marL="0" indent="0">
              <a:buNone/>
            </a:pPr>
            <a:r>
              <a:rPr lang="en-US" dirty="0"/>
              <a:t>Roles to be involved and addressed:</a:t>
            </a:r>
          </a:p>
          <a:p>
            <a:r>
              <a:rPr lang="en-US" dirty="0"/>
              <a:t>Executive management</a:t>
            </a:r>
          </a:p>
          <a:p>
            <a:r>
              <a:rPr lang="en-US" dirty="0"/>
              <a:t>Security personnel</a:t>
            </a:r>
          </a:p>
          <a:p>
            <a:r>
              <a:rPr lang="en-US" dirty="0"/>
              <a:t>System owners</a:t>
            </a:r>
          </a:p>
          <a:p>
            <a:r>
              <a:rPr lang="en-US" dirty="0"/>
              <a:t>System administrators and IT support personnel</a:t>
            </a:r>
          </a:p>
          <a:p>
            <a:r>
              <a:rPr lang="en-US" dirty="0"/>
              <a:t>Operational managers and system users</a:t>
            </a:r>
          </a:p>
        </p:txBody>
      </p:sp>
    </p:spTree>
    <p:extLst>
      <p:ext uri="{BB962C8B-B14F-4D97-AF65-F5344CB8AC3E}">
        <p14:creationId xmlns:p14="http://schemas.microsoft.com/office/powerpoint/2010/main" val="409162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p:txBody>
          <a:bodyPr>
            <a:normAutofit/>
          </a:bodyPr>
          <a:lstStyle/>
          <a:p>
            <a:pPr lvl="0"/>
            <a:r>
              <a:rPr lang="en-US" sz="6000" dirty="0"/>
              <a:t>Course Agenda </a:t>
            </a:r>
            <a:r>
              <a:rPr lang="en-US" dirty="0"/>
              <a:t>(continued)</a:t>
            </a:r>
            <a:endParaRPr lang="en-US" sz="6000" dirty="0"/>
          </a:p>
        </p:txBody>
      </p:sp>
      <p:graphicFrame>
        <p:nvGraphicFramePr>
          <p:cNvPr id="10" name="Content Placeholder 1"/>
          <p:cNvGraphicFramePr>
            <a:graphicFrameLocks noGrp="1"/>
          </p:cNvGraphicFramePr>
          <p:nvPr>
            <p:ph sz="half" idx="10"/>
            <p:extLst>
              <p:ext uri="{D42A27DB-BD31-4B8C-83A1-F6EECF244321}">
                <p14:modId xmlns:p14="http://schemas.microsoft.com/office/powerpoint/2010/main" val="1921536983"/>
              </p:ext>
            </p:extLst>
          </p:nvPr>
        </p:nvGraphicFramePr>
        <p:xfrm>
          <a:off x="1158875" y="1811338"/>
          <a:ext cx="10037763" cy="4936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1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2B7A0789-F780-5D41-82E2-6001E6082878}"/>
                                            </p:graphicEl>
                                          </p:spTgt>
                                        </p:tgtEl>
                                        <p:attrNameLst>
                                          <p:attrName>style.visibility</p:attrName>
                                        </p:attrNameLst>
                                      </p:cBhvr>
                                      <p:to>
                                        <p:strVal val="visible"/>
                                      </p:to>
                                    </p:set>
                                    <p:animEffect transition="in" filter="fade">
                                      <p:cBhvr>
                                        <p:cTn id="7" dur="500"/>
                                        <p:tgtEl>
                                          <p:spTgt spid="10">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1858FC74-4C3B-8C4E-AD18-F4DDE5356352}"/>
                                            </p:graphicEl>
                                          </p:spTgt>
                                        </p:tgtEl>
                                        <p:attrNameLst>
                                          <p:attrName>style.visibility</p:attrName>
                                        </p:attrNameLst>
                                      </p:cBhvr>
                                      <p:to>
                                        <p:strVal val="visible"/>
                                      </p:to>
                                    </p:set>
                                    <p:animEffect transition="in" filter="fade">
                                      <p:cBhvr>
                                        <p:cTn id="10" dur="500"/>
                                        <p:tgtEl>
                                          <p:spTgt spid="10">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81B6FAE2-23E4-4546-AD04-5A1B7DB6ED86}"/>
                                            </p:graphicEl>
                                          </p:spTgt>
                                        </p:tgtEl>
                                        <p:attrNameLst>
                                          <p:attrName>style.visibility</p:attrName>
                                        </p:attrNameLst>
                                      </p:cBhvr>
                                      <p:to>
                                        <p:strVal val="visible"/>
                                      </p:to>
                                    </p:set>
                                    <p:animEffect transition="in" filter="fade">
                                      <p:cBhvr>
                                        <p:cTn id="15" dur="500"/>
                                        <p:tgtEl>
                                          <p:spTgt spid="10">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72098F93-2631-3946-8309-625790F0C226}"/>
                                            </p:graphicEl>
                                          </p:spTgt>
                                        </p:tgtEl>
                                        <p:attrNameLst>
                                          <p:attrName>style.visibility</p:attrName>
                                        </p:attrNameLst>
                                      </p:cBhvr>
                                      <p:to>
                                        <p:strVal val="visible"/>
                                      </p:to>
                                    </p:set>
                                    <p:animEffect transition="in" filter="fade">
                                      <p:cBhvr>
                                        <p:cTn id="18" dur="500"/>
                                        <p:tgtEl>
                                          <p:spTgt spid="10">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graphicEl>
                                              <a:dgm id="{9CC527D9-3328-1844-BDFB-663FBB123147}"/>
                                            </p:graphicEl>
                                          </p:spTgt>
                                        </p:tgtEl>
                                        <p:attrNameLst>
                                          <p:attrName>style.visibility</p:attrName>
                                        </p:attrNameLst>
                                      </p:cBhvr>
                                      <p:to>
                                        <p:strVal val="visible"/>
                                      </p:to>
                                    </p:set>
                                    <p:animEffect transition="in" filter="fade">
                                      <p:cBhvr>
                                        <p:cTn id="23" dur="500"/>
                                        <p:tgtEl>
                                          <p:spTgt spid="10">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graphicEl>
                                              <a:dgm id="{4C74A29A-2FB0-A14A-AD53-59D5FC2432F2}"/>
                                            </p:graphicEl>
                                          </p:spTgt>
                                        </p:tgtEl>
                                        <p:attrNameLst>
                                          <p:attrName>style.visibility</p:attrName>
                                        </p:attrNameLst>
                                      </p:cBhvr>
                                      <p:to>
                                        <p:strVal val="visible"/>
                                      </p:to>
                                    </p:set>
                                    <p:animEffect transition="in" filter="fade">
                                      <p:cBhvr>
                                        <p:cTn id="26" dur="500"/>
                                        <p:tgtEl>
                                          <p:spTgt spid="10">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graphicEl>
                                              <a:dgm id="{0A3154CB-248A-C741-AF88-27F9F85BF046}"/>
                                            </p:graphicEl>
                                          </p:spTgt>
                                        </p:tgtEl>
                                        <p:attrNameLst>
                                          <p:attrName>style.visibility</p:attrName>
                                        </p:attrNameLst>
                                      </p:cBhvr>
                                      <p:to>
                                        <p:strVal val="visible"/>
                                      </p:to>
                                    </p:set>
                                    <p:animEffect transition="in" filter="fade">
                                      <p:cBhvr>
                                        <p:cTn id="31" dur="500"/>
                                        <p:tgtEl>
                                          <p:spTgt spid="10">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3F1BEDE9-6224-334F-8391-0198328B3E1D}"/>
                                            </p:graphicEl>
                                          </p:spTgt>
                                        </p:tgtEl>
                                        <p:attrNameLst>
                                          <p:attrName>style.visibility</p:attrName>
                                        </p:attrNameLst>
                                      </p:cBhvr>
                                      <p:to>
                                        <p:strVal val="visible"/>
                                      </p:to>
                                    </p:set>
                                    <p:animEffect transition="in" filter="fade">
                                      <p:cBhvr>
                                        <p:cTn id="34" dur="500"/>
                                        <p:tgtEl>
                                          <p:spTgt spid="10">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graphicEl>
                                              <a:dgm id="{B1F0A441-036A-4D48-A20D-78DDE49BA465}"/>
                                            </p:graphicEl>
                                          </p:spTgt>
                                        </p:tgtEl>
                                        <p:attrNameLst>
                                          <p:attrName>style.visibility</p:attrName>
                                        </p:attrNameLst>
                                      </p:cBhvr>
                                      <p:to>
                                        <p:strVal val="visible"/>
                                      </p:to>
                                    </p:set>
                                    <p:animEffect transition="in" filter="fade">
                                      <p:cBhvr>
                                        <p:cTn id="39" dur="500"/>
                                        <p:tgtEl>
                                          <p:spTgt spid="10">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graphicEl>
                                              <a:dgm id="{9056C052-B14B-C94D-8A57-3371D85E6F5D}"/>
                                            </p:graphicEl>
                                          </p:spTgt>
                                        </p:tgtEl>
                                        <p:attrNameLst>
                                          <p:attrName>style.visibility</p:attrName>
                                        </p:attrNameLst>
                                      </p:cBhvr>
                                      <p:to>
                                        <p:strVal val="visible"/>
                                      </p:to>
                                    </p:set>
                                    <p:animEffect transition="in" filter="fade">
                                      <p:cBhvr>
                                        <p:cTn id="42" dur="500"/>
                                        <p:tgtEl>
                                          <p:spTgt spid="10">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72A14F80-AACE-B84B-A9E8-95CC5EE1AD32}"/>
                                            </p:graphicEl>
                                          </p:spTgt>
                                        </p:tgtEl>
                                        <p:attrNameLst>
                                          <p:attrName>style.visibility</p:attrName>
                                        </p:attrNameLst>
                                      </p:cBhvr>
                                      <p:to>
                                        <p:strVal val="visible"/>
                                      </p:to>
                                    </p:set>
                                    <p:animEffect transition="in" filter="fade">
                                      <p:cBhvr>
                                        <p:cTn id="47" dur="500"/>
                                        <p:tgtEl>
                                          <p:spTgt spid="10">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graphicEl>
                                              <a:dgm id="{C63EBCB4-B97C-B547-BA70-CC52993AAE0C}"/>
                                            </p:graphicEl>
                                          </p:spTgt>
                                        </p:tgtEl>
                                        <p:attrNameLst>
                                          <p:attrName>style.visibility</p:attrName>
                                        </p:attrNameLst>
                                      </p:cBhvr>
                                      <p:to>
                                        <p:strVal val="visible"/>
                                      </p:to>
                                    </p:set>
                                    <p:animEffect transition="in" filter="fade">
                                      <p:cBhvr>
                                        <p:cTn id="50" dur="500"/>
                                        <p:tgtEl>
                                          <p:spTgt spid="10">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graphicEl>
                                              <a:dgm id="{67F43422-46B8-B241-9E20-1B7A41ECFDE0}"/>
                                            </p:graphicEl>
                                          </p:spTgt>
                                        </p:tgtEl>
                                        <p:attrNameLst>
                                          <p:attrName>style.visibility</p:attrName>
                                        </p:attrNameLst>
                                      </p:cBhvr>
                                      <p:to>
                                        <p:strVal val="visible"/>
                                      </p:to>
                                    </p:set>
                                    <p:animEffect transition="in" filter="fade">
                                      <p:cBhvr>
                                        <p:cTn id="55" dur="500"/>
                                        <p:tgtEl>
                                          <p:spTgt spid="10">
                                            <p:graphicEl>
                                              <a:dgm id="{67F43422-46B8-B241-9E20-1B7A41ECFDE0}"/>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graphicEl>
                                              <a:dgm id="{7944D0A9-F488-3C42-8A35-97875AB9BCA2}"/>
                                            </p:graphicEl>
                                          </p:spTgt>
                                        </p:tgtEl>
                                        <p:attrNameLst>
                                          <p:attrName>style.visibility</p:attrName>
                                        </p:attrNameLst>
                                      </p:cBhvr>
                                      <p:to>
                                        <p:strVal val="visible"/>
                                      </p:to>
                                    </p:set>
                                    <p:animEffect transition="in" filter="fade">
                                      <p:cBhvr>
                                        <p:cTn id="58" dur="500"/>
                                        <p:tgtEl>
                                          <p:spTgt spid="10">
                                            <p:graphicEl>
                                              <a:dgm id="{7944D0A9-F488-3C42-8A35-97875AB9BCA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Test Output and Generate Report</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4</a:t>
            </a:r>
            <a:endParaRPr lang="en-US" sz="4600" dirty="0">
              <a:solidFill>
                <a:srgbClr val="006F53"/>
              </a:solidFill>
            </a:endParaRPr>
          </a:p>
        </p:txBody>
      </p:sp>
    </p:spTree>
    <p:extLst>
      <p:ext uri="{BB962C8B-B14F-4D97-AF65-F5344CB8AC3E}">
        <p14:creationId xmlns:p14="http://schemas.microsoft.com/office/powerpoint/2010/main" val="1487316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9769680" cy="4042574"/>
          </a:xfrm>
          <a:prstGeom prst="rect">
            <a:avLst/>
          </a:prstGeom>
        </p:spPr>
        <p:txBody>
          <a:bodyPr/>
          <a:lstStyle/>
          <a:p>
            <a:pPr marL="541338" indent="-541338">
              <a:buClrTx/>
              <a:buSzPct val="100000"/>
              <a:buFont typeface="+mj-lt"/>
              <a:buAutoNum type="arabicPeriod"/>
            </a:pPr>
            <a:r>
              <a:rPr lang="en-US" dirty="0"/>
              <a:t>Recognize relevant procedures to protect sensitive information when utilizing test data.</a:t>
            </a:r>
          </a:p>
        </p:txBody>
      </p:sp>
    </p:spTree>
    <p:extLst>
      <p:ext uri="{BB962C8B-B14F-4D97-AF65-F5344CB8AC3E}">
        <p14:creationId xmlns:p14="http://schemas.microsoft.com/office/powerpoint/2010/main" val="2665281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1195201" y="559553"/>
            <a:ext cx="8666723" cy="1143000"/>
          </a:xfrm>
        </p:spPr>
        <p:txBody>
          <a:bodyPr>
            <a:normAutofit/>
          </a:bodyPr>
          <a:lstStyle/>
          <a:p>
            <a:r>
              <a:rPr lang="en-US" dirty="0"/>
              <a:t>Protection of Test Data</a:t>
            </a:r>
            <a:endParaRPr lang="en-US" sz="6000" dirty="0"/>
          </a:p>
        </p:txBody>
      </p:sp>
      <p:sp>
        <p:nvSpPr>
          <p:cNvPr id="9" name="Content Placeholder 2"/>
          <p:cNvSpPr>
            <a:spLocks noGrp="1"/>
          </p:cNvSpPr>
          <p:nvPr>
            <p:ph sz="half" idx="10"/>
          </p:nvPr>
        </p:nvSpPr>
        <p:spPr/>
        <p:txBody>
          <a:bodyPr/>
          <a:lstStyle/>
          <a:p>
            <a:r>
              <a:rPr lang="en-US" dirty="0"/>
              <a:t>Use of personally identifiable information (PII) should be avoided.</a:t>
            </a:r>
          </a:p>
          <a:p>
            <a:r>
              <a:rPr lang="en-US" dirty="0"/>
              <a:t>Verify access controls and procedures are in place.</a:t>
            </a:r>
          </a:p>
          <a:p>
            <a:r>
              <a:rPr lang="en-US" dirty="0"/>
              <a:t>When testing is completed, sensitive information should be completely erased.</a:t>
            </a:r>
          </a:p>
          <a:p>
            <a:r>
              <a:rPr lang="en-US" dirty="0"/>
              <a:t>Logs should trace all copying of production data.</a:t>
            </a:r>
          </a:p>
        </p:txBody>
      </p:sp>
    </p:spTree>
    <p:extLst>
      <p:ext uri="{BB962C8B-B14F-4D97-AF65-F5344CB8AC3E}">
        <p14:creationId xmlns:p14="http://schemas.microsoft.com/office/powerpoint/2010/main" val="3337120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Conduct or Facilitate Security Audits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5</a:t>
            </a:r>
            <a:endParaRPr lang="en-US" sz="4600" dirty="0">
              <a:solidFill>
                <a:srgbClr val="006F53"/>
              </a:solidFill>
            </a:endParaRPr>
          </a:p>
        </p:txBody>
      </p:sp>
    </p:spTree>
    <p:extLst>
      <p:ext uri="{BB962C8B-B14F-4D97-AF65-F5344CB8AC3E}">
        <p14:creationId xmlns:p14="http://schemas.microsoft.com/office/powerpoint/2010/main" val="1421401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1" y="1812126"/>
            <a:ext cx="10600640" cy="4042574"/>
          </a:xfrm>
          <a:prstGeom prst="rect">
            <a:avLst/>
          </a:prstGeom>
        </p:spPr>
        <p:txBody>
          <a:bodyPr/>
          <a:lstStyle/>
          <a:p>
            <a:pPr marL="541338" indent="-541338">
              <a:buClrTx/>
              <a:buSzPct val="100000"/>
              <a:buFont typeface="+mj-lt"/>
              <a:buAutoNum type="arabicPeriod"/>
            </a:pPr>
            <a:r>
              <a:rPr lang="en-US" dirty="0"/>
              <a:t>Define the process of a service provider audit.</a:t>
            </a:r>
          </a:p>
          <a:p>
            <a:pPr marL="541338" indent="-541338">
              <a:buClrTx/>
              <a:buSzPct val="100000"/>
              <a:buFont typeface="+mj-lt"/>
              <a:buAutoNum type="arabicPeriod"/>
            </a:pPr>
            <a:r>
              <a:rPr lang="en-US" dirty="0"/>
              <a:t>Associate the appropriate use of an audit type based upon the business support requirements.</a:t>
            </a:r>
          </a:p>
        </p:txBody>
      </p:sp>
    </p:spTree>
    <p:extLst>
      <p:ext uri="{BB962C8B-B14F-4D97-AF65-F5344CB8AC3E}">
        <p14:creationId xmlns:p14="http://schemas.microsoft.com/office/powerpoint/2010/main" val="3321457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422"/>
          <p:cNvSpPr txBox="1">
            <a:spLocks/>
          </p:cNvSpPr>
          <p:nvPr/>
        </p:nvSpPr>
        <p:spPr>
          <a:xfrm>
            <a:off x="1191958" y="2076430"/>
            <a:ext cx="10035466" cy="3138439"/>
          </a:xfrm>
          <a:prstGeom prst="rect">
            <a:avLst/>
          </a:prstGeom>
          <a:noFill/>
          <a:ln>
            <a:noFill/>
          </a:ln>
        </p:spPr>
        <p:txBody>
          <a:bodyPr wrap="square" lIns="91425" tIns="45700" rIns="91425" bIns="45700" anchor="t" anchorCtr="0">
            <a:noAutofit/>
          </a:bodyPr>
          <a:lstStyle>
            <a:lvl1pPr marL="342814" indent="-342814" algn="l" defTabSz="457086" rtl="0" eaLnBrk="1" latinLnBrk="0" hangingPunct="1">
              <a:spcBef>
                <a:spcPct val="20000"/>
              </a:spcBef>
              <a:buClr>
                <a:srgbClr val="95D600"/>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95D600"/>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95D600"/>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95D600"/>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Clr>
                <a:srgbClr val="006F53"/>
              </a:buClr>
              <a:buNone/>
            </a:pPr>
            <a:r>
              <a:rPr lang="en-US" dirty="0">
                <a:sym typeface="Open Sans"/>
              </a:rPr>
              <a:t>The Trust Services Principles and Criteria are specifically </a:t>
            </a:r>
            <a:br>
              <a:rPr lang="en-US" dirty="0">
                <a:sym typeface="Open Sans"/>
              </a:rPr>
            </a:br>
            <a:r>
              <a:rPr lang="en-US" dirty="0">
                <a:sym typeface="Open Sans"/>
              </a:rPr>
              <a:t>defined for</a:t>
            </a:r>
          </a:p>
          <a:p>
            <a:pPr>
              <a:buClr>
                <a:srgbClr val="006F53"/>
              </a:buClr>
              <a:buFont typeface="Open Sans Semibold" panose="020B0706030804020204" pitchFamily="34" charset="0"/>
              <a:buChar char="•"/>
            </a:pPr>
            <a:r>
              <a:rPr lang="en-US" dirty="0"/>
              <a:t>Security</a:t>
            </a:r>
          </a:p>
          <a:p>
            <a:pPr>
              <a:buClr>
                <a:srgbClr val="006F53"/>
              </a:buClr>
              <a:buFont typeface="Open Sans Semibold" panose="020B0706030804020204" pitchFamily="34" charset="0"/>
              <a:buChar char="•"/>
            </a:pPr>
            <a:r>
              <a:rPr lang="en-US" dirty="0"/>
              <a:t>Availability</a:t>
            </a:r>
          </a:p>
          <a:p>
            <a:pPr>
              <a:buClr>
                <a:srgbClr val="006F53"/>
              </a:buClr>
              <a:buFont typeface="Open Sans Semibold" panose="020B0706030804020204" pitchFamily="34" charset="0"/>
              <a:buChar char="•"/>
            </a:pPr>
            <a:r>
              <a:rPr lang="en-US" dirty="0"/>
              <a:t>Confidentiality</a:t>
            </a:r>
          </a:p>
          <a:p>
            <a:pPr>
              <a:buClr>
                <a:srgbClr val="006F53"/>
              </a:buClr>
              <a:buFont typeface="Open Sans Semibold" panose="020B0706030804020204" pitchFamily="34" charset="0"/>
              <a:buChar char="•"/>
            </a:pPr>
            <a:r>
              <a:rPr lang="en-US" dirty="0"/>
              <a:t>Processing integrity</a:t>
            </a:r>
          </a:p>
          <a:p>
            <a:pPr>
              <a:buClr>
                <a:srgbClr val="006F53"/>
              </a:buClr>
              <a:buFont typeface="Open Sans Semibold" panose="020B0706030804020204" pitchFamily="34" charset="0"/>
              <a:buChar char="•"/>
            </a:pPr>
            <a:r>
              <a:rPr lang="en-US" dirty="0"/>
              <a:t>Privacy</a:t>
            </a:r>
          </a:p>
        </p:txBody>
      </p:sp>
      <p:sp>
        <p:nvSpPr>
          <p:cNvPr id="42" name="Title 4"/>
          <p:cNvSpPr>
            <a:spLocks noGrp="1"/>
          </p:cNvSpPr>
          <p:nvPr>
            <p:ph type="title"/>
          </p:nvPr>
        </p:nvSpPr>
        <p:spPr>
          <a:xfrm>
            <a:off x="1195201" y="559553"/>
            <a:ext cx="7835620" cy="1143000"/>
          </a:xfrm>
        </p:spPr>
        <p:txBody>
          <a:bodyPr>
            <a:noAutofit/>
          </a:bodyPr>
          <a:lstStyle/>
          <a:p>
            <a:pPr>
              <a:lnSpc>
                <a:spcPct val="110000"/>
              </a:lnSpc>
            </a:pPr>
            <a:r>
              <a:rPr lang="en-US" sz="5400" dirty="0"/>
              <a:t>Service Organization Control (SOC) 2 SOC 3</a:t>
            </a:r>
          </a:p>
        </p:txBody>
      </p:sp>
    </p:spTree>
    <p:extLst>
      <p:ext uri="{BB962C8B-B14F-4D97-AF65-F5344CB8AC3E}">
        <p14:creationId xmlns:p14="http://schemas.microsoft.com/office/powerpoint/2010/main" val="610215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ph type="title"/>
          </p:nvPr>
        </p:nvSpPr>
        <p:spPr>
          <a:xfrm>
            <a:off x="1195201" y="559553"/>
            <a:ext cx="8666723" cy="1143000"/>
          </a:xfrm>
        </p:spPr>
        <p:txBody>
          <a:bodyPr>
            <a:normAutofit/>
          </a:bodyPr>
          <a:lstStyle/>
          <a:p>
            <a:r>
              <a:rPr lang="es-ES_tradnl" dirty="0"/>
              <a:t>SOC 1</a:t>
            </a:r>
            <a:endParaRPr lang="en-US" sz="6000" dirty="0"/>
          </a:p>
        </p:txBody>
      </p:sp>
      <p:sp>
        <p:nvSpPr>
          <p:cNvPr id="8" name="Content Placeholder 5"/>
          <p:cNvSpPr>
            <a:spLocks noGrp="1"/>
          </p:cNvSpPr>
          <p:nvPr>
            <p:ph sz="half" idx="10"/>
          </p:nvPr>
        </p:nvSpPr>
        <p:spPr>
          <a:xfrm>
            <a:off x="1158241" y="1812126"/>
            <a:ext cx="10600640" cy="4042574"/>
          </a:xfrm>
          <a:prstGeom prst="rect">
            <a:avLst/>
          </a:prstGeom>
        </p:spPr>
        <p:txBody>
          <a:bodyPr/>
          <a:lstStyle/>
          <a:p>
            <a:pPr marL="0" indent="0">
              <a:buClrTx/>
              <a:buSzPct val="100000"/>
              <a:buNone/>
            </a:pPr>
            <a:r>
              <a:rPr lang="en-US" dirty="0"/>
              <a:t>SOC 1 reports require that a service organization describes its system and defines its control objectives and controls that are relevant to users’ internal control over financial reporting. </a:t>
            </a:r>
          </a:p>
        </p:txBody>
      </p:sp>
    </p:spTree>
    <p:extLst>
      <p:ext uri="{BB962C8B-B14F-4D97-AF65-F5344CB8AC3E}">
        <p14:creationId xmlns:p14="http://schemas.microsoft.com/office/powerpoint/2010/main" val="1387218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t>SOC 1 and 2</a:t>
            </a:r>
            <a:endParaRPr lang="en-US" sz="6000" dirty="0"/>
          </a:p>
        </p:txBody>
      </p:sp>
      <p:sp>
        <p:nvSpPr>
          <p:cNvPr id="6" name="Rectangle 5"/>
          <p:cNvSpPr/>
          <p:nvPr/>
        </p:nvSpPr>
        <p:spPr>
          <a:xfrm>
            <a:off x="1501914" y="1819964"/>
            <a:ext cx="4428436" cy="3821043"/>
          </a:xfrm>
          <a:prstGeom prst="rect">
            <a:avLst/>
          </a:prstGeom>
          <a:solidFill>
            <a:schemeClr val="bg1">
              <a:lumMod val="85000"/>
            </a:schemeClr>
          </a:solidFill>
          <a:ln>
            <a:solidFill>
              <a:srgbClr val="898989"/>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rgbClr val="000000"/>
                </a:solidFill>
              </a:rPr>
              <a:t>Type 1</a:t>
            </a:r>
          </a:p>
          <a:p>
            <a:pPr algn="ctr"/>
            <a:r>
              <a:rPr lang="en-US" dirty="0">
                <a:solidFill>
                  <a:srgbClr val="000000"/>
                </a:solidFill>
              </a:rPr>
              <a:t>Report on the fairness of the presentation of management’s description of the service organization’s system and the suitability of the design of the controls to achieve the related control objectives included in the description as of a specified date. </a:t>
            </a:r>
          </a:p>
        </p:txBody>
      </p:sp>
      <p:sp>
        <p:nvSpPr>
          <p:cNvPr id="9" name="Rectangle 8"/>
          <p:cNvSpPr/>
          <p:nvPr/>
        </p:nvSpPr>
        <p:spPr>
          <a:xfrm>
            <a:off x="6184348" y="1819966"/>
            <a:ext cx="4428436" cy="3821043"/>
          </a:xfrm>
          <a:prstGeom prst="rect">
            <a:avLst/>
          </a:prstGeom>
          <a:solidFill>
            <a:schemeClr val="bg1">
              <a:lumMod val="85000"/>
            </a:schemeClr>
          </a:solidFill>
          <a:ln>
            <a:solidFill>
              <a:srgbClr val="898989"/>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rgbClr val="000000"/>
                </a:solidFill>
              </a:rPr>
              <a:t>Type 2</a:t>
            </a:r>
          </a:p>
          <a:p>
            <a:pPr algn="ctr"/>
            <a:r>
              <a:rPr lang="en-US" dirty="0">
                <a:solidFill>
                  <a:srgbClr val="000000"/>
                </a:solidFill>
              </a:rPr>
              <a:t> Report on the fairness of the presentation of management’s description of the service organization’s system and the suitability of the design and operating effectiveness of the controls to achieve the related control objectives included in the description throughout a specified period.</a:t>
            </a:r>
          </a:p>
        </p:txBody>
      </p:sp>
    </p:spTree>
    <p:extLst>
      <p:ext uri="{BB962C8B-B14F-4D97-AF65-F5344CB8AC3E}">
        <p14:creationId xmlns:p14="http://schemas.microsoft.com/office/powerpoint/2010/main" val="3965745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Domain Review </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6</a:t>
            </a:r>
            <a:endParaRPr lang="en-US" sz="4600" dirty="0">
              <a:solidFill>
                <a:srgbClr val="006F53"/>
              </a:solidFill>
            </a:endParaRPr>
          </a:p>
        </p:txBody>
      </p:sp>
    </p:spTree>
    <p:extLst>
      <p:ext uri="{BB962C8B-B14F-4D97-AF65-F5344CB8AC3E}">
        <p14:creationId xmlns:p14="http://schemas.microsoft.com/office/powerpoint/2010/main" val="426681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en-US" dirty="0"/>
              <a:t>Domain Summary</a:t>
            </a:r>
            <a:endParaRPr lang="en-US" sz="6000" dirty="0"/>
          </a:p>
        </p:txBody>
      </p:sp>
      <p:sp>
        <p:nvSpPr>
          <p:cNvPr id="5" name="Content Placeholder 5"/>
          <p:cNvSpPr>
            <a:spLocks noGrp="1"/>
          </p:cNvSpPr>
          <p:nvPr>
            <p:ph sz="half" idx="10"/>
          </p:nvPr>
        </p:nvSpPr>
        <p:spPr>
          <a:xfrm>
            <a:off x="1158240" y="1812126"/>
            <a:ext cx="10038080" cy="4353560"/>
          </a:xfrm>
        </p:spPr>
        <p:txBody>
          <a:bodyPr/>
          <a:lstStyle/>
          <a:p>
            <a:r>
              <a:rPr lang="en-US" dirty="0"/>
              <a:t>Security and assessment testing are integral to an organization managing a portfolio of risks. </a:t>
            </a:r>
          </a:p>
          <a:p>
            <a:r>
              <a:rPr lang="en-US" dirty="0"/>
              <a:t>Key to security assessment and testing are the ability and competency to </a:t>
            </a:r>
            <a:r>
              <a:rPr lang="en-US" b="1" dirty="0"/>
              <a:t>determine</a:t>
            </a:r>
            <a:r>
              <a:rPr lang="en-US" dirty="0"/>
              <a:t>, </a:t>
            </a:r>
            <a:r>
              <a:rPr lang="en-US" b="1" dirty="0"/>
              <a:t>select</a:t>
            </a:r>
            <a:r>
              <a:rPr lang="en-US" dirty="0"/>
              <a:t>, </a:t>
            </a:r>
            <a:r>
              <a:rPr lang="en-US" b="1" dirty="0"/>
              <a:t>tailor</a:t>
            </a:r>
            <a:r>
              <a:rPr lang="en-US" dirty="0"/>
              <a:t>, </a:t>
            </a:r>
            <a:r>
              <a:rPr lang="en-US" b="1" dirty="0"/>
              <a:t>optimize</a:t>
            </a:r>
            <a:r>
              <a:rPr lang="en-US" dirty="0"/>
              <a:t>, and </a:t>
            </a:r>
            <a:r>
              <a:rPr lang="en-US" b="1" dirty="0"/>
              <a:t>execute</a:t>
            </a:r>
            <a:r>
              <a:rPr lang="en-US" dirty="0"/>
              <a:t> on strategies that are related to exposing vulnerabilities before they are exploited by adversaries or dysfunctional implementations. </a:t>
            </a:r>
          </a:p>
          <a:p>
            <a:r>
              <a:rPr lang="en-US" dirty="0"/>
              <a:t>All relevant security frameworks support developing a robust security assessment and testing organizational plan and practice that is continually improved.</a:t>
            </a:r>
          </a:p>
        </p:txBody>
      </p:sp>
    </p:spTree>
    <p:extLst>
      <p:ext uri="{BB962C8B-B14F-4D97-AF65-F5344CB8AC3E}">
        <p14:creationId xmlns:p14="http://schemas.microsoft.com/office/powerpoint/2010/main" val="398014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sym typeface="Open Sans SemiBold"/>
              </a:rPr>
              <a:t>Security Assessment and Testing</a:t>
            </a:r>
            <a:endParaRPr lang="en-US" dirty="0"/>
          </a:p>
        </p:txBody>
      </p:sp>
      <p:sp>
        <p:nvSpPr>
          <p:cNvPr id="5" name="Text Placeholder 4"/>
          <p:cNvSpPr>
            <a:spLocks noGrp="1"/>
          </p:cNvSpPr>
          <p:nvPr>
            <p:ph type="body" idx="1"/>
          </p:nvPr>
        </p:nvSpPr>
        <p:spPr>
          <a:xfrm>
            <a:off x="694827" y="1530350"/>
            <a:ext cx="8428039" cy="1500188"/>
          </a:xfrm>
        </p:spPr>
        <p:txBody>
          <a:bodyPr/>
          <a:lstStyle/>
          <a:p>
            <a:r>
              <a:rPr lang="en-US" sz="4600" dirty="0">
                <a:solidFill>
                  <a:srgbClr val="006F53"/>
                </a:solidFill>
              </a:rPr>
              <a:t>Domain </a:t>
            </a:r>
            <a:r>
              <a:rPr lang="en-US" sz="4600" dirty="0"/>
              <a:t>6</a:t>
            </a:r>
            <a:endParaRPr lang="en-US" sz="4600" dirty="0">
              <a:solidFill>
                <a:srgbClr val="006F53"/>
              </a:solidFill>
            </a:endParaRPr>
          </a:p>
        </p:txBody>
      </p:sp>
    </p:spTree>
    <p:extLst>
      <p:ext uri="{BB962C8B-B14F-4D97-AF65-F5344CB8AC3E}">
        <p14:creationId xmlns:p14="http://schemas.microsoft.com/office/powerpoint/2010/main" val="3811635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Domain Review Questions </a:t>
            </a:r>
            <a:endParaRPr lang="en-US" sz="6000" dirty="0"/>
          </a:p>
        </p:txBody>
      </p:sp>
      <p:sp>
        <p:nvSpPr>
          <p:cNvPr id="6" name="Content Placeholder 5"/>
          <p:cNvSpPr>
            <a:spLocks noGrp="1"/>
          </p:cNvSpPr>
          <p:nvPr>
            <p:ph sz="half" idx="10"/>
          </p:nvPr>
        </p:nvSpPr>
        <p:spPr>
          <a:xfrm>
            <a:off x="1158239" y="1812126"/>
            <a:ext cx="10396822" cy="4042574"/>
          </a:xfrm>
          <a:prstGeom prst="rect">
            <a:avLst/>
          </a:prstGeom>
        </p:spPr>
        <p:txBody>
          <a:bodyPr/>
          <a:lstStyle/>
          <a:p>
            <a:pPr marL="541338" indent="-541338">
              <a:spcAft>
                <a:spcPts val="1600"/>
              </a:spcAft>
              <a:buClrTx/>
              <a:buSzPct val="100000"/>
              <a:buFont typeface="+mj-lt"/>
              <a:buAutoNum type="arabicPeriod"/>
            </a:pPr>
            <a:r>
              <a:rPr lang="en-US" dirty="0"/>
              <a:t>If an organization’s security assessment and testing plans include both internal and external testing in what order should the test be performed?</a:t>
            </a:r>
          </a:p>
          <a:p>
            <a:pPr marL="536575" lvl="0" indent="-536575">
              <a:buClrTx/>
              <a:buSzPct val="100000"/>
              <a:buFont typeface="+mj-lt"/>
              <a:buAutoNum type="alphaUcPeriod"/>
            </a:pPr>
            <a:r>
              <a:rPr lang="en-US" dirty="0">
                <a:sym typeface="Calibri"/>
              </a:rPr>
              <a:t>Always choose the order based upon cost/benefit analysis.</a:t>
            </a:r>
          </a:p>
          <a:p>
            <a:pPr marL="536575" lvl="0" indent="-536575">
              <a:buClrTx/>
              <a:buSzPct val="100000"/>
              <a:buFont typeface="+mj-lt"/>
              <a:buAutoNum type="alphaUcPeriod"/>
            </a:pPr>
            <a:r>
              <a:rPr lang="en-US" dirty="0">
                <a:sym typeface="Calibri"/>
              </a:rPr>
              <a:t>Internal testing should be performed first.</a:t>
            </a:r>
          </a:p>
          <a:p>
            <a:pPr marL="536575" lvl="0" indent="-536575">
              <a:buClrTx/>
              <a:buSzPct val="100000"/>
              <a:buFont typeface="+mj-lt"/>
              <a:buAutoNum type="alphaUcPeriod"/>
            </a:pPr>
            <a:r>
              <a:rPr lang="en-US" dirty="0">
                <a:sym typeface="Calibri"/>
              </a:rPr>
              <a:t>External testing should be performed first.</a:t>
            </a:r>
          </a:p>
          <a:p>
            <a:pPr marL="536575" lvl="0" indent="-536575">
              <a:buClrTx/>
              <a:buSzPct val="100000"/>
              <a:buFont typeface="+mj-lt"/>
              <a:buAutoNum type="alphaUcPeriod"/>
            </a:pPr>
            <a:r>
              <a:rPr lang="en-US" dirty="0">
                <a:sym typeface="Calibri"/>
              </a:rPr>
              <a:t>Internal and external testing should be performed simultaneously.</a:t>
            </a:r>
          </a:p>
          <a:p>
            <a:pPr marL="541338" indent="-541338">
              <a:buClrTx/>
              <a:buSzPct val="100000"/>
              <a:buFont typeface="+mj-lt"/>
              <a:buAutoNum type="arabicPeriod"/>
            </a:pPr>
            <a:endParaRPr lang="en-US" dirty="0"/>
          </a:p>
        </p:txBody>
      </p:sp>
    </p:spTree>
    <p:extLst>
      <p:ext uri="{BB962C8B-B14F-4D97-AF65-F5344CB8AC3E}">
        <p14:creationId xmlns:p14="http://schemas.microsoft.com/office/powerpoint/2010/main" val="241172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396822" cy="4042574"/>
          </a:xfrm>
          <a:prstGeom prst="rect">
            <a:avLst/>
          </a:prstGeom>
        </p:spPr>
        <p:txBody>
          <a:bodyPr/>
          <a:lstStyle/>
          <a:p>
            <a:pPr marL="0" indent="0">
              <a:buClrTx/>
              <a:buSzPct val="100000"/>
              <a:buNone/>
            </a:pPr>
            <a:r>
              <a:rPr lang="en-US" dirty="0"/>
              <a:t>The correct answer is C. </a:t>
            </a:r>
          </a:p>
          <a:p>
            <a:pPr marL="0" indent="0">
              <a:buClrTx/>
              <a:buSzPct val="100000"/>
              <a:buNone/>
            </a:pPr>
            <a:endParaRPr lang="en-US" dirty="0"/>
          </a:p>
          <a:p>
            <a:pPr marL="0" indent="0">
              <a:buClrTx/>
              <a:buSzPct val="100000"/>
              <a:buNone/>
            </a:pPr>
            <a:r>
              <a:rPr lang="en-US" dirty="0"/>
              <a:t>External testing is performed first so as not to provide leakage from insider information to outsider environments. Internal and external testing would not be done simultaneously otherwise the identification of vulnerabilities sources could be misconstrued. Cost/benefit analysis would not be a primary justification for choosing which testing should be accomplished first.</a:t>
            </a:r>
          </a:p>
        </p:txBody>
      </p:sp>
    </p:spTree>
    <p:extLst>
      <p:ext uri="{BB962C8B-B14F-4D97-AF65-F5344CB8AC3E}">
        <p14:creationId xmlns:p14="http://schemas.microsoft.com/office/powerpoint/2010/main" val="3889667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9989180" cy="4042574"/>
          </a:xfrm>
          <a:prstGeom prst="rect">
            <a:avLst/>
          </a:prstGeom>
        </p:spPr>
        <p:txBody>
          <a:bodyPr/>
          <a:lstStyle/>
          <a:p>
            <a:pPr marL="541338" indent="-541338">
              <a:spcAft>
                <a:spcPts val="1600"/>
              </a:spcAft>
              <a:buClrTx/>
              <a:buSzPct val="100000"/>
              <a:buFont typeface="+mj-lt"/>
              <a:buAutoNum type="arabicPeriod" startAt="2"/>
            </a:pPr>
            <a:r>
              <a:rPr lang="en-US" dirty="0"/>
              <a:t>This type of testing would inform an organization of the vulnerabilities that could be exposed by a bad actor with little or no information about the organization’s systems.</a:t>
            </a:r>
          </a:p>
          <a:p>
            <a:pPr marL="536575" indent="-536575">
              <a:buClrTx/>
              <a:buSzPct val="100000"/>
              <a:buFont typeface="+mj-lt"/>
              <a:buAutoNum type="alphaUcPeriod"/>
            </a:pPr>
            <a:r>
              <a:rPr lang="en-US" dirty="0"/>
              <a:t>Internal testing</a:t>
            </a:r>
          </a:p>
          <a:p>
            <a:pPr marL="536575" indent="-536575">
              <a:buClrTx/>
              <a:buSzPct val="100000"/>
              <a:buFont typeface="+mj-lt"/>
              <a:buAutoNum type="alphaUcPeriod"/>
            </a:pPr>
            <a:r>
              <a:rPr lang="en-US" dirty="0"/>
              <a:t>Nocturnal testing</a:t>
            </a:r>
          </a:p>
          <a:p>
            <a:pPr marL="536575" indent="-536575">
              <a:buClrTx/>
              <a:buSzPct val="100000"/>
              <a:buFont typeface="+mj-lt"/>
              <a:buAutoNum type="alphaUcPeriod"/>
            </a:pPr>
            <a:r>
              <a:rPr lang="en-US" dirty="0"/>
              <a:t>External testing</a:t>
            </a:r>
          </a:p>
          <a:p>
            <a:pPr marL="536575" indent="-536575">
              <a:buClrTx/>
              <a:buSzPct val="100000"/>
              <a:buFont typeface="+mj-lt"/>
              <a:buAutoNum type="alphaUcPeriod"/>
            </a:pPr>
            <a:r>
              <a:rPr lang="en-US" dirty="0"/>
              <a:t>White-box testing</a:t>
            </a:r>
          </a:p>
          <a:p>
            <a:pPr marL="0" indent="0">
              <a:buClrTx/>
              <a:buSzPct val="100000"/>
              <a:buNone/>
            </a:pPr>
            <a:endParaRPr lang="en-US" dirty="0"/>
          </a:p>
        </p:txBody>
      </p:sp>
      <p:sp>
        <p:nvSpPr>
          <p:cNvPr id="7"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Tree>
    <p:extLst>
      <p:ext uri="{BB962C8B-B14F-4D97-AF65-F5344CB8AC3E}">
        <p14:creationId xmlns:p14="http://schemas.microsoft.com/office/powerpoint/2010/main" val="744881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396822" cy="4042574"/>
          </a:xfrm>
          <a:prstGeom prst="rect">
            <a:avLst/>
          </a:prstGeom>
        </p:spPr>
        <p:txBody>
          <a:bodyPr/>
          <a:lstStyle/>
          <a:p>
            <a:pPr marL="0" indent="0">
              <a:buClrTx/>
              <a:buSzPct val="100000"/>
              <a:buNone/>
            </a:pPr>
            <a:r>
              <a:rPr lang="en-US" dirty="0"/>
              <a:t>The correct answer is C. </a:t>
            </a:r>
          </a:p>
          <a:p>
            <a:pPr marL="0" indent="0">
              <a:buClrTx/>
              <a:buSzPct val="100000"/>
              <a:buNone/>
            </a:pPr>
            <a:endParaRPr lang="en-US" dirty="0"/>
          </a:p>
          <a:p>
            <a:pPr marL="0" indent="0">
              <a:buClrTx/>
              <a:buSzPct val="100000"/>
              <a:buNone/>
            </a:pPr>
            <a:r>
              <a:rPr lang="en-US" dirty="0"/>
              <a:t>External testing is done to emulate an attacker that is outside of the organization’s perimeter. Nocturnal testing doesn’t exist. External testing by its definition doesn’t have insider information that would be identified with white-box testing.</a:t>
            </a:r>
          </a:p>
          <a:p>
            <a:pPr marL="0" indent="0">
              <a:buClrTx/>
              <a:buSzPct val="100000"/>
              <a:buNone/>
            </a:pPr>
            <a:endParaRPr lang="en-US" dirty="0"/>
          </a:p>
        </p:txBody>
      </p:sp>
    </p:spTree>
    <p:extLst>
      <p:ext uri="{BB962C8B-B14F-4D97-AF65-F5344CB8AC3E}">
        <p14:creationId xmlns:p14="http://schemas.microsoft.com/office/powerpoint/2010/main" val="1916586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10114608" cy="4042574"/>
          </a:xfrm>
          <a:prstGeom prst="rect">
            <a:avLst/>
          </a:prstGeom>
        </p:spPr>
        <p:txBody>
          <a:bodyPr/>
          <a:lstStyle/>
          <a:p>
            <a:pPr marL="0" indent="0">
              <a:spcAft>
                <a:spcPts val="600"/>
              </a:spcAft>
              <a:buClrTx/>
              <a:buSzPct val="100000"/>
              <a:buNone/>
            </a:pPr>
            <a:r>
              <a:rPr lang="en-US" dirty="0"/>
              <a:t>Scenario Questions 3–6: </a:t>
            </a:r>
          </a:p>
          <a:p>
            <a:pPr marL="0" indent="0">
              <a:buClrTx/>
              <a:buSzPct val="100000"/>
              <a:buNone/>
            </a:pPr>
            <a:r>
              <a:rPr lang="en-US" dirty="0"/>
              <a:t>Your organization develops security-as-a-service software that is consumed via your private cloud. You employ 50 developers that practice agile discipline in releasing tools to market. A potential client approaches your organization with the intent to acquire your services. Before the potential client commits to a contractual agreement, they have informed your organization that they need to be provided with the highest degree of assurance possible that risks to your operational effectiveness are well contained or mitigated, and they will receive your services delivered in the same operable form they were created in without being changed.</a:t>
            </a:r>
          </a:p>
          <a:p>
            <a:pPr marL="0" indent="0">
              <a:buClrTx/>
              <a:buSzPct val="100000"/>
              <a:buNone/>
            </a:pPr>
            <a:endParaRPr lang="en-US" dirty="0"/>
          </a:p>
        </p:txBody>
      </p:sp>
      <p:sp>
        <p:nvSpPr>
          <p:cNvPr id="7"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Tree>
    <p:extLst>
      <p:ext uri="{BB962C8B-B14F-4D97-AF65-F5344CB8AC3E}">
        <p14:creationId xmlns:p14="http://schemas.microsoft.com/office/powerpoint/2010/main" val="3898083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9865446" cy="4042574"/>
          </a:xfrm>
          <a:prstGeom prst="rect">
            <a:avLst/>
          </a:prstGeom>
        </p:spPr>
        <p:txBody>
          <a:bodyPr/>
          <a:lstStyle/>
          <a:p>
            <a:pPr marL="536575" indent="-536575">
              <a:spcAft>
                <a:spcPts val="1600"/>
              </a:spcAft>
              <a:buClrTx/>
              <a:buSzPct val="100000"/>
              <a:buFont typeface="+mj-lt"/>
              <a:buAutoNum type="arabicPeriod" startAt="3"/>
            </a:pPr>
            <a:r>
              <a:rPr lang="en-US" dirty="0"/>
              <a:t>What report would be most appropriate to answer the needs of the potential client? </a:t>
            </a:r>
          </a:p>
          <a:p>
            <a:pPr marL="536575" indent="-536575">
              <a:buClrTx/>
              <a:buSzPct val="100000"/>
              <a:buFont typeface="+mj-lt"/>
              <a:buAutoNum type="alphaUcPeriod"/>
            </a:pPr>
            <a:r>
              <a:rPr lang="en-US" dirty="0"/>
              <a:t>SOC 2 Type II</a:t>
            </a:r>
          </a:p>
          <a:p>
            <a:pPr marL="536575" indent="-536575">
              <a:buClrTx/>
              <a:buSzPct val="100000"/>
              <a:buFont typeface="+mj-lt"/>
              <a:buAutoNum type="alphaUcPeriod"/>
            </a:pPr>
            <a:r>
              <a:rPr lang="en-US" dirty="0"/>
              <a:t>SOC 2 Type I</a:t>
            </a:r>
          </a:p>
          <a:p>
            <a:pPr marL="536575" indent="-536575">
              <a:buClrTx/>
              <a:buSzPct val="100000"/>
              <a:buFont typeface="+mj-lt"/>
              <a:buAutoNum type="alphaUcPeriod"/>
            </a:pPr>
            <a:r>
              <a:rPr lang="en-US" dirty="0"/>
              <a:t>SOC 1 Type II</a:t>
            </a:r>
          </a:p>
          <a:p>
            <a:pPr marL="536575" indent="-536575">
              <a:buClrTx/>
              <a:buSzPct val="100000"/>
              <a:buFont typeface="+mj-lt"/>
              <a:buAutoNum type="alphaUcPeriod"/>
            </a:pPr>
            <a:r>
              <a:rPr lang="en-US" dirty="0"/>
              <a:t>SOC 1 Type I</a:t>
            </a:r>
          </a:p>
          <a:p>
            <a:pPr marL="0" indent="0">
              <a:buClrTx/>
              <a:buSzPct val="100000"/>
              <a:buNone/>
            </a:pPr>
            <a:endParaRPr lang="en-US" dirty="0"/>
          </a:p>
        </p:txBody>
      </p:sp>
      <p:sp>
        <p:nvSpPr>
          <p:cNvPr id="6"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Tree>
    <p:extLst>
      <p:ext uri="{BB962C8B-B14F-4D97-AF65-F5344CB8AC3E}">
        <p14:creationId xmlns:p14="http://schemas.microsoft.com/office/powerpoint/2010/main" val="4041075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396822" cy="4042574"/>
          </a:xfrm>
          <a:prstGeom prst="rect">
            <a:avLst/>
          </a:prstGeom>
        </p:spPr>
        <p:txBody>
          <a:bodyPr/>
          <a:lstStyle/>
          <a:p>
            <a:pPr marL="0" indent="0">
              <a:buClrTx/>
              <a:buSzPct val="100000"/>
              <a:buNone/>
            </a:pPr>
            <a:r>
              <a:rPr lang="en-US" dirty="0"/>
              <a:t>The correct answer is A. </a:t>
            </a:r>
          </a:p>
          <a:p>
            <a:pPr marL="0" indent="0">
              <a:buClrTx/>
              <a:buSzPct val="100000"/>
              <a:buNone/>
            </a:pPr>
            <a:endParaRPr lang="en-US" dirty="0"/>
          </a:p>
          <a:p>
            <a:pPr marL="0" indent="0">
              <a:buClrTx/>
              <a:buSzPct val="100000"/>
              <a:buNone/>
            </a:pPr>
            <a:r>
              <a:rPr lang="en-US" dirty="0"/>
              <a:t>SOC 2 Type II is a report on technology security controls within an organization. Type II proves design effectiveness. SOC 2 Type I would only confirm the design. SOC 1 is for reviewing financial controls.</a:t>
            </a:r>
          </a:p>
        </p:txBody>
      </p:sp>
    </p:spTree>
    <p:extLst>
      <p:ext uri="{BB962C8B-B14F-4D97-AF65-F5344CB8AC3E}">
        <p14:creationId xmlns:p14="http://schemas.microsoft.com/office/powerpoint/2010/main" val="9514798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10396822" cy="4042574"/>
          </a:xfrm>
          <a:prstGeom prst="rect">
            <a:avLst/>
          </a:prstGeom>
        </p:spPr>
        <p:txBody>
          <a:bodyPr/>
          <a:lstStyle/>
          <a:p>
            <a:pPr marL="536575" indent="-536575">
              <a:spcAft>
                <a:spcPts val="1600"/>
              </a:spcAft>
              <a:buClrTx/>
              <a:buSzPct val="100000"/>
              <a:buFont typeface="+mj-lt"/>
              <a:buAutoNum type="arabicPeriod" startAt="4"/>
            </a:pPr>
            <a:r>
              <a:rPr lang="en-US" dirty="0"/>
              <a:t>What report would be good for attracting additional clients yet unknown to your business? </a:t>
            </a:r>
          </a:p>
          <a:p>
            <a:pPr marL="536575" indent="-536575">
              <a:buClrTx/>
              <a:buSzPct val="100000"/>
              <a:buFont typeface="+mj-lt"/>
              <a:buAutoNum type="alphaUcPeriod"/>
            </a:pPr>
            <a:r>
              <a:rPr lang="en-US" dirty="0"/>
              <a:t>SOC 5 Type II</a:t>
            </a:r>
          </a:p>
          <a:p>
            <a:pPr marL="536575" indent="-536575">
              <a:buClrTx/>
              <a:buSzPct val="100000"/>
              <a:buFont typeface="+mj-lt"/>
              <a:buAutoNum type="alphaUcPeriod"/>
            </a:pPr>
            <a:r>
              <a:rPr lang="en-US" dirty="0"/>
              <a:t>SOC 3</a:t>
            </a:r>
          </a:p>
          <a:p>
            <a:pPr marL="536575" indent="-536575">
              <a:buClrTx/>
              <a:buSzPct val="100000"/>
              <a:buFont typeface="+mj-lt"/>
              <a:buAutoNum type="alphaUcPeriod"/>
            </a:pPr>
            <a:r>
              <a:rPr lang="en-US" dirty="0"/>
              <a:t>SOC 5 Type II New Client</a:t>
            </a:r>
          </a:p>
          <a:p>
            <a:pPr marL="536575" indent="-536575">
              <a:buClrTx/>
              <a:buSzPct val="100000"/>
              <a:buFont typeface="+mj-lt"/>
              <a:buAutoNum type="alphaUcPeriod"/>
            </a:pPr>
            <a:r>
              <a:rPr lang="en-US" dirty="0"/>
              <a:t>SOC 5 Type I Existing Client</a:t>
            </a:r>
          </a:p>
        </p:txBody>
      </p:sp>
      <p:sp>
        <p:nvSpPr>
          <p:cNvPr id="6"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Tree>
    <p:extLst>
      <p:ext uri="{BB962C8B-B14F-4D97-AF65-F5344CB8AC3E}">
        <p14:creationId xmlns:p14="http://schemas.microsoft.com/office/powerpoint/2010/main" val="2899634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396822" cy="4042574"/>
          </a:xfrm>
          <a:prstGeom prst="rect">
            <a:avLst/>
          </a:prstGeom>
        </p:spPr>
        <p:txBody>
          <a:bodyPr/>
          <a:lstStyle/>
          <a:p>
            <a:pPr marL="0" indent="0">
              <a:buClrTx/>
              <a:buSzPct val="100000"/>
              <a:buNone/>
            </a:pPr>
            <a:r>
              <a:rPr lang="en-US" dirty="0"/>
              <a:t>The correct answer is B. </a:t>
            </a:r>
          </a:p>
          <a:p>
            <a:pPr marL="0" indent="0">
              <a:buClrTx/>
              <a:buSzPct val="100000"/>
              <a:buNone/>
            </a:pPr>
            <a:endParaRPr lang="en-US" dirty="0"/>
          </a:p>
          <a:p>
            <a:pPr marL="0" indent="0">
              <a:buClrTx/>
              <a:buSzPct val="100000"/>
              <a:buNone/>
            </a:pPr>
            <a:r>
              <a:rPr lang="en-US" dirty="0"/>
              <a:t>SOC 3 is an executive summary that can be used as a web seal to advertise a summary opinion of technical controls. The summary can be posted to a website to advertise for potential customers. There are no SOC 5 reports.</a:t>
            </a:r>
          </a:p>
        </p:txBody>
      </p:sp>
    </p:spTree>
    <p:extLst>
      <p:ext uri="{BB962C8B-B14F-4D97-AF65-F5344CB8AC3E}">
        <p14:creationId xmlns:p14="http://schemas.microsoft.com/office/powerpoint/2010/main" val="3558946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10396822" cy="4042574"/>
          </a:xfrm>
          <a:prstGeom prst="rect">
            <a:avLst/>
          </a:prstGeom>
        </p:spPr>
        <p:txBody>
          <a:bodyPr/>
          <a:lstStyle/>
          <a:p>
            <a:pPr marL="533400" indent="-533400">
              <a:spcAft>
                <a:spcPts val="1600"/>
              </a:spcAft>
              <a:buClrTx/>
              <a:buSzPct val="100000"/>
              <a:buFont typeface="+mj-lt"/>
              <a:buAutoNum type="arabicPeriod" startAt="5"/>
            </a:pPr>
            <a:r>
              <a:rPr lang="en-US" dirty="0"/>
              <a:t>What is the difference between a Type I and a Type II SOC report? </a:t>
            </a:r>
          </a:p>
          <a:p>
            <a:pPr marL="533400" indent="-533400">
              <a:buClrTx/>
              <a:buSzPct val="100000"/>
              <a:buFont typeface="+mj-lt"/>
              <a:buAutoNum type="alphaUcPeriod"/>
            </a:pPr>
            <a:r>
              <a:rPr lang="en-US" dirty="0"/>
              <a:t>Type I is developed over a time period; Type II is a snapshot.</a:t>
            </a:r>
          </a:p>
          <a:p>
            <a:pPr marL="533400" indent="-533400">
              <a:buClrTx/>
              <a:buSzPct val="100000"/>
              <a:buFont typeface="+mj-lt"/>
              <a:buAutoNum type="alphaUcPeriod"/>
            </a:pPr>
            <a:r>
              <a:rPr lang="en-US" dirty="0"/>
              <a:t>There are no Type I or II reports.</a:t>
            </a:r>
          </a:p>
          <a:p>
            <a:pPr marL="533400" indent="-533400">
              <a:buClrTx/>
              <a:buSzPct val="100000"/>
              <a:buFont typeface="+mj-lt"/>
              <a:buAutoNum type="alphaUcPeriod"/>
            </a:pPr>
            <a:r>
              <a:rPr lang="en-US" dirty="0"/>
              <a:t>Type I is longer than Type II.</a:t>
            </a:r>
          </a:p>
          <a:p>
            <a:pPr marL="533400" indent="-533400">
              <a:buClrTx/>
              <a:buSzPct val="100000"/>
              <a:buFont typeface="+mj-lt"/>
              <a:buAutoNum type="alphaUcPeriod"/>
            </a:pPr>
            <a:r>
              <a:rPr lang="en-US" dirty="0"/>
              <a:t>Type I is concerned with control design; Type II is concerned with control effectiveness.</a:t>
            </a:r>
          </a:p>
        </p:txBody>
      </p:sp>
      <p:sp>
        <p:nvSpPr>
          <p:cNvPr id="7"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Tree>
    <p:extLst>
      <p:ext uri="{BB962C8B-B14F-4D97-AF65-F5344CB8AC3E}">
        <p14:creationId xmlns:p14="http://schemas.microsoft.com/office/powerpoint/2010/main" val="1524148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rPr>
              <a:t>Domain </a:t>
            </a:r>
            <a:r>
              <a:rPr lang="en-US" sz="6000" u="sng" baseline="12000" dirty="0">
                <a:solidFill>
                  <a:srgbClr val="006F53"/>
                </a:solidFill>
                <a:uFill>
                  <a:solidFill>
                    <a:srgbClr val="95D600"/>
                  </a:solidFill>
                </a:uFill>
                <a:latin typeface="Open Sans Semibold"/>
                <a:cs typeface="Open Sans Semibold"/>
              </a:rPr>
              <a:t>Objectives</a:t>
            </a:r>
            <a:endPar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endParaRPr>
          </a:p>
        </p:txBody>
      </p:sp>
      <p:sp>
        <p:nvSpPr>
          <p:cNvPr id="13" name="Content Placeholder 5"/>
          <p:cNvSpPr>
            <a:spLocks noGrp="1"/>
          </p:cNvSpPr>
          <p:nvPr>
            <p:ph sz="half" idx="10"/>
          </p:nvPr>
        </p:nvSpPr>
        <p:spPr>
          <a:xfrm>
            <a:off x="1158240" y="1812127"/>
            <a:ext cx="10038080" cy="4067973"/>
          </a:xfrm>
          <a:prstGeom prst="rect">
            <a:avLst/>
          </a:prstGeom>
        </p:spPr>
        <p:txBody>
          <a:bodyPr/>
          <a:lstStyle/>
          <a:p>
            <a:pPr marL="541338" lvl="0" indent="-541338">
              <a:buClrTx/>
              <a:buSzPct val="100000"/>
              <a:buFont typeface="+mj-lt"/>
              <a:buAutoNum type="arabicPeriod"/>
            </a:pPr>
            <a:r>
              <a:rPr lang="en-US" dirty="0">
                <a:sym typeface="Open Sans"/>
              </a:rPr>
              <a:t>Name primary methods for designing and validating test and audit strategies.</a:t>
            </a:r>
          </a:p>
          <a:p>
            <a:pPr marL="541338" lvl="0" indent="-541338">
              <a:buClrTx/>
              <a:buSzPct val="100000"/>
              <a:buFont typeface="+mj-lt"/>
              <a:buAutoNum type="arabicPeriod"/>
            </a:pPr>
            <a:r>
              <a:rPr lang="en-US" dirty="0">
                <a:sym typeface="Open Sans"/>
              </a:rPr>
              <a:t>Choose appropriate strategy to design and validate test and audit functions that support business requirements.</a:t>
            </a:r>
          </a:p>
          <a:p>
            <a:pPr marL="541338" lvl="0" indent="-541338">
              <a:buClrTx/>
              <a:buSzPct val="100000"/>
              <a:buFont typeface="+mj-lt"/>
              <a:buAutoNum type="arabicPeriod"/>
            </a:pPr>
            <a:r>
              <a:rPr lang="en-US" dirty="0">
                <a:sym typeface="Open Sans"/>
              </a:rPr>
              <a:t>Describe how to maintain logs related to security control testing and prepare logging systems for relevant review and protection.</a:t>
            </a:r>
          </a:p>
          <a:p>
            <a:pPr marL="541338" lvl="0" indent="-541338">
              <a:buClrTx/>
              <a:buSzPct val="100000"/>
              <a:buFont typeface="+mj-lt"/>
              <a:buAutoNum type="arabicPeriod"/>
            </a:pPr>
            <a:r>
              <a:rPr lang="en-US" dirty="0">
                <a:sym typeface="Open Sans"/>
              </a:rPr>
              <a:t>Classify the various security control testing techniques related to application development and delivery.</a:t>
            </a:r>
          </a:p>
        </p:txBody>
      </p:sp>
    </p:spTree>
    <p:extLst>
      <p:ext uri="{BB962C8B-B14F-4D97-AF65-F5344CB8AC3E}">
        <p14:creationId xmlns:p14="http://schemas.microsoft.com/office/powerpoint/2010/main" val="2996162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396822" cy="4042574"/>
          </a:xfrm>
          <a:prstGeom prst="rect">
            <a:avLst/>
          </a:prstGeom>
        </p:spPr>
        <p:txBody>
          <a:bodyPr/>
          <a:lstStyle/>
          <a:p>
            <a:pPr marL="0" indent="0">
              <a:buClrTx/>
              <a:buSzPct val="100000"/>
              <a:buNone/>
            </a:pPr>
            <a:r>
              <a:rPr lang="en-US" dirty="0"/>
              <a:t>The correct answer is D. </a:t>
            </a:r>
          </a:p>
          <a:p>
            <a:pPr marL="0" indent="0">
              <a:buClrTx/>
              <a:buSzPct val="100000"/>
              <a:buNone/>
            </a:pPr>
            <a:endParaRPr lang="en-US" dirty="0"/>
          </a:p>
          <a:p>
            <a:pPr marL="0" indent="0">
              <a:buClrTx/>
              <a:buSzPct val="100000"/>
              <a:buNone/>
            </a:pPr>
            <a:r>
              <a:rPr lang="en-US" dirty="0"/>
              <a:t>Type I is concerned with control design; Type II is concerned with control effectiveness.</a:t>
            </a:r>
          </a:p>
        </p:txBody>
      </p:sp>
    </p:spTree>
    <p:extLst>
      <p:ext uri="{BB962C8B-B14F-4D97-AF65-F5344CB8AC3E}">
        <p14:creationId xmlns:p14="http://schemas.microsoft.com/office/powerpoint/2010/main" val="2444150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10396822" cy="4042574"/>
          </a:xfrm>
          <a:prstGeom prst="rect">
            <a:avLst/>
          </a:prstGeom>
        </p:spPr>
        <p:txBody>
          <a:bodyPr/>
          <a:lstStyle/>
          <a:p>
            <a:pPr marL="536575" indent="-536575">
              <a:spcAft>
                <a:spcPts val="1600"/>
              </a:spcAft>
              <a:buClrTx/>
              <a:buSzPct val="100000"/>
              <a:buFont typeface="+mj-lt"/>
              <a:buAutoNum type="arabicPeriod" startAt="6"/>
            </a:pPr>
            <a:r>
              <a:rPr lang="en-US" dirty="0"/>
              <a:t>For the potential client to understand the probability that your department of 50 developers remain properly compensated and incentivized to continue to support the security-as-a-service that they wish to consume, what report might they consider?</a:t>
            </a:r>
          </a:p>
          <a:p>
            <a:pPr marL="536575" indent="-536575">
              <a:buClrTx/>
              <a:buSzPct val="100000"/>
              <a:buFont typeface="+mj-lt"/>
              <a:buAutoNum type="alphaUcPeriod"/>
            </a:pPr>
            <a:r>
              <a:rPr lang="en-US" dirty="0"/>
              <a:t>SOC 2 Type II</a:t>
            </a:r>
          </a:p>
          <a:p>
            <a:pPr marL="536575" indent="-536575">
              <a:buClrTx/>
              <a:buSzPct val="100000"/>
              <a:buFont typeface="+mj-lt"/>
              <a:buAutoNum type="alphaUcPeriod"/>
            </a:pPr>
            <a:r>
              <a:rPr lang="en-US" dirty="0"/>
              <a:t>SOC 2 Type I</a:t>
            </a:r>
          </a:p>
          <a:p>
            <a:pPr marL="536575" indent="-536575">
              <a:buClrTx/>
              <a:buSzPct val="100000"/>
              <a:buFont typeface="+mj-lt"/>
              <a:buAutoNum type="alphaUcPeriod"/>
            </a:pPr>
            <a:r>
              <a:rPr lang="en-US" dirty="0"/>
              <a:t>SOC 1 Type II</a:t>
            </a:r>
          </a:p>
          <a:p>
            <a:pPr marL="536575" indent="-536575">
              <a:buClrTx/>
              <a:buSzPct val="100000"/>
              <a:buFont typeface="+mj-lt"/>
              <a:buAutoNum type="alphaUcPeriod"/>
            </a:pPr>
            <a:r>
              <a:rPr lang="en-US" dirty="0"/>
              <a:t>SOC 1 Type I</a:t>
            </a:r>
          </a:p>
        </p:txBody>
      </p:sp>
      <p:sp>
        <p:nvSpPr>
          <p:cNvPr id="6"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Tree>
    <p:extLst>
      <p:ext uri="{BB962C8B-B14F-4D97-AF65-F5344CB8AC3E}">
        <p14:creationId xmlns:p14="http://schemas.microsoft.com/office/powerpoint/2010/main" val="55042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396822" cy="4042574"/>
          </a:xfrm>
          <a:prstGeom prst="rect">
            <a:avLst/>
          </a:prstGeom>
        </p:spPr>
        <p:txBody>
          <a:bodyPr/>
          <a:lstStyle/>
          <a:p>
            <a:pPr marL="0" indent="0">
              <a:buClrTx/>
              <a:buSzPct val="100000"/>
              <a:buNone/>
            </a:pPr>
            <a:r>
              <a:rPr lang="en-US" dirty="0"/>
              <a:t>The correct answer is C. </a:t>
            </a:r>
          </a:p>
          <a:p>
            <a:pPr marL="0" indent="0">
              <a:buClrTx/>
              <a:buSzPct val="100000"/>
              <a:buNone/>
            </a:pPr>
            <a:endParaRPr lang="en-US" dirty="0"/>
          </a:p>
          <a:p>
            <a:pPr marL="0" indent="0">
              <a:buClrTx/>
              <a:buSzPct val="100000"/>
              <a:buNone/>
            </a:pPr>
            <a:r>
              <a:rPr lang="en-US" dirty="0"/>
              <a:t>A SOC 1 Type II report would be appropriate since it would reflect what the effectiveness of the internal controls over financial reporting is. Special attention could be associated with benefits management. SOC 1 is for reviewing financial controls. Type II proves design effectiveness design of the financial control. SOC 1 Type I is proof of the design of the financial control alone. SOC 2 Type II &amp; I are reports on technology security controls within an organization.</a:t>
            </a:r>
          </a:p>
        </p:txBody>
      </p:sp>
    </p:spTree>
    <p:extLst>
      <p:ext uri="{BB962C8B-B14F-4D97-AF65-F5344CB8AC3E}">
        <p14:creationId xmlns:p14="http://schemas.microsoft.com/office/powerpoint/2010/main" val="3725653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10396822" cy="4042574"/>
          </a:xfrm>
          <a:prstGeom prst="rect">
            <a:avLst/>
          </a:prstGeom>
        </p:spPr>
        <p:txBody>
          <a:bodyPr/>
          <a:lstStyle/>
          <a:p>
            <a:pPr marL="536575" indent="-536575">
              <a:spcAft>
                <a:spcPts val="1600"/>
              </a:spcAft>
              <a:buClrTx/>
              <a:buSzPct val="100000"/>
              <a:buFont typeface="+mj-lt"/>
              <a:buAutoNum type="arabicPeriod" startAt="7"/>
            </a:pPr>
            <a:r>
              <a:rPr lang="en-US" dirty="0"/>
              <a:t>To simulate a malicious agent trying to gain access to a system via vulnerability, which test best fits the description?</a:t>
            </a:r>
          </a:p>
          <a:p>
            <a:pPr marL="536575" indent="-536575">
              <a:buClrTx/>
              <a:buSzPct val="100000"/>
              <a:buFont typeface="+mj-lt"/>
              <a:buAutoNum type="alphaUcPeriod"/>
            </a:pPr>
            <a:r>
              <a:rPr lang="en-US" dirty="0"/>
              <a:t>Misuse case</a:t>
            </a:r>
          </a:p>
          <a:p>
            <a:pPr marL="536575" indent="-536575">
              <a:buClrTx/>
              <a:buSzPct val="100000"/>
              <a:buFont typeface="+mj-lt"/>
              <a:buAutoNum type="alphaUcPeriod"/>
            </a:pPr>
            <a:r>
              <a:rPr lang="en-US" dirty="0"/>
              <a:t>Penetration test </a:t>
            </a:r>
          </a:p>
          <a:p>
            <a:pPr marL="536575" indent="-536575">
              <a:buClrTx/>
              <a:buSzPct val="100000"/>
              <a:buFont typeface="+mj-lt"/>
              <a:buAutoNum type="alphaUcPeriod"/>
            </a:pPr>
            <a:r>
              <a:rPr lang="en-US" dirty="0"/>
              <a:t>Use case</a:t>
            </a:r>
          </a:p>
          <a:p>
            <a:pPr marL="536575" indent="-536575">
              <a:buClrTx/>
              <a:buSzPct val="100000"/>
              <a:buFont typeface="+mj-lt"/>
              <a:buAutoNum type="alphaUcPeriod"/>
            </a:pPr>
            <a:r>
              <a:rPr lang="en-US" dirty="0"/>
              <a:t>Vulnerability assessment</a:t>
            </a:r>
          </a:p>
        </p:txBody>
      </p:sp>
      <p:sp>
        <p:nvSpPr>
          <p:cNvPr id="6"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Tree>
    <p:extLst>
      <p:ext uri="{BB962C8B-B14F-4D97-AF65-F5344CB8AC3E}">
        <p14:creationId xmlns:p14="http://schemas.microsoft.com/office/powerpoint/2010/main" val="3349732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158542" cy="4042574"/>
          </a:xfrm>
          <a:prstGeom prst="rect">
            <a:avLst/>
          </a:prstGeom>
        </p:spPr>
        <p:txBody>
          <a:bodyPr/>
          <a:lstStyle/>
          <a:p>
            <a:pPr marL="0" indent="0">
              <a:buClrTx/>
              <a:buSzPct val="100000"/>
              <a:buNone/>
            </a:pPr>
            <a:r>
              <a:rPr lang="en-US" dirty="0"/>
              <a:t>The correct answer is B. </a:t>
            </a:r>
          </a:p>
          <a:p>
            <a:pPr marL="0" indent="0">
              <a:buClrTx/>
              <a:buSzPct val="100000"/>
              <a:buNone/>
            </a:pPr>
            <a:endParaRPr lang="en-US" dirty="0"/>
          </a:p>
          <a:p>
            <a:pPr marL="0" indent="0">
              <a:buClrTx/>
              <a:buSzPct val="100000"/>
              <a:buNone/>
            </a:pPr>
            <a:r>
              <a:rPr lang="en-US" dirty="0"/>
              <a:t>Penetration test is intended to test the security state of a system as if an adversary is trying to gain unauthorized access. Misuse case is designed to emulate a misuse of a software application. Use case is proper or expected use of a software application. Vulnerability assessments are designed to verify compliance. </a:t>
            </a:r>
          </a:p>
        </p:txBody>
      </p:sp>
    </p:spTree>
    <p:extLst>
      <p:ext uri="{BB962C8B-B14F-4D97-AF65-F5344CB8AC3E}">
        <p14:creationId xmlns:p14="http://schemas.microsoft.com/office/powerpoint/2010/main" val="1342115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10396822" cy="4042574"/>
          </a:xfrm>
          <a:prstGeom prst="rect">
            <a:avLst/>
          </a:prstGeom>
        </p:spPr>
        <p:txBody>
          <a:bodyPr/>
          <a:lstStyle/>
          <a:p>
            <a:pPr marL="536575" indent="-536575">
              <a:spcAft>
                <a:spcPts val="1600"/>
              </a:spcAft>
              <a:buClrTx/>
              <a:buSzPct val="100000"/>
              <a:buFont typeface="+mj-lt"/>
              <a:buAutoNum type="arabicPeriod" startAt="8"/>
            </a:pPr>
            <a:r>
              <a:rPr lang="en-US" dirty="0"/>
              <a:t>According to ISO 27002 a backup policy should define_____</a:t>
            </a:r>
          </a:p>
          <a:p>
            <a:pPr marL="536575" indent="-536575">
              <a:buClrTx/>
              <a:buSzPct val="100000"/>
              <a:buFont typeface="+mj-lt"/>
              <a:buAutoNum type="alphaUcPeriod"/>
            </a:pPr>
            <a:r>
              <a:rPr lang="en-US" dirty="0"/>
              <a:t>How many times a tape has been used</a:t>
            </a:r>
          </a:p>
          <a:p>
            <a:pPr marL="536575" indent="-536575">
              <a:buClrTx/>
              <a:buSzPct val="100000"/>
              <a:buFont typeface="+mj-lt"/>
              <a:buAutoNum type="alphaUcPeriod"/>
            </a:pPr>
            <a:r>
              <a:rPr lang="en-US" dirty="0"/>
              <a:t>Retention and protection requirements</a:t>
            </a:r>
          </a:p>
          <a:p>
            <a:pPr marL="536575" indent="-536575">
              <a:buClrTx/>
              <a:buSzPct val="100000"/>
              <a:buFont typeface="+mj-lt"/>
              <a:buAutoNum type="alphaUcPeriod"/>
            </a:pPr>
            <a:r>
              <a:rPr lang="en-US" dirty="0"/>
              <a:t>All the information that can be used in business requirements</a:t>
            </a:r>
          </a:p>
          <a:p>
            <a:pPr marL="536575" indent="-536575">
              <a:buClrTx/>
              <a:buSzPct val="100000"/>
              <a:buFont typeface="+mj-lt"/>
              <a:buAutoNum type="alphaUcPeriod"/>
            </a:pPr>
            <a:r>
              <a:rPr lang="en-US" dirty="0"/>
              <a:t>Technical training for all backup administrators</a:t>
            </a:r>
          </a:p>
        </p:txBody>
      </p:sp>
      <p:sp>
        <p:nvSpPr>
          <p:cNvPr id="6"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Tree>
    <p:extLst>
      <p:ext uri="{BB962C8B-B14F-4D97-AF65-F5344CB8AC3E}">
        <p14:creationId xmlns:p14="http://schemas.microsoft.com/office/powerpoint/2010/main" val="944402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396822" cy="4042574"/>
          </a:xfrm>
          <a:prstGeom prst="rect">
            <a:avLst/>
          </a:prstGeom>
        </p:spPr>
        <p:txBody>
          <a:bodyPr/>
          <a:lstStyle/>
          <a:p>
            <a:pPr marL="0" indent="0">
              <a:buClrTx/>
              <a:buSzPct val="100000"/>
              <a:buNone/>
            </a:pPr>
            <a:r>
              <a:rPr lang="en-US" dirty="0"/>
              <a:t>The correct answer is B. </a:t>
            </a:r>
          </a:p>
          <a:p>
            <a:pPr marL="0" indent="0">
              <a:buClrTx/>
              <a:buSzPct val="100000"/>
              <a:buNone/>
            </a:pPr>
            <a:endParaRPr lang="en-US" dirty="0"/>
          </a:p>
          <a:p>
            <a:pPr marL="0" indent="0">
              <a:buClrTx/>
              <a:buSzPct val="100000"/>
              <a:buNone/>
            </a:pPr>
            <a:r>
              <a:rPr lang="en-US" dirty="0"/>
              <a:t>ISO 27002 states that a backup policy should define retention and protection requirements. None of the other statements are true concerning what is stated in ISO 27002.</a:t>
            </a:r>
          </a:p>
        </p:txBody>
      </p:sp>
    </p:spTree>
    <p:extLst>
      <p:ext uri="{BB962C8B-B14F-4D97-AF65-F5344CB8AC3E}">
        <p14:creationId xmlns:p14="http://schemas.microsoft.com/office/powerpoint/2010/main" val="290095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10396822" cy="4042574"/>
          </a:xfrm>
          <a:prstGeom prst="rect">
            <a:avLst/>
          </a:prstGeom>
        </p:spPr>
        <p:txBody>
          <a:bodyPr/>
          <a:lstStyle/>
          <a:p>
            <a:pPr marL="533400" indent="-533400">
              <a:spcAft>
                <a:spcPts val="1600"/>
              </a:spcAft>
              <a:buClrTx/>
              <a:buSzPct val="100000"/>
              <a:buFont typeface="+mj-lt"/>
              <a:buAutoNum type="arabicPeriod" startAt="9"/>
            </a:pPr>
            <a:r>
              <a:rPr lang="en-US" dirty="0"/>
              <a:t>What statement is true of key risk indicators (KRIs)?</a:t>
            </a:r>
          </a:p>
          <a:p>
            <a:pPr marL="533400" indent="-533400">
              <a:buClrTx/>
              <a:buSzPct val="100000"/>
              <a:buFont typeface="+mj-lt"/>
              <a:buAutoNum type="alphaUcPeriod"/>
            </a:pPr>
            <a:r>
              <a:rPr lang="en-US" dirty="0"/>
              <a:t>Aid in monitoring emerging risks</a:t>
            </a:r>
          </a:p>
          <a:p>
            <a:pPr marL="533400" indent="-533400">
              <a:buClrTx/>
              <a:buSzPct val="100000"/>
              <a:buFont typeface="+mj-lt"/>
              <a:buAutoNum type="alphaUcPeriod"/>
            </a:pPr>
            <a:r>
              <a:rPr lang="en-US" dirty="0"/>
              <a:t>Aid in understanding if goals have been met </a:t>
            </a:r>
          </a:p>
          <a:p>
            <a:pPr marL="533400" indent="-533400">
              <a:buClrTx/>
              <a:buSzPct val="100000"/>
              <a:buFont typeface="+mj-lt"/>
              <a:buAutoNum type="alphaUcPeriod"/>
            </a:pPr>
            <a:r>
              <a:rPr lang="en-US" dirty="0"/>
              <a:t>Aid in shedding light on performance metrics</a:t>
            </a:r>
          </a:p>
          <a:p>
            <a:pPr marL="533400" indent="-533400">
              <a:buClrTx/>
              <a:buSzPct val="100000"/>
              <a:buFont typeface="+mj-lt"/>
              <a:buAutoNum type="alphaUcPeriod"/>
            </a:pPr>
            <a:r>
              <a:rPr lang="en-US" dirty="0"/>
              <a:t>Aid in alerting when team metrics haven’t been met</a:t>
            </a:r>
          </a:p>
        </p:txBody>
      </p:sp>
      <p:sp>
        <p:nvSpPr>
          <p:cNvPr id="6"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Tree>
    <p:extLst>
      <p:ext uri="{BB962C8B-B14F-4D97-AF65-F5344CB8AC3E}">
        <p14:creationId xmlns:p14="http://schemas.microsoft.com/office/powerpoint/2010/main" val="41881656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396822" cy="4042574"/>
          </a:xfrm>
          <a:prstGeom prst="rect">
            <a:avLst/>
          </a:prstGeom>
        </p:spPr>
        <p:txBody>
          <a:bodyPr/>
          <a:lstStyle/>
          <a:p>
            <a:pPr marL="0" indent="0">
              <a:buClrTx/>
              <a:buSzPct val="100000"/>
              <a:buNone/>
            </a:pPr>
            <a:r>
              <a:rPr lang="en-US" dirty="0"/>
              <a:t>The correct answer is A. </a:t>
            </a:r>
          </a:p>
          <a:p>
            <a:pPr marL="0" indent="0">
              <a:buClrTx/>
              <a:buSzPct val="100000"/>
              <a:buNone/>
            </a:pPr>
            <a:endParaRPr lang="en-US" dirty="0"/>
          </a:p>
          <a:p>
            <a:pPr marL="0" indent="0">
              <a:buClrTx/>
              <a:buSzPct val="100000"/>
              <a:buNone/>
            </a:pPr>
            <a:r>
              <a:rPr lang="en-US" dirty="0"/>
              <a:t>KRIs are designed to monitor risk to take proactive action. B, C, and D are all key performance indicator (KPI) markers.</a:t>
            </a:r>
          </a:p>
        </p:txBody>
      </p:sp>
    </p:spTree>
    <p:extLst>
      <p:ext uri="{BB962C8B-B14F-4D97-AF65-F5344CB8AC3E}">
        <p14:creationId xmlns:p14="http://schemas.microsoft.com/office/powerpoint/2010/main" val="368724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a:spLocks noGrp="1"/>
          </p:cNvSpPr>
          <p:nvPr>
            <p:ph sz="half" idx="10"/>
          </p:nvPr>
        </p:nvSpPr>
        <p:spPr>
          <a:xfrm>
            <a:off x="1158239" y="1812126"/>
            <a:ext cx="10396822" cy="4042574"/>
          </a:xfrm>
          <a:prstGeom prst="rect">
            <a:avLst/>
          </a:prstGeom>
        </p:spPr>
        <p:txBody>
          <a:bodyPr/>
          <a:lstStyle/>
          <a:p>
            <a:pPr marL="661988" indent="-661988">
              <a:spcAft>
                <a:spcPts val="1600"/>
              </a:spcAft>
              <a:buClrTx/>
              <a:buSzPct val="100000"/>
              <a:buFont typeface="+mj-lt"/>
              <a:buAutoNum type="arabicPeriod" startAt="10"/>
            </a:pPr>
            <a:r>
              <a:rPr lang="en-US" dirty="0"/>
              <a:t>What is the key difference between training and awareness?</a:t>
            </a:r>
          </a:p>
          <a:p>
            <a:pPr marL="661988" indent="-661988">
              <a:buClrTx/>
              <a:buSzPct val="100000"/>
              <a:buFont typeface="+mj-lt"/>
              <a:buAutoNum type="alphaUcPeriod"/>
            </a:pPr>
            <a:r>
              <a:rPr lang="en-US" dirty="0"/>
              <a:t>Training is serious whereas awareness is lighthearted.</a:t>
            </a:r>
          </a:p>
          <a:p>
            <a:pPr marL="661988" indent="-661988">
              <a:buClrTx/>
              <a:buSzPct val="100000"/>
              <a:buFont typeface="+mj-lt"/>
              <a:buAutoNum type="alphaUcPeriod"/>
            </a:pPr>
            <a:r>
              <a:rPr lang="en-US" dirty="0"/>
              <a:t>Training is concerned with skills, and awareness is concerned with issue focus. </a:t>
            </a:r>
          </a:p>
          <a:p>
            <a:pPr marL="661988" indent="-661988">
              <a:buClrTx/>
              <a:buSzPct val="100000"/>
              <a:buFont typeface="+mj-lt"/>
              <a:buAutoNum type="alphaUcPeriod"/>
            </a:pPr>
            <a:r>
              <a:rPr lang="en-US" dirty="0"/>
              <a:t>Training and awareness are not different at all.</a:t>
            </a:r>
          </a:p>
          <a:p>
            <a:pPr marL="661988" indent="-661988">
              <a:buClrTx/>
              <a:buSzPct val="100000"/>
              <a:buFont typeface="+mj-lt"/>
              <a:buAutoNum type="alphaUcPeriod"/>
            </a:pPr>
            <a:r>
              <a:rPr lang="en-US" dirty="0"/>
              <a:t>Training is issue focus, and awareness is concerned with skills.</a:t>
            </a:r>
          </a:p>
        </p:txBody>
      </p:sp>
      <p:sp>
        <p:nvSpPr>
          <p:cNvPr id="6" name="Title 1"/>
          <p:cNvSpPr>
            <a:spLocks noGrp="1"/>
          </p:cNvSpPr>
          <p:nvPr>
            <p:ph type="title"/>
          </p:nvPr>
        </p:nvSpPr>
        <p:spPr>
          <a:xfrm>
            <a:off x="1195201" y="559553"/>
            <a:ext cx="10150132" cy="1143000"/>
          </a:xfrm>
        </p:spPr>
        <p:txBody>
          <a:bodyPr>
            <a:normAutofit/>
          </a:bodyPr>
          <a:lstStyle/>
          <a:p>
            <a:r>
              <a:rPr lang="en-US" dirty="0"/>
              <a:t>Domain Review Questions </a:t>
            </a:r>
            <a:endParaRPr lang="en-US" sz="6000" dirty="0"/>
          </a:p>
        </p:txBody>
      </p:sp>
    </p:spTree>
    <p:extLst>
      <p:ext uri="{BB962C8B-B14F-4D97-AF65-F5344CB8AC3E}">
        <p14:creationId xmlns:p14="http://schemas.microsoft.com/office/powerpoint/2010/main" val="254583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39" y="1812127"/>
            <a:ext cx="10679035" cy="4067973"/>
          </a:xfrm>
          <a:prstGeom prst="rect">
            <a:avLst/>
          </a:prstGeom>
        </p:spPr>
        <p:txBody>
          <a:bodyPr/>
          <a:lstStyle/>
          <a:p>
            <a:pPr marL="541338" indent="-541338">
              <a:buClrTx/>
              <a:buSzPct val="100000"/>
              <a:buFont typeface="+mj-lt"/>
              <a:buAutoNum type="arabicPeriod" startAt="5"/>
            </a:pPr>
            <a:r>
              <a:rPr lang="en-US" dirty="0">
                <a:sym typeface="Open Sans"/>
              </a:rPr>
              <a:t>Select the relevant security processing data administration that supports testing and assessment related to account management and process approval. </a:t>
            </a:r>
          </a:p>
          <a:p>
            <a:pPr marL="541338" indent="-541338">
              <a:buClrTx/>
              <a:buSzPct val="100000"/>
              <a:buFont typeface="+mj-lt"/>
              <a:buAutoNum type="arabicPeriod" startAt="5"/>
            </a:pPr>
            <a:r>
              <a:rPr lang="en-US" dirty="0">
                <a:sym typeface="Open Sans"/>
              </a:rPr>
              <a:t>Apply the appropriate security control testing techniques for use internally and externally for an organizational system.</a:t>
            </a:r>
          </a:p>
          <a:p>
            <a:pPr marL="541338" indent="-541338">
              <a:buClrTx/>
              <a:buSzPct val="100000"/>
              <a:buFont typeface="+mj-lt"/>
              <a:buAutoNum type="arabicPeriod" startAt="5"/>
            </a:pPr>
            <a:r>
              <a:rPr lang="en-US" dirty="0">
                <a:sym typeface="Open Sans"/>
              </a:rPr>
              <a:t>List essential elements of and differentiate between training and awareness that are aligned with organizational governance, compliance, policy, and capabilities. </a:t>
            </a:r>
          </a:p>
          <a:p>
            <a:pPr marL="541338" indent="-541338">
              <a:buClrTx/>
              <a:buSzPct val="100000"/>
              <a:buFont typeface="+mj-lt"/>
              <a:buAutoNum type="arabicPeriod" startAt="5"/>
            </a:pPr>
            <a:r>
              <a:rPr lang="en-US" dirty="0">
                <a:sym typeface="Open Sans"/>
              </a:rPr>
              <a:t>Recognize relevant procedures to protect sensitive information when utilizing test data. </a:t>
            </a:r>
          </a:p>
          <a:p>
            <a:pPr marL="0" lvl="0" indent="0">
              <a:buClrTx/>
              <a:buSzPct val="100000"/>
              <a:buNone/>
            </a:pPr>
            <a:endParaRPr lang="en-US" dirty="0">
              <a:sym typeface="Open Sans"/>
            </a:endParaRPr>
          </a:p>
          <a:p>
            <a:pPr marL="541338" indent="-541338">
              <a:buClrTx/>
              <a:buSzPct val="100000"/>
              <a:buFont typeface="+mj-lt"/>
              <a:buAutoNum type="arabicPeriod" startAt="6"/>
            </a:pPr>
            <a:endParaRPr lang="en-US" dirty="0"/>
          </a:p>
        </p:txBody>
      </p:sp>
    </p:spTree>
    <p:extLst>
      <p:ext uri="{BB962C8B-B14F-4D97-AF65-F5344CB8AC3E}">
        <p14:creationId xmlns:p14="http://schemas.microsoft.com/office/powerpoint/2010/main" val="104355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1195201" y="559553"/>
            <a:ext cx="8666723" cy="1143000"/>
          </a:xfrm>
        </p:spPr>
        <p:txBody>
          <a:bodyPr>
            <a:normAutofit/>
          </a:bodyPr>
          <a:lstStyle/>
          <a:p>
            <a:r>
              <a:rPr lang="de-DE" dirty="0" err="1"/>
              <a:t>Answer</a:t>
            </a:r>
            <a:endParaRPr lang="en-US" sz="6000" dirty="0"/>
          </a:p>
        </p:txBody>
      </p:sp>
      <p:sp>
        <p:nvSpPr>
          <p:cNvPr id="5" name="Content Placeholder 5"/>
          <p:cNvSpPr>
            <a:spLocks noGrp="1"/>
          </p:cNvSpPr>
          <p:nvPr>
            <p:ph sz="half" idx="10"/>
          </p:nvPr>
        </p:nvSpPr>
        <p:spPr>
          <a:xfrm>
            <a:off x="1158239" y="1812126"/>
            <a:ext cx="10396822" cy="4042574"/>
          </a:xfrm>
          <a:prstGeom prst="rect">
            <a:avLst/>
          </a:prstGeom>
        </p:spPr>
        <p:txBody>
          <a:bodyPr/>
          <a:lstStyle/>
          <a:p>
            <a:pPr marL="0" indent="0">
              <a:buClrTx/>
              <a:buSzPct val="100000"/>
              <a:buNone/>
            </a:pPr>
            <a:r>
              <a:rPr lang="en-US" dirty="0"/>
              <a:t>The correct answer is B. </a:t>
            </a:r>
          </a:p>
          <a:p>
            <a:pPr marL="0" indent="0">
              <a:buClrTx/>
              <a:buSzPct val="100000"/>
              <a:buNone/>
            </a:pPr>
            <a:endParaRPr lang="en-US" dirty="0"/>
          </a:p>
          <a:p>
            <a:pPr marL="0" indent="0">
              <a:buClrTx/>
              <a:buSzPct val="100000"/>
              <a:buNone/>
            </a:pPr>
            <a:r>
              <a:rPr lang="en-US" dirty="0"/>
              <a:t>Training is concerned with skills, and awareness is concerned with issue focus. A, C, and D are all wrong.</a:t>
            </a:r>
          </a:p>
        </p:txBody>
      </p:sp>
    </p:spTree>
    <p:extLst>
      <p:ext uri="{BB962C8B-B14F-4D97-AF65-F5344CB8AC3E}">
        <p14:creationId xmlns:p14="http://schemas.microsoft.com/office/powerpoint/2010/main" val="319382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40" y="1812127"/>
            <a:ext cx="10038080" cy="4067973"/>
          </a:xfrm>
          <a:prstGeom prst="rect">
            <a:avLst/>
          </a:prstGeom>
        </p:spPr>
        <p:txBody>
          <a:bodyPr/>
          <a:lstStyle/>
          <a:p>
            <a:pPr marL="541338" indent="-541338">
              <a:buClrTx/>
              <a:buSzPct val="100000"/>
              <a:buFont typeface="+mj-lt"/>
              <a:buAutoNum type="arabicPeriod" startAt="9"/>
            </a:pPr>
            <a:r>
              <a:rPr lang="en-US" dirty="0">
                <a:sym typeface="Open Sans"/>
              </a:rPr>
              <a:t>Define the process of a service provider audit. </a:t>
            </a:r>
          </a:p>
          <a:p>
            <a:pPr marL="541338" indent="-541338">
              <a:buClrTx/>
              <a:buSzPct val="100000"/>
              <a:buFont typeface="+mj-lt"/>
              <a:buAutoNum type="arabicPeriod" startAt="9"/>
            </a:pPr>
            <a:r>
              <a:rPr lang="en-US" dirty="0">
                <a:sym typeface="Open Sans"/>
              </a:rPr>
              <a:t>Associate the appropriate use of an audit type based upon the business support requirements.</a:t>
            </a:r>
          </a:p>
        </p:txBody>
      </p:sp>
    </p:spTree>
    <p:extLst>
      <p:ext uri="{BB962C8B-B14F-4D97-AF65-F5344CB8AC3E}">
        <p14:creationId xmlns:p14="http://schemas.microsoft.com/office/powerpoint/2010/main" val="276821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2708773118"/>
              </p:ext>
            </p:extLst>
          </p:nvPr>
        </p:nvGraphicFramePr>
        <p:xfrm>
          <a:off x="1158875" y="1835093"/>
          <a:ext cx="10037763" cy="4739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txBox="1">
            <a:spLocks/>
          </p:cNvSpPr>
          <p:nvPr/>
        </p:nvSpPr>
        <p:spPr>
          <a:xfrm>
            <a:off x="1096468" y="559553"/>
            <a:ext cx="8666723" cy="1143000"/>
          </a:xfrm>
          <a:prstGeom prst="rect">
            <a:avLst/>
          </a:prstGeom>
        </p:spPr>
        <p:txBody>
          <a:bodyPr vert="horz" lIns="91440" tIns="45720" rIns="91440" bIns="45720" rtlCol="0" anchor="ctr">
            <a:norm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r>
              <a:rPr lang="en-US" dirty="0"/>
              <a:t>Domain Agenda </a:t>
            </a:r>
          </a:p>
        </p:txBody>
      </p:sp>
    </p:spTree>
    <p:extLst>
      <p:ext uri="{BB962C8B-B14F-4D97-AF65-F5344CB8AC3E}">
        <p14:creationId xmlns:p14="http://schemas.microsoft.com/office/powerpoint/2010/main" val="1269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sym typeface="Open Sans"/>
              </a:rPr>
              <a:t>Design and Validate Assessment, Test, and Audit Strategies</a:t>
            </a:r>
            <a:endParaRPr lang="en-US" dirty="0"/>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1</a:t>
            </a:r>
          </a:p>
        </p:txBody>
      </p:sp>
    </p:spTree>
    <p:extLst>
      <p:ext uri="{BB962C8B-B14F-4D97-AF65-F5344CB8AC3E}">
        <p14:creationId xmlns:p14="http://schemas.microsoft.com/office/powerpoint/2010/main" val="1098127386"/>
      </p:ext>
    </p:extLst>
  </p:cSld>
  <p:clrMapOvr>
    <a:masterClrMapping/>
  </p:clrMapOvr>
</p:sld>
</file>

<file path=ppt/theme/theme1.xml><?xml version="1.0" encoding="utf-8"?>
<a:theme xmlns:a="http://schemas.openxmlformats.org/drawingml/2006/main" name="ISC-PPT_Sample_EH_Widescreen(11-11)">
  <a:themeElements>
    <a:clrScheme name="Custom 4">
      <a:dk1>
        <a:sysClr val="windowText" lastClr="000000"/>
      </a:dk1>
      <a:lt1>
        <a:sysClr val="window" lastClr="FFFFFF"/>
      </a:lt1>
      <a:dk2>
        <a:srgbClr val="253E50"/>
      </a:dk2>
      <a:lt2>
        <a:srgbClr val="BECDD1"/>
      </a:lt2>
      <a:accent1>
        <a:srgbClr val="4E7FAC"/>
      </a:accent1>
      <a:accent2>
        <a:srgbClr val="F9BE00"/>
      </a:accent2>
      <a:accent3>
        <a:srgbClr val="59595B"/>
      </a:accent3>
      <a:accent4>
        <a:srgbClr val="FF8500"/>
      </a:accent4>
      <a:accent5>
        <a:srgbClr val="006F53"/>
      </a:accent5>
      <a:accent6>
        <a:srgbClr val="CEC9BA"/>
      </a:accent6>
      <a:hlink>
        <a:srgbClr val="000000"/>
      </a:hlink>
      <a:folHlink>
        <a:srgbClr val="00000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F48BD80-8718-48E2-8335-AE52C0C33627}" vid="{E3D74D73-10C6-4F8B-B9DB-389F3B0581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A97382334C464D8EE582CEB1472E9A" ma:contentTypeVersion="0" ma:contentTypeDescription="Create a new document." ma:contentTypeScope="" ma:versionID="8bb1a5c7f312fed43c4009e72924cc4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56D618-8A69-4203-B5A9-4D29F49633C0}">
  <ds:schemaRefs>
    <ds:schemaRef ds:uri="http://schemas.microsoft.com/sharepoint/v3/contenttype/forms"/>
  </ds:schemaRefs>
</ds:datastoreItem>
</file>

<file path=customXml/itemProps2.xml><?xml version="1.0" encoding="utf-8"?>
<ds:datastoreItem xmlns:ds="http://schemas.openxmlformats.org/officeDocument/2006/customXml" ds:itemID="{18EAB817-B396-49FB-937B-18673FAFC0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FAC6BD0-E819-43C1-B2FF-B7F8047FAA3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45565</TotalTime>
  <Words>2600</Words>
  <Application>Microsoft Office PowerPoint</Application>
  <PresentationFormat>Widescreen</PresentationFormat>
  <Paragraphs>305</Paragraphs>
  <Slides>60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Calibri</vt:lpstr>
      <vt:lpstr>Courier New</vt:lpstr>
      <vt:lpstr>Electra LT Std</vt:lpstr>
      <vt:lpstr>Franklin Gothic Book</vt:lpstr>
      <vt:lpstr>Gill Sans Light</vt:lpstr>
      <vt:lpstr>Open Sans</vt:lpstr>
      <vt:lpstr>Open Sans SemiBold</vt:lpstr>
      <vt:lpstr>Open Sans SemiBold</vt:lpstr>
      <vt:lpstr>ISC-PPT_Sample_EH_Widescreen(11-11)</vt:lpstr>
      <vt:lpstr>PowerPoint Presentation</vt:lpstr>
      <vt:lpstr>Course Agenda</vt:lpstr>
      <vt:lpstr>Course Agenda (continued)</vt:lpstr>
      <vt:lpstr>Security Assessment and Testing</vt:lpstr>
      <vt:lpstr>PowerPoint Presentation</vt:lpstr>
      <vt:lpstr>PowerPoint Presentation</vt:lpstr>
      <vt:lpstr>PowerPoint Presentation</vt:lpstr>
      <vt:lpstr>PowerPoint Presentation</vt:lpstr>
      <vt:lpstr>Design and Validate Assessment, Test, and Audit Strategies</vt:lpstr>
      <vt:lpstr>Module Objectives</vt:lpstr>
      <vt:lpstr>Internal</vt:lpstr>
      <vt:lpstr>External</vt:lpstr>
      <vt:lpstr>Third-Party</vt:lpstr>
      <vt:lpstr>Security Control Testing</vt:lpstr>
      <vt:lpstr>Module Objectives</vt:lpstr>
      <vt:lpstr>Vulnerability Testing</vt:lpstr>
      <vt:lpstr>Penetration Testing</vt:lpstr>
      <vt:lpstr>Log Reviews</vt:lpstr>
      <vt:lpstr>Key Logging Practices</vt:lpstr>
      <vt:lpstr>Log Security</vt:lpstr>
      <vt:lpstr>Synthetic Transactions</vt:lpstr>
      <vt:lpstr>Code Review and Testing</vt:lpstr>
      <vt:lpstr>Case: Team Consultation for Critical Incident</vt:lpstr>
      <vt:lpstr>Security Process Data</vt:lpstr>
      <vt:lpstr>Module Objectives</vt:lpstr>
      <vt:lpstr>Account Management</vt:lpstr>
      <vt:lpstr>Management Review and Approval</vt:lpstr>
      <vt:lpstr>Key Performance and Risk Indicators</vt:lpstr>
      <vt:lpstr>Training and Awareness</vt:lpstr>
      <vt:lpstr>Test Output and Generate Report</vt:lpstr>
      <vt:lpstr>Module Objectives</vt:lpstr>
      <vt:lpstr>Protection of Test Data</vt:lpstr>
      <vt:lpstr>Conduct or Facilitate Security Audits</vt:lpstr>
      <vt:lpstr>Module Objectives</vt:lpstr>
      <vt:lpstr>Service Organization Control (SOC) 2 SOC 3</vt:lpstr>
      <vt:lpstr>SOC 1</vt:lpstr>
      <vt:lpstr>SOC 1 and 2</vt:lpstr>
      <vt:lpstr>Domain Review </vt:lpstr>
      <vt:lpstr>Domain Summary</vt:lpstr>
      <vt:lpstr>Domain Review Questions </vt:lpstr>
      <vt:lpstr>Answer</vt:lpstr>
      <vt:lpstr>Domain Review Questions</vt:lpstr>
      <vt:lpstr>Answer</vt:lpstr>
      <vt:lpstr>Domain Review Questions</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 </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Hester</dc:creator>
  <cp:lastModifiedBy>Michael Adegunwa</cp:lastModifiedBy>
  <cp:revision>737</cp:revision>
  <cp:lastPrinted>2018-03-08T19:33:43Z</cp:lastPrinted>
  <dcterms:created xsi:type="dcterms:W3CDTF">2017-11-14T22:01:41Z</dcterms:created>
  <dcterms:modified xsi:type="dcterms:W3CDTF">2018-06-11T20:32:37Z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0x01010058A97382334C464D8EE582CEB1472E9A</vt:lpwstr>
  </property>
</Properties>
</file>