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omments/comment1.xml" ContentType="application/vnd.openxmlformats-officedocument.presentationml.comment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2"/>
  </p:notesMasterIdLst>
  <p:sldIdLst>
    <p:sldId id="612" r:id="rId5"/>
    <p:sldId id="588" r:id="rId6"/>
    <p:sldId id="756" r:id="rId7"/>
    <p:sldId id="259" r:id="rId8"/>
    <p:sldId id="591" r:id="rId9"/>
    <p:sldId id="613" r:id="rId10"/>
    <p:sldId id="624" r:id="rId11"/>
    <p:sldId id="625" r:id="rId12"/>
    <p:sldId id="626" r:id="rId13"/>
    <p:sldId id="627" r:id="rId14"/>
    <p:sldId id="601" r:id="rId15"/>
    <p:sldId id="759" r:id="rId16"/>
    <p:sldId id="628" r:id="rId17"/>
    <p:sldId id="266" r:id="rId18"/>
    <p:sldId id="267" r:id="rId19"/>
    <p:sldId id="760" r:id="rId20"/>
    <p:sldId id="761" r:id="rId21"/>
    <p:sldId id="614" r:id="rId22"/>
    <p:sldId id="762" r:id="rId23"/>
    <p:sldId id="615" r:id="rId24"/>
    <p:sldId id="616" r:id="rId25"/>
    <p:sldId id="763" r:id="rId26"/>
    <p:sldId id="764" r:id="rId27"/>
    <p:sldId id="765" r:id="rId28"/>
    <p:sldId id="766" r:id="rId29"/>
    <p:sldId id="767" r:id="rId30"/>
    <p:sldId id="768" r:id="rId31"/>
    <p:sldId id="769" r:id="rId32"/>
    <p:sldId id="646" r:id="rId33"/>
    <p:sldId id="647" r:id="rId34"/>
    <p:sldId id="770" r:id="rId35"/>
    <p:sldId id="648" r:id="rId36"/>
    <p:sldId id="657" r:id="rId37"/>
    <p:sldId id="658" r:id="rId38"/>
    <p:sldId id="659" r:id="rId39"/>
    <p:sldId id="771" r:id="rId40"/>
    <p:sldId id="772" r:id="rId41"/>
    <p:sldId id="773" r:id="rId42"/>
    <p:sldId id="774" r:id="rId43"/>
    <p:sldId id="661" r:id="rId44"/>
    <p:sldId id="662" r:id="rId45"/>
    <p:sldId id="775" r:id="rId46"/>
    <p:sldId id="776" r:id="rId47"/>
    <p:sldId id="777" r:id="rId48"/>
    <p:sldId id="778" r:id="rId49"/>
    <p:sldId id="779" r:id="rId50"/>
    <p:sldId id="780" r:id="rId51"/>
    <p:sldId id="781" r:id="rId52"/>
    <p:sldId id="782" r:id="rId53"/>
    <p:sldId id="676" r:id="rId54"/>
    <p:sldId id="677" r:id="rId55"/>
    <p:sldId id="783" r:id="rId56"/>
    <p:sldId id="714" r:id="rId57"/>
    <p:sldId id="715" r:id="rId58"/>
    <p:sldId id="721" r:id="rId59"/>
    <p:sldId id="784" r:id="rId60"/>
    <p:sldId id="785" r:id="rId61"/>
    <p:sldId id="786" r:id="rId62"/>
    <p:sldId id="787" r:id="rId63"/>
    <p:sldId id="788" r:id="rId64"/>
    <p:sldId id="789" r:id="rId65"/>
    <p:sldId id="722" r:id="rId66"/>
    <p:sldId id="723" r:id="rId67"/>
    <p:sldId id="724" r:id="rId68"/>
    <p:sldId id="725" r:id="rId69"/>
    <p:sldId id="790" r:id="rId70"/>
    <p:sldId id="791" r:id="rId71"/>
    <p:sldId id="792" r:id="rId72"/>
    <p:sldId id="793" r:id="rId73"/>
    <p:sldId id="794" r:id="rId74"/>
    <p:sldId id="811" r:id="rId75"/>
    <p:sldId id="812" r:id="rId76"/>
    <p:sldId id="813" r:id="rId77"/>
    <p:sldId id="814" r:id="rId78"/>
    <p:sldId id="815" r:id="rId79"/>
    <p:sldId id="796" r:id="rId80"/>
    <p:sldId id="797" r:id="rId81"/>
    <p:sldId id="798" r:id="rId82"/>
    <p:sldId id="800" r:id="rId83"/>
    <p:sldId id="816" r:id="rId84"/>
    <p:sldId id="817" r:id="rId85"/>
    <p:sldId id="818" r:id="rId86"/>
    <p:sldId id="819" r:id="rId87"/>
    <p:sldId id="801" r:id="rId88"/>
    <p:sldId id="802" r:id="rId89"/>
    <p:sldId id="803" r:id="rId90"/>
    <p:sldId id="806" r:id="rId91"/>
    <p:sldId id="807" r:id="rId92"/>
    <p:sldId id="808" r:id="rId93"/>
    <p:sldId id="820" r:id="rId94"/>
    <p:sldId id="821" r:id="rId95"/>
    <p:sldId id="822" r:id="rId96"/>
    <p:sldId id="823" r:id="rId97"/>
    <p:sldId id="824" r:id="rId98"/>
    <p:sldId id="825" r:id="rId99"/>
    <p:sldId id="758" r:id="rId100"/>
    <p:sldId id="826" r:id="rId101"/>
    <p:sldId id="609" r:id="rId102"/>
    <p:sldId id="610" r:id="rId103"/>
    <p:sldId id="738" r:id="rId104"/>
    <p:sldId id="740" r:id="rId105"/>
    <p:sldId id="741" r:id="rId106"/>
    <p:sldId id="742" r:id="rId107"/>
    <p:sldId id="743" r:id="rId108"/>
    <p:sldId id="744" r:id="rId109"/>
    <p:sldId id="745" r:id="rId110"/>
    <p:sldId id="746" r:id="rId111"/>
    <p:sldId id="747" r:id="rId112"/>
    <p:sldId id="748" r:id="rId113"/>
    <p:sldId id="749" r:id="rId114"/>
    <p:sldId id="750" r:id="rId115"/>
    <p:sldId id="751" r:id="rId116"/>
    <p:sldId id="752" r:id="rId117"/>
    <p:sldId id="753" r:id="rId118"/>
    <p:sldId id="754" r:id="rId119"/>
    <p:sldId id="622" r:id="rId120"/>
    <p:sldId id="623" r:id="rId121"/>
  </p:sldIdLst>
  <p:sldSz cx="12192000" cy="6858000"/>
  <p:notesSz cx="6858000" cy="9144000"/>
  <p:defaultTextStyle>
    <a:defPPr>
      <a:defRPr lang="en-US"/>
    </a:defPPr>
    <a:lvl1pPr marL="0" algn="l" defTabSz="544053" rtl="0" eaLnBrk="1" latinLnBrk="0" hangingPunct="1">
      <a:defRPr sz="2175" kern="1200">
        <a:solidFill>
          <a:schemeClr val="tx1"/>
        </a:solidFill>
        <a:latin typeface="+mn-lt"/>
        <a:ea typeface="+mn-ea"/>
        <a:cs typeface="+mn-cs"/>
      </a:defRPr>
    </a:lvl1pPr>
    <a:lvl2pPr marL="544053" algn="l" defTabSz="544053" rtl="0" eaLnBrk="1" latinLnBrk="0" hangingPunct="1">
      <a:defRPr sz="2175" kern="1200">
        <a:solidFill>
          <a:schemeClr val="tx1"/>
        </a:solidFill>
        <a:latin typeface="+mn-lt"/>
        <a:ea typeface="+mn-ea"/>
        <a:cs typeface="+mn-cs"/>
      </a:defRPr>
    </a:lvl2pPr>
    <a:lvl3pPr marL="1088106" algn="l" defTabSz="544053" rtl="0" eaLnBrk="1" latinLnBrk="0" hangingPunct="1">
      <a:defRPr sz="2175" kern="1200">
        <a:solidFill>
          <a:schemeClr val="tx1"/>
        </a:solidFill>
        <a:latin typeface="+mn-lt"/>
        <a:ea typeface="+mn-ea"/>
        <a:cs typeface="+mn-cs"/>
      </a:defRPr>
    </a:lvl3pPr>
    <a:lvl4pPr marL="1632159" algn="l" defTabSz="544053" rtl="0" eaLnBrk="1" latinLnBrk="0" hangingPunct="1">
      <a:defRPr sz="2175" kern="1200">
        <a:solidFill>
          <a:schemeClr val="tx1"/>
        </a:solidFill>
        <a:latin typeface="+mn-lt"/>
        <a:ea typeface="+mn-ea"/>
        <a:cs typeface="+mn-cs"/>
      </a:defRPr>
    </a:lvl4pPr>
    <a:lvl5pPr marL="2176212" algn="l" defTabSz="544053" rtl="0" eaLnBrk="1" latinLnBrk="0" hangingPunct="1">
      <a:defRPr sz="2175" kern="1200">
        <a:solidFill>
          <a:schemeClr val="tx1"/>
        </a:solidFill>
        <a:latin typeface="+mn-lt"/>
        <a:ea typeface="+mn-ea"/>
        <a:cs typeface="+mn-cs"/>
      </a:defRPr>
    </a:lvl5pPr>
    <a:lvl6pPr marL="2720266" algn="l" defTabSz="544053" rtl="0" eaLnBrk="1" latinLnBrk="0" hangingPunct="1">
      <a:defRPr sz="2175" kern="1200">
        <a:solidFill>
          <a:schemeClr val="tx1"/>
        </a:solidFill>
        <a:latin typeface="+mn-lt"/>
        <a:ea typeface="+mn-ea"/>
        <a:cs typeface="+mn-cs"/>
      </a:defRPr>
    </a:lvl6pPr>
    <a:lvl7pPr marL="3264317" algn="l" defTabSz="544053" rtl="0" eaLnBrk="1" latinLnBrk="0" hangingPunct="1">
      <a:defRPr sz="2175" kern="1200">
        <a:solidFill>
          <a:schemeClr val="tx1"/>
        </a:solidFill>
        <a:latin typeface="+mn-lt"/>
        <a:ea typeface="+mn-ea"/>
        <a:cs typeface="+mn-cs"/>
      </a:defRPr>
    </a:lvl7pPr>
    <a:lvl8pPr marL="3808371" algn="l" defTabSz="544053" rtl="0" eaLnBrk="1" latinLnBrk="0" hangingPunct="1">
      <a:defRPr sz="2175" kern="1200">
        <a:solidFill>
          <a:schemeClr val="tx1"/>
        </a:solidFill>
        <a:latin typeface="+mn-lt"/>
        <a:ea typeface="+mn-ea"/>
        <a:cs typeface="+mn-cs"/>
      </a:defRPr>
    </a:lvl8pPr>
    <a:lvl9pPr marL="4352424" algn="l" defTabSz="544053" rtl="0" eaLnBrk="1" latinLnBrk="0" hangingPunct="1">
      <a:defRPr sz="2175" kern="1200">
        <a:solidFill>
          <a:schemeClr val="tx1"/>
        </a:solidFill>
        <a:latin typeface="+mn-lt"/>
        <a:ea typeface="+mn-ea"/>
        <a:cs typeface="+mn-cs"/>
      </a:defRPr>
    </a:lvl9pPr>
  </p:defaultTextStyle>
  <p:extLst>
    <p:ext uri="{521415D9-36F7-43E2-AB2F-B90AF26B5E84}">
      <p14:sectionLst xmlns:p14="http://schemas.microsoft.com/office/powerpoint/2010/main">
        <p14:section name="Domain 2" id="{C795B3DE-0ECA-C145-A699-3A1E5CEA9001}">
          <p14:sldIdLst>
            <p14:sldId id="612"/>
            <p14:sldId id="588"/>
            <p14:sldId id="756"/>
            <p14:sldId id="259"/>
            <p14:sldId id="591"/>
            <p14:sldId id="613"/>
            <p14:sldId id="624"/>
            <p14:sldId id="625"/>
            <p14:sldId id="626"/>
            <p14:sldId id="627"/>
            <p14:sldId id="601"/>
            <p14:sldId id="759"/>
            <p14:sldId id="628"/>
          </p14:sldIdLst>
        </p14:section>
        <p14:section name="Module 1" id="{491DC918-8F1D-DE44-90FB-C45B21D7D5AF}">
          <p14:sldIdLst>
            <p14:sldId id="266"/>
            <p14:sldId id="267"/>
            <p14:sldId id="760"/>
            <p14:sldId id="761"/>
            <p14:sldId id="614"/>
            <p14:sldId id="762"/>
          </p14:sldIdLst>
        </p14:section>
        <p14:section name="Module 2" id="{8A963C6B-44F5-3240-9233-12547C482439}">
          <p14:sldIdLst>
            <p14:sldId id="615"/>
            <p14:sldId id="616"/>
            <p14:sldId id="763"/>
            <p14:sldId id="764"/>
            <p14:sldId id="765"/>
            <p14:sldId id="766"/>
            <p14:sldId id="767"/>
            <p14:sldId id="768"/>
            <p14:sldId id="769"/>
          </p14:sldIdLst>
        </p14:section>
        <p14:section name="Module 3" id="{3B384158-DD36-E24A-80DD-691EA611E273}">
          <p14:sldIdLst>
            <p14:sldId id="646"/>
            <p14:sldId id="647"/>
            <p14:sldId id="770"/>
            <p14:sldId id="648"/>
          </p14:sldIdLst>
        </p14:section>
        <p14:section name="Module 4" id="{413C4274-8176-C947-9AD9-E4115770B990}">
          <p14:sldIdLst>
            <p14:sldId id="657"/>
            <p14:sldId id="658"/>
            <p14:sldId id="659"/>
            <p14:sldId id="771"/>
            <p14:sldId id="772"/>
            <p14:sldId id="773"/>
            <p14:sldId id="774"/>
          </p14:sldIdLst>
        </p14:section>
        <p14:section name="Module 5" id="{AF1D9E2B-D60C-A24B-A95B-287AFB69D94F}">
          <p14:sldIdLst>
            <p14:sldId id="661"/>
            <p14:sldId id="662"/>
            <p14:sldId id="775"/>
            <p14:sldId id="776"/>
            <p14:sldId id="777"/>
            <p14:sldId id="778"/>
            <p14:sldId id="779"/>
            <p14:sldId id="780"/>
            <p14:sldId id="781"/>
            <p14:sldId id="782"/>
          </p14:sldIdLst>
        </p14:section>
        <p14:section name="Module 6" id="{4E097AF7-1597-8C4F-BE0C-11A187AF8CF3}">
          <p14:sldIdLst>
            <p14:sldId id="676"/>
            <p14:sldId id="677"/>
            <p14:sldId id="783"/>
          </p14:sldIdLst>
        </p14:section>
        <p14:section name="Module 7" id="{58DCBED4-8C34-184A-B17E-859552DFCDFB}">
          <p14:sldIdLst>
            <p14:sldId id="714"/>
            <p14:sldId id="715"/>
            <p14:sldId id="721"/>
            <p14:sldId id="784"/>
            <p14:sldId id="785"/>
            <p14:sldId id="786"/>
            <p14:sldId id="787"/>
            <p14:sldId id="788"/>
            <p14:sldId id="789"/>
          </p14:sldIdLst>
        </p14:section>
        <p14:section name="Module 8" id="{D884743F-608B-D946-93C9-B7ADF9465A83}">
          <p14:sldIdLst>
            <p14:sldId id="722"/>
            <p14:sldId id="723"/>
            <p14:sldId id="724"/>
            <p14:sldId id="725"/>
            <p14:sldId id="790"/>
          </p14:sldIdLst>
        </p14:section>
        <p14:section name="Module 9" id="{E8CFD8F1-2263-FA44-AC38-0B2CF01F06F9}">
          <p14:sldIdLst>
            <p14:sldId id="791"/>
            <p14:sldId id="792"/>
            <p14:sldId id="793"/>
            <p14:sldId id="794"/>
            <p14:sldId id="811"/>
            <p14:sldId id="812"/>
            <p14:sldId id="813"/>
            <p14:sldId id="814"/>
            <p14:sldId id="815"/>
          </p14:sldIdLst>
        </p14:section>
        <p14:section name="Module 10" id="{02A37E1E-20FC-784E-A223-B96BF721E955}">
          <p14:sldIdLst>
            <p14:sldId id="796"/>
            <p14:sldId id="797"/>
            <p14:sldId id="798"/>
            <p14:sldId id="800"/>
            <p14:sldId id="816"/>
            <p14:sldId id="817"/>
            <p14:sldId id="818"/>
            <p14:sldId id="819"/>
          </p14:sldIdLst>
        </p14:section>
        <p14:section name="Module 11" id="{7F533400-A176-F74F-B946-3FB8DD43AB11}">
          <p14:sldIdLst>
            <p14:sldId id="801"/>
            <p14:sldId id="802"/>
            <p14:sldId id="803"/>
          </p14:sldIdLst>
        </p14:section>
        <p14:section name="Module 12" id="{D2E7EB35-762F-CE4A-ABDC-29690F84E326}">
          <p14:sldIdLst>
            <p14:sldId id="806"/>
            <p14:sldId id="807"/>
            <p14:sldId id="808"/>
          </p14:sldIdLst>
        </p14:section>
        <p14:section name="Module 13" id="{B3DCDC99-D9DB-E940-9DD9-5347A617B9E1}">
          <p14:sldIdLst>
            <p14:sldId id="820"/>
            <p14:sldId id="821"/>
            <p14:sldId id="822"/>
            <p14:sldId id="823"/>
            <p14:sldId id="824"/>
            <p14:sldId id="825"/>
          </p14:sldIdLst>
        </p14:section>
        <p14:section name="Module 14" id="{EC42EF8E-3521-0145-BE9F-86E34D0D2877}">
          <p14:sldIdLst>
            <p14:sldId id="758"/>
            <p14:sldId id="826"/>
            <p14:sldId id="609"/>
            <p14:sldId id="610"/>
            <p14:sldId id="738"/>
            <p14:sldId id="740"/>
            <p14:sldId id="741"/>
            <p14:sldId id="742"/>
            <p14:sldId id="743"/>
            <p14:sldId id="744"/>
            <p14:sldId id="745"/>
            <p14:sldId id="746"/>
            <p14:sldId id="747"/>
            <p14:sldId id="748"/>
            <p14:sldId id="749"/>
            <p14:sldId id="750"/>
            <p14:sldId id="751"/>
            <p14:sldId id="752"/>
            <p14:sldId id="753"/>
            <p14:sldId id="754"/>
            <p14:sldId id="622"/>
            <p14:sldId id="62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Tara Zeiler" initials="TZ" lastIdx="12" clrIdx="6">
    <p:extLst/>
  </p:cmAuthor>
  <p:cmAuthor id="1" name="Elaine Hester" initials="EH" lastIdx="40" clrIdx="0"/>
  <p:cmAuthor id="8" name="Christina Kalenderian" initials="" lastIdx="0" clrIdx="7"/>
  <p:cmAuthor id="2" name="Melanie Ann Peck" initials="MP" lastIdx="2" clrIdx="1"/>
  <p:cmAuthor id="3" name="Sara Cardoza" initials="SC" lastIdx="5" clrIdx="2"/>
  <p:cmAuthor id="4" name="Kaitlyn Langenbacher" initials="KL" lastIdx="18" clrIdx="3">
    <p:extLst/>
  </p:cmAuthor>
  <p:cmAuthor id="5" name="gulab" initials="" lastIdx="1" clrIdx="4"/>
  <p:cmAuthor id="6" name="SRM-Delhi" initials="" lastIdx="4"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D600"/>
    <a:srgbClr val="E4E3E8"/>
    <a:srgbClr val="006F52"/>
    <a:srgbClr val="006F53"/>
    <a:srgbClr val="BEBEC0"/>
    <a:srgbClr val="F7F7F9"/>
    <a:srgbClr val="D1D2D0"/>
    <a:srgbClr val="464646"/>
    <a:srgbClr val="898989"/>
    <a:srgbClr val="8925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78" autoAdjust="0"/>
    <p:restoredTop sz="93841" autoAdjust="0"/>
  </p:normalViewPr>
  <p:slideViewPr>
    <p:cSldViewPr snapToGrid="0">
      <p:cViewPr varScale="1">
        <p:scale>
          <a:sx n="81" d="100"/>
          <a:sy n="81" d="100"/>
        </p:scale>
        <p:origin x="360" y="84"/>
      </p:cViewPr>
      <p:guideLst>
        <p:guide orient="horz" pos="2160"/>
        <p:guide pos="3840"/>
      </p:guideLst>
    </p:cSldViewPr>
  </p:slideViewPr>
  <p:notesTextViewPr>
    <p:cViewPr>
      <p:scale>
        <a:sx n="1" d="1"/>
        <a:sy n="1" d="1"/>
      </p:scale>
      <p:origin x="0" y="0"/>
    </p:cViewPr>
  </p:notesTextViewPr>
  <p:sorterViewPr>
    <p:cViewPr>
      <p:scale>
        <a:sx n="84" d="100"/>
        <a:sy n="84" d="100"/>
      </p:scale>
      <p:origin x="0" y="-67086"/>
    </p:cViewPr>
  </p:sorterViewPr>
  <p:notesViewPr>
    <p:cSldViewPr snapToGrid="0" snapToObjects="1">
      <p:cViewPr varScale="1">
        <p:scale>
          <a:sx n="102" d="100"/>
          <a:sy n="102" d="100"/>
        </p:scale>
        <p:origin x="-3056"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commentAuthors" Target="commentAuthor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12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8-02-26T08:51:50.922" idx="18">
    <p:pos x="-1" y="10"/>
    <p:text>Please replace this image with high resloution image</p:text>
    <p:extLst mod="1">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B4DC6-8984-8D4F-BFE6-2AD0044EE05D}" type="doc">
      <dgm:prSet loTypeId="urn:microsoft.com/office/officeart/2008/layout/LinedList" loCatId="" qsTypeId="urn:microsoft.com/office/officeart/2005/8/quickstyle/simple1" qsCatId="simple" csTypeId="urn:microsoft.com/office/officeart/2005/8/colors/accent5_1" csCatId="accent5" phldr="1"/>
      <dgm:spPr/>
      <dgm:t>
        <a:bodyPr/>
        <a:lstStyle/>
        <a:p>
          <a:endParaRPr lang="en-US"/>
        </a:p>
      </dgm:t>
    </dgm:pt>
    <dgm:pt modelId="{5D660080-36C7-2A44-BC6F-61FEB712CAD9}">
      <dgm:prSet custT="1"/>
      <dgm:spPr>
        <a:solidFill>
          <a:srgbClr val="F7F7F9"/>
        </a:solidFill>
      </dgm:spPr>
      <dgm:t>
        <a:bodyPr anchor="ctr"/>
        <a:lstStyle/>
        <a:p>
          <a:pPr rtl="0"/>
          <a:r>
            <a:rPr lang="en-US" sz="2400" b="1" dirty="0">
              <a:latin typeface="Open Sans Semibold"/>
              <a:cs typeface="Open Sans Semibold"/>
            </a:rPr>
            <a:t>Domain 1: </a:t>
          </a:r>
          <a:r>
            <a:rPr lang="en-US" sz="2400" b="0" dirty="0">
              <a:latin typeface="Open Sans Semibold"/>
              <a:cs typeface="Open Sans Semibold"/>
            </a:rPr>
            <a:t>Security and Risk Management</a:t>
          </a:r>
        </a:p>
      </dgm:t>
    </dgm:pt>
    <dgm:pt modelId="{097C7F3D-DD80-BD49-A21E-62C258C76CCE}" type="parTrans" cxnId="{4AE6B1EC-3E85-8E45-8F45-4A9B5F9CE79F}">
      <dgm:prSet/>
      <dgm:spPr/>
      <dgm:t>
        <a:bodyPr/>
        <a:lstStyle/>
        <a:p>
          <a:endParaRPr lang="en-US"/>
        </a:p>
      </dgm:t>
    </dgm:pt>
    <dgm:pt modelId="{C0FB1487-ED60-CB47-8E8D-C7287C9AD3DC}" type="sibTrans" cxnId="{4AE6B1EC-3E85-8E45-8F45-4A9B5F9CE79F}">
      <dgm:prSet/>
      <dgm:spPr/>
      <dgm:t>
        <a:bodyPr/>
        <a:lstStyle/>
        <a:p>
          <a:endParaRPr lang="en-US"/>
        </a:p>
      </dgm:t>
    </dgm:pt>
    <dgm:pt modelId="{9E887B32-6FA9-284C-8EA3-BE393E3A8AC7}">
      <dgm:prSet custT="1"/>
      <dgm:spPr>
        <a:solidFill>
          <a:srgbClr val="F7F7F9"/>
        </a:solidFill>
      </dgm:spPr>
      <dgm:t>
        <a:bodyPr anchor="ctr"/>
        <a:lstStyle/>
        <a:p>
          <a:pPr rtl="0"/>
          <a:r>
            <a:rPr lang="en-US" sz="2400" b="1" dirty="0">
              <a:solidFill>
                <a:srgbClr val="000000"/>
              </a:solidFill>
              <a:latin typeface="Open Sans Semibold"/>
              <a:cs typeface="Open Sans Semibold"/>
            </a:rPr>
            <a:t>Domain 2: </a:t>
          </a:r>
          <a:r>
            <a:rPr lang="en-US" sz="2400" b="0" dirty="0">
              <a:solidFill>
                <a:srgbClr val="000000"/>
              </a:solidFill>
              <a:latin typeface="Open Sans Semibold"/>
              <a:cs typeface="Open Sans Semibold"/>
            </a:rPr>
            <a:t>Asset Security</a:t>
          </a:r>
        </a:p>
      </dgm:t>
    </dgm:pt>
    <dgm:pt modelId="{984C873E-CAB9-834F-A13E-1765BFE6BC10}" type="parTrans" cxnId="{A3B46446-9D2C-624A-B6FA-C96EB32BA233}">
      <dgm:prSet/>
      <dgm:spPr/>
      <dgm:t>
        <a:bodyPr/>
        <a:lstStyle/>
        <a:p>
          <a:endParaRPr lang="en-US"/>
        </a:p>
      </dgm:t>
    </dgm:pt>
    <dgm:pt modelId="{7444DA42-6FEC-4A46-9794-AADFC8EB6E4F}" type="sibTrans" cxnId="{A3B46446-9D2C-624A-B6FA-C96EB32BA233}">
      <dgm:prSet/>
      <dgm:spPr/>
      <dgm:t>
        <a:bodyPr/>
        <a:lstStyle/>
        <a:p>
          <a:endParaRPr lang="en-US"/>
        </a:p>
      </dgm:t>
    </dgm:pt>
    <dgm:pt modelId="{54AAC4BB-C02D-5548-97FF-C2DFDF2637B8}">
      <dgm:prSet custT="1"/>
      <dgm:spPr>
        <a:solidFill>
          <a:srgbClr val="F7F7F9"/>
        </a:solidFill>
      </dgm:spPr>
      <dgm:t>
        <a:bodyPr anchor="ctr"/>
        <a:lstStyle/>
        <a:p>
          <a:pPr rtl="0"/>
          <a:r>
            <a:rPr lang="en-US" sz="2400" b="1" dirty="0">
              <a:latin typeface="Open Sans Semibold"/>
              <a:cs typeface="Open Sans Semibold"/>
            </a:rPr>
            <a:t>Domain 3: </a:t>
          </a:r>
          <a:r>
            <a:rPr lang="en-US" sz="2400" b="0" dirty="0">
              <a:latin typeface="Open Sans Semibold"/>
              <a:cs typeface="Open Sans Semibold"/>
            </a:rPr>
            <a:t>Security Architecture and Engineering</a:t>
          </a:r>
        </a:p>
      </dgm:t>
    </dgm:pt>
    <dgm:pt modelId="{D2450336-B064-E840-AB61-E8240D67E240}" type="parTrans" cxnId="{BBC58CEF-10BE-A844-B1C5-4CE832174D4D}">
      <dgm:prSet/>
      <dgm:spPr/>
      <dgm:t>
        <a:bodyPr/>
        <a:lstStyle/>
        <a:p>
          <a:endParaRPr lang="en-US"/>
        </a:p>
      </dgm:t>
    </dgm:pt>
    <dgm:pt modelId="{7B706801-3838-6147-BA1C-ABF8114C7E39}" type="sibTrans" cxnId="{BBC58CEF-10BE-A844-B1C5-4CE832174D4D}">
      <dgm:prSet/>
      <dgm:spPr/>
      <dgm:t>
        <a:bodyPr/>
        <a:lstStyle/>
        <a:p>
          <a:endParaRPr lang="en-US"/>
        </a:p>
      </dgm:t>
    </dgm:pt>
    <dgm:pt modelId="{840AFEC2-FF39-D843-BBCE-299F27507266}">
      <dgm:prSet custT="1"/>
      <dgm:spPr>
        <a:solidFill>
          <a:srgbClr val="F7F7F9"/>
        </a:solidFill>
      </dgm:spPr>
      <dgm:t>
        <a:bodyPr anchor="ctr"/>
        <a:lstStyle/>
        <a:p>
          <a:pPr rtl="0"/>
          <a:r>
            <a:rPr lang="en-US" sz="2400" b="1" dirty="0">
              <a:latin typeface="Open Sans Semibold"/>
              <a:cs typeface="Open Sans Semibold"/>
            </a:rPr>
            <a:t>Domain 4: </a:t>
          </a:r>
          <a:r>
            <a:rPr lang="en-US" sz="2400" b="0" dirty="0">
              <a:latin typeface="Open Sans Semibold"/>
              <a:cs typeface="Open Sans Semibold"/>
            </a:rPr>
            <a:t>Communication and Network Security</a:t>
          </a:r>
        </a:p>
      </dgm:t>
    </dgm:pt>
    <dgm:pt modelId="{5F16C5E0-078D-CB4F-957C-B5A9F61494B0}" type="parTrans" cxnId="{6C8E6F18-DD06-5D41-AF05-3A0C7FE8CC70}">
      <dgm:prSet/>
      <dgm:spPr/>
      <dgm:t>
        <a:bodyPr/>
        <a:lstStyle/>
        <a:p>
          <a:endParaRPr lang="en-US"/>
        </a:p>
      </dgm:t>
    </dgm:pt>
    <dgm:pt modelId="{FD2007B5-CC5F-B24D-849B-73B72F923581}" type="sibTrans" cxnId="{6C8E6F18-DD06-5D41-AF05-3A0C7FE8CC70}">
      <dgm:prSet/>
      <dgm:spPr/>
      <dgm:t>
        <a:bodyPr/>
        <a:lstStyle/>
        <a:p>
          <a:endParaRPr lang="en-US"/>
        </a:p>
      </dgm:t>
    </dgm:pt>
    <dgm:pt modelId="{F73219DE-00BF-F049-A708-81C2D16E64AD}">
      <dgm:prSet custT="1"/>
      <dgm:spPr>
        <a:solidFill>
          <a:srgbClr val="F7F7F9"/>
        </a:solidFill>
      </dgm:spPr>
      <dgm:t>
        <a:bodyPr anchor="ctr"/>
        <a:lstStyle/>
        <a:p>
          <a:pPr rtl="0"/>
          <a:r>
            <a:rPr lang="en-US" sz="2400" b="1" dirty="0">
              <a:latin typeface="Open Sans Semibold"/>
              <a:cs typeface="Open Sans Semibold"/>
            </a:rPr>
            <a:t>Domain 5: </a:t>
          </a:r>
          <a:r>
            <a:rPr lang="en-US" sz="2400" b="0" dirty="0">
              <a:latin typeface="Open Sans Semibold"/>
              <a:cs typeface="Open Sans Semibold"/>
            </a:rPr>
            <a:t>Identity and </a:t>
          </a:r>
          <a:r>
            <a:rPr lang="en-US" sz="2400" b="0">
              <a:latin typeface="Open Sans Semibold"/>
              <a:cs typeface="Open Sans Semibold"/>
            </a:rPr>
            <a:t>Access Management (IAM)</a:t>
          </a:r>
          <a:endParaRPr lang="en-US" sz="2400" b="0" dirty="0">
            <a:latin typeface="Open Sans Semibold"/>
            <a:cs typeface="Open Sans Semibold"/>
          </a:endParaRPr>
        </a:p>
      </dgm:t>
    </dgm:pt>
    <dgm:pt modelId="{FBF04215-E306-1B44-B7C1-7CE2622C9B7E}" type="parTrans" cxnId="{0EEF45D7-7C11-B94A-9D60-8CB7743F8418}">
      <dgm:prSet/>
      <dgm:spPr/>
      <dgm:t>
        <a:bodyPr/>
        <a:lstStyle/>
        <a:p>
          <a:endParaRPr lang="en-US"/>
        </a:p>
      </dgm:t>
    </dgm:pt>
    <dgm:pt modelId="{5002A148-968E-294A-BFD7-2310BAC1D7B7}" type="sibTrans" cxnId="{0EEF45D7-7C11-B94A-9D60-8CB7743F8418}">
      <dgm:prSet/>
      <dgm:spPr/>
      <dgm:t>
        <a:bodyPr/>
        <a:lstStyle/>
        <a:p>
          <a:endParaRPr lang="en-US"/>
        </a:p>
      </dgm:t>
    </dgm:pt>
    <dgm:pt modelId="{281D34A8-16D4-7742-B83C-1D2ECFA8F248}">
      <dgm:prSet custT="1"/>
      <dgm:spPr>
        <a:solidFill>
          <a:srgbClr val="F7F7F9"/>
        </a:solidFill>
      </dgm:spPr>
      <dgm:t>
        <a:bodyPr anchor="ctr"/>
        <a:lstStyle/>
        <a:p>
          <a:r>
            <a:rPr lang="en-US" sz="2400" b="1" dirty="0">
              <a:latin typeface="Open Sans Semibold"/>
              <a:cs typeface="Open Sans Semibold"/>
            </a:rPr>
            <a:t>Domain 6: </a:t>
          </a:r>
          <a:r>
            <a:rPr lang="en-US" sz="2400" b="0" dirty="0">
              <a:latin typeface="Open Sans Semibold"/>
              <a:cs typeface="Open Sans Semibold"/>
            </a:rPr>
            <a:t>Security Assessment and Testing</a:t>
          </a:r>
        </a:p>
      </dgm:t>
    </dgm:pt>
    <dgm:pt modelId="{C7502B2C-5CC5-3E47-9DE4-FEFCDEC2175D}" type="sibTrans" cxnId="{EC070DFD-EE78-3A45-B45F-89E172B6A8C8}">
      <dgm:prSet/>
      <dgm:spPr/>
      <dgm:t>
        <a:bodyPr/>
        <a:lstStyle/>
        <a:p>
          <a:endParaRPr lang="en-US"/>
        </a:p>
      </dgm:t>
    </dgm:pt>
    <dgm:pt modelId="{5C4A8482-B950-E54A-B31C-00FA8857679F}" type="parTrans" cxnId="{EC070DFD-EE78-3A45-B45F-89E172B6A8C8}">
      <dgm:prSet/>
      <dgm:spPr/>
      <dgm:t>
        <a:bodyPr/>
        <a:lstStyle/>
        <a:p>
          <a:endParaRPr lang="en-US"/>
        </a:p>
      </dgm:t>
    </dgm:pt>
    <dgm:pt modelId="{64192E63-EEBC-B14A-B10E-63169B604297}">
      <dgm:prSet/>
      <dgm:spPr/>
      <dgm:t>
        <a:bodyPr/>
        <a:lstStyle/>
        <a:p>
          <a:endParaRPr lang="en-US"/>
        </a:p>
      </dgm:t>
    </dgm:pt>
    <dgm:pt modelId="{F1641237-430C-3741-89EA-65A7918C6839}" type="parTrans" cxnId="{819F81EC-3147-1D42-9995-BA68664D0E7B}">
      <dgm:prSet/>
      <dgm:spPr/>
      <dgm:t>
        <a:bodyPr/>
        <a:lstStyle/>
        <a:p>
          <a:endParaRPr lang="en-US"/>
        </a:p>
      </dgm:t>
    </dgm:pt>
    <dgm:pt modelId="{3E416C6E-C4F8-DF40-8522-10088C8135B9}" type="sibTrans" cxnId="{819F81EC-3147-1D42-9995-BA68664D0E7B}">
      <dgm:prSet/>
      <dgm:spPr/>
      <dgm:t>
        <a:bodyPr/>
        <a:lstStyle/>
        <a:p>
          <a:endParaRPr lang="en-US"/>
        </a:p>
      </dgm:t>
    </dgm:pt>
    <dgm:pt modelId="{F03109A8-D8B1-E646-9F43-8700562218FB}" type="pres">
      <dgm:prSet presAssocID="{CFAB4DC6-8984-8D4F-BFE6-2AD0044EE05D}" presName="vert0" presStyleCnt="0">
        <dgm:presLayoutVars>
          <dgm:dir/>
          <dgm:animOne val="branch"/>
          <dgm:animLvl val="lvl"/>
        </dgm:presLayoutVars>
      </dgm:prSet>
      <dgm:spPr/>
    </dgm:pt>
    <dgm:pt modelId="{2B7A0789-F780-5D41-82E2-6001E6082878}" type="pres">
      <dgm:prSet presAssocID="{5D660080-36C7-2A44-BC6F-61FEB712CAD9}" presName="thickLine" presStyleLbl="alignNode1" presStyleIdx="0" presStyleCnt="7"/>
      <dgm:spPr>
        <a:ln>
          <a:solidFill>
            <a:srgbClr val="FFFFFF"/>
          </a:solidFill>
        </a:ln>
      </dgm:spPr>
    </dgm:pt>
    <dgm:pt modelId="{28B02803-7E30-8844-A47E-ABC5B47220C9}" type="pres">
      <dgm:prSet presAssocID="{5D660080-36C7-2A44-BC6F-61FEB712CAD9}" presName="horz1" presStyleCnt="0"/>
      <dgm:spPr/>
    </dgm:pt>
    <dgm:pt modelId="{1858FC74-4C3B-8C4E-AD18-F4DDE5356352}" type="pres">
      <dgm:prSet presAssocID="{5D660080-36C7-2A44-BC6F-61FEB712CAD9}" presName="tx1" presStyleLbl="revTx" presStyleIdx="0" presStyleCnt="7"/>
      <dgm:spPr/>
    </dgm:pt>
    <dgm:pt modelId="{C6D6577B-3B5E-654A-9156-DFB3B1035A6B}" type="pres">
      <dgm:prSet presAssocID="{5D660080-36C7-2A44-BC6F-61FEB712CAD9}" presName="vert1" presStyleCnt="0"/>
      <dgm:spPr/>
    </dgm:pt>
    <dgm:pt modelId="{81B6FAE2-23E4-4546-AD04-5A1B7DB6ED86}" type="pres">
      <dgm:prSet presAssocID="{9E887B32-6FA9-284C-8EA3-BE393E3A8AC7}" presName="thickLine" presStyleLbl="alignNode1" presStyleIdx="1" presStyleCnt="7"/>
      <dgm:spPr>
        <a:ln>
          <a:solidFill>
            <a:schemeClr val="bg1"/>
          </a:solidFill>
        </a:ln>
      </dgm:spPr>
    </dgm:pt>
    <dgm:pt modelId="{18DBD1DD-59DF-9E49-917D-E2E33B39F1F5}" type="pres">
      <dgm:prSet presAssocID="{9E887B32-6FA9-284C-8EA3-BE393E3A8AC7}" presName="horz1" presStyleCnt="0"/>
      <dgm:spPr/>
    </dgm:pt>
    <dgm:pt modelId="{72098F93-2631-3946-8309-625790F0C226}" type="pres">
      <dgm:prSet presAssocID="{9E887B32-6FA9-284C-8EA3-BE393E3A8AC7}" presName="tx1" presStyleLbl="revTx" presStyleIdx="1" presStyleCnt="7"/>
      <dgm:spPr/>
    </dgm:pt>
    <dgm:pt modelId="{CC94D176-746E-A44B-BF2F-514A7DB394E7}" type="pres">
      <dgm:prSet presAssocID="{9E887B32-6FA9-284C-8EA3-BE393E3A8AC7}" presName="vert1" presStyleCnt="0"/>
      <dgm:spPr/>
    </dgm:pt>
    <dgm:pt modelId="{9CC527D9-3328-1844-BDFB-663FBB123147}" type="pres">
      <dgm:prSet presAssocID="{54AAC4BB-C02D-5548-97FF-C2DFDF2637B8}" presName="thickLine" presStyleLbl="alignNode1" presStyleIdx="2" presStyleCnt="7"/>
      <dgm:spPr>
        <a:ln>
          <a:solidFill>
            <a:srgbClr val="FFFFFF"/>
          </a:solidFill>
        </a:ln>
      </dgm:spPr>
    </dgm:pt>
    <dgm:pt modelId="{F38C55B2-7E90-084A-A690-622E918C0F73}" type="pres">
      <dgm:prSet presAssocID="{54AAC4BB-C02D-5548-97FF-C2DFDF2637B8}" presName="horz1" presStyleCnt="0"/>
      <dgm:spPr/>
    </dgm:pt>
    <dgm:pt modelId="{4C74A29A-2FB0-A14A-AD53-59D5FC2432F2}" type="pres">
      <dgm:prSet presAssocID="{54AAC4BB-C02D-5548-97FF-C2DFDF2637B8}" presName="tx1" presStyleLbl="revTx" presStyleIdx="2" presStyleCnt="7"/>
      <dgm:spPr/>
    </dgm:pt>
    <dgm:pt modelId="{BB030912-708A-D84F-9526-AC19BC420F12}" type="pres">
      <dgm:prSet presAssocID="{54AAC4BB-C02D-5548-97FF-C2DFDF2637B8}" presName="vert1" presStyleCnt="0"/>
      <dgm:spPr/>
    </dgm:pt>
    <dgm:pt modelId="{0A3154CB-248A-C741-AF88-27F9F85BF046}" type="pres">
      <dgm:prSet presAssocID="{840AFEC2-FF39-D843-BBCE-299F27507266}" presName="thickLine" presStyleLbl="alignNode1" presStyleIdx="3" presStyleCnt="7"/>
      <dgm:spPr>
        <a:ln>
          <a:solidFill>
            <a:srgbClr val="FFFFFF"/>
          </a:solidFill>
        </a:ln>
      </dgm:spPr>
    </dgm:pt>
    <dgm:pt modelId="{8C9F85AB-4817-1644-94BB-BCBE49ED011C}" type="pres">
      <dgm:prSet presAssocID="{840AFEC2-FF39-D843-BBCE-299F27507266}" presName="horz1" presStyleCnt="0"/>
      <dgm:spPr/>
    </dgm:pt>
    <dgm:pt modelId="{3F1BEDE9-6224-334F-8391-0198328B3E1D}" type="pres">
      <dgm:prSet presAssocID="{840AFEC2-FF39-D843-BBCE-299F27507266}" presName="tx1" presStyleLbl="revTx" presStyleIdx="3" presStyleCnt="7"/>
      <dgm:spPr/>
    </dgm:pt>
    <dgm:pt modelId="{8385E50F-6F8A-B040-A631-917DEB8D9911}" type="pres">
      <dgm:prSet presAssocID="{840AFEC2-FF39-D843-BBCE-299F27507266}" presName="vert1" presStyleCnt="0"/>
      <dgm:spPr/>
    </dgm:pt>
    <dgm:pt modelId="{B1F0A441-036A-4D48-A20D-78DDE49BA465}" type="pres">
      <dgm:prSet presAssocID="{F73219DE-00BF-F049-A708-81C2D16E64AD}" presName="thickLine" presStyleLbl="alignNode1" presStyleIdx="4" presStyleCnt="7"/>
      <dgm:spPr>
        <a:ln>
          <a:solidFill>
            <a:srgbClr val="FFFFFF"/>
          </a:solidFill>
        </a:ln>
      </dgm:spPr>
    </dgm:pt>
    <dgm:pt modelId="{2359C065-C4E4-4441-8BA7-7A1028E83A0F}" type="pres">
      <dgm:prSet presAssocID="{F73219DE-00BF-F049-A708-81C2D16E64AD}" presName="horz1" presStyleCnt="0"/>
      <dgm:spPr/>
    </dgm:pt>
    <dgm:pt modelId="{9056C052-B14B-C94D-8A57-3371D85E6F5D}" type="pres">
      <dgm:prSet presAssocID="{F73219DE-00BF-F049-A708-81C2D16E64AD}" presName="tx1" presStyleLbl="revTx" presStyleIdx="4" presStyleCnt="7" custLinFactNeighborX="-814"/>
      <dgm:spPr/>
    </dgm:pt>
    <dgm:pt modelId="{9A567801-6D10-BD40-BD57-F9E110957977}" type="pres">
      <dgm:prSet presAssocID="{F73219DE-00BF-F049-A708-81C2D16E64AD}" presName="vert1" presStyleCnt="0"/>
      <dgm:spPr/>
    </dgm:pt>
    <dgm:pt modelId="{72A14F80-AACE-B84B-A9E8-95CC5EE1AD32}" type="pres">
      <dgm:prSet presAssocID="{281D34A8-16D4-7742-B83C-1D2ECFA8F248}" presName="thickLine" presStyleLbl="alignNode1" presStyleIdx="5" presStyleCnt="7"/>
      <dgm:spPr>
        <a:ln>
          <a:solidFill>
            <a:srgbClr val="FFFFFF"/>
          </a:solidFill>
        </a:ln>
      </dgm:spPr>
    </dgm:pt>
    <dgm:pt modelId="{04E1DDE2-FA18-404B-BE9F-91425E6B89D5}" type="pres">
      <dgm:prSet presAssocID="{281D34A8-16D4-7742-B83C-1D2ECFA8F248}" presName="horz1" presStyleCnt="0"/>
      <dgm:spPr/>
    </dgm:pt>
    <dgm:pt modelId="{C63EBCB4-B97C-B547-BA70-CC52993AAE0C}" type="pres">
      <dgm:prSet presAssocID="{281D34A8-16D4-7742-B83C-1D2ECFA8F248}" presName="tx1" presStyleLbl="revTx" presStyleIdx="5" presStyleCnt="7"/>
      <dgm:spPr/>
    </dgm:pt>
    <dgm:pt modelId="{D07656D6-852B-3B43-B05F-B1E2B7E7889E}" type="pres">
      <dgm:prSet presAssocID="{281D34A8-16D4-7742-B83C-1D2ECFA8F248}" presName="vert1" presStyleCnt="0"/>
      <dgm:spPr/>
    </dgm:pt>
    <dgm:pt modelId="{1621A777-1D87-8247-A34C-17EBFCD24916}" type="pres">
      <dgm:prSet presAssocID="{64192E63-EEBC-B14A-B10E-63169B604297}" presName="thickLine" presStyleLbl="alignNode1" presStyleIdx="6" presStyleCnt="7"/>
      <dgm:spPr>
        <a:ln>
          <a:solidFill>
            <a:srgbClr val="FFFFFF"/>
          </a:solidFill>
        </a:ln>
      </dgm:spPr>
    </dgm:pt>
    <dgm:pt modelId="{BA740DDE-49FC-C74F-A08B-1FC6A41B5DF2}" type="pres">
      <dgm:prSet presAssocID="{64192E63-EEBC-B14A-B10E-63169B604297}" presName="horz1" presStyleCnt="0"/>
      <dgm:spPr/>
    </dgm:pt>
    <dgm:pt modelId="{4EEA16FA-48C5-C24B-A4D8-B76F9A35E3C1}" type="pres">
      <dgm:prSet presAssocID="{64192E63-EEBC-B14A-B10E-63169B604297}" presName="tx1" presStyleLbl="revTx" presStyleIdx="6" presStyleCnt="7"/>
      <dgm:spPr/>
    </dgm:pt>
    <dgm:pt modelId="{F296DA24-0A69-DC44-99FC-D05FC8632C2F}" type="pres">
      <dgm:prSet presAssocID="{64192E63-EEBC-B14A-B10E-63169B604297}" presName="vert1" presStyleCnt="0"/>
      <dgm:spPr/>
    </dgm:pt>
  </dgm:ptLst>
  <dgm:cxnLst>
    <dgm:cxn modelId="{57A58104-7401-4346-ADA8-E4C20630D8C1}" type="presOf" srcId="{9E887B32-6FA9-284C-8EA3-BE393E3A8AC7}" destId="{72098F93-2631-3946-8309-625790F0C226}" srcOrd="0" destOrd="0" presId="urn:microsoft.com/office/officeart/2008/layout/LinedList"/>
    <dgm:cxn modelId="{6C8E6F18-DD06-5D41-AF05-3A0C7FE8CC70}" srcId="{CFAB4DC6-8984-8D4F-BFE6-2AD0044EE05D}" destId="{840AFEC2-FF39-D843-BBCE-299F27507266}" srcOrd="3" destOrd="0" parTransId="{5F16C5E0-078D-CB4F-957C-B5A9F61494B0}" sibTransId="{FD2007B5-CC5F-B24D-849B-73B72F923581}"/>
    <dgm:cxn modelId="{64CEBD1B-C920-0E4D-91BD-DE470A405FDD}" type="presOf" srcId="{F73219DE-00BF-F049-A708-81C2D16E64AD}" destId="{9056C052-B14B-C94D-8A57-3371D85E6F5D}" srcOrd="0" destOrd="0" presId="urn:microsoft.com/office/officeart/2008/layout/LinedList"/>
    <dgm:cxn modelId="{F63C585E-6A5C-F641-9339-7C28AF260EDB}" type="presOf" srcId="{64192E63-EEBC-B14A-B10E-63169B604297}" destId="{4EEA16FA-48C5-C24B-A4D8-B76F9A35E3C1}" srcOrd="0" destOrd="0" presId="urn:microsoft.com/office/officeart/2008/layout/LinedList"/>
    <dgm:cxn modelId="{A3B46446-9D2C-624A-B6FA-C96EB32BA233}" srcId="{CFAB4DC6-8984-8D4F-BFE6-2AD0044EE05D}" destId="{9E887B32-6FA9-284C-8EA3-BE393E3A8AC7}" srcOrd="1" destOrd="0" parTransId="{984C873E-CAB9-834F-A13E-1765BFE6BC10}" sibTransId="{7444DA42-6FEC-4A46-9794-AADFC8EB6E4F}"/>
    <dgm:cxn modelId="{6C6EB489-BF38-F848-92C8-88A08E79E313}" type="presOf" srcId="{840AFEC2-FF39-D843-BBCE-299F27507266}" destId="{3F1BEDE9-6224-334F-8391-0198328B3E1D}" srcOrd="0" destOrd="0" presId="urn:microsoft.com/office/officeart/2008/layout/LinedList"/>
    <dgm:cxn modelId="{64C217A2-105A-0745-A0D1-5523E7CEE845}" type="presOf" srcId="{54AAC4BB-C02D-5548-97FF-C2DFDF2637B8}" destId="{4C74A29A-2FB0-A14A-AD53-59D5FC2432F2}" srcOrd="0" destOrd="0" presId="urn:microsoft.com/office/officeart/2008/layout/LinedList"/>
    <dgm:cxn modelId="{9357A2B1-7A60-5D41-9F4A-BCE6F917DEA6}" type="presOf" srcId="{CFAB4DC6-8984-8D4F-BFE6-2AD0044EE05D}" destId="{F03109A8-D8B1-E646-9F43-8700562218FB}" srcOrd="0" destOrd="0" presId="urn:microsoft.com/office/officeart/2008/layout/LinedList"/>
    <dgm:cxn modelId="{A20571D3-C02E-6042-9132-175976242982}" type="presOf" srcId="{281D34A8-16D4-7742-B83C-1D2ECFA8F248}" destId="{C63EBCB4-B97C-B547-BA70-CC52993AAE0C}" srcOrd="0" destOrd="0" presId="urn:microsoft.com/office/officeart/2008/layout/LinedList"/>
    <dgm:cxn modelId="{0EEF45D7-7C11-B94A-9D60-8CB7743F8418}" srcId="{CFAB4DC6-8984-8D4F-BFE6-2AD0044EE05D}" destId="{F73219DE-00BF-F049-A708-81C2D16E64AD}" srcOrd="4" destOrd="0" parTransId="{FBF04215-E306-1B44-B7C1-7CE2622C9B7E}" sibTransId="{5002A148-968E-294A-BFD7-2310BAC1D7B7}"/>
    <dgm:cxn modelId="{819F81EC-3147-1D42-9995-BA68664D0E7B}" srcId="{CFAB4DC6-8984-8D4F-BFE6-2AD0044EE05D}" destId="{64192E63-EEBC-B14A-B10E-63169B604297}" srcOrd="6" destOrd="0" parTransId="{F1641237-430C-3741-89EA-65A7918C6839}" sibTransId="{3E416C6E-C4F8-DF40-8522-10088C8135B9}"/>
    <dgm:cxn modelId="{4AE6B1EC-3E85-8E45-8F45-4A9B5F9CE79F}" srcId="{CFAB4DC6-8984-8D4F-BFE6-2AD0044EE05D}" destId="{5D660080-36C7-2A44-BC6F-61FEB712CAD9}" srcOrd="0" destOrd="0" parTransId="{097C7F3D-DD80-BD49-A21E-62C258C76CCE}" sibTransId="{C0FB1487-ED60-CB47-8E8D-C7287C9AD3DC}"/>
    <dgm:cxn modelId="{F4491BED-BE13-2049-AF65-342BC37F9B47}" type="presOf" srcId="{5D660080-36C7-2A44-BC6F-61FEB712CAD9}" destId="{1858FC74-4C3B-8C4E-AD18-F4DDE5356352}" srcOrd="0" destOrd="0" presId="urn:microsoft.com/office/officeart/2008/layout/LinedList"/>
    <dgm:cxn modelId="{BBC58CEF-10BE-A844-B1C5-4CE832174D4D}" srcId="{CFAB4DC6-8984-8D4F-BFE6-2AD0044EE05D}" destId="{54AAC4BB-C02D-5548-97FF-C2DFDF2637B8}" srcOrd="2" destOrd="0" parTransId="{D2450336-B064-E840-AB61-E8240D67E240}" sibTransId="{7B706801-3838-6147-BA1C-ABF8114C7E39}"/>
    <dgm:cxn modelId="{EC070DFD-EE78-3A45-B45F-89E172B6A8C8}" srcId="{CFAB4DC6-8984-8D4F-BFE6-2AD0044EE05D}" destId="{281D34A8-16D4-7742-B83C-1D2ECFA8F248}" srcOrd="5" destOrd="0" parTransId="{5C4A8482-B950-E54A-B31C-00FA8857679F}" sibTransId="{C7502B2C-5CC5-3E47-9DE4-FEFCDEC2175D}"/>
    <dgm:cxn modelId="{5661B898-B4B8-254E-A985-8F8A453EE0DF}" type="presParOf" srcId="{F03109A8-D8B1-E646-9F43-8700562218FB}" destId="{2B7A0789-F780-5D41-82E2-6001E6082878}" srcOrd="0" destOrd="0" presId="urn:microsoft.com/office/officeart/2008/layout/LinedList"/>
    <dgm:cxn modelId="{82062C55-7B1A-7644-A494-184F4A072ED0}" type="presParOf" srcId="{F03109A8-D8B1-E646-9F43-8700562218FB}" destId="{28B02803-7E30-8844-A47E-ABC5B47220C9}" srcOrd="1" destOrd="0" presId="urn:microsoft.com/office/officeart/2008/layout/LinedList"/>
    <dgm:cxn modelId="{31A085EF-FCE4-5741-A9E1-B20631A815B3}" type="presParOf" srcId="{28B02803-7E30-8844-A47E-ABC5B47220C9}" destId="{1858FC74-4C3B-8C4E-AD18-F4DDE5356352}" srcOrd="0" destOrd="0" presId="urn:microsoft.com/office/officeart/2008/layout/LinedList"/>
    <dgm:cxn modelId="{C4983ECA-A6DD-0940-B5B5-B54C32E3A9DB}" type="presParOf" srcId="{28B02803-7E30-8844-A47E-ABC5B47220C9}" destId="{C6D6577B-3B5E-654A-9156-DFB3B1035A6B}" srcOrd="1" destOrd="0" presId="urn:microsoft.com/office/officeart/2008/layout/LinedList"/>
    <dgm:cxn modelId="{E0018040-3C5F-F646-8F2A-89891034B350}" type="presParOf" srcId="{F03109A8-D8B1-E646-9F43-8700562218FB}" destId="{81B6FAE2-23E4-4546-AD04-5A1B7DB6ED86}" srcOrd="2" destOrd="0" presId="urn:microsoft.com/office/officeart/2008/layout/LinedList"/>
    <dgm:cxn modelId="{11B44C17-E844-4A40-991D-99E2DEA920E4}" type="presParOf" srcId="{F03109A8-D8B1-E646-9F43-8700562218FB}" destId="{18DBD1DD-59DF-9E49-917D-E2E33B39F1F5}" srcOrd="3" destOrd="0" presId="urn:microsoft.com/office/officeart/2008/layout/LinedList"/>
    <dgm:cxn modelId="{019F9B29-A7C6-F843-9A08-5C8ED99833CD}" type="presParOf" srcId="{18DBD1DD-59DF-9E49-917D-E2E33B39F1F5}" destId="{72098F93-2631-3946-8309-625790F0C226}" srcOrd="0" destOrd="0" presId="urn:microsoft.com/office/officeart/2008/layout/LinedList"/>
    <dgm:cxn modelId="{BAD7ABDC-BB14-AA4C-82E4-BFFDDA0FA861}" type="presParOf" srcId="{18DBD1DD-59DF-9E49-917D-E2E33B39F1F5}" destId="{CC94D176-746E-A44B-BF2F-514A7DB394E7}" srcOrd="1" destOrd="0" presId="urn:microsoft.com/office/officeart/2008/layout/LinedList"/>
    <dgm:cxn modelId="{44BAC6BE-D1C8-6843-9A4F-499F538B7502}" type="presParOf" srcId="{F03109A8-D8B1-E646-9F43-8700562218FB}" destId="{9CC527D9-3328-1844-BDFB-663FBB123147}" srcOrd="4" destOrd="0" presId="urn:microsoft.com/office/officeart/2008/layout/LinedList"/>
    <dgm:cxn modelId="{D692F68E-BDBC-334C-8FCA-421F54704888}" type="presParOf" srcId="{F03109A8-D8B1-E646-9F43-8700562218FB}" destId="{F38C55B2-7E90-084A-A690-622E918C0F73}" srcOrd="5" destOrd="0" presId="urn:microsoft.com/office/officeart/2008/layout/LinedList"/>
    <dgm:cxn modelId="{3663D303-180A-374D-973F-5926601CBBB3}" type="presParOf" srcId="{F38C55B2-7E90-084A-A690-622E918C0F73}" destId="{4C74A29A-2FB0-A14A-AD53-59D5FC2432F2}" srcOrd="0" destOrd="0" presId="urn:microsoft.com/office/officeart/2008/layout/LinedList"/>
    <dgm:cxn modelId="{BAE7B662-7653-BF4E-B4FA-433C6C5BAC14}" type="presParOf" srcId="{F38C55B2-7E90-084A-A690-622E918C0F73}" destId="{BB030912-708A-D84F-9526-AC19BC420F12}" srcOrd="1" destOrd="0" presId="urn:microsoft.com/office/officeart/2008/layout/LinedList"/>
    <dgm:cxn modelId="{C657C92B-9F30-5B42-81CB-C068E4BD2226}" type="presParOf" srcId="{F03109A8-D8B1-E646-9F43-8700562218FB}" destId="{0A3154CB-248A-C741-AF88-27F9F85BF046}" srcOrd="6" destOrd="0" presId="urn:microsoft.com/office/officeart/2008/layout/LinedList"/>
    <dgm:cxn modelId="{D1D73873-418E-9C45-A60B-16E62E7577D6}" type="presParOf" srcId="{F03109A8-D8B1-E646-9F43-8700562218FB}" destId="{8C9F85AB-4817-1644-94BB-BCBE49ED011C}" srcOrd="7" destOrd="0" presId="urn:microsoft.com/office/officeart/2008/layout/LinedList"/>
    <dgm:cxn modelId="{5C019742-592E-9F4B-8302-BF6622AD4AF2}" type="presParOf" srcId="{8C9F85AB-4817-1644-94BB-BCBE49ED011C}" destId="{3F1BEDE9-6224-334F-8391-0198328B3E1D}" srcOrd="0" destOrd="0" presId="urn:microsoft.com/office/officeart/2008/layout/LinedList"/>
    <dgm:cxn modelId="{82B6618C-7767-D548-A5A2-B93983D84B7D}" type="presParOf" srcId="{8C9F85AB-4817-1644-94BB-BCBE49ED011C}" destId="{8385E50F-6F8A-B040-A631-917DEB8D9911}" srcOrd="1" destOrd="0" presId="urn:microsoft.com/office/officeart/2008/layout/LinedList"/>
    <dgm:cxn modelId="{70381676-1876-EF4E-AF67-8CBA5245544B}" type="presParOf" srcId="{F03109A8-D8B1-E646-9F43-8700562218FB}" destId="{B1F0A441-036A-4D48-A20D-78DDE49BA465}" srcOrd="8" destOrd="0" presId="urn:microsoft.com/office/officeart/2008/layout/LinedList"/>
    <dgm:cxn modelId="{023E7328-7794-2A4E-8E3B-8637F8601D43}" type="presParOf" srcId="{F03109A8-D8B1-E646-9F43-8700562218FB}" destId="{2359C065-C4E4-4441-8BA7-7A1028E83A0F}" srcOrd="9" destOrd="0" presId="urn:microsoft.com/office/officeart/2008/layout/LinedList"/>
    <dgm:cxn modelId="{F8B8B19A-3358-D549-B5DE-8B66A6CE7129}" type="presParOf" srcId="{2359C065-C4E4-4441-8BA7-7A1028E83A0F}" destId="{9056C052-B14B-C94D-8A57-3371D85E6F5D}" srcOrd="0" destOrd="0" presId="urn:microsoft.com/office/officeart/2008/layout/LinedList"/>
    <dgm:cxn modelId="{1D9F4225-F7E6-0F4D-9EE9-1738DD2FF59B}" type="presParOf" srcId="{2359C065-C4E4-4441-8BA7-7A1028E83A0F}" destId="{9A567801-6D10-BD40-BD57-F9E110957977}" srcOrd="1" destOrd="0" presId="urn:microsoft.com/office/officeart/2008/layout/LinedList"/>
    <dgm:cxn modelId="{8BDBFBD7-9806-CE4C-98AB-2802239A0684}" type="presParOf" srcId="{F03109A8-D8B1-E646-9F43-8700562218FB}" destId="{72A14F80-AACE-B84B-A9E8-95CC5EE1AD32}" srcOrd="10" destOrd="0" presId="urn:microsoft.com/office/officeart/2008/layout/LinedList"/>
    <dgm:cxn modelId="{94F1808A-285A-7A41-9147-C6504CDCB27A}" type="presParOf" srcId="{F03109A8-D8B1-E646-9F43-8700562218FB}" destId="{04E1DDE2-FA18-404B-BE9F-91425E6B89D5}" srcOrd="11" destOrd="0" presId="urn:microsoft.com/office/officeart/2008/layout/LinedList"/>
    <dgm:cxn modelId="{93307AC4-BC24-7544-97B6-C20CD5C14263}" type="presParOf" srcId="{04E1DDE2-FA18-404B-BE9F-91425E6B89D5}" destId="{C63EBCB4-B97C-B547-BA70-CC52993AAE0C}" srcOrd="0" destOrd="0" presId="urn:microsoft.com/office/officeart/2008/layout/LinedList"/>
    <dgm:cxn modelId="{1CCCE0F2-49E5-8544-BEED-67FCDA5ACD3C}" type="presParOf" srcId="{04E1DDE2-FA18-404B-BE9F-91425E6B89D5}" destId="{D07656D6-852B-3B43-B05F-B1E2B7E7889E}" srcOrd="1" destOrd="0" presId="urn:microsoft.com/office/officeart/2008/layout/LinedList"/>
    <dgm:cxn modelId="{E85D0CC7-BAD3-EC4A-929D-C301184A5A3D}" type="presParOf" srcId="{F03109A8-D8B1-E646-9F43-8700562218FB}" destId="{1621A777-1D87-8247-A34C-17EBFCD24916}" srcOrd="12" destOrd="0" presId="urn:microsoft.com/office/officeart/2008/layout/LinedList"/>
    <dgm:cxn modelId="{6663B966-510C-1743-99B4-36C5634B06EB}" type="presParOf" srcId="{F03109A8-D8B1-E646-9F43-8700562218FB}" destId="{BA740DDE-49FC-C74F-A08B-1FC6A41B5DF2}" srcOrd="13" destOrd="0" presId="urn:microsoft.com/office/officeart/2008/layout/LinedList"/>
    <dgm:cxn modelId="{F4FAD2E6-4F06-754B-8056-2A23FC4FD892}" type="presParOf" srcId="{BA740DDE-49FC-C74F-A08B-1FC6A41B5DF2}" destId="{4EEA16FA-48C5-C24B-A4D8-B76F9A35E3C1}" srcOrd="0" destOrd="0" presId="urn:microsoft.com/office/officeart/2008/layout/LinedList"/>
    <dgm:cxn modelId="{FCDBBC71-3C8E-4E41-9EA8-346826B948A0}" type="presParOf" srcId="{BA740DDE-49FC-C74F-A08B-1FC6A41B5DF2}" destId="{F296DA24-0A69-DC44-99FC-D05FC8632C2F}" srcOrd="1" destOrd="0" presId="urn:microsoft.com/office/officeart/2008/layout/LinedList"/>
  </dgm:cxnLst>
  <dgm:bg/>
  <dgm:whole>
    <a:ln>
      <a:noFill/>
    </a:ln>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CFAB4DC6-8984-8D4F-BFE6-2AD0044EE05D}" type="doc">
      <dgm:prSet loTypeId="urn:microsoft.com/office/officeart/2008/layout/LinedList" loCatId="" qsTypeId="urn:microsoft.com/office/officeart/2005/8/quickstyle/simple1" qsCatId="simple" csTypeId="urn:microsoft.com/office/officeart/2005/8/colors/accent5_1" csCatId="accent5" phldr="1"/>
      <dgm:spPr/>
      <dgm:t>
        <a:bodyPr/>
        <a:lstStyle/>
        <a:p>
          <a:endParaRPr lang="en-US"/>
        </a:p>
      </dgm:t>
    </dgm:pt>
    <dgm:pt modelId="{5D660080-36C7-2A44-BC6F-61FEB712CAD9}">
      <dgm:prSet custT="1"/>
      <dgm:spPr>
        <a:solidFill>
          <a:srgbClr val="006F53"/>
        </a:solidFill>
      </dgm:spPr>
      <dgm:t>
        <a:bodyPr anchor="ctr"/>
        <a:lstStyle/>
        <a:p>
          <a:pPr rtl="0"/>
          <a:r>
            <a:rPr lang="en-US" sz="2400" b="1" dirty="0">
              <a:solidFill>
                <a:schemeClr val="bg1"/>
              </a:solidFill>
              <a:latin typeface="Open Sans Semibold"/>
              <a:cs typeface="Open Sans Semibold"/>
            </a:rPr>
            <a:t>Domain 7: Security Operations</a:t>
          </a:r>
        </a:p>
      </dgm:t>
    </dgm:pt>
    <dgm:pt modelId="{097C7F3D-DD80-BD49-A21E-62C258C76CCE}" type="parTrans" cxnId="{4AE6B1EC-3E85-8E45-8F45-4A9B5F9CE79F}">
      <dgm:prSet/>
      <dgm:spPr/>
      <dgm:t>
        <a:bodyPr/>
        <a:lstStyle/>
        <a:p>
          <a:endParaRPr lang="en-US"/>
        </a:p>
      </dgm:t>
    </dgm:pt>
    <dgm:pt modelId="{C0FB1487-ED60-CB47-8E8D-C7287C9AD3DC}" type="sibTrans" cxnId="{4AE6B1EC-3E85-8E45-8F45-4A9B5F9CE79F}">
      <dgm:prSet/>
      <dgm:spPr/>
      <dgm:t>
        <a:bodyPr/>
        <a:lstStyle/>
        <a:p>
          <a:endParaRPr lang="en-US"/>
        </a:p>
      </dgm:t>
    </dgm:pt>
    <dgm:pt modelId="{9E887B32-6FA9-284C-8EA3-BE393E3A8AC7}">
      <dgm:prSet custT="1"/>
      <dgm:spPr>
        <a:solidFill>
          <a:srgbClr val="F7F7F9"/>
        </a:solidFill>
      </dgm:spPr>
      <dgm:t>
        <a:bodyPr anchor="ctr"/>
        <a:lstStyle/>
        <a:p>
          <a:pPr rtl="0"/>
          <a:r>
            <a:rPr lang="en-US" sz="2400" b="1" dirty="0">
              <a:latin typeface="Open Sans Semibold"/>
              <a:cs typeface="Open Sans Semibold"/>
            </a:rPr>
            <a:t>Domain 8: </a:t>
          </a:r>
          <a:r>
            <a:rPr lang="en-US" sz="2400" b="0" dirty="0">
              <a:latin typeface="Open Sans Semibold"/>
              <a:cs typeface="Open Sans Semibold"/>
            </a:rPr>
            <a:t>Software Development Security</a:t>
          </a:r>
        </a:p>
      </dgm:t>
    </dgm:pt>
    <dgm:pt modelId="{984C873E-CAB9-834F-A13E-1765BFE6BC10}" type="parTrans" cxnId="{A3B46446-9D2C-624A-B6FA-C96EB32BA233}">
      <dgm:prSet/>
      <dgm:spPr/>
      <dgm:t>
        <a:bodyPr/>
        <a:lstStyle/>
        <a:p>
          <a:endParaRPr lang="en-US"/>
        </a:p>
      </dgm:t>
    </dgm:pt>
    <dgm:pt modelId="{7444DA42-6FEC-4A46-9794-AADFC8EB6E4F}" type="sibTrans" cxnId="{A3B46446-9D2C-624A-B6FA-C96EB32BA233}">
      <dgm:prSet/>
      <dgm:spPr/>
      <dgm:t>
        <a:bodyPr/>
        <a:lstStyle/>
        <a:p>
          <a:endParaRPr lang="en-US"/>
        </a:p>
      </dgm:t>
    </dgm:pt>
    <dgm:pt modelId="{54AAC4BB-C02D-5548-97FF-C2DFDF2637B8}">
      <dgm:prSet custT="1"/>
      <dgm:spPr/>
      <dgm:t>
        <a:bodyPr anchor="ctr"/>
        <a:lstStyle/>
        <a:p>
          <a:pPr rtl="0"/>
          <a:endParaRPr lang="en-US" sz="2400" b="0" dirty="0">
            <a:latin typeface="Open Sans Semibold"/>
            <a:cs typeface="Open Sans Semibold"/>
          </a:endParaRPr>
        </a:p>
      </dgm:t>
    </dgm:pt>
    <dgm:pt modelId="{D2450336-B064-E840-AB61-E8240D67E240}" type="parTrans" cxnId="{BBC58CEF-10BE-A844-B1C5-4CE832174D4D}">
      <dgm:prSet/>
      <dgm:spPr/>
      <dgm:t>
        <a:bodyPr/>
        <a:lstStyle/>
        <a:p>
          <a:endParaRPr lang="en-US"/>
        </a:p>
      </dgm:t>
    </dgm:pt>
    <dgm:pt modelId="{7B706801-3838-6147-BA1C-ABF8114C7E39}" type="sibTrans" cxnId="{BBC58CEF-10BE-A844-B1C5-4CE832174D4D}">
      <dgm:prSet/>
      <dgm:spPr/>
      <dgm:t>
        <a:bodyPr/>
        <a:lstStyle/>
        <a:p>
          <a:endParaRPr lang="en-US"/>
        </a:p>
      </dgm:t>
    </dgm:pt>
    <dgm:pt modelId="{840AFEC2-FF39-D843-BBCE-299F27507266}">
      <dgm:prSet custT="1"/>
      <dgm:spPr/>
      <dgm:t>
        <a:bodyPr anchor="ctr"/>
        <a:lstStyle/>
        <a:p>
          <a:pPr rtl="0"/>
          <a:endParaRPr lang="en-US" sz="2400" b="0" dirty="0">
            <a:latin typeface="Open Sans Semibold"/>
            <a:cs typeface="Open Sans Semibold"/>
          </a:endParaRPr>
        </a:p>
      </dgm:t>
    </dgm:pt>
    <dgm:pt modelId="{5F16C5E0-078D-CB4F-957C-B5A9F61494B0}" type="parTrans" cxnId="{6C8E6F18-DD06-5D41-AF05-3A0C7FE8CC70}">
      <dgm:prSet/>
      <dgm:spPr/>
      <dgm:t>
        <a:bodyPr/>
        <a:lstStyle/>
        <a:p>
          <a:endParaRPr lang="en-US"/>
        </a:p>
      </dgm:t>
    </dgm:pt>
    <dgm:pt modelId="{FD2007B5-CC5F-B24D-849B-73B72F923581}" type="sibTrans" cxnId="{6C8E6F18-DD06-5D41-AF05-3A0C7FE8CC70}">
      <dgm:prSet/>
      <dgm:spPr/>
      <dgm:t>
        <a:bodyPr/>
        <a:lstStyle/>
        <a:p>
          <a:endParaRPr lang="en-US"/>
        </a:p>
      </dgm:t>
    </dgm:pt>
    <dgm:pt modelId="{F73219DE-00BF-F049-A708-81C2D16E64AD}">
      <dgm:prSet custT="1"/>
      <dgm:spPr/>
      <dgm:t>
        <a:bodyPr anchor="ctr"/>
        <a:lstStyle/>
        <a:p>
          <a:pPr rtl="0"/>
          <a:endParaRPr lang="en-US" sz="2400" b="0" dirty="0">
            <a:latin typeface="Open Sans Semibold"/>
            <a:cs typeface="Open Sans Semibold"/>
          </a:endParaRPr>
        </a:p>
      </dgm:t>
    </dgm:pt>
    <dgm:pt modelId="{FBF04215-E306-1B44-B7C1-7CE2622C9B7E}" type="parTrans" cxnId="{0EEF45D7-7C11-B94A-9D60-8CB7743F8418}">
      <dgm:prSet/>
      <dgm:spPr/>
      <dgm:t>
        <a:bodyPr/>
        <a:lstStyle/>
        <a:p>
          <a:endParaRPr lang="en-US"/>
        </a:p>
      </dgm:t>
    </dgm:pt>
    <dgm:pt modelId="{5002A148-968E-294A-BFD7-2310BAC1D7B7}" type="sibTrans" cxnId="{0EEF45D7-7C11-B94A-9D60-8CB7743F8418}">
      <dgm:prSet/>
      <dgm:spPr/>
      <dgm:t>
        <a:bodyPr/>
        <a:lstStyle/>
        <a:p>
          <a:endParaRPr lang="en-US"/>
        </a:p>
      </dgm:t>
    </dgm:pt>
    <dgm:pt modelId="{281D34A8-16D4-7742-B83C-1D2ECFA8F248}">
      <dgm:prSet custT="1"/>
      <dgm:spPr/>
      <dgm:t>
        <a:bodyPr anchor="ctr"/>
        <a:lstStyle/>
        <a:p>
          <a:endParaRPr lang="en-US" sz="2400" b="0" dirty="0">
            <a:latin typeface="Open Sans Semibold"/>
            <a:cs typeface="Open Sans Semibold"/>
          </a:endParaRPr>
        </a:p>
      </dgm:t>
    </dgm:pt>
    <dgm:pt modelId="{5C4A8482-B950-E54A-B31C-00FA8857679F}" type="parTrans" cxnId="{EC070DFD-EE78-3A45-B45F-89E172B6A8C8}">
      <dgm:prSet/>
      <dgm:spPr/>
      <dgm:t>
        <a:bodyPr/>
        <a:lstStyle/>
        <a:p>
          <a:endParaRPr lang="en-US"/>
        </a:p>
      </dgm:t>
    </dgm:pt>
    <dgm:pt modelId="{C7502B2C-5CC5-3E47-9DE4-FEFCDEC2175D}" type="sibTrans" cxnId="{EC070DFD-EE78-3A45-B45F-89E172B6A8C8}">
      <dgm:prSet/>
      <dgm:spPr/>
      <dgm:t>
        <a:bodyPr/>
        <a:lstStyle/>
        <a:p>
          <a:endParaRPr lang="en-US"/>
        </a:p>
      </dgm:t>
    </dgm:pt>
    <dgm:pt modelId="{C4AA0DC9-17FF-294E-B1B8-45707C7B297D}">
      <dgm:prSet/>
      <dgm:spPr/>
      <dgm:t>
        <a:bodyPr/>
        <a:lstStyle/>
        <a:p>
          <a:endParaRPr lang="en-US"/>
        </a:p>
      </dgm:t>
    </dgm:pt>
    <dgm:pt modelId="{BF8A5ACC-AF4D-B547-A6FB-F1FD2B2F07E3}" type="parTrans" cxnId="{DBDDB0AE-CFEE-2843-8EE4-5088806BFA8F}">
      <dgm:prSet/>
      <dgm:spPr/>
      <dgm:t>
        <a:bodyPr/>
        <a:lstStyle/>
        <a:p>
          <a:endParaRPr lang="en-US"/>
        </a:p>
      </dgm:t>
    </dgm:pt>
    <dgm:pt modelId="{1A48F92F-EA59-014A-A2C8-6E31665CAA93}" type="sibTrans" cxnId="{DBDDB0AE-CFEE-2843-8EE4-5088806BFA8F}">
      <dgm:prSet/>
      <dgm:spPr/>
      <dgm:t>
        <a:bodyPr/>
        <a:lstStyle/>
        <a:p>
          <a:endParaRPr lang="en-US"/>
        </a:p>
      </dgm:t>
    </dgm:pt>
    <dgm:pt modelId="{F03109A8-D8B1-E646-9F43-8700562218FB}" type="pres">
      <dgm:prSet presAssocID="{CFAB4DC6-8984-8D4F-BFE6-2AD0044EE05D}" presName="vert0" presStyleCnt="0">
        <dgm:presLayoutVars>
          <dgm:dir/>
          <dgm:animOne val="branch"/>
          <dgm:animLvl val="lvl"/>
        </dgm:presLayoutVars>
      </dgm:prSet>
      <dgm:spPr/>
    </dgm:pt>
    <dgm:pt modelId="{2B7A0789-F780-5D41-82E2-6001E6082878}" type="pres">
      <dgm:prSet presAssocID="{5D660080-36C7-2A44-BC6F-61FEB712CAD9}" presName="thickLine" presStyleLbl="alignNode1" presStyleIdx="0" presStyleCnt="7"/>
      <dgm:spPr>
        <a:ln>
          <a:solidFill>
            <a:srgbClr val="FFFFFF"/>
          </a:solidFill>
        </a:ln>
      </dgm:spPr>
    </dgm:pt>
    <dgm:pt modelId="{28B02803-7E30-8844-A47E-ABC5B47220C9}" type="pres">
      <dgm:prSet presAssocID="{5D660080-36C7-2A44-BC6F-61FEB712CAD9}" presName="horz1" presStyleCnt="0"/>
      <dgm:spPr/>
    </dgm:pt>
    <dgm:pt modelId="{1858FC74-4C3B-8C4E-AD18-F4DDE5356352}" type="pres">
      <dgm:prSet presAssocID="{5D660080-36C7-2A44-BC6F-61FEB712CAD9}" presName="tx1" presStyleLbl="revTx" presStyleIdx="0" presStyleCnt="7"/>
      <dgm:spPr/>
    </dgm:pt>
    <dgm:pt modelId="{C6D6577B-3B5E-654A-9156-DFB3B1035A6B}" type="pres">
      <dgm:prSet presAssocID="{5D660080-36C7-2A44-BC6F-61FEB712CAD9}" presName="vert1" presStyleCnt="0"/>
      <dgm:spPr/>
    </dgm:pt>
    <dgm:pt modelId="{81B6FAE2-23E4-4546-AD04-5A1B7DB6ED86}" type="pres">
      <dgm:prSet presAssocID="{9E887B32-6FA9-284C-8EA3-BE393E3A8AC7}" presName="thickLine" presStyleLbl="alignNode1" presStyleIdx="1" presStyleCnt="7"/>
      <dgm:spPr>
        <a:ln>
          <a:solidFill>
            <a:srgbClr val="FFFFFF"/>
          </a:solidFill>
        </a:ln>
      </dgm:spPr>
    </dgm:pt>
    <dgm:pt modelId="{18DBD1DD-59DF-9E49-917D-E2E33B39F1F5}" type="pres">
      <dgm:prSet presAssocID="{9E887B32-6FA9-284C-8EA3-BE393E3A8AC7}" presName="horz1" presStyleCnt="0"/>
      <dgm:spPr/>
    </dgm:pt>
    <dgm:pt modelId="{72098F93-2631-3946-8309-625790F0C226}" type="pres">
      <dgm:prSet presAssocID="{9E887B32-6FA9-284C-8EA3-BE393E3A8AC7}" presName="tx1" presStyleLbl="revTx" presStyleIdx="1" presStyleCnt="7"/>
      <dgm:spPr/>
    </dgm:pt>
    <dgm:pt modelId="{CC94D176-746E-A44B-BF2F-514A7DB394E7}" type="pres">
      <dgm:prSet presAssocID="{9E887B32-6FA9-284C-8EA3-BE393E3A8AC7}" presName="vert1" presStyleCnt="0"/>
      <dgm:spPr/>
    </dgm:pt>
    <dgm:pt modelId="{9CC527D9-3328-1844-BDFB-663FBB123147}" type="pres">
      <dgm:prSet presAssocID="{54AAC4BB-C02D-5548-97FF-C2DFDF2637B8}" presName="thickLine" presStyleLbl="alignNode1" presStyleIdx="2" presStyleCnt="7"/>
      <dgm:spPr>
        <a:ln>
          <a:solidFill>
            <a:srgbClr val="FFFFFF"/>
          </a:solidFill>
        </a:ln>
      </dgm:spPr>
    </dgm:pt>
    <dgm:pt modelId="{F38C55B2-7E90-084A-A690-622E918C0F73}" type="pres">
      <dgm:prSet presAssocID="{54AAC4BB-C02D-5548-97FF-C2DFDF2637B8}" presName="horz1" presStyleCnt="0"/>
      <dgm:spPr/>
    </dgm:pt>
    <dgm:pt modelId="{4C74A29A-2FB0-A14A-AD53-59D5FC2432F2}" type="pres">
      <dgm:prSet presAssocID="{54AAC4BB-C02D-5548-97FF-C2DFDF2637B8}" presName="tx1" presStyleLbl="revTx" presStyleIdx="2" presStyleCnt="7"/>
      <dgm:spPr/>
    </dgm:pt>
    <dgm:pt modelId="{BB030912-708A-D84F-9526-AC19BC420F12}" type="pres">
      <dgm:prSet presAssocID="{54AAC4BB-C02D-5548-97FF-C2DFDF2637B8}" presName="vert1" presStyleCnt="0"/>
      <dgm:spPr/>
    </dgm:pt>
    <dgm:pt modelId="{0A3154CB-248A-C741-AF88-27F9F85BF046}" type="pres">
      <dgm:prSet presAssocID="{840AFEC2-FF39-D843-BBCE-299F27507266}" presName="thickLine" presStyleLbl="alignNode1" presStyleIdx="3" presStyleCnt="7"/>
      <dgm:spPr>
        <a:ln>
          <a:noFill/>
        </a:ln>
      </dgm:spPr>
    </dgm:pt>
    <dgm:pt modelId="{8C9F85AB-4817-1644-94BB-BCBE49ED011C}" type="pres">
      <dgm:prSet presAssocID="{840AFEC2-FF39-D843-BBCE-299F27507266}" presName="horz1" presStyleCnt="0"/>
      <dgm:spPr/>
    </dgm:pt>
    <dgm:pt modelId="{3F1BEDE9-6224-334F-8391-0198328B3E1D}" type="pres">
      <dgm:prSet presAssocID="{840AFEC2-FF39-D843-BBCE-299F27507266}" presName="tx1" presStyleLbl="revTx" presStyleIdx="3" presStyleCnt="7"/>
      <dgm:spPr/>
    </dgm:pt>
    <dgm:pt modelId="{8385E50F-6F8A-B040-A631-917DEB8D9911}" type="pres">
      <dgm:prSet presAssocID="{840AFEC2-FF39-D843-BBCE-299F27507266}" presName="vert1" presStyleCnt="0"/>
      <dgm:spPr/>
    </dgm:pt>
    <dgm:pt modelId="{B1F0A441-036A-4D48-A20D-78DDE49BA465}" type="pres">
      <dgm:prSet presAssocID="{F73219DE-00BF-F049-A708-81C2D16E64AD}" presName="thickLine" presStyleLbl="alignNode1" presStyleIdx="4" presStyleCnt="7"/>
      <dgm:spPr>
        <a:ln>
          <a:noFill/>
        </a:ln>
      </dgm:spPr>
    </dgm:pt>
    <dgm:pt modelId="{2359C065-C4E4-4441-8BA7-7A1028E83A0F}" type="pres">
      <dgm:prSet presAssocID="{F73219DE-00BF-F049-A708-81C2D16E64AD}" presName="horz1" presStyleCnt="0"/>
      <dgm:spPr/>
    </dgm:pt>
    <dgm:pt modelId="{9056C052-B14B-C94D-8A57-3371D85E6F5D}" type="pres">
      <dgm:prSet presAssocID="{F73219DE-00BF-F049-A708-81C2D16E64AD}" presName="tx1" presStyleLbl="revTx" presStyleIdx="4" presStyleCnt="7"/>
      <dgm:spPr/>
    </dgm:pt>
    <dgm:pt modelId="{9A567801-6D10-BD40-BD57-F9E110957977}" type="pres">
      <dgm:prSet presAssocID="{F73219DE-00BF-F049-A708-81C2D16E64AD}" presName="vert1" presStyleCnt="0"/>
      <dgm:spPr/>
    </dgm:pt>
    <dgm:pt modelId="{72A14F80-AACE-B84B-A9E8-95CC5EE1AD32}" type="pres">
      <dgm:prSet presAssocID="{281D34A8-16D4-7742-B83C-1D2ECFA8F248}" presName="thickLine" presStyleLbl="alignNode1" presStyleIdx="5" presStyleCnt="7"/>
      <dgm:spPr>
        <a:ln>
          <a:noFill/>
        </a:ln>
      </dgm:spPr>
    </dgm:pt>
    <dgm:pt modelId="{04E1DDE2-FA18-404B-BE9F-91425E6B89D5}" type="pres">
      <dgm:prSet presAssocID="{281D34A8-16D4-7742-B83C-1D2ECFA8F248}" presName="horz1" presStyleCnt="0"/>
      <dgm:spPr/>
    </dgm:pt>
    <dgm:pt modelId="{C63EBCB4-B97C-B547-BA70-CC52993AAE0C}" type="pres">
      <dgm:prSet presAssocID="{281D34A8-16D4-7742-B83C-1D2ECFA8F248}" presName="tx1" presStyleLbl="revTx" presStyleIdx="5" presStyleCnt="7"/>
      <dgm:spPr/>
    </dgm:pt>
    <dgm:pt modelId="{D07656D6-852B-3B43-B05F-B1E2B7E7889E}" type="pres">
      <dgm:prSet presAssocID="{281D34A8-16D4-7742-B83C-1D2ECFA8F248}" presName="vert1" presStyleCnt="0"/>
      <dgm:spPr/>
    </dgm:pt>
    <dgm:pt modelId="{67F43422-46B8-B241-9E20-1B7A41ECFDE0}" type="pres">
      <dgm:prSet presAssocID="{C4AA0DC9-17FF-294E-B1B8-45707C7B297D}" presName="thickLine" presStyleLbl="alignNode1" presStyleIdx="6" presStyleCnt="7"/>
      <dgm:spPr>
        <a:ln>
          <a:noFill/>
        </a:ln>
      </dgm:spPr>
    </dgm:pt>
    <dgm:pt modelId="{67DAAE7B-6F11-A847-8CA4-08E9ED151E33}" type="pres">
      <dgm:prSet presAssocID="{C4AA0DC9-17FF-294E-B1B8-45707C7B297D}" presName="horz1" presStyleCnt="0"/>
      <dgm:spPr/>
    </dgm:pt>
    <dgm:pt modelId="{7944D0A9-F488-3C42-8A35-97875AB9BCA2}" type="pres">
      <dgm:prSet presAssocID="{C4AA0DC9-17FF-294E-B1B8-45707C7B297D}" presName="tx1" presStyleLbl="revTx" presStyleIdx="6" presStyleCnt="7"/>
      <dgm:spPr/>
    </dgm:pt>
    <dgm:pt modelId="{0C8819E0-6E00-B448-AEE7-08FAD465EB61}" type="pres">
      <dgm:prSet presAssocID="{C4AA0DC9-17FF-294E-B1B8-45707C7B297D}" presName="vert1" presStyleCnt="0"/>
      <dgm:spPr/>
    </dgm:pt>
  </dgm:ptLst>
  <dgm:cxnLst>
    <dgm:cxn modelId="{6C8E6F18-DD06-5D41-AF05-3A0C7FE8CC70}" srcId="{CFAB4DC6-8984-8D4F-BFE6-2AD0044EE05D}" destId="{840AFEC2-FF39-D843-BBCE-299F27507266}" srcOrd="3" destOrd="0" parTransId="{5F16C5E0-078D-CB4F-957C-B5A9F61494B0}" sibTransId="{FD2007B5-CC5F-B24D-849B-73B72F923581}"/>
    <dgm:cxn modelId="{7541D027-44DF-134D-AA3C-81DAFE9FD7BB}" type="presOf" srcId="{5D660080-36C7-2A44-BC6F-61FEB712CAD9}" destId="{1858FC74-4C3B-8C4E-AD18-F4DDE5356352}" srcOrd="0" destOrd="0" presId="urn:microsoft.com/office/officeart/2008/layout/LinedList"/>
    <dgm:cxn modelId="{D318DD2D-55E3-0F4F-8590-32D6725148A3}" type="presOf" srcId="{C4AA0DC9-17FF-294E-B1B8-45707C7B297D}" destId="{7944D0A9-F488-3C42-8A35-97875AB9BCA2}" srcOrd="0" destOrd="0" presId="urn:microsoft.com/office/officeart/2008/layout/LinedList"/>
    <dgm:cxn modelId="{A3B46446-9D2C-624A-B6FA-C96EB32BA233}" srcId="{CFAB4DC6-8984-8D4F-BFE6-2AD0044EE05D}" destId="{9E887B32-6FA9-284C-8EA3-BE393E3A8AC7}" srcOrd="1" destOrd="0" parTransId="{984C873E-CAB9-834F-A13E-1765BFE6BC10}" sibTransId="{7444DA42-6FEC-4A46-9794-AADFC8EB6E4F}"/>
    <dgm:cxn modelId="{5D2AD278-0916-E344-9A10-0CA3A0FE561D}" type="presOf" srcId="{CFAB4DC6-8984-8D4F-BFE6-2AD0044EE05D}" destId="{F03109A8-D8B1-E646-9F43-8700562218FB}" srcOrd="0" destOrd="0" presId="urn:microsoft.com/office/officeart/2008/layout/LinedList"/>
    <dgm:cxn modelId="{DBDDB0AE-CFEE-2843-8EE4-5088806BFA8F}" srcId="{CFAB4DC6-8984-8D4F-BFE6-2AD0044EE05D}" destId="{C4AA0DC9-17FF-294E-B1B8-45707C7B297D}" srcOrd="6" destOrd="0" parTransId="{BF8A5ACC-AF4D-B547-A6FB-F1FD2B2F07E3}" sibTransId="{1A48F92F-EA59-014A-A2C8-6E31665CAA93}"/>
    <dgm:cxn modelId="{9B5FB7BF-CFFB-A84B-86BD-CF343DF6F2C8}" type="presOf" srcId="{9E887B32-6FA9-284C-8EA3-BE393E3A8AC7}" destId="{72098F93-2631-3946-8309-625790F0C226}" srcOrd="0" destOrd="0" presId="urn:microsoft.com/office/officeart/2008/layout/LinedList"/>
    <dgm:cxn modelId="{ED28EECE-09FE-AE47-9C38-B326FDF3D9BC}" type="presOf" srcId="{F73219DE-00BF-F049-A708-81C2D16E64AD}" destId="{9056C052-B14B-C94D-8A57-3371D85E6F5D}" srcOrd="0" destOrd="0" presId="urn:microsoft.com/office/officeart/2008/layout/LinedList"/>
    <dgm:cxn modelId="{00C23DD1-9D8C-FF41-893B-FAC7E068E8AD}" type="presOf" srcId="{54AAC4BB-C02D-5548-97FF-C2DFDF2637B8}" destId="{4C74A29A-2FB0-A14A-AD53-59D5FC2432F2}" srcOrd="0" destOrd="0" presId="urn:microsoft.com/office/officeart/2008/layout/LinedList"/>
    <dgm:cxn modelId="{0EEF45D7-7C11-B94A-9D60-8CB7743F8418}" srcId="{CFAB4DC6-8984-8D4F-BFE6-2AD0044EE05D}" destId="{F73219DE-00BF-F049-A708-81C2D16E64AD}" srcOrd="4" destOrd="0" parTransId="{FBF04215-E306-1B44-B7C1-7CE2622C9B7E}" sibTransId="{5002A148-968E-294A-BFD7-2310BAC1D7B7}"/>
    <dgm:cxn modelId="{974BA0E4-34E6-4E40-AA80-C9F52C0D51A8}" type="presOf" srcId="{281D34A8-16D4-7742-B83C-1D2ECFA8F248}" destId="{C63EBCB4-B97C-B547-BA70-CC52993AAE0C}" srcOrd="0" destOrd="0" presId="urn:microsoft.com/office/officeart/2008/layout/LinedList"/>
    <dgm:cxn modelId="{4AE6B1EC-3E85-8E45-8F45-4A9B5F9CE79F}" srcId="{CFAB4DC6-8984-8D4F-BFE6-2AD0044EE05D}" destId="{5D660080-36C7-2A44-BC6F-61FEB712CAD9}" srcOrd="0" destOrd="0" parTransId="{097C7F3D-DD80-BD49-A21E-62C258C76CCE}" sibTransId="{C0FB1487-ED60-CB47-8E8D-C7287C9AD3DC}"/>
    <dgm:cxn modelId="{10D853EE-8300-004C-9D31-F62AEC02E0FD}" type="presOf" srcId="{840AFEC2-FF39-D843-BBCE-299F27507266}" destId="{3F1BEDE9-6224-334F-8391-0198328B3E1D}" srcOrd="0" destOrd="0" presId="urn:microsoft.com/office/officeart/2008/layout/LinedList"/>
    <dgm:cxn modelId="{BBC58CEF-10BE-A844-B1C5-4CE832174D4D}" srcId="{CFAB4DC6-8984-8D4F-BFE6-2AD0044EE05D}" destId="{54AAC4BB-C02D-5548-97FF-C2DFDF2637B8}" srcOrd="2" destOrd="0" parTransId="{D2450336-B064-E840-AB61-E8240D67E240}" sibTransId="{7B706801-3838-6147-BA1C-ABF8114C7E39}"/>
    <dgm:cxn modelId="{EC070DFD-EE78-3A45-B45F-89E172B6A8C8}" srcId="{CFAB4DC6-8984-8D4F-BFE6-2AD0044EE05D}" destId="{281D34A8-16D4-7742-B83C-1D2ECFA8F248}" srcOrd="5" destOrd="0" parTransId="{5C4A8482-B950-E54A-B31C-00FA8857679F}" sibTransId="{C7502B2C-5CC5-3E47-9DE4-FEFCDEC2175D}"/>
    <dgm:cxn modelId="{B06A65FF-168A-3F4D-8379-6119CB335C2C}" type="presParOf" srcId="{F03109A8-D8B1-E646-9F43-8700562218FB}" destId="{2B7A0789-F780-5D41-82E2-6001E6082878}" srcOrd="0" destOrd="0" presId="urn:microsoft.com/office/officeart/2008/layout/LinedList"/>
    <dgm:cxn modelId="{843F45C4-1A14-EF47-8BD7-AD37A3AE0D0E}" type="presParOf" srcId="{F03109A8-D8B1-E646-9F43-8700562218FB}" destId="{28B02803-7E30-8844-A47E-ABC5B47220C9}" srcOrd="1" destOrd="0" presId="urn:microsoft.com/office/officeart/2008/layout/LinedList"/>
    <dgm:cxn modelId="{5F08ECCB-10BE-9E44-8F56-D0C2318F42FF}" type="presParOf" srcId="{28B02803-7E30-8844-A47E-ABC5B47220C9}" destId="{1858FC74-4C3B-8C4E-AD18-F4DDE5356352}" srcOrd="0" destOrd="0" presId="urn:microsoft.com/office/officeart/2008/layout/LinedList"/>
    <dgm:cxn modelId="{05B9877D-F688-EE4F-84D0-16B7EAF49A8C}" type="presParOf" srcId="{28B02803-7E30-8844-A47E-ABC5B47220C9}" destId="{C6D6577B-3B5E-654A-9156-DFB3B1035A6B}" srcOrd="1" destOrd="0" presId="urn:microsoft.com/office/officeart/2008/layout/LinedList"/>
    <dgm:cxn modelId="{6FF738DD-B1B8-0D42-8767-AC665D641A86}" type="presParOf" srcId="{F03109A8-D8B1-E646-9F43-8700562218FB}" destId="{81B6FAE2-23E4-4546-AD04-5A1B7DB6ED86}" srcOrd="2" destOrd="0" presId="urn:microsoft.com/office/officeart/2008/layout/LinedList"/>
    <dgm:cxn modelId="{2235A9B4-C0A6-7140-BE05-C735E28BAF5B}" type="presParOf" srcId="{F03109A8-D8B1-E646-9F43-8700562218FB}" destId="{18DBD1DD-59DF-9E49-917D-E2E33B39F1F5}" srcOrd="3" destOrd="0" presId="urn:microsoft.com/office/officeart/2008/layout/LinedList"/>
    <dgm:cxn modelId="{720A0419-2782-D94C-9156-1D7784698A49}" type="presParOf" srcId="{18DBD1DD-59DF-9E49-917D-E2E33B39F1F5}" destId="{72098F93-2631-3946-8309-625790F0C226}" srcOrd="0" destOrd="0" presId="urn:microsoft.com/office/officeart/2008/layout/LinedList"/>
    <dgm:cxn modelId="{16FDF55D-57CF-0A44-AB88-7FE803D6E3DA}" type="presParOf" srcId="{18DBD1DD-59DF-9E49-917D-E2E33B39F1F5}" destId="{CC94D176-746E-A44B-BF2F-514A7DB394E7}" srcOrd="1" destOrd="0" presId="urn:microsoft.com/office/officeart/2008/layout/LinedList"/>
    <dgm:cxn modelId="{083DA584-788F-7947-8E2F-4ADBC96E4681}" type="presParOf" srcId="{F03109A8-D8B1-E646-9F43-8700562218FB}" destId="{9CC527D9-3328-1844-BDFB-663FBB123147}" srcOrd="4" destOrd="0" presId="urn:microsoft.com/office/officeart/2008/layout/LinedList"/>
    <dgm:cxn modelId="{1E5F4306-7E46-4341-936D-0A2984D012A6}" type="presParOf" srcId="{F03109A8-D8B1-E646-9F43-8700562218FB}" destId="{F38C55B2-7E90-084A-A690-622E918C0F73}" srcOrd="5" destOrd="0" presId="urn:microsoft.com/office/officeart/2008/layout/LinedList"/>
    <dgm:cxn modelId="{C1B74912-FAFE-7340-B663-94D5CF034293}" type="presParOf" srcId="{F38C55B2-7E90-084A-A690-622E918C0F73}" destId="{4C74A29A-2FB0-A14A-AD53-59D5FC2432F2}" srcOrd="0" destOrd="0" presId="urn:microsoft.com/office/officeart/2008/layout/LinedList"/>
    <dgm:cxn modelId="{911F3042-83E0-A44A-986B-31E3EB395D87}" type="presParOf" srcId="{F38C55B2-7E90-084A-A690-622E918C0F73}" destId="{BB030912-708A-D84F-9526-AC19BC420F12}" srcOrd="1" destOrd="0" presId="urn:microsoft.com/office/officeart/2008/layout/LinedList"/>
    <dgm:cxn modelId="{18432BED-F627-0948-9CBB-40EED9FA108C}" type="presParOf" srcId="{F03109A8-D8B1-E646-9F43-8700562218FB}" destId="{0A3154CB-248A-C741-AF88-27F9F85BF046}" srcOrd="6" destOrd="0" presId="urn:microsoft.com/office/officeart/2008/layout/LinedList"/>
    <dgm:cxn modelId="{913D53AB-85DE-784E-9B41-33ED60525032}" type="presParOf" srcId="{F03109A8-D8B1-E646-9F43-8700562218FB}" destId="{8C9F85AB-4817-1644-94BB-BCBE49ED011C}" srcOrd="7" destOrd="0" presId="urn:microsoft.com/office/officeart/2008/layout/LinedList"/>
    <dgm:cxn modelId="{0245C966-CD05-2D4A-A37D-41CB8D5D56CD}" type="presParOf" srcId="{8C9F85AB-4817-1644-94BB-BCBE49ED011C}" destId="{3F1BEDE9-6224-334F-8391-0198328B3E1D}" srcOrd="0" destOrd="0" presId="urn:microsoft.com/office/officeart/2008/layout/LinedList"/>
    <dgm:cxn modelId="{DD320C75-F76B-B541-96AC-C6F40B8DE81E}" type="presParOf" srcId="{8C9F85AB-4817-1644-94BB-BCBE49ED011C}" destId="{8385E50F-6F8A-B040-A631-917DEB8D9911}" srcOrd="1" destOrd="0" presId="urn:microsoft.com/office/officeart/2008/layout/LinedList"/>
    <dgm:cxn modelId="{DD2E0B9A-B159-C844-B805-DBE9BE10EF0E}" type="presParOf" srcId="{F03109A8-D8B1-E646-9F43-8700562218FB}" destId="{B1F0A441-036A-4D48-A20D-78DDE49BA465}" srcOrd="8" destOrd="0" presId="urn:microsoft.com/office/officeart/2008/layout/LinedList"/>
    <dgm:cxn modelId="{2E7A2F84-554C-6041-8800-31B6BBBC9FF7}" type="presParOf" srcId="{F03109A8-D8B1-E646-9F43-8700562218FB}" destId="{2359C065-C4E4-4441-8BA7-7A1028E83A0F}" srcOrd="9" destOrd="0" presId="urn:microsoft.com/office/officeart/2008/layout/LinedList"/>
    <dgm:cxn modelId="{88CD47FA-B53B-9A4F-A823-4532729BB51F}" type="presParOf" srcId="{2359C065-C4E4-4441-8BA7-7A1028E83A0F}" destId="{9056C052-B14B-C94D-8A57-3371D85E6F5D}" srcOrd="0" destOrd="0" presId="urn:microsoft.com/office/officeart/2008/layout/LinedList"/>
    <dgm:cxn modelId="{8D7BBF5C-0CB6-7049-88FA-196C69645FE1}" type="presParOf" srcId="{2359C065-C4E4-4441-8BA7-7A1028E83A0F}" destId="{9A567801-6D10-BD40-BD57-F9E110957977}" srcOrd="1" destOrd="0" presId="urn:microsoft.com/office/officeart/2008/layout/LinedList"/>
    <dgm:cxn modelId="{C9F3D227-4A0A-6A4D-A8C6-B4BFB0B6C640}" type="presParOf" srcId="{F03109A8-D8B1-E646-9F43-8700562218FB}" destId="{72A14F80-AACE-B84B-A9E8-95CC5EE1AD32}" srcOrd="10" destOrd="0" presId="urn:microsoft.com/office/officeart/2008/layout/LinedList"/>
    <dgm:cxn modelId="{B8C19935-BB2B-DD49-992F-5AEC408FE639}" type="presParOf" srcId="{F03109A8-D8B1-E646-9F43-8700562218FB}" destId="{04E1DDE2-FA18-404B-BE9F-91425E6B89D5}" srcOrd="11" destOrd="0" presId="urn:microsoft.com/office/officeart/2008/layout/LinedList"/>
    <dgm:cxn modelId="{5254EDD4-D01D-A244-9B2A-D889D62B0D2B}" type="presParOf" srcId="{04E1DDE2-FA18-404B-BE9F-91425E6B89D5}" destId="{C63EBCB4-B97C-B547-BA70-CC52993AAE0C}" srcOrd="0" destOrd="0" presId="urn:microsoft.com/office/officeart/2008/layout/LinedList"/>
    <dgm:cxn modelId="{2A084964-2940-F14F-B56C-3CD6352C6672}" type="presParOf" srcId="{04E1DDE2-FA18-404B-BE9F-91425E6B89D5}" destId="{D07656D6-852B-3B43-B05F-B1E2B7E7889E}" srcOrd="1" destOrd="0" presId="urn:microsoft.com/office/officeart/2008/layout/LinedList"/>
    <dgm:cxn modelId="{8E42E7DF-DE9C-E748-8D0E-C5D3E4F072C8}" type="presParOf" srcId="{F03109A8-D8B1-E646-9F43-8700562218FB}" destId="{67F43422-46B8-B241-9E20-1B7A41ECFDE0}" srcOrd="12" destOrd="0" presId="urn:microsoft.com/office/officeart/2008/layout/LinedList"/>
    <dgm:cxn modelId="{430D3BEA-8065-5C42-B30B-1F951B406EAC}" type="presParOf" srcId="{F03109A8-D8B1-E646-9F43-8700562218FB}" destId="{67DAAE7B-6F11-A847-8CA4-08E9ED151E33}" srcOrd="13" destOrd="0" presId="urn:microsoft.com/office/officeart/2008/layout/LinedList"/>
    <dgm:cxn modelId="{E51FC786-1863-7B47-B884-C7A2FFEC3CC7}" type="presParOf" srcId="{67DAAE7B-6F11-A847-8CA4-08E9ED151E33}" destId="{7944D0A9-F488-3C42-8A35-97875AB9BCA2}" srcOrd="0" destOrd="0" presId="urn:microsoft.com/office/officeart/2008/layout/LinedList"/>
    <dgm:cxn modelId="{4FEC9FF1-BA4B-904C-A769-9A00DA32EEE9}" type="presParOf" srcId="{67DAAE7B-6F11-A847-8CA4-08E9ED151E33}" destId="{0C8819E0-6E00-B448-AEE7-08FAD465EB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7B85D9-7AA0-D148-8FD3-E71164F485FA}" type="doc">
      <dgm:prSet loTypeId="urn:microsoft.com/office/officeart/2008/layout/LinedList" loCatId="" qsTypeId="urn:microsoft.com/office/officeart/2005/8/quickstyle/simple1" qsCatId="simple" csTypeId="urn:microsoft.com/office/officeart/2005/8/colors/accent5_1" csCatId="accent5" phldr="1"/>
      <dgm:spPr/>
      <dgm:t>
        <a:bodyPr/>
        <a:lstStyle/>
        <a:p>
          <a:endParaRPr lang="en-US"/>
        </a:p>
      </dgm:t>
    </dgm:pt>
    <dgm:pt modelId="{8EE80EBD-97AE-8847-BB37-29587238724D}">
      <dgm:prSet custT="1"/>
      <dgm:spPr>
        <a:noFill/>
      </dgm:spPr>
      <dgm:t>
        <a:bodyPr anchor="ctr" anchorCtr="0"/>
        <a:lstStyle/>
        <a:p>
          <a:pPr rtl="0"/>
          <a:r>
            <a:rPr lang="en-US" sz="2400" dirty="0">
              <a:latin typeface="Open Sans Semibold"/>
              <a:cs typeface="Open Sans Semibold"/>
            </a:rPr>
            <a:t>Foundational Security Operations Concepts</a:t>
          </a:r>
        </a:p>
      </dgm:t>
    </dgm:pt>
    <dgm:pt modelId="{362C9049-4E22-2F4D-A82A-35F20D70E054}" type="parTrans" cxnId="{40001F41-DFD5-A84A-8067-E6AB25712030}">
      <dgm:prSet/>
      <dgm:spPr/>
      <dgm:t>
        <a:bodyPr/>
        <a:lstStyle/>
        <a:p>
          <a:endParaRPr lang="en-US"/>
        </a:p>
      </dgm:t>
    </dgm:pt>
    <dgm:pt modelId="{C23E33F1-34F0-8345-9700-D203D26E3C61}" type="sibTrans" cxnId="{40001F41-DFD5-A84A-8067-E6AB25712030}">
      <dgm:prSet/>
      <dgm:spPr/>
      <dgm:t>
        <a:bodyPr/>
        <a:lstStyle/>
        <a:p>
          <a:endParaRPr lang="en-US"/>
        </a:p>
      </dgm:t>
    </dgm:pt>
    <dgm:pt modelId="{6EB91303-A642-CE4F-96E5-4EF8259DF3C6}">
      <dgm:prSet custT="1"/>
      <dgm:spPr>
        <a:noFill/>
      </dgm:spPr>
      <dgm:t>
        <a:bodyPr anchor="ctr"/>
        <a:lstStyle/>
        <a:p>
          <a:r>
            <a:rPr lang="en-US" sz="2400" dirty="0">
              <a:latin typeface="Open Sans Semibold"/>
              <a:cs typeface="Open Sans Semibold"/>
            </a:rPr>
            <a:t>Resource Protection Techniques</a:t>
          </a:r>
        </a:p>
      </dgm:t>
    </dgm:pt>
    <dgm:pt modelId="{7512D3CE-D303-C340-A5B5-260D2D04F4F4}" type="parTrans" cxnId="{3E1B4EA5-5DEB-1447-B21C-80C83EA6B917}">
      <dgm:prSet/>
      <dgm:spPr/>
      <dgm:t>
        <a:bodyPr/>
        <a:lstStyle/>
        <a:p>
          <a:endParaRPr lang="en-US"/>
        </a:p>
      </dgm:t>
    </dgm:pt>
    <dgm:pt modelId="{031F6F12-F52F-8C44-B6B6-272DE3F3B9D1}" type="sibTrans" cxnId="{3E1B4EA5-5DEB-1447-B21C-80C83EA6B917}">
      <dgm:prSet/>
      <dgm:spPr/>
      <dgm:t>
        <a:bodyPr/>
        <a:lstStyle/>
        <a:p>
          <a:endParaRPr lang="en-US"/>
        </a:p>
      </dgm:t>
    </dgm:pt>
    <dgm:pt modelId="{5AC08C2D-F87A-B047-9A1F-5AEFFCF08BEF}">
      <dgm:prSet custT="1"/>
      <dgm:spPr>
        <a:noFill/>
      </dgm:spPr>
      <dgm:t>
        <a:bodyPr anchor="ctr"/>
        <a:lstStyle/>
        <a:p>
          <a:pPr rtl="0"/>
          <a:r>
            <a:rPr lang="en-US" sz="2400" dirty="0">
              <a:latin typeface="Open Sans Semibold"/>
              <a:cs typeface="Open Sans Semibold"/>
            </a:rPr>
            <a:t>Detective and Preventative Measures</a:t>
          </a:r>
        </a:p>
      </dgm:t>
    </dgm:pt>
    <dgm:pt modelId="{0075F5F5-8A2E-6B4A-974F-C3D40DCAD295}" type="parTrans" cxnId="{D89FAB03-B5BF-A249-88E3-19434506ACBE}">
      <dgm:prSet/>
      <dgm:spPr/>
      <dgm:t>
        <a:bodyPr/>
        <a:lstStyle/>
        <a:p>
          <a:endParaRPr lang="en-US"/>
        </a:p>
      </dgm:t>
    </dgm:pt>
    <dgm:pt modelId="{F1592B7C-24CC-084E-B2D1-D1D47B0E8C84}" type="sibTrans" cxnId="{D89FAB03-B5BF-A249-88E3-19434506ACBE}">
      <dgm:prSet/>
      <dgm:spPr/>
      <dgm:t>
        <a:bodyPr/>
        <a:lstStyle/>
        <a:p>
          <a:endParaRPr lang="en-US"/>
        </a:p>
      </dgm:t>
    </dgm:pt>
    <dgm:pt modelId="{4E8777BC-1BD9-DF49-91E5-0DB19DF89C6E}">
      <dgm:prSet custT="1"/>
      <dgm:spPr>
        <a:noFill/>
      </dgm:spPr>
      <dgm:t>
        <a:bodyPr tIns="162560"/>
        <a:lstStyle/>
        <a:p>
          <a:pPr rtl="0"/>
          <a:r>
            <a:rPr lang="en-US" sz="2400" dirty="0">
              <a:latin typeface="Open Sans Semibold"/>
              <a:cs typeface="Open Sans Semibold"/>
            </a:rPr>
            <a:t>Incident Management</a:t>
          </a:r>
        </a:p>
      </dgm:t>
    </dgm:pt>
    <dgm:pt modelId="{BD0223B5-1F98-F441-8926-EAE85F8BD70F}" type="parTrans" cxnId="{47D158EF-474D-D747-94ED-DCE99F4DF007}">
      <dgm:prSet/>
      <dgm:spPr/>
      <dgm:t>
        <a:bodyPr/>
        <a:lstStyle/>
        <a:p>
          <a:endParaRPr lang="en-US"/>
        </a:p>
      </dgm:t>
    </dgm:pt>
    <dgm:pt modelId="{2CB86B7A-2CF1-754D-B51D-51826E213F3D}" type="sibTrans" cxnId="{47D158EF-474D-D747-94ED-DCE99F4DF007}">
      <dgm:prSet/>
      <dgm:spPr/>
      <dgm:t>
        <a:bodyPr/>
        <a:lstStyle/>
        <a:p>
          <a:endParaRPr lang="en-US"/>
        </a:p>
      </dgm:t>
    </dgm:pt>
    <dgm:pt modelId="{CE476410-8F0D-2743-9FF1-8D3DF53F8AD6}">
      <dgm:prSet/>
      <dgm:spPr>
        <a:noFill/>
      </dgm:spPr>
      <dgm:t>
        <a:bodyPr/>
        <a:lstStyle/>
        <a:p>
          <a:pPr rtl="0"/>
          <a:endParaRPr lang="en-US" dirty="0"/>
        </a:p>
      </dgm:t>
    </dgm:pt>
    <dgm:pt modelId="{7EB27E95-62EB-9F44-888E-B20BD5E6DA29}" type="sibTrans" cxnId="{84EE4DBE-8CC3-5A4C-8DFF-FD0C2C111866}">
      <dgm:prSet/>
      <dgm:spPr/>
      <dgm:t>
        <a:bodyPr/>
        <a:lstStyle/>
        <a:p>
          <a:endParaRPr lang="en-US"/>
        </a:p>
      </dgm:t>
    </dgm:pt>
    <dgm:pt modelId="{81A125EE-A56D-1E4D-B279-4A04FDB5910B}" type="parTrans" cxnId="{84EE4DBE-8CC3-5A4C-8DFF-FD0C2C111866}">
      <dgm:prSet/>
      <dgm:spPr/>
      <dgm:t>
        <a:bodyPr/>
        <a:lstStyle/>
        <a:p>
          <a:endParaRPr lang="en-US"/>
        </a:p>
      </dgm:t>
    </dgm:pt>
    <dgm:pt modelId="{85E48BD9-4E42-3F44-B9C0-18503CAADBBB}">
      <dgm:prSet custT="1"/>
      <dgm:spPr>
        <a:noFill/>
      </dgm:spPr>
      <dgm:t>
        <a:bodyPr anchor="ctr" anchorCtr="0"/>
        <a:lstStyle/>
        <a:p>
          <a:pPr rtl="0"/>
          <a:r>
            <a:rPr lang="en-US" sz="2400" dirty="0">
              <a:latin typeface="Open Sans Semibold"/>
              <a:cs typeface="Open Sans Semibold"/>
            </a:rPr>
            <a:t>Securely Provisioning Resources</a:t>
          </a:r>
        </a:p>
      </dgm:t>
    </dgm:pt>
    <dgm:pt modelId="{CFD9DB11-F084-7648-84A4-64B8B313B29E}" type="parTrans" cxnId="{568C0F34-7996-3B45-AEE5-701CCA9C598F}">
      <dgm:prSet/>
      <dgm:spPr/>
      <dgm:t>
        <a:bodyPr/>
        <a:lstStyle/>
        <a:p>
          <a:endParaRPr lang="en-US"/>
        </a:p>
      </dgm:t>
    </dgm:pt>
    <dgm:pt modelId="{EAAAEF1D-AA79-7746-9F51-611ABFA167BF}" type="sibTrans" cxnId="{568C0F34-7996-3B45-AEE5-701CCA9C598F}">
      <dgm:prSet/>
      <dgm:spPr/>
      <dgm:t>
        <a:bodyPr/>
        <a:lstStyle/>
        <a:p>
          <a:endParaRPr lang="en-US"/>
        </a:p>
      </dgm:t>
    </dgm:pt>
    <dgm:pt modelId="{AC8400AB-8EF3-F04A-A485-7A37CCD7A711}" type="pres">
      <dgm:prSet presAssocID="{227B85D9-7AA0-D148-8FD3-E71164F485FA}" presName="vert0" presStyleCnt="0">
        <dgm:presLayoutVars>
          <dgm:dir/>
          <dgm:animOne val="branch"/>
          <dgm:animLvl val="lvl"/>
        </dgm:presLayoutVars>
      </dgm:prSet>
      <dgm:spPr/>
    </dgm:pt>
    <dgm:pt modelId="{721A2135-C1F3-DA4A-B119-796A40EF200C}" type="pres">
      <dgm:prSet presAssocID="{8EE80EBD-97AE-8847-BB37-29587238724D}" presName="thickLine" presStyleLbl="alignNode1" presStyleIdx="0" presStyleCnt="6" custLinFactNeighborY="1596"/>
      <dgm:spPr>
        <a:ln>
          <a:solidFill>
            <a:srgbClr val="006F53"/>
          </a:solidFill>
        </a:ln>
      </dgm:spPr>
    </dgm:pt>
    <dgm:pt modelId="{46357BF7-8748-5447-B419-D0C1E5A3F581}" type="pres">
      <dgm:prSet presAssocID="{8EE80EBD-97AE-8847-BB37-29587238724D}" presName="horz1" presStyleCnt="0"/>
      <dgm:spPr/>
    </dgm:pt>
    <dgm:pt modelId="{895DA573-4104-3645-8547-D30BA2B1D4F1}" type="pres">
      <dgm:prSet presAssocID="{8EE80EBD-97AE-8847-BB37-29587238724D}" presName="tx1" presStyleLbl="revTx" presStyleIdx="0" presStyleCnt="6"/>
      <dgm:spPr/>
    </dgm:pt>
    <dgm:pt modelId="{6A95561B-818F-C34C-A9DD-1682548AD5D4}" type="pres">
      <dgm:prSet presAssocID="{8EE80EBD-97AE-8847-BB37-29587238724D}" presName="vert1" presStyleCnt="0"/>
      <dgm:spPr/>
    </dgm:pt>
    <dgm:pt modelId="{2075AB43-00C6-5543-8288-31ABC014D164}" type="pres">
      <dgm:prSet presAssocID="{85E48BD9-4E42-3F44-B9C0-18503CAADBBB}" presName="thickLine" presStyleLbl="alignNode1" presStyleIdx="1" presStyleCnt="6"/>
      <dgm:spPr/>
    </dgm:pt>
    <dgm:pt modelId="{35FF5060-5247-E749-9599-69028972DB38}" type="pres">
      <dgm:prSet presAssocID="{85E48BD9-4E42-3F44-B9C0-18503CAADBBB}" presName="horz1" presStyleCnt="0"/>
      <dgm:spPr/>
    </dgm:pt>
    <dgm:pt modelId="{0935136B-414A-9A47-B94A-19BC26719424}" type="pres">
      <dgm:prSet presAssocID="{85E48BD9-4E42-3F44-B9C0-18503CAADBBB}" presName="tx1" presStyleLbl="revTx" presStyleIdx="1" presStyleCnt="6"/>
      <dgm:spPr/>
    </dgm:pt>
    <dgm:pt modelId="{15436400-C567-9E4B-BA3B-B9A7DFE9B6FE}" type="pres">
      <dgm:prSet presAssocID="{85E48BD9-4E42-3F44-B9C0-18503CAADBBB}" presName="vert1" presStyleCnt="0"/>
      <dgm:spPr/>
    </dgm:pt>
    <dgm:pt modelId="{AFDFC935-866D-454F-AE68-CDE7BC0D23B1}" type="pres">
      <dgm:prSet presAssocID="{6EB91303-A642-CE4F-96E5-4EF8259DF3C6}" presName="thickLine" presStyleLbl="alignNode1" presStyleIdx="2" presStyleCnt="6"/>
      <dgm:spPr>
        <a:ln>
          <a:solidFill>
            <a:srgbClr val="006F53"/>
          </a:solidFill>
        </a:ln>
      </dgm:spPr>
    </dgm:pt>
    <dgm:pt modelId="{A01D3074-DC4E-4A42-9D90-9F21105D7DF8}" type="pres">
      <dgm:prSet presAssocID="{6EB91303-A642-CE4F-96E5-4EF8259DF3C6}" presName="horz1" presStyleCnt="0"/>
      <dgm:spPr/>
    </dgm:pt>
    <dgm:pt modelId="{52306CFD-8B70-B043-A7DD-D7B23F20B60A}" type="pres">
      <dgm:prSet presAssocID="{6EB91303-A642-CE4F-96E5-4EF8259DF3C6}" presName="tx1" presStyleLbl="revTx" presStyleIdx="2" presStyleCnt="6"/>
      <dgm:spPr/>
    </dgm:pt>
    <dgm:pt modelId="{194F9661-6E53-4746-8921-B091F19A248C}" type="pres">
      <dgm:prSet presAssocID="{6EB91303-A642-CE4F-96E5-4EF8259DF3C6}" presName="vert1" presStyleCnt="0"/>
      <dgm:spPr/>
    </dgm:pt>
    <dgm:pt modelId="{1EC85288-0E19-824A-8F9B-8744EBADC50D}" type="pres">
      <dgm:prSet presAssocID="{5AC08C2D-F87A-B047-9A1F-5AEFFCF08BEF}" presName="thickLine" presStyleLbl="alignNode1" presStyleIdx="3" presStyleCnt="6"/>
      <dgm:spPr>
        <a:ln>
          <a:solidFill>
            <a:srgbClr val="006F53"/>
          </a:solidFill>
        </a:ln>
      </dgm:spPr>
    </dgm:pt>
    <dgm:pt modelId="{CE610399-4B74-534B-82F9-6C7E147FD1A0}" type="pres">
      <dgm:prSet presAssocID="{5AC08C2D-F87A-B047-9A1F-5AEFFCF08BEF}" presName="horz1" presStyleCnt="0"/>
      <dgm:spPr/>
    </dgm:pt>
    <dgm:pt modelId="{9D746D8B-5375-7544-BB52-9A53FEB3780E}" type="pres">
      <dgm:prSet presAssocID="{5AC08C2D-F87A-B047-9A1F-5AEFFCF08BEF}" presName="tx1" presStyleLbl="revTx" presStyleIdx="3" presStyleCnt="6"/>
      <dgm:spPr/>
    </dgm:pt>
    <dgm:pt modelId="{ED230B99-8AB8-F14A-B009-5ACD2354C8AE}" type="pres">
      <dgm:prSet presAssocID="{5AC08C2D-F87A-B047-9A1F-5AEFFCF08BEF}" presName="vert1" presStyleCnt="0"/>
      <dgm:spPr/>
    </dgm:pt>
    <dgm:pt modelId="{27011FFA-6473-2E4C-B93F-822B54FF6C60}" type="pres">
      <dgm:prSet presAssocID="{4E8777BC-1BD9-DF49-91E5-0DB19DF89C6E}" presName="thickLine" presStyleLbl="alignNode1" presStyleIdx="4" presStyleCnt="6"/>
      <dgm:spPr>
        <a:ln>
          <a:solidFill>
            <a:srgbClr val="006F53"/>
          </a:solidFill>
        </a:ln>
      </dgm:spPr>
    </dgm:pt>
    <dgm:pt modelId="{DB23CA6F-19BB-2041-99AD-0136849D5500}" type="pres">
      <dgm:prSet presAssocID="{4E8777BC-1BD9-DF49-91E5-0DB19DF89C6E}" presName="horz1" presStyleCnt="0"/>
      <dgm:spPr/>
    </dgm:pt>
    <dgm:pt modelId="{1904D7A5-C341-1340-93FA-59BC7FC1D8FA}" type="pres">
      <dgm:prSet presAssocID="{4E8777BC-1BD9-DF49-91E5-0DB19DF89C6E}" presName="tx1" presStyleLbl="revTx" presStyleIdx="4" presStyleCnt="6"/>
      <dgm:spPr/>
    </dgm:pt>
    <dgm:pt modelId="{EDA1543A-53E9-9A46-9516-323B8E779C2B}" type="pres">
      <dgm:prSet presAssocID="{4E8777BC-1BD9-DF49-91E5-0DB19DF89C6E}" presName="vert1" presStyleCnt="0"/>
      <dgm:spPr/>
    </dgm:pt>
    <dgm:pt modelId="{42F07ADF-9B09-314C-B596-35F8F0A26BF2}" type="pres">
      <dgm:prSet presAssocID="{CE476410-8F0D-2743-9FF1-8D3DF53F8AD6}" presName="thickLine" presStyleLbl="alignNode1" presStyleIdx="5" presStyleCnt="6"/>
      <dgm:spPr>
        <a:ln>
          <a:solidFill>
            <a:srgbClr val="006F53"/>
          </a:solidFill>
        </a:ln>
      </dgm:spPr>
    </dgm:pt>
    <dgm:pt modelId="{E02E7C3F-5586-C14C-9645-8E5D3C4086C9}" type="pres">
      <dgm:prSet presAssocID="{CE476410-8F0D-2743-9FF1-8D3DF53F8AD6}" presName="horz1" presStyleCnt="0"/>
      <dgm:spPr/>
    </dgm:pt>
    <dgm:pt modelId="{9C4D5250-FC91-534C-A88A-C70D331BA3EC}" type="pres">
      <dgm:prSet presAssocID="{CE476410-8F0D-2743-9FF1-8D3DF53F8AD6}" presName="tx1" presStyleLbl="revTx" presStyleIdx="5" presStyleCnt="6"/>
      <dgm:spPr/>
    </dgm:pt>
    <dgm:pt modelId="{EF03BE77-9430-2D4A-BF69-C30D248E65B3}" type="pres">
      <dgm:prSet presAssocID="{CE476410-8F0D-2743-9FF1-8D3DF53F8AD6}" presName="vert1" presStyleCnt="0"/>
      <dgm:spPr/>
    </dgm:pt>
  </dgm:ptLst>
  <dgm:cxnLst>
    <dgm:cxn modelId="{918A5000-05A3-2F4B-9B1C-8CFA184187B1}" type="presOf" srcId="{6EB91303-A642-CE4F-96E5-4EF8259DF3C6}" destId="{52306CFD-8B70-B043-A7DD-D7B23F20B60A}" srcOrd="0" destOrd="0" presId="urn:microsoft.com/office/officeart/2008/layout/LinedList"/>
    <dgm:cxn modelId="{D89FAB03-B5BF-A249-88E3-19434506ACBE}" srcId="{227B85D9-7AA0-D148-8FD3-E71164F485FA}" destId="{5AC08C2D-F87A-B047-9A1F-5AEFFCF08BEF}" srcOrd="3" destOrd="0" parTransId="{0075F5F5-8A2E-6B4A-974F-C3D40DCAD295}" sibTransId="{F1592B7C-24CC-084E-B2D1-D1D47B0E8C84}"/>
    <dgm:cxn modelId="{8AB4FB30-E6B2-E44D-85AA-3238AAED0077}" type="presOf" srcId="{227B85D9-7AA0-D148-8FD3-E71164F485FA}" destId="{AC8400AB-8EF3-F04A-A485-7A37CCD7A711}" srcOrd="0" destOrd="0" presId="urn:microsoft.com/office/officeart/2008/layout/LinedList"/>
    <dgm:cxn modelId="{568C0F34-7996-3B45-AEE5-701CCA9C598F}" srcId="{227B85D9-7AA0-D148-8FD3-E71164F485FA}" destId="{85E48BD9-4E42-3F44-B9C0-18503CAADBBB}" srcOrd="1" destOrd="0" parTransId="{CFD9DB11-F084-7648-84A4-64B8B313B29E}" sibTransId="{EAAAEF1D-AA79-7746-9F51-611ABFA167BF}"/>
    <dgm:cxn modelId="{40001F41-DFD5-A84A-8067-E6AB25712030}" srcId="{227B85D9-7AA0-D148-8FD3-E71164F485FA}" destId="{8EE80EBD-97AE-8847-BB37-29587238724D}" srcOrd="0" destOrd="0" parTransId="{362C9049-4E22-2F4D-A82A-35F20D70E054}" sibTransId="{C23E33F1-34F0-8345-9700-D203D26E3C61}"/>
    <dgm:cxn modelId="{F2379556-F7F6-FF49-AD8B-47642AADAA9D}" type="presOf" srcId="{8EE80EBD-97AE-8847-BB37-29587238724D}" destId="{895DA573-4104-3645-8547-D30BA2B1D4F1}" srcOrd="0" destOrd="0" presId="urn:microsoft.com/office/officeart/2008/layout/LinedList"/>
    <dgm:cxn modelId="{F1AF5092-A048-1B42-B91A-EE48E5B05E5B}" type="presOf" srcId="{4E8777BC-1BD9-DF49-91E5-0DB19DF89C6E}" destId="{1904D7A5-C341-1340-93FA-59BC7FC1D8FA}" srcOrd="0" destOrd="0" presId="urn:microsoft.com/office/officeart/2008/layout/LinedList"/>
    <dgm:cxn modelId="{E4B60299-6FFB-2544-90A4-38983652E695}" type="presOf" srcId="{CE476410-8F0D-2743-9FF1-8D3DF53F8AD6}" destId="{9C4D5250-FC91-534C-A88A-C70D331BA3EC}" srcOrd="0" destOrd="0" presId="urn:microsoft.com/office/officeart/2008/layout/LinedList"/>
    <dgm:cxn modelId="{3E1B4EA5-5DEB-1447-B21C-80C83EA6B917}" srcId="{227B85D9-7AA0-D148-8FD3-E71164F485FA}" destId="{6EB91303-A642-CE4F-96E5-4EF8259DF3C6}" srcOrd="2" destOrd="0" parTransId="{7512D3CE-D303-C340-A5B5-260D2D04F4F4}" sibTransId="{031F6F12-F52F-8C44-B6B6-272DE3F3B9D1}"/>
    <dgm:cxn modelId="{B17A31B0-916E-4A47-9443-C5FB848B5585}" type="presOf" srcId="{85E48BD9-4E42-3F44-B9C0-18503CAADBBB}" destId="{0935136B-414A-9A47-B94A-19BC26719424}" srcOrd="0" destOrd="0" presId="urn:microsoft.com/office/officeart/2008/layout/LinedList"/>
    <dgm:cxn modelId="{84EE4DBE-8CC3-5A4C-8DFF-FD0C2C111866}" srcId="{227B85D9-7AA0-D148-8FD3-E71164F485FA}" destId="{CE476410-8F0D-2743-9FF1-8D3DF53F8AD6}" srcOrd="5" destOrd="0" parTransId="{81A125EE-A56D-1E4D-B279-4A04FDB5910B}" sibTransId="{7EB27E95-62EB-9F44-888E-B20BD5E6DA29}"/>
    <dgm:cxn modelId="{BAB56FD6-AD23-154F-AC84-9433D95A65D4}" type="presOf" srcId="{5AC08C2D-F87A-B047-9A1F-5AEFFCF08BEF}" destId="{9D746D8B-5375-7544-BB52-9A53FEB3780E}" srcOrd="0" destOrd="0" presId="urn:microsoft.com/office/officeart/2008/layout/LinedList"/>
    <dgm:cxn modelId="{47D158EF-474D-D747-94ED-DCE99F4DF007}" srcId="{227B85D9-7AA0-D148-8FD3-E71164F485FA}" destId="{4E8777BC-1BD9-DF49-91E5-0DB19DF89C6E}" srcOrd="4" destOrd="0" parTransId="{BD0223B5-1F98-F441-8926-EAE85F8BD70F}" sibTransId="{2CB86B7A-2CF1-754D-B51D-51826E213F3D}"/>
    <dgm:cxn modelId="{454AA22D-B86A-EB4A-9606-2B542F9C8ECE}" type="presParOf" srcId="{AC8400AB-8EF3-F04A-A485-7A37CCD7A711}" destId="{721A2135-C1F3-DA4A-B119-796A40EF200C}" srcOrd="0" destOrd="0" presId="urn:microsoft.com/office/officeart/2008/layout/LinedList"/>
    <dgm:cxn modelId="{9B1DA864-B7DD-834E-931A-67979AA99459}" type="presParOf" srcId="{AC8400AB-8EF3-F04A-A485-7A37CCD7A711}" destId="{46357BF7-8748-5447-B419-D0C1E5A3F581}" srcOrd="1" destOrd="0" presId="urn:microsoft.com/office/officeart/2008/layout/LinedList"/>
    <dgm:cxn modelId="{25277547-DD4B-7E45-BE4B-9C0DAA2232F4}" type="presParOf" srcId="{46357BF7-8748-5447-B419-D0C1E5A3F581}" destId="{895DA573-4104-3645-8547-D30BA2B1D4F1}" srcOrd="0" destOrd="0" presId="urn:microsoft.com/office/officeart/2008/layout/LinedList"/>
    <dgm:cxn modelId="{63547B77-F1EA-3B48-BBBF-DEE2AFAD7C2B}" type="presParOf" srcId="{46357BF7-8748-5447-B419-D0C1E5A3F581}" destId="{6A95561B-818F-C34C-A9DD-1682548AD5D4}" srcOrd="1" destOrd="0" presId="urn:microsoft.com/office/officeart/2008/layout/LinedList"/>
    <dgm:cxn modelId="{C4EA6A32-2530-074E-9B5B-9F7DB2FE92E7}" type="presParOf" srcId="{AC8400AB-8EF3-F04A-A485-7A37CCD7A711}" destId="{2075AB43-00C6-5543-8288-31ABC014D164}" srcOrd="2" destOrd="0" presId="urn:microsoft.com/office/officeart/2008/layout/LinedList"/>
    <dgm:cxn modelId="{59B1CF73-76CF-0F48-8CFD-97BA48327487}" type="presParOf" srcId="{AC8400AB-8EF3-F04A-A485-7A37CCD7A711}" destId="{35FF5060-5247-E749-9599-69028972DB38}" srcOrd="3" destOrd="0" presId="urn:microsoft.com/office/officeart/2008/layout/LinedList"/>
    <dgm:cxn modelId="{CB1E2594-6BE4-D747-8EC8-A137405FDEC4}" type="presParOf" srcId="{35FF5060-5247-E749-9599-69028972DB38}" destId="{0935136B-414A-9A47-B94A-19BC26719424}" srcOrd="0" destOrd="0" presId="urn:microsoft.com/office/officeart/2008/layout/LinedList"/>
    <dgm:cxn modelId="{F047C4F1-062D-A34C-8F08-682256436E5C}" type="presParOf" srcId="{35FF5060-5247-E749-9599-69028972DB38}" destId="{15436400-C567-9E4B-BA3B-B9A7DFE9B6FE}" srcOrd="1" destOrd="0" presId="urn:microsoft.com/office/officeart/2008/layout/LinedList"/>
    <dgm:cxn modelId="{38FE91DE-EBAF-CD4F-9346-159EF79CA965}" type="presParOf" srcId="{AC8400AB-8EF3-F04A-A485-7A37CCD7A711}" destId="{AFDFC935-866D-454F-AE68-CDE7BC0D23B1}" srcOrd="4" destOrd="0" presId="urn:microsoft.com/office/officeart/2008/layout/LinedList"/>
    <dgm:cxn modelId="{448C8665-FA00-774D-99CA-5856680F352D}" type="presParOf" srcId="{AC8400AB-8EF3-F04A-A485-7A37CCD7A711}" destId="{A01D3074-DC4E-4A42-9D90-9F21105D7DF8}" srcOrd="5" destOrd="0" presId="urn:microsoft.com/office/officeart/2008/layout/LinedList"/>
    <dgm:cxn modelId="{349C11BC-DC6C-C740-932E-FBC1999B1C8E}" type="presParOf" srcId="{A01D3074-DC4E-4A42-9D90-9F21105D7DF8}" destId="{52306CFD-8B70-B043-A7DD-D7B23F20B60A}" srcOrd="0" destOrd="0" presId="urn:microsoft.com/office/officeart/2008/layout/LinedList"/>
    <dgm:cxn modelId="{6DB74721-4006-AC46-A667-76EB886C3C00}" type="presParOf" srcId="{A01D3074-DC4E-4A42-9D90-9F21105D7DF8}" destId="{194F9661-6E53-4746-8921-B091F19A248C}" srcOrd="1" destOrd="0" presId="urn:microsoft.com/office/officeart/2008/layout/LinedList"/>
    <dgm:cxn modelId="{2421F0E6-0326-2746-B945-288CFCC9A1F9}" type="presParOf" srcId="{AC8400AB-8EF3-F04A-A485-7A37CCD7A711}" destId="{1EC85288-0E19-824A-8F9B-8744EBADC50D}" srcOrd="6" destOrd="0" presId="urn:microsoft.com/office/officeart/2008/layout/LinedList"/>
    <dgm:cxn modelId="{CAD314BC-2331-A54F-B600-88C6719ABE58}" type="presParOf" srcId="{AC8400AB-8EF3-F04A-A485-7A37CCD7A711}" destId="{CE610399-4B74-534B-82F9-6C7E147FD1A0}" srcOrd="7" destOrd="0" presId="urn:microsoft.com/office/officeart/2008/layout/LinedList"/>
    <dgm:cxn modelId="{6EA2F0AA-1926-D248-9C80-1BBF2EE86368}" type="presParOf" srcId="{CE610399-4B74-534B-82F9-6C7E147FD1A0}" destId="{9D746D8B-5375-7544-BB52-9A53FEB3780E}" srcOrd="0" destOrd="0" presId="urn:microsoft.com/office/officeart/2008/layout/LinedList"/>
    <dgm:cxn modelId="{741949EC-E4F0-D441-94E8-7B48A6AE067B}" type="presParOf" srcId="{CE610399-4B74-534B-82F9-6C7E147FD1A0}" destId="{ED230B99-8AB8-F14A-B009-5ACD2354C8AE}" srcOrd="1" destOrd="0" presId="urn:microsoft.com/office/officeart/2008/layout/LinedList"/>
    <dgm:cxn modelId="{E13E1660-2D7F-B04E-B75A-28131CBCA916}" type="presParOf" srcId="{AC8400AB-8EF3-F04A-A485-7A37CCD7A711}" destId="{27011FFA-6473-2E4C-B93F-822B54FF6C60}" srcOrd="8" destOrd="0" presId="urn:microsoft.com/office/officeart/2008/layout/LinedList"/>
    <dgm:cxn modelId="{5214C62C-245B-E64E-B70D-5FB1CB1F0784}" type="presParOf" srcId="{AC8400AB-8EF3-F04A-A485-7A37CCD7A711}" destId="{DB23CA6F-19BB-2041-99AD-0136849D5500}" srcOrd="9" destOrd="0" presId="urn:microsoft.com/office/officeart/2008/layout/LinedList"/>
    <dgm:cxn modelId="{A1BF781F-4B6E-B047-929F-2151FF1FE9CB}" type="presParOf" srcId="{DB23CA6F-19BB-2041-99AD-0136849D5500}" destId="{1904D7A5-C341-1340-93FA-59BC7FC1D8FA}" srcOrd="0" destOrd="0" presId="urn:microsoft.com/office/officeart/2008/layout/LinedList"/>
    <dgm:cxn modelId="{6CEAA04F-6680-DA4C-8F9D-0680B975D919}" type="presParOf" srcId="{DB23CA6F-19BB-2041-99AD-0136849D5500}" destId="{EDA1543A-53E9-9A46-9516-323B8E779C2B}" srcOrd="1" destOrd="0" presId="urn:microsoft.com/office/officeart/2008/layout/LinedList"/>
    <dgm:cxn modelId="{697A78A0-B19D-B24B-90FC-BFFC4111D304}" type="presParOf" srcId="{AC8400AB-8EF3-F04A-A485-7A37CCD7A711}" destId="{42F07ADF-9B09-314C-B596-35F8F0A26BF2}" srcOrd="10" destOrd="0" presId="urn:microsoft.com/office/officeart/2008/layout/LinedList"/>
    <dgm:cxn modelId="{416D1444-B747-AD4C-8AD0-6A277A76167D}" type="presParOf" srcId="{AC8400AB-8EF3-F04A-A485-7A37CCD7A711}" destId="{E02E7C3F-5586-C14C-9645-8E5D3C4086C9}" srcOrd="11" destOrd="0" presId="urn:microsoft.com/office/officeart/2008/layout/LinedList"/>
    <dgm:cxn modelId="{D2DE09EE-B50F-0B45-8E76-897838C2CE77}" type="presParOf" srcId="{E02E7C3F-5586-C14C-9645-8E5D3C4086C9}" destId="{9C4D5250-FC91-534C-A88A-C70D331BA3EC}" srcOrd="0" destOrd="0" presId="urn:microsoft.com/office/officeart/2008/layout/LinedList"/>
    <dgm:cxn modelId="{89BB4601-6C3F-924C-B213-A54D584D1C45}" type="presParOf" srcId="{E02E7C3F-5586-C14C-9645-8E5D3C4086C9}" destId="{EF03BE77-9430-2D4A-BF69-C30D248E65B3}" srcOrd="1" destOrd="0" presId="urn:microsoft.com/office/officeart/2008/layout/Lined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7B85D9-7AA0-D148-8FD3-E71164F485FA}" type="doc">
      <dgm:prSet loTypeId="urn:microsoft.com/office/officeart/2008/layout/LinedList" loCatId="" qsTypeId="urn:microsoft.com/office/officeart/2005/8/quickstyle/simple1" qsCatId="simple" csTypeId="urn:microsoft.com/office/officeart/2005/8/colors/accent5_1" csCatId="accent5" phldr="1"/>
      <dgm:spPr/>
      <dgm:t>
        <a:bodyPr/>
        <a:lstStyle/>
        <a:p>
          <a:endParaRPr lang="en-US"/>
        </a:p>
      </dgm:t>
    </dgm:pt>
    <dgm:pt modelId="{8EE80EBD-97AE-8847-BB37-29587238724D}">
      <dgm:prSet custT="1"/>
      <dgm:spPr>
        <a:noFill/>
      </dgm:spPr>
      <dgm:t>
        <a:bodyPr anchor="ctr" anchorCtr="0"/>
        <a:lstStyle/>
        <a:p>
          <a:pPr rtl="0"/>
          <a:r>
            <a:rPr lang="en-US" sz="2400" dirty="0">
              <a:latin typeface="Open Sans Semibold"/>
              <a:cs typeface="Open Sans Semibold"/>
            </a:rPr>
            <a:t>Requirements for Investigation Types</a:t>
          </a:r>
        </a:p>
      </dgm:t>
    </dgm:pt>
    <dgm:pt modelId="{362C9049-4E22-2F4D-A82A-35F20D70E054}" type="parTrans" cxnId="{40001F41-DFD5-A84A-8067-E6AB25712030}">
      <dgm:prSet/>
      <dgm:spPr/>
      <dgm:t>
        <a:bodyPr/>
        <a:lstStyle/>
        <a:p>
          <a:endParaRPr lang="en-US"/>
        </a:p>
      </dgm:t>
    </dgm:pt>
    <dgm:pt modelId="{C23E33F1-34F0-8345-9700-D203D26E3C61}" type="sibTrans" cxnId="{40001F41-DFD5-A84A-8067-E6AB25712030}">
      <dgm:prSet/>
      <dgm:spPr/>
      <dgm:t>
        <a:bodyPr/>
        <a:lstStyle/>
        <a:p>
          <a:endParaRPr lang="en-US"/>
        </a:p>
      </dgm:t>
    </dgm:pt>
    <dgm:pt modelId="{6EB91303-A642-CE4F-96E5-4EF8259DF3C6}">
      <dgm:prSet custT="1"/>
      <dgm:spPr>
        <a:noFill/>
      </dgm:spPr>
      <dgm:t>
        <a:bodyPr anchor="ctr"/>
        <a:lstStyle/>
        <a:p>
          <a:r>
            <a:rPr lang="en-US" sz="2400" dirty="0">
              <a:latin typeface="Open Sans Semibold"/>
              <a:cs typeface="Open Sans Semibold"/>
            </a:rPr>
            <a:t>Logging and Monitoring Activities</a:t>
          </a:r>
        </a:p>
      </dgm:t>
    </dgm:pt>
    <dgm:pt modelId="{7512D3CE-D303-C340-A5B5-260D2D04F4F4}" type="parTrans" cxnId="{3E1B4EA5-5DEB-1447-B21C-80C83EA6B917}">
      <dgm:prSet/>
      <dgm:spPr/>
      <dgm:t>
        <a:bodyPr/>
        <a:lstStyle/>
        <a:p>
          <a:endParaRPr lang="en-US"/>
        </a:p>
      </dgm:t>
    </dgm:pt>
    <dgm:pt modelId="{031F6F12-F52F-8C44-B6B6-272DE3F3B9D1}" type="sibTrans" cxnId="{3E1B4EA5-5DEB-1447-B21C-80C83EA6B917}">
      <dgm:prSet/>
      <dgm:spPr/>
      <dgm:t>
        <a:bodyPr/>
        <a:lstStyle/>
        <a:p>
          <a:endParaRPr lang="en-US"/>
        </a:p>
      </dgm:t>
    </dgm:pt>
    <dgm:pt modelId="{5AC08C2D-F87A-B047-9A1F-5AEFFCF08BEF}">
      <dgm:prSet custT="1"/>
      <dgm:spPr>
        <a:noFill/>
      </dgm:spPr>
      <dgm:t>
        <a:bodyPr anchor="ctr"/>
        <a:lstStyle/>
        <a:p>
          <a:pPr rtl="0"/>
          <a:r>
            <a:rPr lang="en-US" sz="2400" dirty="0">
              <a:latin typeface="Open Sans Semibold"/>
              <a:cs typeface="Open Sans Semibold"/>
            </a:rPr>
            <a:t>Recovery Strategies</a:t>
          </a:r>
        </a:p>
      </dgm:t>
    </dgm:pt>
    <dgm:pt modelId="{0075F5F5-8A2E-6B4A-974F-C3D40DCAD295}" type="parTrans" cxnId="{D89FAB03-B5BF-A249-88E3-19434506ACBE}">
      <dgm:prSet/>
      <dgm:spPr/>
      <dgm:t>
        <a:bodyPr/>
        <a:lstStyle/>
        <a:p>
          <a:endParaRPr lang="en-US"/>
        </a:p>
      </dgm:t>
    </dgm:pt>
    <dgm:pt modelId="{F1592B7C-24CC-084E-B2D1-D1D47B0E8C84}" type="sibTrans" cxnId="{D89FAB03-B5BF-A249-88E3-19434506ACBE}">
      <dgm:prSet/>
      <dgm:spPr/>
      <dgm:t>
        <a:bodyPr/>
        <a:lstStyle/>
        <a:p>
          <a:endParaRPr lang="en-US"/>
        </a:p>
      </dgm:t>
    </dgm:pt>
    <dgm:pt modelId="{4E8777BC-1BD9-DF49-91E5-0DB19DF89C6E}">
      <dgm:prSet custT="1"/>
      <dgm:spPr>
        <a:noFill/>
      </dgm:spPr>
      <dgm:t>
        <a:bodyPr tIns="162560"/>
        <a:lstStyle/>
        <a:p>
          <a:pPr rtl="0"/>
          <a:r>
            <a:rPr lang="en-US" sz="2400" dirty="0">
              <a:latin typeface="Open Sans Semibold"/>
              <a:cs typeface="Open Sans Semibold"/>
            </a:rPr>
            <a:t>Disaster Recovery (DR) Processes</a:t>
          </a:r>
        </a:p>
      </dgm:t>
    </dgm:pt>
    <dgm:pt modelId="{BD0223B5-1F98-F441-8926-EAE85F8BD70F}" type="parTrans" cxnId="{47D158EF-474D-D747-94ED-DCE99F4DF007}">
      <dgm:prSet/>
      <dgm:spPr/>
      <dgm:t>
        <a:bodyPr/>
        <a:lstStyle/>
        <a:p>
          <a:endParaRPr lang="en-US"/>
        </a:p>
      </dgm:t>
    </dgm:pt>
    <dgm:pt modelId="{2CB86B7A-2CF1-754D-B51D-51826E213F3D}" type="sibTrans" cxnId="{47D158EF-474D-D747-94ED-DCE99F4DF007}">
      <dgm:prSet/>
      <dgm:spPr/>
      <dgm:t>
        <a:bodyPr/>
        <a:lstStyle/>
        <a:p>
          <a:endParaRPr lang="en-US"/>
        </a:p>
      </dgm:t>
    </dgm:pt>
    <dgm:pt modelId="{CE476410-8F0D-2743-9FF1-8D3DF53F8AD6}">
      <dgm:prSet/>
      <dgm:spPr>
        <a:noFill/>
      </dgm:spPr>
      <dgm:t>
        <a:bodyPr/>
        <a:lstStyle/>
        <a:p>
          <a:pPr rtl="0"/>
          <a:endParaRPr lang="en-US" dirty="0"/>
        </a:p>
      </dgm:t>
    </dgm:pt>
    <dgm:pt modelId="{7EB27E95-62EB-9F44-888E-B20BD5E6DA29}" type="sibTrans" cxnId="{84EE4DBE-8CC3-5A4C-8DFF-FD0C2C111866}">
      <dgm:prSet/>
      <dgm:spPr/>
      <dgm:t>
        <a:bodyPr/>
        <a:lstStyle/>
        <a:p>
          <a:endParaRPr lang="en-US"/>
        </a:p>
      </dgm:t>
    </dgm:pt>
    <dgm:pt modelId="{81A125EE-A56D-1E4D-B279-4A04FDB5910B}" type="parTrans" cxnId="{84EE4DBE-8CC3-5A4C-8DFF-FD0C2C111866}">
      <dgm:prSet/>
      <dgm:spPr/>
      <dgm:t>
        <a:bodyPr/>
        <a:lstStyle/>
        <a:p>
          <a:endParaRPr lang="en-US"/>
        </a:p>
      </dgm:t>
    </dgm:pt>
    <dgm:pt modelId="{85E48BD9-4E42-3F44-B9C0-18503CAADBBB}">
      <dgm:prSet custT="1"/>
      <dgm:spPr>
        <a:noFill/>
      </dgm:spPr>
      <dgm:t>
        <a:bodyPr anchor="ctr" anchorCtr="0"/>
        <a:lstStyle/>
        <a:p>
          <a:pPr rtl="0"/>
          <a:r>
            <a:rPr lang="en-US" sz="2400" dirty="0">
              <a:latin typeface="Open Sans Semibold"/>
              <a:cs typeface="Open Sans Semibold"/>
            </a:rPr>
            <a:t>Investigations</a:t>
          </a:r>
        </a:p>
      </dgm:t>
    </dgm:pt>
    <dgm:pt modelId="{CFD9DB11-F084-7648-84A4-64B8B313B29E}" type="parTrans" cxnId="{568C0F34-7996-3B45-AEE5-701CCA9C598F}">
      <dgm:prSet/>
      <dgm:spPr/>
      <dgm:t>
        <a:bodyPr/>
        <a:lstStyle/>
        <a:p>
          <a:endParaRPr lang="en-US"/>
        </a:p>
      </dgm:t>
    </dgm:pt>
    <dgm:pt modelId="{EAAAEF1D-AA79-7746-9F51-611ABFA167BF}" type="sibTrans" cxnId="{568C0F34-7996-3B45-AEE5-701CCA9C598F}">
      <dgm:prSet/>
      <dgm:spPr/>
      <dgm:t>
        <a:bodyPr/>
        <a:lstStyle/>
        <a:p>
          <a:endParaRPr lang="en-US"/>
        </a:p>
      </dgm:t>
    </dgm:pt>
    <dgm:pt modelId="{AC8400AB-8EF3-F04A-A485-7A37CCD7A711}" type="pres">
      <dgm:prSet presAssocID="{227B85D9-7AA0-D148-8FD3-E71164F485FA}" presName="vert0" presStyleCnt="0">
        <dgm:presLayoutVars>
          <dgm:dir/>
          <dgm:animOne val="branch"/>
          <dgm:animLvl val="lvl"/>
        </dgm:presLayoutVars>
      </dgm:prSet>
      <dgm:spPr/>
    </dgm:pt>
    <dgm:pt modelId="{721A2135-C1F3-DA4A-B119-796A40EF200C}" type="pres">
      <dgm:prSet presAssocID="{8EE80EBD-97AE-8847-BB37-29587238724D}" presName="thickLine" presStyleLbl="alignNode1" presStyleIdx="0" presStyleCnt="6" custLinFactNeighborY="1596"/>
      <dgm:spPr>
        <a:ln>
          <a:solidFill>
            <a:srgbClr val="006F53"/>
          </a:solidFill>
        </a:ln>
      </dgm:spPr>
    </dgm:pt>
    <dgm:pt modelId="{46357BF7-8748-5447-B419-D0C1E5A3F581}" type="pres">
      <dgm:prSet presAssocID="{8EE80EBD-97AE-8847-BB37-29587238724D}" presName="horz1" presStyleCnt="0"/>
      <dgm:spPr/>
    </dgm:pt>
    <dgm:pt modelId="{895DA573-4104-3645-8547-D30BA2B1D4F1}" type="pres">
      <dgm:prSet presAssocID="{8EE80EBD-97AE-8847-BB37-29587238724D}" presName="tx1" presStyleLbl="revTx" presStyleIdx="0" presStyleCnt="6"/>
      <dgm:spPr/>
    </dgm:pt>
    <dgm:pt modelId="{6A95561B-818F-C34C-A9DD-1682548AD5D4}" type="pres">
      <dgm:prSet presAssocID="{8EE80EBD-97AE-8847-BB37-29587238724D}" presName="vert1" presStyleCnt="0"/>
      <dgm:spPr/>
    </dgm:pt>
    <dgm:pt modelId="{2075AB43-00C6-5543-8288-31ABC014D164}" type="pres">
      <dgm:prSet presAssocID="{85E48BD9-4E42-3F44-B9C0-18503CAADBBB}" presName="thickLine" presStyleLbl="alignNode1" presStyleIdx="1" presStyleCnt="6"/>
      <dgm:spPr/>
    </dgm:pt>
    <dgm:pt modelId="{35FF5060-5247-E749-9599-69028972DB38}" type="pres">
      <dgm:prSet presAssocID="{85E48BD9-4E42-3F44-B9C0-18503CAADBBB}" presName="horz1" presStyleCnt="0"/>
      <dgm:spPr/>
    </dgm:pt>
    <dgm:pt modelId="{0935136B-414A-9A47-B94A-19BC26719424}" type="pres">
      <dgm:prSet presAssocID="{85E48BD9-4E42-3F44-B9C0-18503CAADBBB}" presName="tx1" presStyleLbl="revTx" presStyleIdx="1" presStyleCnt="6"/>
      <dgm:spPr/>
    </dgm:pt>
    <dgm:pt modelId="{15436400-C567-9E4B-BA3B-B9A7DFE9B6FE}" type="pres">
      <dgm:prSet presAssocID="{85E48BD9-4E42-3F44-B9C0-18503CAADBBB}" presName="vert1" presStyleCnt="0"/>
      <dgm:spPr/>
    </dgm:pt>
    <dgm:pt modelId="{AFDFC935-866D-454F-AE68-CDE7BC0D23B1}" type="pres">
      <dgm:prSet presAssocID="{6EB91303-A642-CE4F-96E5-4EF8259DF3C6}" presName="thickLine" presStyleLbl="alignNode1" presStyleIdx="2" presStyleCnt="6"/>
      <dgm:spPr>
        <a:ln>
          <a:solidFill>
            <a:srgbClr val="006F53"/>
          </a:solidFill>
        </a:ln>
      </dgm:spPr>
    </dgm:pt>
    <dgm:pt modelId="{A01D3074-DC4E-4A42-9D90-9F21105D7DF8}" type="pres">
      <dgm:prSet presAssocID="{6EB91303-A642-CE4F-96E5-4EF8259DF3C6}" presName="horz1" presStyleCnt="0"/>
      <dgm:spPr/>
    </dgm:pt>
    <dgm:pt modelId="{52306CFD-8B70-B043-A7DD-D7B23F20B60A}" type="pres">
      <dgm:prSet presAssocID="{6EB91303-A642-CE4F-96E5-4EF8259DF3C6}" presName="tx1" presStyleLbl="revTx" presStyleIdx="2" presStyleCnt="6"/>
      <dgm:spPr/>
    </dgm:pt>
    <dgm:pt modelId="{194F9661-6E53-4746-8921-B091F19A248C}" type="pres">
      <dgm:prSet presAssocID="{6EB91303-A642-CE4F-96E5-4EF8259DF3C6}" presName="vert1" presStyleCnt="0"/>
      <dgm:spPr/>
    </dgm:pt>
    <dgm:pt modelId="{1EC85288-0E19-824A-8F9B-8744EBADC50D}" type="pres">
      <dgm:prSet presAssocID="{5AC08C2D-F87A-B047-9A1F-5AEFFCF08BEF}" presName="thickLine" presStyleLbl="alignNode1" presStyleIdx="3" presStyleCnt="6"/>
      <dgm:spPr>
        <a:ln>
          <a:solidFill>
            <a:srgbClr val="006F53"/>
          </a:solidFill>
        </a:ln>
      </dgm:spPr>
    </dgm:pt>
    <dgm:pt modelId="{CE610399-4B74-534B-82F9-6C7E147FD1A0}" type="pres">
      <dgm:prSet presAssocID="{5AC08C2D-F87A-B047-9A1F-5AEFFCF08BEF}" presName="horz1" presStyleCnt="0"/>
      <dgm:spPr/>
    </dgm:pt>
    <dgm:pt modelId="{9D746D8B-5375-7544-BB52-9A53FEB3780E}" type="pres">
      <dgm:prSet presAssocID="{5AC08C2D-F87A-B047-9A1F-5AEFFCF08BEF}" presName="tx1" presStyleLbl="revTx" presStyleIdx="3" presStyleCnt="6"/>
      <dgm:spPr/>
    </dgm:pt>
    <dgm:pt modelId="{ED230B99-8AB8-F14A-B009-5ACD2354C8AE}" type="pres">
      <dgm:prSet presAssocID="{5AC08C2D-F87A-B047-9A1F-5AEFFCF08BEF}" presName="vert1" presStyleCnt="0"/>
      <dgm:spPr/>
    </dgm:pt>
    <dgm:pt modelId="{27011FFA-6473-2E4C-B93F-822B54FF6C60}" type="pres">
      <dgm:prSet presAssocID="{4E8777BC-1BD9-DF49-91E5-0DB19DF89C6E}" presName="thickLine" presStyleLbl="alignNode1" presStyleIdx="4" presStyleCnt="6"/>
      <dgm:spPr>
        <a:ln>
          <a:solidFill>
            <a:srgbClr val="006F53"/>
          </a:solidFill>
        </a:ln>
      </dgm:spPr>
    </dgm:pt>
    <dgm:pt modelId="{DB23CA6F-19BB-2041-99AD-0136849D5500}" type="pres">
      <dgm:prSet presAssocID="{4E8777BC-1BD9-DF49-91E5-0DB19DF89C6E}" presName="horz1" presStyleCnt="0"/>
      <dgm:spPr/>
    </dgm:pt>
    <dgm:pt modelId="{1904D7A5-C341-1340-93FA-59BC7FC1D8FA}" type="pres">
      <dgm:prSet presAssocID="{4E8777BC-1BD9-DF49-91E5-0DB19DF89C6E}" presName="tx1" presStyleLbl="revTx" presStyleIdx="4" presStyleCnt="6"/>
      <dgm:spPr/>
    </dgm:pt>
    <dgm:pt modelId="{EDA1543A-53E9-9A46-9516-323B8E779C2B}" type="pres">
      <dgm:prSet presAssocID="{4E8777BC-1BD9-DF49-91E5-0DB19DF89C6E}" presName="vert1" presStyleCnt="0"/>
      <dgm:spPr/>
    </dgm:pt>
    <dgm:pt modelId="{42F07ADF-9B09-314C-B596-35F8F0A26BF2}" type="pres">
      <dgm:prSet presAssocID="{CE476410-8F0D-2743-9FF1-8D3DF53F8AD6}" presName="thickLine" presStyleLbl="alignNode1" presStyleIdx="5" presStyleCnt="6"/>
      <dgm:spPr>
        <a:ln>
          <a:solidFill>
            <a:srgbClr val="006F53"/>
          </a:solidFill>
        </a:ln>
      </dgm:spPr>
    </dgm:pt>
    <dgm:pt modelId="{E02E7C3F-5586-C14C-9645-8E5D3C4086C9}" type="pres">
      <dgm:prSet presAssocID="{CE476410-8F0D-2743-9FF1-8D3DF53F8AD6}" presName="horz1" presStyleCnt="0"/>
      <dgm:spPr/>
    </dgm:pt>
    <dgm:pt modelId="{9C4D5250-FC91-534C-A88A-C70D331BA3EC}" type="pres">
      <dgm:prSet presAssocID="{CE476410-8F0D-2743-9FF1-8D3DF53F8AD6}" presName="tx1" presStyleLbl="revTx" presStyleIdx="5" presStyleCnt="6"/>
      <dgm:spPr/>
    </dgm:pt>
    <dgm:pt modelId="{EF03BE77-9430-2D4A-BF69-C30D248E65B3}" type="pres">
      <dgm:prSet presAssocID="{CE476410-8F0D-2743-9FF1-8D3DF53F8AD6}" presName="vert1" presStyleCnt="0"/>
      <dgm:spPr/>
    </dgm:pt>
  </dgm:ptLst>
  <dgm:cxnLst>
    <dgm:cxn modelId="{D89FAB03-B5BF-A249-88E3-19434506ACBE}" srcId="{227B85D9-7AA0-D148-8FD3-E71164F485FA}" destId="{5AC08C2D-F87A-B047-9A1F-5AEFFCF08BEF}" srcOrd="3" destOrd="0" parTransId="{0075F5F5-8A2E-6B4A-974F-C3D40DCAD295}" sibTransId="{F1592B7C-24CC-084E-B2D1-D1D47B0E8C84}"/>
    <dgm:cxn modelId="{70A48A1C-9198-9748-A1C1-5C59C62248F2}" type="presOf" srcId="{4E8777BC-1BD9-DF49-91E5-0DB19DF89C6E}" destId="{1904D7A5-C341-1340-93FA-59BC7FC1D8FA}" srcOrd="0" destOrd="0" presId="urn:microsoft.com/office/officeart/2008/layout/LinedList"/>
    <dgm:cxn modelId="{D7A4D422-9F4C-2C4F-9653-9E21E758A959}" type="presOf" srcId="{8EE80EBD-97AE-8847-BB37-29587238724D}" destId="{895DA573-4104-3645-8547-D30BA2B1D4F1}" srcOrd="0" destOrd="0" presId="urn:microsoft.com/office/officeart/2008/layout/LinedList"/>
    <dgm:cxn modelId="{1343C124-1586-0C42-AAF3-4A6FCEEE130A}" type="presOf" srcId="{CE476410-8F0D-2743-9FF1-8D3DF53F8AD6}" destId="{9C4D5250-FC91-534C-A88A-C70D331BA3EC}" srcOrd="0" destOrd="0" presId="urn:microsoft.com/office/officeart/2008/layout/LinedList"/>
    <dgm:cxn modelId="{568C0F34-7996-3B45-AEE5-701CCA9C598F}" srcId="{227B85D9-7AA0-D148-8FD3-E71164F485FA}" destId="{85E48BD9-4E42-3F44-B9C0-18503CAADBBB}" srcOrd="1" destOrd="0" parTransId="{CFD9DB11-F084-7648-84A4-64B8B313B29E}" sibTransId="{EAAAEF1D-AA79-7746-9F51-611ABFA167BF}"/>
    <dgm:cxn modelId="{E120713C-2428-7A4A-A3F1-420874086802}" type="presOf" srcId="{227B85D9-7AA0-D148-8FD3-E71164F485FA}" destId="{AC8400AB-8EF3-F04A-A485-7A37CCD7A711}" srcOrd="0" destOrd="0" presId="urn:microsoft.com/office/officeart/2008/layout/LinedList"/>
    <dgm:cxn modelId="{40001F41-DFD5-A84A-8067-E6AB25712030}" srcId="{227B85D9-7AA0-D148-8FD3-E71164F485FA}" destId="{8EE80EBD-97AE-8847-BB37-29587238724D}" srcOrd="0" destOrd="0" parTransId="{362C9049-4E22-2F4D-A82A-35F20D70E054}" sibTransId="{C23E33F1-34F0-8345-9700-D203D26E3C61}"/>
    <dgm:cxn modelId="{5DD58A61-8F36-A048-B2E1-67CBC3E8D429}" type="presOf" srcId="{6EB91303-A642-CE4F-96E5-4EF8259DF3C6}" destId="{52306CFD-8B70-B043-A7DD-D7B23F20B60A}" srcOrd="0" destOrd="0" presId="urn:microsoft.com/office/officeart/2008/layout/LinedList"/>
    <dgm:cxn modelId="{3E1B4EA5-5DEB-1447-B21C-80C83EA6B917}" srcId="{227B85D9-7AA0-D148-8FD3-E71164F485FA}" destId="{6EB91303-A642-CE4F-96E5-4EF8259DF3C6}" srcOrd="2" destOrd="0" parTransId="{7512D3CE-D303-C340-A5B5-260D2D04F4F4}" sibTransId="{031F6F12-F52F-8C44-B6B6-272DE3F3B9D1}"/>
    <dgm:cxn modelId="{71857FBD-6BF2-9B45-8961-B2D4177C7CD8}" type="presOf" srcId="{5AC08C2D-F87A-B047-9A1F-5AEFFCF08BEF}" destId="{9D746D8B-5375-7544-BB52-9A53FEB3780E}" srcOrd="0" destOrd="0" presId="urn:microsoft.com/office/officeart/2008/layout/LinedList"/>
    <dgm:cxn modelId="{84EE4DBE-8CC3-5A4C-8DFF-FD0C2C111866}" srcId="{227B85D9-7AA0-D148-8FD3-E71164F485FA}" destId="{CE476410-8F0D-2743-9FF1-8D3DF53F8AD6}" srcOrd="5" destOrd="0" parTransId="{81A125EE-A56D-1E4D-B279-4A04FDB5910B}" sibTransId="{7EB27E95-62EB-9F44-888E-B20BD5E6DA29}"/>
    <dgm:cxn modelId="{47D158EF-474D-D747-94ED-DCE99F4DF007}" srcId="{227B85D9-7AA0-D148-8FD3-E71164F485FA}" destId="{4E8777BC-1BD9-DF49-91E5-0DB19DF89C6E}" srcOrd="4" destOrd="0" parTransId="{BD0223B5-1F98-F441-8926-EAE85F8BD70F}" sibTransId="{2CB86B7A-2CF1-754D-B51D-51826E213F3D}"/>
    <dgm:cxn modelId="{815671F3-DEE7-DA4B-A9DA-6D7BC40DF238}" type="presOf" srcId="{85E48BD9-4E42-3F44-B9C0-18503CAADBBB}" destId="{0935136B-414A-9A47-B94A-19BC26719424}" srcOrd="0" destOrd="0" presId="urn:microsoft.com/office/officeart/2008/layout/LinedList"/>
    <dgm:cxn modelId="{AF2160D2-E3EB-ED46-8717-3F961FF179F3}" type="presParOf" srcId="{AC8400AB-8EF3-F04A-A485-7A37CCD7A711}" destId="{721A2135-C1F3-DA4A-B119-796A40EF200C}" srcOrd="0" destOrd="0" presId="urn:microsoft.com/office/officeart/2008/layout/LinedList"/>
    <dgm:cxn modelId="{862437F2-8BD4-BF41-A389-68C3E18E0FA8}" type="presParOf" srcId="{AC8400AB-8EF3-F04A-A485-7A37CCD7A711}" destId="{46357BF7-8748-5447-B419-D0C1E5A3F581}" srcOrd="1" destOrd="0" presId="urn:microsoft.com/office/officeart/2008/layout/LinedList"/>
    <dgm:cxn modelId="{0EDD331B-FEE3-A544-861D-16CE8BAD70A5}" type="presParOf" srcId="{46357BF7-8748-5447-B419-D0C1E5A3F581}" destId="{895DA573-4104-3645-8547-D30BA2B1D4F1}" srcOrd="0" destOrd="0" presId="urn:microsoft.com/office/officeart/2008/layout/LinedList"/>
    <dgm:cxn modelId="{6D7F5EDB-804C-FB49-8CDC-04510555F120}" type="presParOf" srcId="{46357BF7-8748-5447-B419-D0C1E5A3F581}" destId="{6A95561B-818F-C34C-A9DD-1682548AD5D4}" srcOrd="1" destOrd="0" presId="urn:microsoft.com/office/officeart/2008/layout/LinedList"/>
    <dgm:cxn modelId="{281B0F03-FDAB-5D43-800C-DDF7CBAB1ED7}" type="presParOf" srcId="{AC8400AB-8EF3-F04A-A485-7A37CCD7A711}" destId="{2075AB43-00C6-5543-8288-31ABC014D164}" srcOrd="2" destOrd="0" presId="urn:microsoft.com/office/officeart/2008/layout/LinedList"/>
    <dgm:cxn modelId="{CF923AE4-36B8-1342-BC90-AACE99081AFE}" type="presParOf" srcId="{AC8400AB-8EF3-F04A-A485-7A37CCD7A711}" destId="{35FF5060-5247-E749-9599-69028972DB38}" srcOrd="3" destOrd="0" presId="urn:microsoft.com/office/officeart/2008/layout/LinedList"/>
    <dgm:cxn modelId="{8F9328B5-30FB-3243-9A5B-A8611A4982F6}" type="presParOf" srcId="{35FF5060-5247-E749-9599-69028972DB38}" destId="{0935136B-414A-9A47-B94A-19BC26719424}" srcOrd="0" destOrd="0" presId="urn:microsoft.com/office/officeart/2008/layout/LinedList"/>
    <dgm:cxn modelId="{254A2CCB-8E59-8B4D-BAD8-83E6A968FC76}" type="presParOf" srcId="{35FF5060-5247-E749-9599-69028972DB38}" destId="{15436400-C567-9E4B-BA3B-B9A7DFE9B6FE}" srcOrd="1" destOrd="0" presId="urn:microsoft.com/office/officeart/2008/layout/LinedList"/>
    <dgm:cxn modelId="{5CF4843B-E45E-D042-B127-4420F7C56D56}" type="presParOf" srcId="{AC8400AB-8EF3-F04A-A485-7A37CCD7A711}" destId="{AFDFC935-866D-454F-AE68-CDE7BC0D23B1}" srcOrd="4" destOrd="0" presId="urn:microsoft.com/office/officeart/2008/layout/LinedList"/>
    <dgm:cxn modelId="{CDC7F705-09B1-1447-8474-70E09193F789}" type="presParOf" srcId="{AC8400AB-8EF3-F04A-A485-7A37CCD7A711}" destId="{A01D3074-DC4E-4A42-9D90-9F21105D7DF8}" srcOrd="5" destOrd="0" presId="urn:microsoft.com/office/officeart/2008/layout/LinedList"/>
    <dgm:cxn modelId="{8FEC43AE-BC20-3C43-8931-A7B2F53FCD8A}" type="presParOf" srcId="{A01D3074-DC4E-4A42-9D90-9F21105D7DF8}" destId="{52306CFD-8B70-B043-A7DD-D7B23F20B60A}" srcOrd="0" destOrd="0" presId="urn:microsoft.com/office/officeart/2008/layout/LinedList"/>
    <dgm:cxn modelId="{920BB131-FBD4-EA4F-B999-BE56C1696591}" type="presParOf" srcId="{A01D3074-DC4E-4A42-9D90-9F21105D7DF8}" destId="{194F9661-6E53-4746-8921-B091F19A248C}" srcOrd="1" destOrd="0" presId="urn:microsoft.com/office/officeart/2008/layout/LinedList"/>
    <dgm:cxn modelId="{FAB077CE-56C1-8F4C-8D37-635A37F11CF3}" type="presParOf" srcId="{AC8400AB-8EF3-F04A-A485-7A37CCD7A711}" destId="{1EC85288-0E19-824A-8F9B-8744EBADC50D}" srcOrd="6" destOrd="0" presId="urn:microsoft.com/office/officeart/2008/layout/LinedList"/>
    <dgm:cxn modelId="{BA646025-30FA-5941-811A-A21E9CC5FAA6}" type="presParOf" srcId="{AC8400AB-8EF3-F04A-A485-7A37CCD7A711}" destId="{CE610399-4B74-534B-82F9-6C7E147FD1A0}" srcOrd="7" destOrd="0" presId="urn:microsoft.com/office/officeart/2008/layout/LinedList"/>
    <dgm:cxn modelId="{35463F96-9281-6346-8876-E403F322F250}" type="presParOf" srcId="{CE610399-4B74-534B-82F9-6C7E147FD1A0}" destId="{9D746D8B-5375-7544-BB52-9A53FEB3780E}" srcOrd="0" destOrd="0" presId="urn:microsoft.com/office/officeart/2008/layout/LinedList"/>
    <dgm:cxn modelId="{A43B9B33-7AF3-D043-9F47-A3DFB4B9ADD0}" type="presParOf" srcId="{CE610399-4B74-534B-82F9-6C7E147FD1A0}" destId="{ED230B99-8AB8-F14A-B009-5ACD2354C8AE}" srcOrd="1" destOrd="0" presId="urn:microsoft.com/office/officeart/2008/layout/LinedList"/>
    <dgm:cxn modelId="{FFB703B6-CDF5-D944-8352-A51A5A023B69}" type="presParOf" srcId="{AC8400AB-8EF3-F04A-A485-7A37CCD7A711}" destId="{27011FFA-6473-2E4C-B93F-822B54FF6C60}" srcOrd="8" destOrd="0" presId="urn:microsoft.com/office/officeart/2008/layout/LinedList"/>
    <dgm:cxn modelId="{BCC67C74-AD16-A348-A50E-64B7244CF6BE}" type="presParOf" srcId="{AC8400AB-8EF3-F04A-A485-7A37CCD7A711}" destId="{DB23CA6F-19BB-2041-99AD-0136849D5500}" srcOrd="9" destOrd="0" presId="urn:microsoft.com/office/officeart/2008/layout/LinedList"/>
    <dgm:cxn modelId="{066F3324-58BE-EF46-93B6-6CE655A87545}" type="presParOf" srcId="{DB23CA6F-19BB-2041-99AD-0136849D5500}" destId="{1904D7A5-C341-1340-93FA-59BC7FC1D8FA}" srcOrd="0" destOrd="0" presId="urn:microsoft.com/office/officeart/2008/layout/LinedList"/>
    <dgm:cxn modelId="{445F9520-DFC0-D649-A557-3A8B7EE14894}" type="presParOf" srcId="{DB23CA6F-19BB-2041-99AD-0136849D5500}" destId="{EDA1543A-53E9-9A46-9516-323B8E779C2B}" srcOrd="1" destOrd="0" presId="urn:microsoft.com/office/officeart/2008/layout/LinedList"/>
    <dgm:cxn modelId="{D4137A31-4C4C-8147-BDA1-A8D9F128A8A2}" type="presParOf" srcId="{AC8400AB-8EF3-F04A-A485-7A37CCD7A711}" destId="{42F07ADF-9B09-314C-B596-35F8F0A26BF2}" srcOrd="10" destOrd="0" presId="urn:microsoft.com/office/officeart/2008/layout/LinedList"/>
    <dgm:cxn modelId="{AF4F6991-063A-2149-995D-0D4C7BB9DBBD}" type="presParOf" srcId="{AC8400AB-8EF3-F04A-A485-7A37CCD7A711}" destId="{E02E7C3F-5586-C14C-9645-8E5D3C4086C9}" srcOrd="11" destOrd="0" presId="urn:microsoft.com/office/officeart/2008/layout/LinedList"/>
    <dgm:cxn modelId="{C474C0F9-7D5C-0A47-904B-E3049FD645CF}" type="presParOf" srcId="{E02E7C3F-5586-C14C-9645-8E5D3C4086C9}" destId="{9C4D5250-FC91-534C-A88A-C70D331BA3EC}" srcOrd="0" destOrd="0" presId="urn:microsoft.com/office/officeart/2008/layout/LinedList"/>
    <dgm:cxn modelId="{A78B9EC5-435C-4344-8A2B-BC9419F2C5E3}" type="presParOf" srcId="{E02E7C3F-5586-C14C-9645-8E5D3C4086C9}" destId="{EF03BE77-9430-2D4A-BF69-C30D248E65B3}" srcOrd="1" destOrd="0" presId="urn:microsoft.com/office/officeart/2008/layout/Lined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7B85D9-7AA0-D148-8FD3-E71164F485FA}" type="doc">
      <dgm:prSet loTypeId="urn:microsoft.com/office/officeart/2008/layout/LinedList" loCatId="" qsTypeId="urn:microsoft.com/office/officeart/2005/8/quickstyle/simple1" qsCatId="simple" csTypeId="urn:microsoft.com/office/officeart/2005/8/colors/accent5_1" csCatId="accent5" phldr="1"/>
      <dgm:spPr/>
      <dgm:t>
        <a:bodyPr/>
        <a:lstStyle/>
        <a:p>
          <a:endParaRPr lang="en-US"/>
        </a:p>
      </dgm:t>
    </dgm:pt>
    <dgm:pt modelId="{C418F0E7-5517-084C-909F-8B1366168794}">
      <dgm:prSet custT="1"/>
      <dgm:spPr>
        <a:noFill/>
      </dgm:spPr>
      <dgm:t>
        <a:bodyPr anchor="ctr"/>
        <a:lstStyle/>
        <a:p>
          <a:pPr rtl="0"/>
          <a:r>
            <a:rPr lang="en-US" sz="2400" dirty="0">
              <a:latin typeface="Open Sans Semibold"/>
              <a:cs typeface="Open Sans Semibold"/>
            </a:rPr>
            <a:t>Business Continuity (BC) Planning and Exercises</a:t>
          </a:r>
        </a:p>
      </dgm:t>
    </dgm:pt>
    <dgm:pt modelId="{19A23346-CD11-6C40-ACCC-E94A71B135AE}" type="parTrans" cxnId="{73B6999F-E8D9-304B-9D94-2B85283A5709}">
      <dgm:prSet/>
      <dgm:spPr/>
      <dgm:t>
        <a:bodyPr/>
        <a:lstStyle/>
        <a:p>
          <a:endParaRPr lang="en-US"/>
        </a:p>
      </dgm:t>
    </dgm:pt>
    <dgm:pt modelId="{D93E97CF-3507-2949-976E-DED69395F0A9}" type="sibTrans" cxnId="{73B6999F-E8D9-304B-9D94-2B85283A5709}">
      <dgm:prSet/>
      <dgm:spPr/>
      <dgm:t>
        <a:bodyPr/>
        <a:lstStyle/>
        <a:p>
          <a:endParaRPr lang="en-US"/>
        </a:p>
      </dgm:t>
    </dgm:pt>
    <dgm:pt modelId="{8EE80EBD-97AE-8847-BB37-29587238724D}">
      <dgm:prSet custT="1"/>
      <dgm:spPr>
        <a:noFill/>
      </dgm:spPr>
      <dgm:t>
        <a:bodyPr anchor="ctr"/>
        <a:lstStyle/>
        <a:p>
          <a:pPr rtl="0"/>
          <a:r>
            <a:rPr lang="en-US" sz="2400" dirty="0">
              <a:latin typeface="Open Sans Semibold"/>
              <a:cs typeface="Open Sans Semibold"/>
            </a:rPr>
            <a:t>Test Disaster Recovery Plans (DRPs)</a:t>
          </a:r>
        </a:p>
      </dgm:t>
    </dgm:pt>
    <dgm:pt modelId="{362C9049-4E22-2F4D-A82A-35F20D70E054}" type="parTrans" cxnId="{40001F41-DFD5-A84A-8067-E6AB25712030}">
      <dgm:prSet/>
      <dgm:spPr/>
      <dgm:t>
        <a:bodyPr/>
        <a:lstStyle/>
        <a:p>
          <a:endParaRPr lang="en-US"/>
        </a:p>
      </dgm:t>
    </dgm:pt>
    <dgm:pt modelId="{C23E33F1-34F0-8345-9700-D203D26E3C61}" type="sibTrans" cxnId="{40001F41-DFD5-A84A-8067-E6AB25712030}">
      <dgm:prSet/>
      <dgm:spPr/>
      <dgm:t>
        <a:bodyPr/>
        <a:lstStyle/>
        <a:p>
          <a:endParaRPr lang="en-US"/>
        </a:p>
      </dgm:t>
    </dgm:pt>
    <dgm:pt modelId="{6EB91303-A642-CE4F-96E5-4EF8259DF3C6}">
      <dgm:prSet custT="1"/>
      <dgm:spPr>
        <a:noFill/>
      </dgm:spPr>
      <dgm:t>
        <a:bodyPr anchor="ctr"/>
        <a:lstStyle/>
        <a:p>
          <a:r>
            <a:rPr lang="en-US" sz="2400" dirty="0">
              <a:latin typeface="Open Sans Semibold"/>
              <a:cs typeface="Open Sans Semibold"/>
            </a:rPr>
            <a:t>Personnel Safety and Security Concerns</a:t>
          </a:r>
        </a:p>
      </dgm:t>
    </dgm:pt>
    <dgm:pt modelId="{7512D3CE-D303-C340-A5B5-260D2D04F4F4}" type="parTrans" cxnId="{3E1B4EA5-5DEB-1447-B21C-80C83EA6B917}">
      <dgm:prSet/>
      <dgm:spPr/>
      <dgm:t>
        <a:bodyPr/>
        <a:lstStyle/>
        <a:p>
          <a:endParaRPr lang="en-US"/>
        </a:p>
      </dgm:t>
    </dgm:pt>
    <dgm:pt modelId="{031F6F12-F52F-8C44-B6B6-272DE3F3B9D1}" type="sibTrans" cxnId="{3E1B4EA5-5DEB-1447-B21C-80C83EA6B917}">
      <dgm:prSet/>
      <dgm:spPr/>
      <dgm:t>
        <a:bodyPr/>
        <a:lstStyle/>
        <a:p>
          <a:endParaRPr lang="en-US"/>
        </a:p>
      </dgm:t>
    </dgm:pt>
    <dgm:pt modelId="{5AC08C2D-F87A-B047-9A1F-5AEFFCF08BEF}">
      <dgm:prSet custT="1"/>
      <dgm:spPr>
        <a:noFill/>
      </dgm:spPr>
      <dgm:t>
        <a:bodyPr anchor="ctr"/>
        <a:lstStyle/>
        <a:p>
          <a:pPr rtl="0"/>
          <a:r>
            <a:rPr lang="en-US" sz="2400" dirty="0">
              <a:latin typeface="Open Sans Semibold"/>
              <a:cs typeface="Open Sans Semibold"/>
            </a:rPr>
            <a:t>Domain Review </a:t>
          </a:r>
        </a:p>
      </dgm:t>
    </dgm:pt>
    <dgm:pt modelId="{0075F5F5-8A2E-6B4A-974F-C3D40DCAD295}" type="parTrans" cxnId="{D89FAB03-B5BF-A249-88E3-19434506ACBE}">
      <dgm:prSet/>
      <dgm:spPr/>
      <dgm:t>
        <a:bodyPr/>
        <a:lstStyle/>
        <a:p>
          <a:endParaRPr lang="en-US"/>
        </a:p>
      </dgm:t>
    </dgm:pt>
    <dgm:pt modelId="{F1592B7C-24CC-084E-B2D1-D1D47B0E8C84}" type="sibTrans" cxnId="{D89FAB03-B5BF-A249-88E3-19434506ACBE}">
      <dgm:prSet/>
      <dgm:spPr/>
      <dgm:t>
        <a:bodyPr/>
        <a:lstStyle/>
        <a:p>
          <a:endParaRPr lang="en-US"/>
        </a:p>
      </dgm:t>
    </dgm:pt>
    <dgm:pt modelId="{CE476410-8F0D-2743-9FF1-8D3DF53F8AD6}">
      <dgm:prSet/>
      <dgm:spPr/>
      <dgm:t>
        <a:bodyPr/>
        <a:lstStyle/>
        <a:p>
          <a:endParaRPr lang="en-US" dirty="0"/>
        </a:p>
      </dgm:t>
    </dgm:pt>
    <dgm:pt modelId="{7EB27E95-62EB-9F44-888E-B20BD5E6DA29}" type="sibTrans" cxnId="{84EE4DBE-8CC3-5A4C-8DFF-FD0C2C111866}">
      <dgm:prSet/>
      <dgm:spPr/>
      <dgm:t>
        <a:bodyPr/>
        <a:lstStyle/>
        <a:p>
          <a:endParaRPr lang="en-US"/>
        </a:p>
      </dgm:t>
    </dgm:pt>
    <dgm:pt modelId="{81A125EE-A56D-1E4D-B279-4A04FDB5910B}" type="parTrans" cxnId="{84EE4DBE-8CC3-5A4C-8DFF-FD0C2C111866}">
      <dgm:prSet/>
      <dgm:spPr/>
      <dgm:t>
        <a:bodyPr/>
        <a:lstStyle/>
        <a:p>
          <a:endParaRPr lang="en-US"/>
        </a:p>
      </dgm:t>
    </dgm:pt>
    <dgm:pt modelId="{4E8777BC-1BD9-DF49-91E5-0DB19DF89C6E}">
      <dgm:prSet custT="1"/>
      <dgm:spPr>
        <a:noFill/>
      </dgm:spPr>
      <dgm:t>
        <a:bodyPr tIns="162560"/>
        <a:lstStyle/>
        <a:p>
          <a:pPr rtl="0"/>
          <a:endParaRPr lang="en-US" sz="2400" dirty="0">
            <a:latin typeface="Open Sans Semibold"/>
            <a:cs typeface="Open Sans Semibold"/>
          </a:endParaRPr>
        </a:p>
      </dgm:t>
    </dgm:pt>
    <dgm:pt modelId="{2CB86B7A-2CF1-754D-B51D-51826E213F3D}" type="sibTrans" cxnId="{47D158EF-474D-D747-94ED-DCE99F4DF007}">
      <dgm:prSet/>
      <dgm:spPr/>
      <dgm:t>
        <a:bodyPr/>
        <a:lstStyle/>
        <a:p>
          <a:endParaRPr lang="en-US"/>
        </a:p>
      </dgm:t>
    </dgm:pt>
    <dgm:pt modelId="{BD0223B5-1F98-F441-8926-EAE85F8BD70F}" type="parTrans" cxnId="{47D158EF-474D-D747-94ED-DCE99F4DF007}">
      <dgm:prSet/>
      <dgm:spPr/>
      <dgm:t>
        <a:bodyPr/>
        <a:lstStyle/>
        <a:p>
          <a:endParaRPr lang="en-US"/>
        </a:p>
      </dgm:t>
    </dgm:pt>
    <dgm:pt modelId="{AC8400AB-8EF3-F04A-A485-7A37CCD7A711}" type="pres">
      <dgm:prSet presAssocID="{227B85D9-7AA0-D148-8FD3-E71164F485FA}" presName="vert0" presStyleCnt="0">
        <dgm:presLayoutVars>
          <dgm:dir/>
          <dgm:animOne val="branch"/>
          <dgm:animLvl val="lvl"/>
        </dgm:presLayoutVars>
      </dgm:prSet>
      <dgm:spPr/>
    </dgm:pt>
    <dgm:pt modelId="{87B9AFD6-E341-0246-9F90-A9F1A4D5309B}" type="pres">
      <dgm:prSet presAssocID="{C418F0E7-5517-084C-909F-8B1366168794}" presName="thickLine" presStyleLbl="alignNode1" presStyleIdx="0" presStyleCnt="6"/>
      <dgm:spPr/>
    </dgm:pt>
    <dgm:pt modelId="{497CA7FA-A4FB-C648-BB32-4645BB1347D7}" type="pres">
      <dgm:prSet presAssocID="{C418F0E7-5517-084C-909F-8B1366168794}" presName="horz1" presStyleCnt="0"/>
      <dgm:spPr/>
    </dgm:pt>
    <dgm:pt modelId="{FF26129F-D48A-5F40-9458-D857EC795AA2}" type="pres">
      <dgm:prSet presAssocID="{C418F0E7-5517-084C-909F-8B1366168794}" presName="tx1" presStyleLbl="revTx" presStyleIdx="0" presStyleCnt="6"/>
      <dgm:spPr/>
    </dgm:pt>
    <dgm:pt modelId="{540F8310-D86F-A74D-AF36-87AC5E4ADE51}" type="pres">
      <dgm:prSet presAssocID="{C418F0E7-5517-084C-909F-8B1366168794}" presName="vert1" presStyleCnt="0"/>
      <dgm:spPr/>
    </dgm:pt>
    <dgm:pt modelId="{721A2135-C1F3-DA4A-B119-796A40EF200C}" type="pres">
      <dgm:prSet presAssocID="{8EE80EBD-97AE-8847-BB37-29587238724D}" presName="thickLine" presStyleLbl="alignNode1" presStyleIdx="1" presStyleCnt="6"/>
      <dgm:spPr/>
    </dgm:pt>
    <dgm:pt modelId="{46357BF7-8748-5447-B419-D0C1E5A3F581}" type="pres">
      <dgm:prSet presAssocID="{8EE80EBD-97AE-8847-BB37-29587238724D}" presName="horz1" presStyleCnt="0"/>
      <dgm:spPr/>
    </dgm:pt>
    <dgm:pt modelId="{895DA573-4104-3645-8547-D30BA2B1D4F1}" type="pres">
      <dgm:prSet presAssocID="{8EE80EBD-97AE-8847-BB37-29587238724D}" presName="tx1" presStyleLbl="revTx" presStyleIdx="1" presStyleCnt="6"/>
      <dgm:spPr/>
    </dgm:pt>
    <dgm:pt modelId="{6A95561B-818F-C34C-A9DD-1682548AD5D4}" type="pres">
      <dgm:prSet presAssocID="{8EE80EBD-97AE-8847-BB37-29587238724D}" presName="vert1" presStyleCnt="0"/>
      <dgm:spPr/>
    </dgm:pt>
    <dgm:pt modelId="{AFDFC935-866D-454F-AE68-CDE7BC0D23B1}" type="pres">
      <dgm:prSet presAssocID="{6EB91303-A642-CE4F-96E5-4EF8259DF3C6}" presName="thickLine" presStyleLbl="alignNode1" presStyleIdx="2" presStyleCnt="6"/>
      <dgm:spPr/>
    </dgm:pt>
    <dgm:pt modelId="{A01D3074-DC4E-4A42-9D90-9F21105D7DF8}" type="pres">
      <dgm:prSet presAssocID="{6EB91303-A642-CE4F-96E5-4EF8259DF3C6}" presName="horz1" presStyleCnt="0"/>
      <dgm:spPr/>
    </dgm:pt>
    <dgm:pt modelId="{52306CFD-8B70-B043-A7DD-D7B23F20B60A}" type="pres">
      <dgm:prSet presAssocID="{6EB91303-A642-CE4F-96E5-4EF8259DF3C6}" presName="tx1" presStyleLbl="revTx" presStyleIdx="2" presStyleCnt="6"/>
      <dgm:spPr/>
    </dgm:pt>
    <dgm:pt modelId="{194F9661-6E53-4746-8921-B091F19A248C}" type="pres">
      <dgm:prSet presAssocID="{6EB91303-A642-CE4F-96E5-4EF8259DF3C6}" presName="vert1" presStyleCnt="0"/>
      <dgm:spPr/>
    </dgm:pt>
    <dgm:pt modelId="{1EC85288-0E19-824A-8F9B-8744EBADC50D}" type="pres">
      <dgm:prSet presAssocID="{5AC08C2D-F87A-B047-9A1F-5AEFFCF08BEF}" presName="thickLine" presStyleLbl="alignNode1" presStyleIdx="3" presStyleCnt="6"/>
      <dgm:spPr/>
    </dgm:pt>
    <dgm:pt modelId="{CE610399-4B74-534B-82F9-6C7E147FD1A0}" type="pres">
      <dgm:prSet presAssocID="{5AC08C2D-F87A-B047-9A1F-5AEFFCF08BEF}" presName="horz1" presStyleCnt="0"/>
      <dgm:spPr/>
    </dgm:pt>
    <dgm:pt modelId="{9D746D8B-5375-7544-BB52-9A53FEB3780E}" type="pres">
      <dgm:prSet presAssocID="{5AC08C2D-F87A-B047-9A1F-5AEFFCF08BEF}" presName="tx1" presStyleLbl="revTx" presStyleIdx="3" presStyleCnt="6"/>
      <dgm:spPr/>
    </dgm:pt>
    <dgm:pt modelId="{ED230B99-8AB8-F14A-B009-5ACD2354C8AE}" type="pres">
      <dgm:prSet presAssocID="{5AC08C2D-F87A-B047-9A1F-5AEFFCF08BEF}" presName="vert1" presStyleCnt="0"/>
      <dgm:spPr/>
    </dgm:pt>
    <dgm:pt modelId="{27011FFA-6473-2E4C-B93F-822B54FF6C60}" type="pres">
      <dgm:prSet presAssocID="{4E8777BC-1BD9-DF49-91E5-0DB19DF89C6E}" presName="thickLine" presStyleLbl="alignNode1" presStyleIdx="4" presStyleCnt="6"/>
      <dgm:spPr/>
    </dgm:pt>
    <dgm:pt modelId="{DB23CA6F-19BB-2041-99AD-0136849D5500}" type="pres">
      <dgm:prSet presAssocID="{4E8777BC-1BD9-DF49-91E5-0DB19DF89C6E}" presName="horz1" presStyleCnt="0"/>
      <dgm:spPr/>
    </dgm:pt>
    <dgm:pt modelId="{1904D7A5-C341-1340-93FA-59BC7FC1D8FA}" type="pres">
      <dgm:prSet presAssocID="{4E8777BC-1BD9-DF49-91E5-0DB19DF89C6E}" presName="tx1" presStyleLbl="revTx" presStyleIdx="4" presStyleCnt="6"/>
      <dgm:spPr/>
    </dgm:pt>
    <dgm:pt modelId="{EDA1543A-53E9-9A46-9516-323B8E779C2B}" type="pres">
      <dgm:prSet presAssocID="{4E8777BC-1BD9-DF49-91E5-0DB19DF89C6E}" presName="vert1" presStyleCnt="0"/>
      <dgm:spPr/>
    </dgm:pt>
    <dgm:pt modelId="{42F07ADF-9B09-314C-B596-35F8F0A26BF2}" type="pres">
      <dgm:prSet presAssocID="{CE476410-8F0D-2743-9FF1-8D3DF53F8AD6}" presName="thickLine" presStyleLbl="alignNode1" presStyleIdx="5" presStyleCnt="6"/>
      <dgm:spPr>
        <a:ln>
          <a:noFill/>
        </a:ln>
      </dgm:spPr>
    </dgm:pt>
    <dgm:pt modelId="{E02E7C3F-5586-C14C-9645-8E5D3C4086C9}" type="pres">
      <dgm:prSet presAssocID="{CE476410-8F0D-2743-9FF1-8D3DF53F8AD6}" presName="horz1" presStyleCnt="0"/>
      <dgm:spPr/>
    </dgm:pt>
    <dgm:pt modelId="{9C4D5250-FC91-534C-A88A-C70D331BA3EC}" type="pres">
      <dgm:prSet presAssocID="{CE476410-8F0D-2743-9FF1-8D3DF53F8AD6}" presName="tx1" presStyleLbl="revTx" presStyleIdx="5" presStyleCnt="6"/>
      <dgm:spPr/>
    </dgm:pt>
    <dgm:pt modelId="{EF03BE77-9430-2D4A-BF69-C30D248E65B3}" type="pres">
      <dgm:prSet presAssocID="{CE476410-8F0D-2743-9FF1-8D3DF53F8AD6}" presName="vert1" presStyleCnt="0"/>
      <dgm:spPr/>
    </dgm:pt>
  </dgm:ptLst>
  <dgm:cxnLst>
    <dgm:cxn modelId="{D89FAB03-B5BF-A249-88E3-19434506ACBE}" srcId="{227B85D9-7AA0-D148-8FD3-E71164F485FA}" destId="{5AC08C2D-F87A-B047-9A1F-5AEFFCF08BEF}" srcOrd="3" destOrd="0" parTransId="{0075F5F5-8A2E-6B4A-974F-C3D40DCAD295}" sibTransId="{F1592B7C-24CC-084E-B2D1-D1D47B0E8C84}"/>
    <dgm:cxn modelId="{2011802F-E14A-DF43-918D-EA7C35C5111C}" type="presOf" srcId="{5AC08C2D-F87A-B047-9A1F-5AEFFCF08BEF}" destId="{9D746D8B-5375-7544-BB52-9A53FEB3780E}" srcOrd="0" destOrd="0" presId="urn:microsoft.com/office/officeart/2008/layout/LinedList"/>
    <dgm:cxn modelId="{A8AA255F-0DA0-4E42-B833-7604E60D8484}" type="presOf" srcId="{8EE80EBD-97AE-8847-BB37-29587238724D}" destId="{895DA573-4104-3645-8547-D30BA2B1D4F1}" srcOrd="0" destOrd="0" presId="urn:microsoft.com/office/officeart/2008/layout/LinedList"/>
    <dgm:cxn modelId="{40001F41-DFD5-A84A-8067-E6AB25712030}" srcId="{227B85D9-7AA0-D148-8FD3-E71164F485FA}" destId="{8EE80EBD-97AE-8847-BB37-29587238724D}" srcOrd="1" destOrd="0" parTransId="{362C9049-4E22-2F4D-A82A-35F20D70E054}" sibTransId="{C23E33F1-34F0-8345-9700-D203D26E3C61}"/>
    <dgm:cxn modelId="{73B6999F-E8D9-304B-9D94-2B85283A5709}" srcId="{227B85D9-7AA0-D148-8FD3-E71164F485FA}" destId="{C418F0E7-5517-084C-909F-8B1366168794}" srcOrd="0" destOrd="0" parTransId="{19A23346-CD11-6C40-ACCC-E94A71B135AE}" sibTransId="{D93E97CF-3507-2949-976E-DED69395F0A9}"/>
    <dgm:cxn modelId="{3E1B4EA5-5DEB-1447-B21C-80C83EA6B917}" srcId="{227B85D9-7AA0-D148-8FD3-E71164F485FA}" destId="{6EB91303-A642-CE4F-96E5-4EF8259DF3C6}" srcOrd="2" destOrd="0" parTransId="{7512D3CE-D303-C340-A5B5-260D2D04F4F4}" sibTransId="{031F6F12-F52F-8C44-B6B6-272DE3F3B9D1}"/>
    <dgm:cxn modelId="{49D74BA7-BAC2-C346-ABE7-160BA696B8E5}" type="presOf" srcId="{C418F0E7-5517-084C-909F-8B1366168794}" destId="{FF26129F-D48A-5F40-9458-D857EC795AA2}" srcOrd="0" destOrd="0" presId="urn:microsoft.com/office/officeart/2008/layout/LinedList"/>
    <dgm:cxn modelId="{84EE4DBE-8CC3-5A4C-8DFF-FD0C2C111866}" srcId="{227B85D9-7AA0-D148-8FD3-E71164F485FA}" destId="{CE476410-8F0D-2743-9FF1-8D3DF53F8AD6}" srcOrd="5" destOrd="0" parTransId="{81A125EE-A56D-1E4D-B279-4A04FDB5910B}" sibTransId="{7EB27E95-62EB-9F44-888E-B20BD5E6DA29}"/>
    <dgm:cxn modelId="{EEED71CB-8002-9648-878C-F55E88917C0E}" type="presOf" srcId="{4E8777BC-1BD9-DF49-91E5-0DB19DF89C6E}" destId="{1904D7A5-C341-1340-93FA-59BC7FC1D8FA}" srcOrd="0" destOrd="0" presId="urn:microsoft.com/office/officeart/2008/layout/LinedList"/>
    <dgm:cxn modelId="{70A7A7D1-EA7B-3545-9EBA-A5F377F84019}" type="presOf" srcId="{227B85D9-7AA0-D148-8FD3-E71164F485FA}" destId="{AC8400AB-8EF3-F04A-A485-7A37CCD7A711}" srcOrd="0" destOrd="0" presId="urn:microsoft.com/office/officeart/2008/layout/LinedList"/>
    <dgm:cxn modelId="{FCF03EDF-CB53-3F4C-B3C2-D19E3FF071FA}" type="presOf" srcId="{6EB91303-A642-CE4F-96E5-4EF8259DF3C6}" destId="{52306CFD-8B70-B043-A7DD-D7B23F20B60A}" srcOrd="0" destOrd="0" presId="urn:microsoft.com/office/officeart/2008/layout/LinedList"/>
    <dgm:cxn modelId="{47D158EF-474D-D747-94ED-DCE99F4DF007}" srcId="{227B85D9-7AA0-D148-8FD3-E71164F485FA}" destId="{4E8777BC-1BD9-DF49-91E5-0DB19DF89C6E}" srcOrd="4" destOrd="0" parTransId="{BD0223B5-1F98-F441-8926-EAE85F8BD70F}" sibTransId="{2CB86B7A-2CF1-754D-B51D-51826E213F3D}"/>
    <dgm:cxn modelId="{7E46C1F4-03E6-8548-81FE-B9C9D9080BA7}" type="presOf" srcId="{CE476410-8F0D-2743-9FF1-8D3DF53F8AD6}" destId="{9C4D5250-FC91-534C-A88A-C70D331BA3EC}" srcOrd="0" destOrd="0" presId="urn:microsoft.com/office/officeart/2008/layout/LinedList"/>
    <dgm:cxn modelId="{4866E0A4-6C10-694C-A7E0-9AA6818E3AFA}" type="presParOf" srcId="{AC8400AB-8EF3-F04A-A485-7A37CCD7A711}" destId="{87B9AFD6-E341-0246-9F90-A9F1A4D5309B}" srcOrd="0" destOrd="0" presId="urn:microsoft.com/office/officeart/2008/layout/LinedList"/>
    <dgm:cxn modelId="{1C58B63B-150F-BB4A-8067-DF28B2D9E26B}" type="presParOf" srcId="{AC8400AB-8EF3-F04A-A485-7A37CCD7A711}" destId="{497CA7FA-A4FB-C648-BB32-4645BB1347D7}" srcOrd="1" destOrd="0" presId="urn:microsoft.com/office/officeart/2008/layout/LinedList"/>
    <dgm:cxn modelId="{DB1E083A-0367-ED44-966B-96FC54582E09}" type="presParOf" srcId="{497CA7FA-A4FB-C648-BB32-4645BB1347D7}" destId="{FF26129F-D48A-5F40-9458-D857EC795AA2}" srcOrd="0" destOrd="0" presId="urn:microsoft.com/office/officeart/2008/layout/LinedList"/>
    <dgm:cxn modelId="{EBEBF42D-3DDB-E947-B2B6-BD8637361A2F}" type="presParOf" srcId="{497CA7FA-A4FB-C648-BB32-4645BB1347D7}" destId="{540F8310-D86F-A74D-AF36-87AC5E4ADE51}" srcOrd="1" destOrd="0" presId="urn:microsoft.com/office/officeart/2008/layout/LinedList"/>
    <dgm:cxn modelId="{AB28C2E7-4789-5049-B261-67A2F872F0F0}" type="presParOf" srcId="{AC8400AB-8EF3-F04A-A485-7A37CCD7A711}" destId="{721A2135-C1F3-DA4A-B119-796A40EF200C}" srcOrd="2" destOrd="0" presId="urn:microsoft.com/office/officeart/2008/layout/LinedList"/>
    <dgm:cxn modelId="{71A68DC4-3AF1-9A4B-9369-16754CA00978}" type="presParOf" srcId="{AC8400AB-8EF3-F04A-A485-7A37CCD7A711}" destId="{46357BF7-8748-5447-B419-D0C1E5A3F581}" srcOrd="3" destOrd="0" presId="urn:microsoft.com/office/officeart/2008/layout/LinedList"/>
    <dgm:cxn modelId="{510E7FFE-A6B5-CF43-BEDB-27380D65A9A9}" type="presParOf" srcId="{46357BF7-8748-5447-B419-D0C1E5A3F581}" destId="{895DA573-4104-3645-8547-D30BA2B1D4F1}" srcOrd="0" destOrd="0" presId="urn:microsoft.com/office/officeart/2008/layout/LinedList"/>
    <dgm:cxn modelId="{2C2C10CF-E4C0-A742-B0F9-03F0EE8D4ED6}" type="presParOf" srcId="{46357BF7-8748-5447-B419-D0C1E5A3F581}" destId="{6A95561B-818F-C34C-A9DD-1682548AD5D4}" srcOrd="1" destOrd="0" presId="urn:microsoft.com/office/officeart/2008/layout/LinedList"/>
    <dgm:cxn modelId="{D9187BBD-3001-ED4F-B002-9E10D90A13B1}" type="presParOf" srcId="{AC8400AB-8EF3-F04A-A485-7A37CCD7A711}" destId="{AFDFC935-866D-454F-AE68-CDE7BC0D23B1}" srcOrd="4" destOrd="0" presId="urn:microsoft.com/office/officeart/2008/layout/LinedList"/>
    <dgm:cxn modelId="{C55F290D-FA52-A541-A1C8-B05570021A2D}" type="presParOf" srcId="{AC8400AB-8EF3-F04A-A485-7A37CCD7A711}" destId="{A01D3074-DC4E-4A42-9D90-9F21105D7DF8}" srcOrd="5" destOrd="0" presId="urn:microsoft.com/office/officeart/2008/layout/LinedList"/>
    <dgm:cxn modelId="{845BBF47-B2B7-9E44-9698-A02208AC9387}" type="presParOf" srcId="{A01D3074-DC4E-4A42-9D90-9F21105D7DF8}" destId="{52306CFD-8B70-B043-A7DD-D7B23F20B60A}" srcOrd="0" destOrd="0" presId="urn:microsoft.com/office/officeart/2008/layout/LinedList"/>
    <dgm:cxn modelId="{60D07DD8-4172-A04B-99B7-6011718DBD05}" type="presParOf" srcId="{A01D3074-DC4E-4A42-9D90-9F21105D7DF8}" destId="{194F9661-6E53-4746-8921-B091F19A248C}" srcOrd="1" destOrd="0" presId="urn:microsoft.com/office/officeart/2008/layout/LinedList"/>
    <dgm:cxn modelId="{0D6CF233-DF8F-204A-BCD5-82FF210D7ABD}" type="presParOf" srcId="{AC8400AB-8EF3-F04A-A485-7A37CCD7A711}" destId="{1EC85288-0E19-824A-8F9B-8744EBADC50D}" srcOrd="6" destOrd="0" presId="urn:microsoft.com/office/officeart/2008/layout/LinedList"/>
    <dgm:cxn modelId="{52E118A4-48E1-2247-A187-A78477884A73}" type="presParOf" srcId="{AC8400AB-8EF3-F04A-A485-7A37CCD7A711}" destId="{CE610399-4B74-534B-82F9-6C7E147FD1A0}" srcOrd="7" destOrd="0" presId="urn:microsoft.com/office/officeart/2008/layout/LinedList"/>
    <dgm:cxn modelId="{05797E7C-1293-5646-9828-6E6E38583EC3}" type="presParOf" srcId="{CE610399-4B74-534B-82F9-6C7E147FD1A0}" destId="{9D746D8B-5375-7544-BB52-9A53FEB3780E}" srcOrd="0" destOrd="0" presId="urn:microsoft.com/office/officeart/2008/layout/LinedList"/>
    <dgm:cxn modelId="{4D1BB77C-AF78-2F4B-AC9C-63D8EA990EB9}" type="presParOf" srcId="{CE610399-4B74-534B-82F9-6C7E147FD1A0}" destId="{ED230B99-8AB8-F14A-B009-5ACD2354C8AE}" srcOrd="1" destOrd="0" presId="urn:microsoft.com/office/officeart/2008/layout/LinedList"/>
    <dgm:cxn modelId="{4EBD4EDE-0E7C-FA4A-B969-0774EB606139}" type="presParOf" srcId="{AC8400AB-8EF3-F04A-A485-7A37CCD7A711}" destId="{27011FFA-6473-2E4C-B93F-822B54FF6C60}" srcOrd="8" destOrd="0" presId="urn:microsoft.com/office/officeart/2008/layout/LinedList"/>
    <dgm:cxn modelId="{DEA0C6F0-845E-E842-9F8F-10E4B3560DA2}" type="presParOf" srcId="{AC8400AB-8EF3-F04A-A485-7A37CCD7A711}" destId="{DB23CA6F-19BB-2041-99AD-0136849D5500}" srcOrd="9" destOrd="0" presId="urn:microsoft.com/office/officeart/2008/layout/LinedList"/>
    <dgm:cxn modelId="{E515CC0D-FEB9-E843-9E60-A928C15AE87F}" type="presParOf" srcId="{DB23CA6F-19BB-2041-99AD-0136849D5500}" destId="{1904D7A5-C341-1340-93FA-59BC7FC1D8FA}" srcOrd="0" destOrd="0" presId="urn:microsoft.com/office/officeart/2008/layout/LinedList"/>
    <dgm:cxn modelId="{E3A95997-318B-D240-BFAF-7C526A3426B0}" type="presParOf" srcId="{DB23CA6F-19BB-2041-99AD-0136849D5500}" destId="{EDA1543A-53E9-9A46-9516-323B8E779C2B}" srcOrd="1" destOrd="0" presId="urn:microsoft.com/office/officeart/2008/layout/LinedList"/>
    <dgm:cxn modelId="{A0384E25-98C4-2C46-A292-F8F9EBA514ED}" type="presParOf" srcId="{AC8400AB-8EF3-F04A-A485-7A37CCD7A711}" destId="{42F07ADF-9B09-314C-B596-35F8F0A26BF2}" srcOrd="10" destOrd="0" presId="urn:microsoft.com/office/officeart/2008/layout/LinedList"/>
    <dgm:cxn modelId="{AFC7D75F-DDAA-B84A-ABFE-9853794C0E23}" type="presParOf" srcId="{AC8400AB-8EF3-F04A-A485-7A37CCD7A711}" destId="{E02E7C3F-5586-C14C-9645-8E5D3C4086C9}" srcOrd="11" destOrd="0" presId="urn:microsoft.com/office/officeart/2008/layout/LinedList"/>
    <dgm:cxn modelId="{781B27EB-B0FD-DA4F-9B76-AA798FDBCABF}" type="presParOf" srcId="{E02E7C3F-5586-C14C-9645-8E5D3C4086C9}" destId="{9C4D5250-FC91-534C-A88A-C70D331BA3EC}" srcOrd="0" destOrd="0" presId="urn:microsoft.com/office/officeart/2008/layout/LinedList"/>
    <dgm:cxn modelId="{2EC52AEB-7A8A-9B49-A4A2-B7FB79A8D074}" type="presParOf" srcId="{E02E7C3F-5586-C14C-9645-8E5D3C4086C9}" destId="{EF03BE77-9430-2D4A-BF69-C30D248E65B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A0789-F780-5D41-82E2-6001E6082878}">
      <dsp:nvSpPr>
        <dsp:cNvPr id="0" name=""/>
        <dsp:cNvSpPr/>
      </dsp:nvSpPr>
      <dsp:spPr>
        <a:xfrm>
          <a:off x="0" y="603"/>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1858FC74-4C3B-8C4E-AD18-F4DDE5356352}">
      <dsp:nvSpPr>
        <dsp:cNvPr id="0" name=""/>
        <dsp:cNvSpPr/>
      </dsp:nvSpPr>
      <dsp:spPr>
        <a:xfrm>
          <a:off x="0" y="603"/>
          <a:ext cx="10037763" cy="70573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latin typeface="Open Sans Semibold"/>
              <a:cs typeface="Open Sans Semibold"/>
            </a:rPr>
            <a:t>Domain 1: </a:t>
          </a:r>
          <a:r>
            <a:rPr lang="en-US" sz="2400" b="0" kern="1200" dirty="0">
              <a:latin typeface="Open Sans Semibold"/>
              <a:cs typeface="Open Sans Semibold"/>
            </a:rPr>
            <a:t>Security and Risk Management</a:t>
          </a:r>
        </a:p>
      </dsp:txBody>
      <dsp:txXfrm>
        <a:off x="0" y="603"/>
        <a:ext cx="10037763" cy="705733"/>
      </dsp:txXfrm>
    </dsp:sp>
    <dsp:sp modelId="{81B6FAE2-23E4-4546-AD04-5A1B7DB6ED86}">
      <dsp:nvSpPr>
        <dsp:cNvPr id="0" name=""/>
        <dsp:cNvSpPr/>
      </dsp:nvSpPr>
      <dsp:spPr>
        <a:xfrm>
          <a:off x="0" y="706337"/>
          <a:ext cx="10037763" cy="0"/>
        </a:xfrm>
        <a:prstGeom prst="line">
          <a:avLst/>
        </a:prstGeom>
        <a:solidFill>
          <a:schemeClr val="lt1">
            <a:hueOff val="0"/>
            <a:satOff val="0"/>
            <a:lumOff val="0"/>
            <a:alphaOff val="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72098F93-2631-3946-8309-625790F0C226}">
      <dsp:nvSpPr>
        <dsp:cNvPr id="0" name=""/>
        <dsp:cNvSpPr/>
      </dsp:nvSpPr>
      <dsp:spPr>
        <a:xfrm>
          <a:off x="0" y="706337"/>
          <a:ext cx="10037763" cy="70573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solidFill>
                <a:srgbClr val="000000"/>
              </a:solidFill>
              <a:latin typeface="Open Sans Semibold"/>
              <a:cs typeface="Open Sans Semibold"/>
            </a:rPr>
            <a:t>Domain 2: </a:t>
          </a:r>
          <a:r>
            <a:rPr lang="en-US" sz="2400" b="0" kern="1200" dirty="0">
              <a:solidFill>
                <a:srgbClr val="000000"/>
              </a:solidFill>
              <a:latin typeface="Open Sans Semibold"/>
              <a:cs typeface="Open Sans Semibold"/>
            </a:rPr>
            <a:t>Asset Security</a:t>
          </a:r>
        </a:p>
      </dsp:txBody>
      <dsp:txXfrm>
        <a:off x="0" y="706337"/>
        <a:ext cx="10037763" cy="705733"/>
      </dsp:txXfrm>
    </dsp:sp>
    <dsp:sp modelId="{9CC527D9-3328-1844-BDFB-663FBB123147}">
      <dsp:nvSpPr>
        <dsp:cNvPr id="0" name=""/>
        <dsp:cNvSpPr/>
      </dsp:nvSpPr>
      <dsp:spPr>
        <a:xfrm>
          <a:off x="0" y="1412071"/>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4C74A29A-2FB0-A14A-AD53-59D5FC2432F2}">
      <dsp:nvSpPr>
        <dsp:cNvPr id="0" name=""/>
        <dsp:cNvSpPr/>
      </dsp:nvSpPr>
      <dsp:spPr>
        <a:xfrm>
          <a:off x="0" y="1412071"/>
          <a:ext cx="10037763" cy="70573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latin typeface="Open Sans Semibold"/>
              <a:cs typeface="Open Sans Semibold"/>
            </a:rPr>
            <a:t>Domain 3: </a:t>
          </a:r>
          <a:r>
            <a:rPr lang="en-US" sz="2400" b="0" kern="1200" dirty="0">
              <a:latin typeface="Open Sans Semibold"/>
              <a:cs typeface="Open Sans Semibold"/>
            </a:rPr>
            <a:t>Security Architecture and Engineering</a:t>
          </a:r>
        </a:p>
      </dsp:txBody>
      <dsp:txXfrm>
        <a:off x="0" y="1412071"/>
        <a:ext cx="10037763" cy="705733"/>
      </dsp:txXfrm>
    </dsp:sp>
    <dsp:sp modelId="{0A3154CB-248A-C741-AF88-27F9F85BF046}">
      <dsp:nvSpPr>
        <dsp:cNvPr id="0" name=""/>
        <dsp:cNvSpPr/>
      </dsp:nvSpPr>
      <dsp:spPr>
        <a:xfrm>
          <a:off x="0" y="2117805"/>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3F1BEDE9-6224-334F-8391-0198328B3E1D}">
      <dsp:nvSpPr>
        <dsp:cNvPr id="0" name=""/>
        <dsp:cNvSpPr/>
      </dsp:nvSpPr>
      <dsp:spPr>
        <a:xfrm>
          <a:off x="0" y="2117805"/>
          <a:ext cx="10037763" cy="70573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latin typeface="Open Sans Semibold"/>
              <a:cs typeface="Open Sans Semibold"/>
            </a:rPr>
            <a:t>Domain 4: </a:t>
          </a:r>
          <a:r>
            <a:rPr lang="en-US" sz="2400" b="0" kern="1200" dirty="0">
              <a:latin typeface="Open Sans Semibold"/>
              <a:cs typeface="Open Sans Semibold"/>
            </a:rPr>
            <a:t>Communication and Network Security</a:t>
          </a:r>
        </a:p>
      </dsp:txBody>
      <dsp:txXfrm>
        <a:off x="0" y="2117805"/>
        <a:ext cx="10037763" cy="705733"/>
      </dsp:txXfrm>
    </dsp:sp>
    <dsp:sp modelId="{B1F0A441-036A-4D48-A20D-78DDE49BA465}">
      <dsp:nvSpPr>
        <dsp:cNvPr id="0" name=""/>
        <dsp:cNvSpPr/>
      </dsp:nvSpPr>
      <dsp:spPr>
        <a:xfrm>
          <a:off x="0" y="2823538"/>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9056C052-B14B-C94D-8A57-3371D85E6F5D}">
      <dsp:nvSpPr>
        <dsp:cNvPr id="0" name=""/>
        <dsp:cNvSpPr/>
      </dsp:nvSpPr>
      <dsp:spPr>
        <a:xfrm>
          <a:off x="0" y="2823538"/>
          <a:ext cx="10037763" cy="70573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latin typeface="Open Sans Semibold"/>
              <a:cs typeface="Open Sans Semibold"/>
            </a:rPr>
            <a:t>Domain 5: </a:t>
          </a:r>
          <a:r>
            <a:rPr lang="en-US" sz="2400" b="0" kern="1200" dirty="0">
              <a:latin typeface="Open Sans Semibold"/>
              <a:cs typeface="Open Sans Semibold"/>
            </a:rPr>
            <a:t>Identity and </a:t>
          </a:r>
          <a:r>
            <a:rPr lang="en-US" sz="2400" b="0" kern="1200">
              <a:latin typeface="Open Sans Semibold"/>
              <a:cs typeface="Open Sans Semibold"/>
            </a:rPr>
            <a:t>Access Management (IAM)</a:t>
          </a:r>
          <a:endParaRPr lang="en-US" sz="2400" b="0" kern="1200" dirty="0">
            <a:latin typeface="Open Sans Semibold"/>
            <a:cs typeface="Open Sans Semibold"/>
          </a:endParaRPr>
        </a:p>
      </dsp:txBody>
      <dsp:txXfrm>
        <a:off x="0" y="2823538"/>
        <a:ext cx="10037763" cy="705733"/>
      </dsp:txXfrm>
    </dsp:sp>
    <dsp:sp modelId="{72A14F80-AACE-B84B-A9E8-95CC5EE1AD32}">
      <dsp:nvSpPr>
        <dsp:cNvPr id="0" name=""/>
        <dsp:cNvSpPr/>
      </dsp:nvSpPr>
      <dsp:spPr>
        <a:xfrm>
          <a:off x="0" y="3529272"/>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C63EBCB4-B97C-B547-BA70-CC52993AAE0C}">
      <dsp:nvSpPr>
        <dsp:cNvPr id="0" name=""/>
        <dsp:cNvSpPr/>
      </dsp:nvSpPr>
      <dsp:spPr>
        <a:xfrm>
          <a:off x="0" y="3529272"/>
          <a:ext cx="10037763" cy="70573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Open Sans Semibold"/>
              <a:cs typeface="Open Sans Semibold"/>
            </a:rPr>
            <a:t>Domain 6: </a:t>
          </a:r>
          <a:r>
            <a:rPr lang="en-US" sz="2400" b="0" kern="1200" dirty="0">
              <a:latin typeface="Open Sans Semibold"/>
              <a:cs typeface="Open Sans Semibold"/>
            </a:rPr>
            <a:t>Security Assessment and Testing</a:t>
          </a:r>
        </a:p>
      </dsp:txBody>
      <dsp:txXfrm>
        <a:off x="0" y="3529272"/>
        <a:ext cx="10037763" cy="705733"/>
      </dsp:txXfrm>
    </dsp:sp>
    <dsp:sp modelId="{1621A777-1D87-8247-A34C-17EBFCD24916}">
      <dsp:nvSpPr>
        <dsp:cNvPr id="0" name=""/>
        <dsp:cNvSpPr/>
      </dsp:nvSpPr>
      <dsp:spPr>
        <a:xfrm>
          <a:off x="0" y="4235006"/>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4EEA16FA-48C5-C24B-A4D8-B76F9A35E3C1}">
      <dsp:nvSpPr>
        <dsp:cNvPr id="0" name=""/>
        <dsp:cNvSpPr/>
      </dsp:nvSpPr>
      <dsp:spPr>
        <a:xfrm>
          <a:off x="0" y="4235006"/>
          <a:ext cx="10037763" cy="705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endParaRPr lang="en-US" sz="3400" kern="1200"/>
        </a:p>
      </dsp:txBody>
      <dsp:txXfrm>
        <a:off x="0" y="4235006"/>
        <a:ext cx="10037763" cy="705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A0789-F780-5D41-82E2-6001E6082878}">
      <dsp:nvSpPr>
        <dsp:cNvPr id="0" name=""/>
        <dsp:cNvSpPr/>
      </dsp:nvSpPr>
      <dsp:spPr>
        <a:xfrm>
          <a:off x="0" y="602"/>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1858FC74-4C3B-8C4E-AD18-F4DDE5356352}">
      <dsp:nvSpPr>
        <dsp:cNvPr id="0" name=""/>
        <dsp:cNvSpPr/>
      </dsp:nvSpPr>
      <dsp:spPr>
        <a:xfrm>
          <a:off x="0" y="602"/>
          <a:ext cx="10037763" cy="704973"/>
        </a:xfrm>
        <a:prstGeom prst="rect">
          <a:avLst/>
        </a:prstGeom>
        <a:solidFill>
          <a:srgbClr val="006F53"/>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solidFill>
                <a:schemeClr val="bg1"/>
              </a:solidFill>
              <a:latin typeface="Open Sans Semibold"/>
              <a:cs typeface="Open Sans Semibold"/>
            </a:rPr>
            <a:t>Domain 7: Security Operations</a:t>
          </a:r>
        </a:p>
      </dsp:txBody>
      <dsp:txXfrm>
        <a:off x="0" y="602"/>
        <a:ext cx="10037763" cy="704973"/>
      </dsp:txXfrm>
    </dsp:sp>
    <dsp:sp modelId="{81B6FAE2-23E4-4546-AD04-5A1B7DB6ED86}">
      <dsp:nvSpPr>
        <dsp:cNvPr id="0" name=""/>
        <dsp:cNvSpPr/>
      </dsp:nvSpPr>
      <dsp:spPr>
        <a:xfrm>
          <a:off x="0" y="705576"/>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72098F93-2631-3946-8309-625790F0C226}">
      <dsp:nvSpPr>
        <dsp:cNvPr id="0" name=""/>
        <dsp:cNvSpPr/>
      </dsp:nvSpPr>
      <dsp:spPr>
        <a:xfrm>
          <a:off x="0" y="705576"/>
          <a:ext cx="10037763" cy="70497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latin typeface="Open Sans Semibold"/>
              <a:cs typeface="Open Sans Semibold"/>
            </a:rPr>
            <a:t>Domain 8: </a:t>
          </a:r>
          <a:r>
            <a:rPr lang="en-US" sz="2400" b="0" kern="1200" dirty="0">
              <a:latin typeface="Open Sans Semibold"/>
              <a:cs typeface="Open Sans Semibold"/>
            </a:rPr>
            <a:t>Software Development Security</a:t>
          </a:r>
        </a:p>
      </dsp:txBody>
      <dsp:txXfrm>
        <a:off x="0" y="705576"/>
        <a:ext cx="10037763" cy="704973"/>
      </dsp:txXfrm>
    </dsp:sp>
    <dsp:sp modelId="{9CC527D9-3328-1844-BDFB-663FBB123147}">
      <dsp:nvSpPr>
        <dsp:cNvPr id="0" name=""/>
        <dsp:cNvSpPr/>
      </dsp:nvSpPr>
      <dsp:spPr>
        <a:xfrm>
          <a:off x="0" y="1410550"/>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4C74A29A-2FB0-A14A-AD53-59D5FC2432F2}">
      <dsp:nvSpPr>
        <dsp:cNvPr id="0" name=""/>
        <dsp:cNvSpPr/>
      </dsp:nvSpPr>
      <dsp:spPr>
        <a:xfrm>
          <a:off x="0" y="1410550"/>
          <a:ext cx="10037763" cy="70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endParaRPr lang="en-US" sz="2400" b="0" kern="1200" dirty="0">
            <a:latin typeface="Open Sans Semibold"/>
            <a:cs typeface="Open Sans Semibold"/>
          </a:endParaRPr>
        </a:p>
      </dsp:txBody>
      <dsp:txXfrm>
        <a:off x="0" y="1410550"/>
        <a:ext cx="10037763" cy="704973"/>
      </dsp:txXfrm>
    </dsp:sp>
    <dsp:sp modelId="{0A3154CB-248A-C741-AF88-27F9F85BF046}">
      <dsp:nvSpPr>
        <dsp:cNvPr id="0" name=""/>
        <dsp:cNvSpPr/>
      </dsp:nvSpPr>
      <dsp:spPr>
        <a:xfrm>
          <a:off x="0" y="2115524"/>
          <a:ext cx="10037763" cy="0"/>
        </a:xfrm>
        <a:prstGeom prst="line">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1BEDE9-6224-334F-8391-0198328B3E1D}">
      <dsp:nvSpPr>
        <dsp:cNvPr id="0" name=""/>
        <dsp:cNvSpPr/>
      </dsp:nvSpPr>
      <dsp:spPr>
        <a:xfrm>
          <a:off x="0" y="2115524"/>
          <a:ext cx="10037763" cy="70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endParaRPr lang="en-US" sz="2400" b="0" kern="1200" dirty="0">
            <a:latin typeface="Open Sans Semibold"/>
            <a:cs typeface="Open Sans Semibold"/>
          </a:endParaRPr>
        </a:p>
      </dsp:txBody>
      <dsp:txXfrm>
        <a:off x="0" y="2115524"/>
        <a:ext cx="10037763" cy="704973"/>
      </dsp:txXfrm>
    </dsp:sp>
    <dsp:sp modelId="{B1F0A441-036A-4D48-A20D-78DDE49BA465}">
      <dsp:nvSpPr>
        <dsp:cNvPr id="0" name=""/>
        <dsp:cNvSpPr/>
      </dsp:nvSpPr>
      <dsp:spPr>
        <a:xfrm>
          <a:off x="0" y="2820498"/>
          <a:ext cx="10037763" cy="0"/>
        </a:xfrm>
        <a:prstGeom prst="line">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56C052-B14B-C94D-8A57-3371D85E6F5D}">
      <dsp:nvSpPr>
        <dsp:cNvPr id="0" name=""/>
        <dsp:cNvSpPr/>
      </dsp:nvSpPr>
      <dsp:spPr>
        <a:xfrm>
          <a:off x="0" y="2820498"/>
          <a:ext cx="10037763" cy="70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endParaRPr lang="en-US" sz="2400" b="0" kern="1200" dirty="0">
            <a:latin typeface="Open Sans Semibold"/>
            <a:cs typeface="Open Sans Semibold"/>
          </a:endParaRPr>
        </a:p>
      </dsp:txBody>
      <dsp:txXfrm>
        <a:off x="0" y="2820498"/>
        <a:ext cx="10037763" cy="704973"/>
      </dsp:txXfrm>
    </dsp:sp>
    <dsp:sp modelId="{72A14F80-AACE-B84B-A9E8-95CC5EE1AD32}">
      <dsp:nvSpPr>
        <dsp:cNvPr id="0" name=""/>
        <dsp:cNvSpPr/>
      </dsp:nvSpPr>
      <dsp:spPr>
        <a:xfrm>
          <a:off x="0" y="3525472"/>
          <a:ext cx="10037763" cy="0"/>
        </a:xfrm>
        <a:prstGeom prst="line">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3EBCB4-B97C-B547-BA70-CC52993AAE0C}">
      <dsp:nvSpPr>
        <dsp:cNvPr id="0" name=""/>
        <dsp:cNvSpPr/>
      </dsp:nvSpPr>
      <dsp:spPr>
        <a:xfrm>
          <a:off x="0" y="3525472"/>
          <a:ext cx="10037763" cy="70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US" sz="2400" b="0" kern="1200" dirty="0">
            <a:latin typeface="Open Sans Semibold"/>
            <a:cs typeface="Open Sans Semibold"/>
          </a:endParaRPr>
        </a:p>
      </dsp:txBody>
      <dsp:txXfrm>
        <a:off x="0" y="3525472"/>
        <a:ext cx="10037763" cy="704973"/>
      </dsp:txXfrm>
    </dsp:sp>
    <dsp:sp modelId="{67F43422-46B8-B241-9E20-1B7A41ECFDE0}">
      <dsp:nvSpPr>
        <dsp:cNvPr id="0" name=""/>
        <dsp:cNvSpPr/>
      </dsp:nvSpPr>
      <dsp:spPr>
        <a:xfrm>
          <a:off x="0" y="4230446"/>
          <a:ext cx="10037763" cy="0"/>
        </a:xfrm>
        <a:prstGeom prst="line">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44D0A9-F488-3C42-8A35-97875AB9BCA2}">
      <dsp:nvSpPr>
        <dsp:cNvPr id="0" name=""/>
        <dsp:cNvSpPr/>
      </dsp:nvSpPr>
      <dsp:spPr>
        <a:xfrm>
          <a:off x="0" y="4230446"/>
          <a:ext cx="10037763" cy="70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endParaRPr lang="en-US" sz="3400" kern="1200"/>
        </a:p>
      </dsp:txBody>
      <dsp:txXfrm>
        <a:off x="0" y="4230446"/>
        <a:ext cx="10037763" cy="7049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A2135-C1F3-DA4A-B119-796A40EF200C}">
      <dsp:nvSpPr>
        <dsp:cNvPr id="0" name=""/>
        <dsp:cNvSpPr/>
      </dsp:nvSpPr>
      <dsp:spPr>
        <a:xfrm>
          <a:off x="0" y="13238"/>
          <a:ext cx="10025572" cy="0"/>
        </a:xfrm>
        <a:prstGeom prst="line">
          <a:avLst/>
        </a:prstGeom>
        <a:solidFill>
          <a:schemeClr val="lt1">
            <a:hueOff val="0"/>
            <a:satOff val="0"/>
            <a:lumOff val="0"/>
            <a:alphaOff val="0"/>
          </a:schemeClr>
        </a:solidFill>
        <a:ln w="25400" cap="flat" cmpd="sng" algn="ctr">
          <a:solidFill>
            <a:srgbClr val="006F53"/>
          </a:solidFill>
          <a:prstDash val="solid"/>
        </a:ln>
        <a:effectLst/>
      </dsp:spPr>
      <dsp:style>
        <a:lnRef idx="2">
          <a:scrgbClr r="0" g="0" b="0"/>
        </a:lnRef>
        <a:fillRef idx="1">
          <a:scrgbClr r="0" g="0" b="0"/>
        </a:fillRef>
        <a:effectRef idx="0">
          <a:scrgbClr r="0" g="0" b="0"/>
        </a:effectRef>
        <a:fontRef idx="minor">
          <a:schemeClr val="lt1"/>
        </a:fontRef>
      </dsp:style>
    </dsp:sp>
    <dsp:sp modelId="{895DA573-4104-3645-8547-D30BA2B1D4F1}">
      <dsp:nvSpPr>
        <dsp:cNvPr id="0" name=""/>
        <dsp:cNvSpPr/>
      </dsp:nvSpPr>
      <dsp:spPr>
        <a:xfrm>
          <a:off x="0" y="2054"/>
          <a:ext cx="10025572"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Foundational Security Operations Concepts</a:t>
          </a:r>
        </a:p>
      </dsp:txBody>
      <dsp:txXfrm>
        <a:off x="0" y="2054"/>
        <a:ext cx="10025572" cy="700725"/>
      </dsp:txXfrm>
    </dsp:sp>
    <dsp:sp modelId="{2075AB43-00C6-5543-8288-31ABC014D164}">
      <dsp:nvSpPr>
        <dsp:cNvPr id="0" name=""/>
        <dsp:cNvSpPr/>
      </dsp:nvSpPr>
      <dsp:spPr>
        <a:xfrm>
          <a:off x="0" y="702780"/>
          <a:ext cx="10025572"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35136B-414A-9A47-B94A-19BC26719424}">
      <dsp:nvSpPr>
        <dsp:cNvPr id="0" name=""/>
        <dsp:cNvSpPr/>
      </dsp:nvSpPr>
      <dsp:spPr>
        <a:xfrm>
          <a:off x="0" y="702780"/>
          <a:ext cx="10025572"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Securely Provisioning Resources</a:t>
          </a:r>
        </a:p>
      </dsp:txBody>
      <dsp:txXfrm>
        <a:off x="0" y="702780"/>
        <a:ext cx="10025572" cy="700725"/>
      </dsp:txXfrm>
    </dsp:sp>
    <dsp:sp modelId="{AFDFC935-866D-454F-AE68-CDE7BC0D23B1}">
      <dsp:nvSpPr>
        <dsp:cNvPr id="0" name=""/>
        <dsp:cNvSpPr/>
      </dsp:nvSpPr>
      <dsp:spPr>
        <a:xfrm>
          <a:off x="0" y="1403505"/>
          <a:ext cx="10025572" cy="0"/>
        </a:xfrm>
        <a:prstGeom prst="line">
          <a:avLst/>
        </a:prstGeom>
        <a:solidFill>
          <a:schemeClr val="lt1">
            <a:hueOff val="0"/>
            <a:satOff val="0"/>
            <a:lumOff val="0"/>
            <a:alphaOff val="0"/>
          </a:schemeClr>
        </a:solidFill>
        <a:ln w="25400" cap="flat" cmpd="sng" algn="ctr">
          <a:solidFill>
            <a:srgbClr val="006F53"/>
          </a:solidFill>
          <a:prstDash val="solid"/>
        </a:ln>
        <a:effectLst/>
      </dsp:spPr>
      <dsp:style>
        <a:lnRef idx="2">
          <a:scrgbClr r="0" g="0" b="0"/>
        </a:lnRef>
        <a:fillRef idx="1">
          <a:scrgbClr r="0" g="0" b="0"/>
        </a:fillRef>
        <a:effectRef idx="0">
          <a:scrgbClr r="0" g="0" b="0"/>
        </a:effectRef>
        <a:fontRef idx="minor">
          <a:schemeClr val="lt1"/>
        </a:fontRef>
      </dsp:style>
    </dsp:sp>
    <dsp:sp modelId="{52306CFD-8B70-B043-A7DD-D7B23F20B60A}">
      <dsp:nvSpPr>
        <dsp:cNvPr id="0" name=""/>
        <dsp:cNvSpPr/>
      </dsp:nvSpPr>
      <dsp:spPr>
        <a:xfrm>
          <a:off x="0" y="1403505"/>
          <a:ext cx="10025572"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Open Sans Semibold"/>
              <a:cs typeface="Open Sans Semibold"/>
            </a:rPr>
            <a:t>Resource Protection Techniques</a:t>
          </a:r>
        </a:p>
      </dsp:txBody>
      <dsp:txXfrm>
        <a:off x="0" y="1403505"/>
        <a:ext cx="10025572" cy="700725"/>
      </dsp:txXfrm>
    </dsp:sp>
    <dsp:sp modelId="{1EC85288-0E19-824A-8F9B-8744EBADC50D}">
      <dsp:nvSpPr>
        <dsp:cNvPr id="0" name=""/>
        <dsp:cNvSpPr/>
      </dsp:nvSpPr>
      <dsp:spPr>
        <a:xfrm>
          <a:off x="0" y="2104230"/>
          <a:ext cx="10025572" cy="0"/>
        </a:xfrm>
        <a:prstGeom prst="line">
          <a:avLst/>
        </a:prstGeom>
        <a:solidFill>
          <a:schemeClr val="lt1">
            <a:hueOff val="0"/>
            <a:satOff val="0"/>
            <a:lumOff val="0"/>
            <a:alphaOff val="0"/>
          </a:schemeClr>
        </a:solidFill>
        <a:ln w="25400" cap="flat" cmpd="sng" algn="ctr">
          <a:solidFill>
            <a:srgbClr val="006F53"/>
          </a:solidFill>
          <a:prstDash val="solid"/>
        </a:ln>
        <a:effectLst/>
      </dsp:spPr>
      <dsp:style>
        <a:lnRef idx="2">
          <a:scrgbClr r="0" g="0" b="0"/>
        </a:lnRef>
        <a:fillRef idx="1">
          <a:scrgbClr r="0" g="0" b="0"/>
        </a:fillRef>
        <a:effectRef idx="0">
          <a:scrgbClr r="0" g="0" b="0"/>
        </a:effectRef>
        <a:fontRef idx="minor">
          <a:schemeClr val="lt1"/>
        </a:fontRef>
      </dsp:style>
    </dsp:sp>
    <dsp:sp modelId="{9D746D8B-5375-7544-BB52-9A53FEB3780E}">
      <dsp:nvSpPr>
        <dsp:cNvPr id="0" name=""/>
        <dsp:cNvSpPr/>
      </dsp:nvSpPr>
      <dsp:spPr>
        <a:xfrm>
          <a:off x="0" y="2104231"/>
          <a:ext cx="10025572"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Detective and Preventative Measures</a:t>
          </a:r>
        </a:p>
      </dsp:txBody>
      <dsp:txXfrm>
        <a:off x="0" y="2104231"/>
        <a:ext cx="10025572" cy="700725"/>
      </dsp:txXfrm>
    </dsp:sp>
    <dsp:sp modelId="{27011FFA-6473-2E4C-B93F-822B54FF6C60}">
      <dsp:nvSpPr>
        <dsp:cNvPr id="0" name=""/>
        <dsp:cNvSpPr/>
      </dsp:nvSpPr>
      <dsp:spPr>
        <a:xfrm>
          <a:off x="0" y="2804956"/>
          <a:ext cx="10025572" cy="0"/>
        </a:xfrm>
        <a:prstGeom prst="line">
          <a:avLst/>
        </a:prstGeom>
        <a:solidFill>
          <a:schemeClr val="lt1">
            <a:hueOff val="0"/>
            <a:satOff val="0"/>
            <a:lumOff val="0"/>
            <a:alphaOff val="0"/>
          </a:schemeClr>
        </a:solidFill>
        <a:ln w="25400" cap="flat" cmpd="sng" algn="ctr">
          <a:solidFill>
            <a:srgbClr val="006F53"/>
          </a:solidFill>
          <a:prstDash val="solid"/>
        </a:ln>
        <a:effectLst/>
      </dsp:spPr>
      <dsp:style>
        <a:lnRef idx="2">
          <a:scrgbClr r="0" g="0" b="0"/>
        </a:lnRef>
        <a:fillRef idx="1">
          <a:scrgbClr r="0" g="0" b="0"/>
        </a:fillRef>
        <a:effectRef idx="0">
          <a:scrgbClr r="0" g="0" b="0"/>
        </a:effectRef>
        <a:fontRef idx="minor">
          <a:schemeClr val="lt1"/>
        </a:fontRef>
      </dsp:style>
    </dsp:sp>
    <dsp:sp modelId="{1904D7A5-C341-1340-93FA-59BC7FC1D8FA}">
      <dsp:nvSpPr>
        <dsp:cNvPr id="0" name=""/>
        <dsp:cNvSpPr/>
      </dsp:nvSpPr>
      <dsp:spPr>
        <a:xfrm>
          <a:off x="0" y="2804956"/>
          <a:ext cx="10025572"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16256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Incident Management</a:t>
          </a:r>
        </a:p>
      </dsp:txBody>
      <dsp:txXfrm>
        <a:off x="0" y="2804956"/>
        <a:ext cx="10025572" cy="700725"/>
      </dsp:txXfrm>
    </dsp:sp>
    <dsp:sp modelId="{42F07ADF-9B09-314C-B596-35F8F0A26BF2}">
      <dsp:nvSpPr>
        <dsp:cNvPr id="0" name=""/>
        <dsp:cNvSpPr/>
      </dsp:nvSpPr>
      <dsp:spPr>
        <a:xfrm>
          <a:off x="0" y="3505681"/>
          <a:ext cx="10025572" cy="0"/>
        </a:xfrm>
        <a:prstGeom prst="line">
          <a:avLst/>
        </a:prstGeom>
        <a:solidFill>
          <a:schemeClr val="lt1">
            <a:hueOff val="0"/>
            <a:satOff val="0"/>
            <a:lumOff val="0"/>
            <a:alphaOff val="0"/>
          </a:schemeClr>
        </a:solidFill>
        <a:ln w="25400" cap="flat" cmpd="sng" algn="ctr">
          <a:solidFill>
            <a:srgbClr val="006F53"/>
          </a:solidFill>
          <a:prstDash val="solid"/>
        </a:ln>
        <a:effectLst/>
      </dsp:spPr>
      <dsp:style>
        <a:lnRef idx="2">
          <a:scrgbClr r="0" g="0" b="0"/>
        </a:lnRef>
        <a:fillRef idx="1">
          <a:scrgbClr r="0" g="0" b="0"/>
        </a:fillRef>
        <a:effectRef idx="0">
          <a:scrgbClr r="0" g="0" b="0"/>
        </a:effectRef>
        <a:fontRef idx="minor">
          <a:schemeClr val="lt1"/>
        </a:fontRef>
      </dsp:style>
    </dsp:sp>
    <dsp:sp modelId="{9C4D5250-FC91-534C-A88A-C70D331BA3EC}">
      <dsp:nvSpPr>
        <dsp:cNvPr id="0" name=""/>
        <dsp:cNvSpPr/>
      </dsp:nvSpPr>
      <dsp:spPr>
        <a:xfrm>
          <a:off x="0" y="3505681"/>
          <a:ext cx="10025572"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rtl="0">
            <a:lnSpc>
              <a:spcPct val="90000"/>
            </a:lnSpc>
            <a:spcBef>
              <a:spcPct val="0"/>
            </a:spcBef>
            <a:spcAft>
              <a:spcPct val="35000"/>
            </a:spcAft>
            <a:buNone/>
          </a:pPr>
          <a:endParaRPr lang="en-US" sz="3400" kern="1200" dirty="0"/>
        </a:p>
      </dsp:txBody>
      <dsp:txXfrm>
        <a:off x="0" y="3505681"/>
        <a:ext cx="10025572" cy="7007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A2135-C1F3-DA4A-B119-796A40EF200C}">
      <dsp:nvSpPr>
        <dsp:cNvPr id="0" name=""/>
        <dsp:cNvSpPr/>
      </dsp:nvSpPr>
      <dsp:spPr>
        <a:xfrm>
          <a:off x="0" y="13238"/>
          <a:ext cx="10025572" cy="0"/>
        </a:xfrm>
        <a:prstGeom prst="line">
          <a:avLst/>
        </a:prstGeom>
        <a:solidFill>
          <a:schemeClr val="lt1">
            <a:hueOff val="0"/>
            <a:satOff val="0"/>
            <a:lumOff val="0"/>
            <a:alphaOff val="0"/>
          </a:schemeClr>
        </a:solidFill>
        <a:ln w="25400" cap="flat" cmpd="sng" algn="ctr">
          <a:solidFill>
            <a:srgbClr val="006F53"/>
          </a:solidFill>
          <a:prstDash val="solid"/>
        </a:ln>
        <a:effectLst/>
      </dsp:spPr>
      <dsp:style>
        <a:lnRef idx="2">
          <a:scrgbClr r="0" g="0" b="0"/>
        </a:lnRef>
        <a:fillRef idx="1">
          <a:scrgbClr r="0" g="0" b="0"/>
        </a:fillRef>
        <a:effectRef idx="0">
          <a:scrgbClr r="0" g="0" b="0"/>
        </a:effectRef>
        <a:fontRef idx="minor">
          <a:schemeClr val="lt1"/>
        </a:fontRef>
      </dsp:style>
    </dsp:sp>
    <dsp:sp modelId="{895DA573-4104-3645-8547-D30BA2B1D4F1}">
      <dsp:nvSpPr>
        <dsp:cNvPr id="0" name=""/>
        <dsp:cNvSpPr/>
      </dsp:nvSpPr>
      <dsp:spPr>
        <a:xfrm>
          <a:off x="0" y="2054"/>
          <a:ext cx="10025572"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Requirements for Investigation Types</a:t>
          </a:r>
        </a:p>
      </dsp:txBody>
      <dsp:txXfrm>
        <a:off x="0" y="2054"/>
        <a:ext cx="10025572" cy="700725"/>
      </dsp:txXfrm>
    </dsp:sp>
    <dsp:sp modelId="{2075AB43-00C6-5543-8288-31ABC014D164}">
      <dsp:nvSpPr>
        <dsp:cNvPr id="0" name=""/>
        <dsp:cNvSpPr/>
      </dsp:nvSpPr>
      <dsp:spPr>
        <a:xfrm>
          <a:off x="0" y="702780"/>
          <a:ext cx="10025572"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35136B-414A-9A47-B94A-19BC26719424}">
      <dsp:nvSpPr>
        <dsp:cNvPr id="0" name=""/>
        <dsp:cNvSpPr/>
      </dsp:nvSpPr>
      <dsp:spPr>
        <a:xfrm>
          <a:off x="0" y="702780"/>
          <a:ext cx="10025572"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Investigations</a:t>
          </a:r>
        </a:p>
      </dsp:txBody>
      <dsp:txXfrm>
        <a:off x="0" y="702780"/>
        <a:ext cx="10025572" cy="700725"/>
      </dsp:txXfrm>
    </dsp:sp>
    <dsp:sp modelId="{AFDFC935-866D-454F-AE68-CDE7BC0D23B1}">
      <dsp:nvSpPr>
        <dsp:cNvPr id="0" name=""/>
        <dsp:cNvSpPr/>
      </dsp:nvSpPr>
      <dsp:spPr>
        <a:xfrm>
          <a:off x="0" y="1403505"/>
          <a:ext cx="10025572" cy="0"/>
        </a:xfrm>
        <a:prstGeom prst="line">
          <a:avLst/>
        </a:prstGeom>
        <a:solidFill>
          <a:schemeClr val="lt1">
            <a:hueOff val="0"/>
            <a:satOff val="0"/>
            <a:lumOff val="0"/>
            <a:alphaOff val="0"/>
          </a:schemeClr>
        </a:solidFill>
        <a:ln w="25400" cap="flat" cmpd="sng" algn="ctr">
          <a:solidFill>
            <a:srgbClr val="006F53"/>
          </a:solidFill>
          <a:prstDash val="solid"/>
        </a:ln>
        <a:effectLst/>
      </dsp:spPr>
      <dsp:style>
        <a:lnRef idx="2">
          <a:scrgbClr r="0" g="0" b="0"/>
        </a:lnRef>
        <a:fillRef idx="1">
          <a:scrgbClr r="0" g="0" b="0"/>
        </a:fillRef>
        <a:effectRef idx="0">
          <a:scrgbClr r="0" g="0" b="0"/>
        </a:effectRef>
        <a:fontRef idx="minor">
          <a:schemeClr val="lt1"/>
        </a:fontRef>
      </dsp:style>
    </dsp:sp>
    <dsp:sp modelId="{52306CFD-8B70-B043-A7DD-D7B23F20B60A}">
      <dsp:nvSpPr>
        <dsp:cNvPr id="0" name=""/>
        <dsp:cNvSpPr/>
      </dsp:nvSpPr>
      <dsp:spPr>
        <a:xfrm>
          <a:off x="0" y="1403505"/>
          <a:ext cx="10025572"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Open Sans Semibold"/>
              <a:cs typeface="Open Sans Semibold"/>
            </a:rPr>
            <a:t>Logging and Monitoring Activities</a:t>
          </a:r>
        </a:p>
      </dsp:txBody>
      <dsp:txXfrm>
        <a:off x="0" y="1403505"/>
        <a:ext cx="10025572" cy="700725"/>
      </dsp:txXfrm>
    </dsp:sp>
    <dsp:sp modelId="{1EC85288-0E19-824A-8F9B-8744EBADC50D}">
      <dsp:nvSpPr>
        <dsp:cNvPr id="0" name=""/>
        <dsp:cNvSpPr/>
      </dsp:nvSpPr>
      <dsp:spPr>
        <a:xfrm>
          <a:off x="0" y="2104230"/>
          <a:ext cx="10025572" cy="0"/>
        </a:xfrm>
        <a:prstGeom prst="line">
          <a:avLst/>
        </a:prstGeom>
        <a:solidFill>
          <a:schemeClr val="lt1">
            <a:hueOff val="0"/>
            <a:satOff val="0"/>
            <a:lumOff val="0"/>
            <a:alphaOff val="0"/>
          </a:schemeClr>
        </a:solidFill>
        <a:ln w="25400" cap="flat" cmpd="sng" algn="ctr">
          <a:solidFill>
            <a:srgbClr val="006F53"/>
          </a:solidFill>
          <a:prstDash val="solid"/>
        </a:ln>
        <a:effectLst/>
      </dsp:spPr>
      <dsp:style>
        <a:lnRef idx="2">
          <a:scrgbClr r="0" g="0" b="0"/>
        </a:lnRef>
        <a:fillRef idx="1">
          <a:scrgbClr r="0" g="0" b="0"/>
        </a:fillRef>
        <a:effectRef idx="0">
          <a:scrgbClr r="0" g="0" b="0"/>
        </a:effectRef>
        <a:fontRef idx="minor">
          <a:schemeClr val="lt1"/>
        </a:fontRef>
      </dsp:style>
    </dsp:sp>
    <dsp:sp modelId="{9D746D8B-5375-7544-BB52-9A53FEB3780E}">
      <dsp:nvSpPr>
        <dsp:cNvPr id="0" name=""/>
        <dsp:cNvSpPr/>
      </dsp:nvSpPr>
      <dsp:spPr>
        <a:xfrm>
          <a:off x="0" y="2104231"/>
          <a:ext cx="10025572"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Recovery Strategies</a:t>
          </a:r>
        </a:p>
      </dsp:txBody>
      <dsp:txXfrm>
        <a:off x="0" y="2104231"/>
        <a:ext cx="10025572" cy="700725"/>
      </dsp:txXfrm>
    </dsp:sp>
    <dsp:sp modelId="{27011FFA-6473-2E4C-B93F-822B54FF6C60}">
      <dsp:nvSpPr>
        <dsp:cNvPr id="0" name=""/>
        <dsp:cNvSpPr/>
      </dsp:nvSpPr>
      <dsp:spPr>
        <a:xfrm>
          <a:off x="0" y="2804956"/>
          <a:ext cx="10025572" cy="0"/>
        </a:xfrm>
        <a:prstGeom prst="line">
          <a:avLst/>
        </a:prstGeom>
        <a:solidFill>
          <a:schemeClr val="lt1">
            <a:hueOff val="0"/>
            <a:satOff val="0"/>
            <a:lumOff val="0"/>
            <a:alphaOff val="0"/>
          </a:schemeClr>
        </a:solidFill>
        <a:ln w="25400" cap="flat" cmpd="sng" algn="ctr">
          <a:solidFill>
            <a:srgbClr val="006F53"/>
          </a:solidFill>
          <a:prstDash val="solid"/>
        </a:ln>
        <a:effectLst/>
      </dsp:spPr>
      <dsp:style>
        <a:lnRef idx="2">
          <a:scrgbClr r="0" g="0" b="0"/>
        </a:lnRef>
        <a:fillRef idx="1">
          <a:scrgbClr r="0" g="0" b="0"/>
        </a:fillRef>
        <a:effectRef idx="0">
          <a:scrgbClr r="0" g="0" b="0"/>
        </a:effectRef>
        <a:fontRef idx="minor">
          <a:schemeClr val="lt1"/>
        </a:fontRef>
      </dsp:style>
    </dsp:sp>
    <dsp:sp modelId="{1904D7A5-C341-1340-93FA-59BC7FC1D8FA}">
      <dsp:nvSpPr>
        <dsp:cNvPr id="0" name=""/>
        <dsp:cNvSpPr/>
      </dsp:nvSpPr>
      <dsp:spPr>
        <a:xfrm>
          <a:off x="0" y="2804956"/>
          <a:ext cx="10025572"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16256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Disaster Recovery (DR) Processes</a:t>
          </a:r>
        </a:p>
      </dsp:txBody>
      <dsp:txXfrm>
        <a:off x="0" y="2804956"/>
        <a:ext cx="10025572" cy="700725"/>
      </dsp:txXfrm>
    </dsp:sp>
    <dsp:sp modelId="{42F07ADF-9B09-314C-B596-35F8F0A26BF2}">
      <dsp:nvSpPr>
        <dsp:cNvPr id="0" name=""/>
        <dsp:cNvSpPr/>
      </dsp:nvSpPr>
      <dsp:spPr>
        <a:xfrm>
          <a:off x="0" y="3505681"/>
          <a:ext cx="10025572" cy="0"/>
        </a:xfrm>
        <a:prstGeom prst="line">
          <a:avLst/>
        </a:prstGeom>
        <a:solidFill>
          <a:schemeClr val="lt1">
            <a:hueOff val="0"/>
            <a:satOff val="0"/>
            <a:lumOff val="0"/>
            <a:alphaOff val="0"/>
          </a:schemeClr>
        </a:solidFill>
        <a:ln w="25400" cap="flat" cmpd="sng" algn="ctr">
          <a:solidFill>
            <a:srgbClr val="006F53"/>
          </a:solidFill>
          <a:prstDash val="solid"/>
        </a:ln>
        <a:effectLst/>
      </dsp:spPr>
      <dsp:style>
        <a:lnRef idx="2">
          <a:scrgbClr r="0" g="0" b="0"/>
        </a:lnRef>
        <a:fillRef idx="1">
          <a:scrgbClr r="0" g="0" b="0"/>
        </a:fillRef>
        <a:effectRef idx="0">
          <a:scrgbClr r="0" g="0" b="0"/>
        </a:effectRef>
        <a:fontRef idx="minor">
          <a:schemeClr val="lt1"/>
        </a:fontRef>
      </dsp:style>
    </dsp:sp>
    <dsp:sp modelId="{9C4D5250-FC91-534C-A88A-C70D331BA3EC}">
      <dsp:nvSpPr>
        <dsp:cNvPr id="0" name=""/>
        <dsp:cNvSpPr/>
      </dsp:nvSpPr>
      <dsp:spPr>
        <a:xfrm>
          <a:off x="0" y="3505681"/>
          <a:ext cx="10025572"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rtl="0">
            <a:lnSpc>
              <a:spcPct val="90000"/>
            </a:lnSpc>
            <a:spcBef>
              <a:spcPct val="0"/>
            </a:spcBef>
            <a:spcAft>
              <a:spcPct val="35000"/>
            </a:spcAft>
            <a:buNone/>
          </a:pPr>
          <a:endParaRPr lang="en-US" sz="3400" kern="1200" dirty="0"/>
        </a:p>
      </dsp:txBody>
      <dsp:txXfrm>
        <a:off x="0" y="3505681"/>
        <a:ext cx="10025572" cy="7007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9AFD6-E341-0246-9F90-A9F1A4D5309B}">
      <dsp:nvSpPr>
        <dsp:cNvPr id="0" name=""/>
        <dsp:cNvSpPr/>
      </dsp:nvSpPr>
      <dsp:spPr>
        <a:xfrm>
          <a:off x="0" y="2054"/>
          <a:ext cx="10037763"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26129F-D48A-5F40-9458-D857EC795AA2}">
      <dsp:nvSpPr>
        <dsp:cNvPr id="0" name=""/>
        <dsp:cNvSpPr/>
      </dsp:nvSpPr>
      <dsp:spPr>
        <a:xfrm>
          <a:off x="0" y="2054"/>
          <a:ext cx="10037763"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Business Continuity (BC) Planning and Exercises</a:t>
          </a:r>
        </a:p>
      </dsp:txBody>
      <dsp:txXfrm>
        <a:off x="0" y="2054"/>
        <a:ext cx="10037763" cy="700725"/>
      </dsp:txXfrm>
    </dsp:sp>
    <dsp:sp modelId="{721A2135-C1F3-DA4A-B119-796A40EF200C}">
      <dsp:nvSpPr>
        <dsp:cNvPr id="0" name=""/>
        <dsp:cNvSpPr/>
      </dsp:nvSpPr>
      <dsp:spPr>
        <a:xfrm>
          <a:off x="0" y="702780"/>
          <a:ext cx="10037763"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5DA573-4104-3645-8547-D30BA2B1D4F1}">
      <dsp:nvSpPr>
        <dsp:cNvPr id="0" name=""/>
        <dsp:cNvSpPr/>
      </dsp:nvSpPr>
      <dsp:spPr>
        <a:xfrm>
          <a:off x="0" y="702780"/>
          <a:ext cx="10037763"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Test Disaster Recovery Plans (DRPs)</a:t>
          </a:r>
        </a:p>
      </dsp:txBody>
      <dsp:txXfrm>
        <a:off x="0" y="702780"/>
        <a:ext cx="10037763" cy="700725"/>
      </dsp:txXfrm>
    </dsp:sp>
    <dsp:sp modelId="{AFDFC935-866D-454F-AE68-CDE7BC0D23B1}">
      <dsp:nvSpPr>
        <dsp:cNvPr id="0" name=""/>
        <dsp:cNvSpPr/>
      </dsp:nvSpPr>
      <dsp:spPr>
        <a:xfrm>
          <a:off x="0" y="1403505"/>
          <a:ext cx="10037763"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306CFD-8B70-B043-A7DD-D7B23F20B60A}">
      <dsp:nvSpPr>
        <dsp:cNvPr id="0" name=""/>
        <dsp:cNvSpPr/>
      </dsp:nvSpPr>
      <dsp:spPr>
        <a:xfrm>
          <a:off x="0" y="1403505"/>
          <a:ext cx="10037763"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Open Sans Semibold"/>
              <a:cs typeface="Open Sans Semibold"/>
            </a:rPr>
            <a:t>Personnel Safety and Security Concerns</a:t>
          </a:r>
        </a:p>
      </dsp:txBody>
      <dsp:txXfrm>
        <a:off x="0" y="1403505"/>
        <a:ext cx="10037763" cy="700725"/>
      </dsp:txXfrm>
    </dsp:sp>
    <dsp:sp modelId="{1EC85288-0E19-824A-8F9B-8744EBADC50D}">
      <dsp:nvSpPr>
        <dsp:cNvPr id="0" name=""/>
        <dsp:cNvSpPr/>
      </dsp:nvSpPr>
      <dsp:spPr>
        <a:xfrm>
          <a:off x="0" y="2104230"/>
          <a:ext cx="10037763"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746D8B-5375-7544-BB52-9A53FEB3780E}">
      <dsp:nvSpPr>
        <dsp:cNvPr id="0" name=""/>
        <dsp:cNvSpPr/>
      </dsp:nvSpPr>
      <dsp:spPr>
        <a:xfrm>
          <a:off x="0" y="2104231"/>
          <a:ext cx="10037763"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Domain Review </a:t>
          </a:r>
        </a:p>
      </dsp:txBody>
      <dsp:txXfrm>
        <a:off x="0" y="2104231"/>
        <a:ext cx="10037763" cy="700725"/>
      </dsp:txXfrm>
    </dsp:sp>
    <dsp:sp modelId="{27011FFA-6473-2E4C-B93F-822B54FF6C60}">
      <dsp:nvSpPr>
        <dsp:cNvPr id="0" name=""/>
        <dsp:cNvSpPr/>
      </dsp:nvSpPr>
      <dsp:spPr>
        <a:xfrm>
          <a:off x="0" y="2804956"/>
          <a:ext cx="10037763"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04D7A5-C341-1340-93FA-59BC7FC1D8FA}">
      <dsp:nvSpPr>
        <dsp:cNvPr id="0" name=""/>
        <dsp:cNvSpPr/>
      </dsp:nvSpPr>
      <dsp:spPr>
        <a:xfrm>
          <a:off x="0" y="2804956"/>
          <a:ext cx="10037763"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162560" rIns="91440" bIns="91440" numCol="1" spcCol="1270" anchor="t" anchorCtr="0">
          <a:noAutofit/>
        </a:bodyPr>
        <a:lstStyle/>
        <a:p>
          <a:pPr marL="0" lvl="0" indent="0" algn="l" defTabSz="1066800" rtl="0">
            <a:lnSpc>
              <a:spcPct val="90000"/>
            </a:lnSpc>
            <a:spcBef>
              <a:spcPct val="0"/>
            </a:spcBef>
            <a:spcAft>
              <a:spcPct val="35000"/>
            </a:spcAft>
            <a:buNone/>
          </a:pPr>
          <a:endParaRPr lang="en-US" sz="2400" kern="1200" dirty="0">
            <a:latin typeface="Open Sans Semibold"/>
            <a:cs typeface="Open Sans Semibold"/>
          </a:endParaRPr>
        </a:p>
      </dsp:txBody>
      <dsp:txXfrm>
        <a:off x="0" y="2804956"/>
        <a:ext cx="10037763" cy="700725"/>
      </dsp:txXfrm>
    </dsp:sp>
    <dsp:sp modelId="{42F07ADF-9B09-314C-B596-35F8F0A26BF2}">
      <dsp:nvSpPr>
        <dsp:cNvPr id="0" name=""/>
        <dsp:cNvSpPr/>
      </dsp:nvSpPr>
      <dsp:spPr>
        <a:xfrm>
          <a:off x="0" y="3505681"/>
          <a:ext cx="10037763" cy="0"/>
        </a:xfrm>
        <a:prstGeom prst="line">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4D5250-FC91-534C-A88A-C70D331BA3EC}">
      <dsp:nvSpPr>
        <dsp:cNvPr id="0" name=""/>
        <dsp:cNvSpPr/>
      </dsp:nvSpPr>
      <dsp:spPr>
        <a:xfrm>
          <a:off x="0" y="3505681"/>
          <a:ext cx="10037763" cy="70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endParaRPr lang="en-US" sz="3400" kern="1200" dirty="0"/>
        </a:p>
      </dsp:txBody>
      <dsp:txXfrm>
        <a:off x="0" y="3505681"/>
        <a:ext cx="10037763" cy="70072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E1984-356C-428D-B53A-C97474D55686}" type="datetimeFigureOut">
              <a:rPr lang="en-US" smtClean="0"/>
              <a:pPr/>
              <a:t>6/17/2018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8AD74-D883-4263-B121-F9D75958EBB3}" type="slidenum">
              <a:rPr lang="en-US" smtClean="0"/>
              <a:pPr/>
              <a:t>‹#›</a:t>
            </a:fld>
            <a:endParaRPr lang="en-US"/>
          </a:p>
        </p:txBody>
      </p:sp>
    </p:spTree>
    <p:extLst>
      <p:ext uri="{BB962C8B-B14F-4D97-AF65-F5344CB8AC3E}">
        <p14:creationId xmlns:p14="http://schemas.microsoft.com/office/powerpoint/2010/main" val="2717557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Introduce participants to the “Understand Cloud Data Lifecycle” module.</a:t>
            </a:r>
          </a:p>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14</a:t>
            </a:fld>
            <a:endParaRPr lang="en-US"/>
          </a:p>
        </p:txBody>
      </p:sp>
    </p:spTree>
    <p:extLst>
      <p:ext uri="{BB962C8B-B14F-4D97-AF65-F5344CB8AC3E}">
        <p14:creationId xmlns:p14="http://schemas.microsoft.com/office/powerpoint/2010/main" val="3820642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15</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16</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17</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18</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19</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Introduce participants to the “Understand Cloud Data Lifecycle” module.</a:t>
            </a:r>
          </a:p>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20</a:t>
            </a:fld>
            <a:endParaRPr lang="en-US"/>
          </a:p>
        </p:txBody>
      </p:sp>
    </p:spTree>
    <p:extLst>
      <p:ext uri="{BB962C8B-B14F-4D97-AF65-F5344CB8AC3E}">
        <p14:creationId xmlns:p14="http://schemas.microsoft.com/office/powerpoint/2010/main" val="3820642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21</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22</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23</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24</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25</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26</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27</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28</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Introduce participants to the “Understand Cloud Data Lifecycle” module.</a:t>
            </a:r>
          </a:p>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29</a:t>
            </a:fld>
            <a:endParaRPr lang="en-US"/>
          </a:p>
        </p:txBody>
      </p:sp>
    </p:spTree>
    <p:extLst>
      <p:ext uri="{BB962C8B-B14F-4D97-AF65-F5344CB8AC3E}">
        <p14:creationId xmlns:p14="http://schemas.microsoft.com/office/powerpoint/2010/main" val="38206426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30</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Introduce the participants to the “Cloud Data Security” domain.</a:t>
            </a:r>
            <a:endParaRPr lang="en-US" sz="2000" b="0" i="0" u="none" strike="noStrike" baseline="0" dirty="0">
              <a:solidFill>
                <a:srgbClr val="000000"/>
              </a:solidFill>
              <a:latin typeface="Electra LT Std"/>
            </a:endParaRPr>
          </a:p>
        </p:txBody>
      </p:sp>
      <p:sp>
        <p:nvSpPr>
          <p:cNvPr id="4" name="Slide Number Placeholder 3"/>
          <p:cNvSpPr>
            <a:spLocks noGrp="1"/>
          </p:cNvSpPr>
          <p:nvPr>
            <p:ph type="sldNum" sz="quarter" idx="10"/>
          </p:nvPr>
        </p:nvSpPr>
        <p:spPr/>
        <p:txBody>
          <a:bodyPr/>
          <a:lstStyle/>
          <a:p>
            <a:fld id="{B5A84056-5CBC-7448-B6BF-CD4B7033EA1B}" type="slidenum">
              <a:rPr lang="en-US" smtClean="0"/>
              <a:pPr/>
              <a:t>4</a:t>
            </a:fld>
            <a:endParaRPr lang="en-US" dirty="0"/>
          </a:p>
        </p:txBody>
      </p:sp>
    </p:spTree>
    <p:extLst>
      <p:ext uri="{BB962C8B-B14F-4D97-AF65-F5344CB8AC3E}">
        <p14:creationId xmlns:p14="http://schemas.microsoft.com/office/powerpoint/2010/main" val="34365608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31</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32</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Introduce participants to the “Understand Cloud Data Lifecycle” module.</a:t>
            </a:r>
          </a:p>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33</a:t>
            </a:fld>
            <a:endParaRPr lang="en-US"/>
          </a:p>
        </p:txBody>
      </p:sp>
    </p:spTree>
    <p:extLst>
      <p:ext uri="{BB962C8B-B14F-4D97-AF65-F5344CB8AC3E}">
        <p14:creationId xmlns:p14="http://schemas.microsoft.com/office/powerpoint/2010/main" val="38206426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34</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35</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36</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37</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38</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39</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Introduce participants to the “Understand Cloud Data Lifecycle” module.</a:t>
            </a:r>
          </a:p>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40</a:t>
            </a:fld>
            <a:endParaRPr lang="en-US"/>
          </a:p>
        </p:txBody>
      </p:sp>
    </p:spTree>
    <p:extLst>
      <p:ext uri="{BB962C8B-B14F-4D97-AF65-F5344CB8AC3E}">
        <p14:creationId xmlns:p14="http://schemas.microsoft.com/office/powerpoint/2010/main" val="3820642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41</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42</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43</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44</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45</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46</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47</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48</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49</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Introduce participants to the “Understand Cloud Data Lifecycle” module.</a:t>
            </a:r>
          </a:p>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50</a:t>
            </a:fld>
            <a:endParaRPr lang="en-US"/>
          </a:p>
        </p:txBody>
      </p:sp>
    </p:spTree>
    <p:extLst>
      <p:ext uri="{BB962C8B-B14F-4D97-AF65-F5344CB8AC3E}">
        <p14:creationId xmlns:p14="http://schemas.microsoft.com/office/powerpoint/2010/main" val="3820642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51</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52</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Introduce participants to the “Understand Cloud Data Lifecycle” module.</a:t>
            </a:r>
          </a:p>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53</a:t>
            </a:fld>
            <a:endParaRPr lang="en-US"/>
          </a:p>
        </p:txBody>
      </p:sp>
    </p:spTree>
    <p:extLst>
      <p:ext uri="{BB962C8B-B14F-4D97-AF65-F5344CB8AC3E}">
        <p14:creationId xmlns:p14="http://schemas.microsoft.com/office/powerpoint/2010/main" val="38206426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54</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55</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56</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57</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58</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59</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60</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61</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Introduce participants to the “Understand Cloud Data Lifecycle” module.</a:t>
            </a:r>
          </a:p>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62</a:t>
            </a:fld>
            <a:endParaRPr lang="en-US"/>
          </a:p>
        </p:txBody>
      </p:sp>
    </p:spTree>
    <p:extLst>
      <p:ext uri="{BB962C8B-B14F-4D97-AF65-F5344CB8AC3E}">
        <p14:creationId xmlns:p14="http://schemas.microsoft.com/office/powerpoint/2010/main" val="38206426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63</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64</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65</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66</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Introduce participants to the “Understand Cloud Data Lifecycle” module.</a:t>
            </a:r>
          </a:p>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67</a:t>
            </a:fld>
            <a:endParaRPr lang="en-US"/>
          </a:p>
        </p:txBody>
      </p:sp>
    </p:spTree>
    <p:extLst>
      <p:ext uri="{BB962C8B-B14F-4D97-AF65-F5344CB8AC3E}">
        <p14:creationId xmlns:p14="http://schemas.microsoft.com/office/powerpoint/2010/main" val="382064269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68</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69</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70</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71</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72</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73</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74</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75</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Introduce participants to the “Understand Cloud Data Lifecycle” module.</a:t>
            </a:r>
          </a:p>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76</a:t>
            </a:fld>
            <a:endParaRPr lang="en-US"/>
          </a:p>
        </p:txBody>
      </p:sp>
    </p:spTree>
    <p:extLst>
      <p:ext uri="{BB962C8B-B14F-4D97-AF65-F5344CB8AC3E}">
        <p14:creationId xmlns:p14="http://schemas.microsoft.com/office/powerpoint/2010/main" val="382064269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77</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78</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79</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80</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81</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82</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83</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Introduce participants to the “Understand Cloud Data Lifecycle” module.</a:t>
            </a:r>
          </a:p>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84</a:t>
            </a:fld>
            <a:endParaRPr lang="en-US"/>
          </a:p>
        </p:txBody>
      </p:sp>
    </p:spTree>
    <p:extLst>
      <p:ext uri="{BB962C8B-B14F-4D97-AF65-F5344CB8AC3E}">
        <p14:creationId xmlns:p14="http://schemas.microsoft.com/office/powerpoint/2010/main" val="382064269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85</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86</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Introduce participants to the “Understand Cloud Data Lifecycle” module.</a:t>
            </a:r>
          </a:p>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87</a:t>
            </a:fld>
            <a:endParaRPr lang="en-US"/>
          </a:p>
        </p:txBody>
      </p:sp>
    </p:spTree>
    <p:extLst>
      <p:ext uri="{BB962C8B-B14F-4D97-AF65-F5344CB8AC3E}">
        <p14:creationId xmlns:p14="http://schemas.microsoft.com/office/powerpoint/2010/main" val="382064269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88</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89</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Introduce participants to the “Understand Cloud Data Lifecycle” module.</a:t>
            </a:r>
          </a:p>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90</a:t>
            </a:fld>
            <a:endParaRPr lang="en-US"/>
          </a:p>
        </p:txBody>
      </p:sp>
    </p:spTree>
    <p:extLst>
      <p:ext uri="{BB962C8B-B14F-4D97-AF65-F5344CB8AC3E}">
        <p14:creationId xmlns:p14="http://schemas.microsoft.com/office/powerpoint/2010/main" val="3820642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91</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92</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93</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94</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95</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96</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97</a:t>
            </a:fld>
            <a:endParaRPr lang="en-US" dirty="0"/>
          </a:p>
        </p:txBody>
      </p:sp>
    </p:spTree>
    <p:extLst>
      <p:ext uri="{BB962C8B-B14F-4D97-AF65-F5344CB8AC3E}">
        <p14:creationId xmlns:p14="http://schemas.microsoft.com/office/powerpoint/2010/main" val="2325839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p:cNvPicPr>
          <p:nvPr userDrawn="1"/>
        </p:nvPicPr>
        <p:blipFill>
          <a:blip r:embed="rId2"/>
          <a:stretch>
            <a:fillRect/>
          </a:stretch>
        </p:blipFill>
        <p:spPr>
          <a:xfrm rot="10800000">
            <a:off x="0" y="0"/>
            <a:ext cx="12207600" cy="793816"/>
          </a:xfrm>
          <a:prstGeom prst="rect">
            <a:avLst/>
          </a:prstGeom>
        </p:spPr>
      </p:pic>
      <p:cxnSp>
        <p:nvCxnSpPr>
          <p:cNvPr id="4" name="Straight Connector 3"/>
          <p:cNvCxnSpPr/>
          <p:nvPr userDrawn="1"/>
        </p:nvCxnSpPr>
        <p:spPr>
          <a:xfrm rot="10800000">
            <a:off x="0" y="781255"/>
            <a:ext cx="12192000" cy="0"/>
          </a:xfrm>
          <a:prstGeom prst="line">
            <a:avLst/>
          </a:prstGeom>
          <a:ln w="38100">
            <a:solidFill>
              <a:srgbClr val="95D600"/>
            </a:solidFill>
          </a:ln>
          <a:effectLst/>
        </p:spPr>
        <p:style>
          <a:lnRef idx="2">
            <a:schemeClr val="accent1"/>
          </a:lnRef>
          <a:fillRef idx="0">
            <a:schemeClr val="accent1"/>
          </a:fillRef>
          <a:effectRef idx="1">
            <a:schemeClr val="accent1"/>
          </a:effectRef>
          <a:fontRef idx="minor">
            <a:schemeClr val="tx1"/>
          </a:fontRef>
        </p:style>
      </p:cxnSp>
      <p:pic>
        <p:nvPicPr>
          <p:cNvPr id="7" name="Picture 6" descr="CISSPlogo.png"/>
          <p:cNvPicPr>
            <a:picLocks noChangeAspect="1"/>
          </p:cNvPicPr>
          <p:nvPr userDrawn="1"/>
        </p:nvPicPr>
        <p:blipFill>
          <a:blip r:embed="rId3"/>
          <a:stretch>
            <a:fillRect/>
          </a:stretch>
        </p:blipFill>
        <p:spPr>
          <a:xfrm>
            <a:off x="5267880" y="1240118"/>
            <a:ext cx="4474128" cy="1386980"/>
          </a:xfrm>
          <a:prstGeom prst="rect">
            <a:avLst/>
          </a:prstGeom>
        </p:spPr>
      </p:pic>
      <p:sp>
        <p:nvSpPr>
          <p:cNvPr id="13" name="Text Placeholder 2"/>
          <p:cNvSpPr>
            <a:spLocks noGrp="1"/>
          </p:cNvSpPr>
          <p:nvPr>
            <p:ph type="body" idx="1" hasCustomPrompt="1"/>
          </p:nvPr>
        </p:nvSpPr>
        <p:spPr>
          <a:xfrm>
            <a:off x="680326" y="3073400"/>
            <a:ext cx="10715127" cy="2324100"/>
          </a:xfrm>
          <a:prstGeom prst="rect">
            <a:avLst/>
          </a:prstGeom>
          <a:noFill/>
          <a:ln>
            <a:noFill/>
          </a:ln>
        </p:spPr>
        <p:txBody>
          <a:bodyPr lIns="130055" tIns="65028" rIns="130055" bIns="65028" anchor="b"/>
          <a:lstStyle>
            <a:lvl1pPr marL="0" indent="0">
              <a:buNone/>
              <a:defRPr lang="en-US" sz="4600" b="0" baseline="30000" smtClean="0">
                <a:latin typeface="Open Sans Semibold"/>
                <a:cs typeface="Open Sans Semibold"/>
              </a:defRPr>
            </a:lvl1pPr>
            <a:lvl2pPr marL="457086" indent="0">
              <a:buNone/>
              <a:defRPr sz="1828">
                <a:solidFill>
                  <a:schemeClr val="tx1">
                    <a:tint val="75000"/>
                  </a:schemeClr>
                </a:solidFill>
              </a:defRPr>
            </a:lvl2pPr>
            <a:lvl3pPr marL="914171" indent="0">
              <a:buNone/>
              <a:defRPr sz="1617">
                <a:solidFill>
                  <a:schemeClr val="tx1">
                    <a:tint val="75000"/>
                  </a:schemeClr>
                </a:solidFill>
              </a:defRPr>
            </a:lvl3pPr>
            <a:lvl4pPr marL="1371257" indent="0">
              <a:buNone/>
              <a:defRPr sz="1406">
                <a:solidFill>
                  <a:schemeClr val="tx1">
                    <a:tint val="75000"/>
                  </a:schemeClr>
                </a:solidFill>
              </a:defRPr>
            </a:lvl4pPr>
            <a:lvl5pPr marL="1828344" indent="0">
              <a:buNone/>
              <a:defRPr sz="1406">
                <a:solidFill>
                  <a:schemeClr val="tx1">
                    <a:tint val="75000"/>
                  </a:schemeClr>
                </a:solidFill>
              </a:defRPr>
            </a:lvl5pPr>
            <a:lvl6pPr marL="2285430" indent="0">
              <a:buNone/>
              <a:defRPr sz="1406">
                <a:solidFill>
                  <a:schemeClr val="tx1">
                    <a:tint val="75000"/>
                  </a:schemeClr>
                </a:solidFill>
              </a:defRPr>
            </a:lvl6pPr>
            <a:lvl7pPr marL="2742515" indent="0">
              <a:buNone/>
              <a:defRPr sz="1406">
                <a:solidFill>
                  <a:schemeClr val="tx1">
                    <a:tint val="75000"/>
                  </a:schemeClr>
                </a:solidFill>
              </a:defRPr>
            </a:lvl7pPr>
            <a:lvl8pPr marL="3199602" indent="0">
              <a:buNone/>
              <a:defRPr sz="1406">
                <a:solidFill>
                  <a:schemeClr val="tx1">
                    <a:tint val="75000"/>
                  </a:schemeClr>
                </a:solidFill>
              </a:defRPr>
            </a:lvl8pPr>
            <a:lvl9pPr marL="3656687" indent="0">
              <a:buNone/>
              <a:defRPr sz="1406">
                <a:solidFill>
                  <a:schemeClr val="tx1">
                    <a:tint val="75000"/>
                  </a:schemeClr>
                </a:solidFill>
              </a:defRPr>
            </a:lvl9pPr>
          </a:lstStyle>
          <a:p>
            <a:r>
              <a:rPr lang="en-US" baseline="0" dirty="0">
                <a:solidFill>
                  <a:srgbClr val="006F53"/>
                </a:solidFill>
              </a:rPr>
              <a:t>Welcome to the (ISC)</a:t>
            </a:r>
            <a:r>
              <a:rPr lang="en-US" dirty="0">
                <a:solidFill>
                  <a:srgbClr val="006F53"/>
                </a:solidFill>
              </a:rPr>
              <a:t>2</a:t>
            </a:r>
            <a:r>
              <a:rPr lang="en-US" baseline="0" dirty="0">
                <a:solidFill>
                  <a:srgbClr val="006F53"/>
                </a:solidFill>
              </a:rPr>
              <a:t> Certified Information Systems Security Professional Training Course (CISSP)</a:t>
            </a:r>
          </a:p>
        </p:txBody>
      </p:sp>
      <p:pic>
        <p:nvPicPr>
          <p:cNvPr id="9" name="Picture 8" descr="ISC2logo.png"/>
          <p:cNvPicPr>
            <a:picLocks noChangeAspect="1"/>
          </p:cNvPicPr>
          <p:nvPr userDrawn="1"/>
        </p:nvPicPr>
        <p:blipFill>
          <a:blip r:embed="rId4"/>
          <a:stretch>
            <a:fillRect/>
          </a:stretch>
        </p:blipFill>
        <p:spPr>
          <a:xfrm>
            <a:off x="2679739" y="1442044"/>
            <a:ext cx="2135738" cy="1067869"/>
          </a:xfrm>
          <a:prstGeom prst="rect">
            <a:avLst/>
          </a:prstGeom>
        </p:spPr>
      </p:pic>
      <p:cxnSp>
        <p:nvCxnSpPr>
          <p:cNvPr id="5" name="Straight Connector 4"/>
          <p:cNvCxnSpPr/>
          <p:nvPr userDrawn="1"/>
        </p:nvCxnSpPr>
        <p:spPr>
          <a:xfrm>
            <a:off x="5085389" y="1429344"/>
            <a:ext cx="0" cy="1067869"/>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 name="Picture 19"/>
          <p:cNvPicPr>
            <a:picLocks/>
          </p:cNvPicPr>
          <p:nvPr userDrawn="1"/>
        </p:nvPicPr>
        <p:blipFill>
          <a:blip r:embed="rId2"/>
          <a:stretch>
            <a:fillRect/>
          </a:stretch>
        </p:blipFill>
        <p:spPr>
          <a:xfrm>
            <a:off x="0" y="0"/>
            <a:ext cx="12207600" cy="280549"/>
          </a:xfrm>
          <a:prstGeom prst="rect">
            <a:avLst/>
          </a:prstGeom>
        </p:spPr>
      </p:pic>
      <p:pic>
        <p:nvPicPr>
          <p:cNvPr id="21" name="Picture 20"/>
          <p:cNvPicPr>
            <a:picLocks noChangeAspect="1"/>
          </p:cNvPicPr>
          <p:nvPr userDrawn="1"/>
        </p:nvPicPr>
        <p:blipFill>
          <a:blip r:embed="rId3"/>
          <a:stretch>
            <a:fillRect/>
          </a:stretch>
        </p:blipFill>
        <p:spPr>
          <a:xfrm>
            <a:off x="9756885" y="6087248"/>
            <a:ext cx="2224211" cy="648728"/>
          </a:xfrm>
          <a:prstGeom prst="rect">
            <a:avLst/>
          </a:prstGeom>
        </p:spPr>
      </p:pic>
      <p:cxnSp>
        <p:nvCxnSpPr>
          <p:cNvPr id="24" name="Straight Connector 23"/>
          <p:cNvCxnSpPr/>
          <p:nvPr userDrawn="1"/>
        </p:nvCxnSpPr>
        <p:spPr>
          <a:xfrm>
            <a:off x="0" y="270948"/>
            <a:ext cx="12192000" cy="2102"/>
          </a:xfrm>
          <a:prstGeom prst="line">
            <a:avLst/>
          </a:prstGeom>
          <a:ln w="38100">
            <a:solidFill>
              <a:srgbClr val="95D600"/>
            </a:solidFill>
          </a:ln>
          <a:effectLst/>
        </p:spPr>
        <p:style>
          <a:lnRef idx="2">
            <a:schemeClr val="accent1"/>
          </a:lnRef>
          <a:fillRef idx="0">
            <a:schemeClr val="accent1"/>
          </a:fillRef>
          <a:effectRef idx="1">
            <a:schemeClr val="accent1"/>
          </a:effectRef>
          <a:fontRef idx="minor">
            <a:schemeClr val="tx1"/>
          </a:fontRef>
        </p:style>
      </p:cxnSp>
      <p:pic>
        <p:nvPicPr>
          <p:cNvPr id="5" name="Picture 4" descr="ISC2logo.png"/>
          <p:cNvPicPr>
            <a:picLocks noChangeAspect="1"/>
          </p:cNvPicPr>
          <p:nvPr userDrawn="1"/>
        </p:nvPicPr>
        <p:blipFill>
          <a:blip r:embed="rId4"/>
          <a:stretch>
            <a:fillRect/>
          </a:stretch>
        </p:blipFill>
        <p:spPr>
          <a:xfrm>
            <a:off x="247818" y="6130977"/>
            <a:ext cx="1137802" cy="568901"/>
          </a:xfrm>
          <a:prstGeom prst="rect">
            <a:avLst/>
          </a:prstGeom>
        </p:spPr>
      </p:pic>
      <p:sp>
        <p:nvSpPr>
          <p:cNvPr id="7" name="Slide Number Placeholder 3"/>
          <p:cNvSpPr txBox="1">
            <a:spLocks/>
          </p:cNvSpPr>
          <p:nvPr userDrawn="1"/>
        </p:nvSpPr>
        <p:spPr>
          <a:xfrm>
            <a:off x="5839743" y="6253192"/>
            <a:ext cx="56331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5CBD3DDC-90DF-4246-B8CE-0AC344F4C45D}" type="slidenum">
              <a:rPr kumimoji="0" lang="en-US" sz="1200" b="1"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extLst>
      <p:ext uri="{BB962C8B-B14F-4D97-AF65-F5344CB8AC3E}">
        <p14:creationId xmlns:p14="http://schemas.microsoft.com/office/powerpoint/2010/main" val="4233733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7" name="Title 1"/>
          <p:cNvSpPr>
            <a:spLocks noGrp="1"/>
          </p:cNvSpPr>
          <p:nvPr>
            <p:ph type="title"/>
          </p:nvPr>
        </p:nvSpPr>
        <p:spPr>
          <a:xfrm>
            <a:off x="694393" y="3132209"/>
            <a:ext cx="8428499" cy="1362075"/>
          </a:xfrm>
          <a:prstGeom prst="rect">
            <a:avLst/>
          </a:prstGeom>
        </p:spPr>
        <p:txBody>
          <a:bodyPr lIns="130055" tIns="65028" rIns="130055" bIns="65028" anchor="t"/>
          <a:lstStyle>
            <a:lvl1pPr algn="l">
              <a:defRPr sz="3000" b="0" cap="none">
                <a:solidFill>
                  <a:srgbClr val="000000"/>
                </a:solidFill>
                <a:latin typeface="Open Sans Semibold"/>
                <a:cs typeface="Open Sans Semibold"/>
              </a:defRPr>
            </a:lvl1pPr>
          </a:lstStyle>
          <a:p>
            <a:r>
              <a:rPr lang="en-US" dirty="0"/>
              <a:t>Click to edit Master title style</a:t>
            </a:r>
          </a:p>
        </p:txBody>
      </p:sp>
      <p:sp>
        <p:nvSpPr>
          <p:cNvPr id="18" name="Text Placeholder 2"/>
          <p:cNvSpPr>
            <a:spLocks noGrp="1"/>
          </p:cNvSpPr>
          <p:nvPr>
            <p:ph type="body" idx="1"/>
          </p:nvPr>
        </p:nvSpPr>
        <p:spPr>
          <a:xfrm>
            <a:off x="694393" y="1530422"/>
            <a:ext cx="8428499" cy="1500187"/>
          </a:xfrm>
          <a:prstGeom prst="rect">
            <a:avLst/>
          </a:prstGeom>
        </p:spPr>
        <p:txBody>
          <a:bodyPr lIns="130055" tIns="65028" rIns="130055" bIns="65028" anchor="b"/>
          <a:lstStyle>
            <a:lvl1pPr marL="0" indent="0">
              <a:buNone/>
              <a:defRPr sz="6000" b="0">
                <a:solidFill>
                  <a:srgbClr val="006F53"/>
                </a:solidFill>
                <a:latin typeface="Open Sans Semibold"/>
                <a:cs typeface="Open Sans Semibold"/>
              </a:defRPr>
            </a:lvl1pPr>
            <a:lvl2pPr marL="457086" indent="0">
              <a:buNone/>
              <a:defRPr sz="1828">
                <a:solidFill>
                  <a:schemeClr val="tx1">
                    <a:tint val="75000"/>
                  </a:schemeClr>
                </a:solidFill>
              </a:defRPr>
            </a:lvl2pPr>
            <a:lvl3pPr marL="914171" indent="0">
              <a:buNone/>
              <a:defRPr sz="1617">
                <a:solidFill>
                  <a:schemeClr val="tx1">
                    <a:tint val="75000"/>
                  </a:schemeClr>
                </a:solidFill>
              </a:defRPr>
            </a:lvl3pPr>
            <a:lvl4pPr marL="1371257" indent="0">
              <a:buNone/>
              <a:defRPr sz="1406">
                <a:solidFill>
                  <a:schemeClr val="tx1">
                    <a:tint val="75000"/>
                  </a:schemeClr>
                </a:solidFill>
              </a:defRPr>
            </a:lvl4pPr>
            <a:lvl5pPr marL="1828344" indent="0">
              <a:buNone/>
              <a:defRPr sz="1406">
                <a:solidFill>
                  <a:schemeClr val="tx1">
                    <a:tint val="75000"/>
                  </a:schemeClr>
                </a:solidFill>
              </a:defRPr>
            </a:lvl5pPr>
            <a:lvl6pPr marL="2285430" indent="0">
              <a:buNone/>
              <a:defRPr sz="1406">
                <a:solidFill>
                  <a:schemeClr val="tx1">
                    <a:tint val="75000"/>
                  </a:schemeClr>
                </a:solidFill>
              </a:defRPr>
            </a:lvl6pPr>
            <a:lvl7pPr marL="2742515" indent="0">
              <a:buNone/>
              <a:defRPr sz="1406">
                <a:solidFill>
                  <a:schemeClr val="tx1">
                    <a:tint val="75000"/>
                  </a:schemeClr>
                </a:solidFill>
              </a:defRPr>
            </a:lvl7pPr>
            <a:lvl8pPr marL="3199602" indent="0">
              <a:buNone/>
              <a:defRPr sz="1406">
                <a:solidFill>
                  <a:schemeClr val="tx1">
                    <a:tint val="75000"/>
                  </a:schemeClr>
                </a:solidFill>
              </a:defRPr>
            </a:lvl8pPr>
            <a:lvl9pPr marL="3656687" indent="0">
              <a:buNone/>
              <a:defRPr sz="1406">
                <a:solidFill>
                  <a:schemeClr val="tx1">
                    <a:tint val="75000"/>
                  </a:schemeClr>
                </a:solidFill>
              </a:defRPr>
            </a:lvl9pPr>
          </a:lstStyle>
          <a:p>
            <a:pPr lvl="0"/>
            <a:r>
              <a:rPr lang="en-US" dirty="0"/>
              <a:t>Edit Master text styles</a:t>
            </a:r>
          </a:p>
        </p:txBody>
      </p:sp>
      <p:cxnSp>
        <p:nvCxnSpPr>
          <p:cNvPr id="11" name="Straight Connector 10"/>
          <p:cNvCxnSpPr/>
          <p:nvPr userDrawn="1"/>
        </p:nvCxnSpPr>
        <p:spPr>
          <a:xfrm>
            <a:off x="853480" y="3090815"/>
            <a:ext cx="10497760" cy="0"/>
          </a:xfrm>
          <a:prstGeom prst="line">
            <a:avLst/>
          </a:prstGeom>
          <a:ln w="38100">
            <a:solidFill>
              <a:srgbClr val="95D600"/>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p:cNvPicPr>
          <p:nvPr userDrawn="1"/>
        </p:nvPicPr>
        <p:blipFill>
          <a:blip r:embed="rId2"/>
          <a:stretch>
            <a:fillRect/>
          </a:stretch>
        </p:blipFill>
        <p:spPr>
          <a:xfrm>
            <a:off x="0" y="0"/>
            <a:ext cx="12207600" cy="280549"/>
          </a:xfrm>
          <a:prstGeom prst="rect">
            <a:avLst/>
          </a:prstGeom>
        </p:spPr>
      </p:pic>
      <p:cxnSp>
        <p:nvCxnSpPr>
          <p:cNvPr id="14" name="Straight Connector 13"/>
          <p:cNvCxnSpPr/>
          <p:nvPr userDrawn="1"/>
        </p:nvCxnSpPr>
        <p:spPr>
          <a:xfrm>
            <a:off x="0" y="270948"/>
            <a:ext cx="12192000" cy="2102"/>
          </a:xfrm>
          <a:prstGeom prst="line">
            <a:avLst/>
          </a:prstGeom>
          <a:ln w="38100">
            <a:solidFill>
              <a:srgbClr val="95D600"/>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3"/>
          <a:stretch>
            <a:fillRect/>
          </a:stretch>
        </p:blipFill>
        <p:spPr>
          <a:xfrm>
            <a:off x="9756885" y="6087248"/>
            <a:ext cx="2224211" cy="648728"/>
          </a:xfrm>
          <a:prstGeom prst="rect">
            <a:avLst/>
          </a:prstGeom>
        </p:spPr>
      </p:pic>
      <p:pic>
        <p:nvPicPr>
          <p:cNvPr id="10" name="Picture 9" descr="ISC2logo.png"/>
          <p:cNvPicPr>
            <a:picLocks noChangeAspect="1"/>
          </p:cNvPicPr>
          <p:nvPr userDrawn="1"/>
        </p:nvPicPr>
        <p:blipFill>
          <a:blip r:embed="rId4"/>
          <a:stretch>
            <a:fillRect/>
          </a:stretch>
        </p:blipFill>
        <p:spPr>
          <a:xfrm>
            <a:off x="247818" y="6130977"/>
            <a:ext cx="1137802" cy="568901"/>
          </a:xfrm>
          <a:prstGeom prst="rect">
            <a:avLst/>
          </a:prstGeom>
        </p:spPr>
      </p:pic>
      <p:sp>
        <p:nvSpPr>
          <p:cNvPr id="19" name="Slide Number Placeholder 3"/>
          <p:cNvSpPr txBox="1">
            <a:spLocks/>
          </p:cNvSpPr>
          <p:nvPr userDrawn="1"/>
        </p:nvSpPr>
        <p:spPr>
          <a:xfrm>
            <a:off x="5839743" y="6253192"/>
            <a:ext cx="56331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5CBD3DDC-90DF-4246-B8CE-0AC344F4C45D}" type="slidenum">
              <a:rPr kumimoji="0" lang="en-US" sz="1200" b="1"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extLst>
      <p:ext uri="{BB962C8B-B14F-4D97-AF65-F5344CB8AC3E}">
        <p14:creationId xmlns:p14="http://schemas.microsoft.com/office/powerpoint/2010/main" val="168131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1195201" y="559553"/>
            <a:ext cx="8666723" cy="1143000"/>
          </a:xfrm>
          <a:prstGeom prst="rect">
            <a:avLst/>
          </a:prstGeom>
        </p:spPr>
        <p:txBody>
          <a:bodyPr vert="horz" lIns="91440" tIns="45720" rIns="91440" bIns="45720" rtlCol="0" anchor="ctr">
            <a:normAutofit/>
          </a:bodyPr>
          <a:lstStyle>
            <a:lvl1pPr>
              <a:defRPr lang="en-US" sz="6000" u="sng" kern="1200" baseline="12000" dirty="0">
                <a:solidFill>
                  <a:srgbClr val="006F53"/>
                </a:solidFill>
                <a:uFill>
                  <a:solidFill>
                    <a:srgbClr val="95D600"/>
                  </a:solidFill>
                </a:uFill>
                <a:latin typeface="Open Sans Semibold"/>
                <a:ea typeface="+mj-ea"/>
                <a:cs typeface="Open Sans Semibold"/>
              </a:defRPr>
            </a:lvl1pPr>
          </a:lstStyle>
          <a:p>
            <a:r>
              <a:rPr lang="en-US" dirty="0"/>
              <a:t>Click to edit Master title style </a:t>
            </a:r>
          </a:p>
        </p:txBody>
      </p:sp>
      <p:pic>
        <p:nvPicPr>
          <p:cNvPr id="8" name="Picture 7"/>
          <p:cNvPicPr>
            <a:picLocks/>
          </p:cNvPicPr>
          <p:nvPr userDrawn="1"/>
        </p:nvPicPr>
        <p:blipFill>
          <a:blip r:embed="rId2"/>
          <a:stretch>
            <a:fillRect/>
          </a:stretch>
        </p:blipFill>
        <p:spPr>
          <a:xfrm>
            <a:off x="0" y="0"/>
            <a:ext cx="12207600" cy="280549"/>
          </a:xfrm>
          <a:prstGeom prst="rect">
            <a:avLst/>
          </a:prstGeom>
        </p:spPr>
      </p:pic>
      <p:cxnSp>
        <p:nvCxnSpPr>
          <p:cNvPr id="13" name="Straight Connector 12"/>
          <p:cNvCxnSpPr/>
          <p:nvPr userDrawn="1"/>
        </p:nvCxnSpPr>
        <p:spPr>
          <a:xfrm>
            <a:off x="0" y="270948"/>
            <a:ext cx="12192000" cy="2102"/>
          </a:xfrm>
          <a:prstGeom prst="line">
            <a:avLst/>
          </a:prstGeom>
          <a:ln w="38100">
            <a:solidFill>
              <a:srgbClr val="95D600"/>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3"/>
          <a:stretch>
            <a:fillRect/>
          </a:stretch>
        </p:blipFill>
        <p:spPr>
          <a:xfrm>
            <a:off x="9756885" y="6087248"/>
            <a:ext cx="2224211" cy="648728"/>
          </a:xfrm>
          <a:prstGeom prst="rect">
            <a:avLst/>
          </a:prstGeom>
        </p:spPr>
      </p:pic>
      <p:pic>
        <p:nvPicPr>
          <p:cNvPr id="11" name="Picture 10" descr="ISC2logo.png"/>
          <p:cNvPicPr>
            <a:picLocks noChangeAspect="1"/>
          </p:cNvPicPr>
          <p:nvPr userDrawn="1"/>
        </p:nvPicPr>
        <p:blipFill>
          <a:blip r:embed="rId4"/>
          <a:stretch>
            <a:fillRect/>
          </a:stretch>
        </p:blipFill>
        <p:spPr>
          <a:xfrm>
            <a:off x="247818" y="6130977"/>
            <a:ext cx="1137802" cy="568901"/>
          </a:xfrm>
          <a:prstGeom prst="rect">
            <a:avLst/>
          </a:prstGeom>
        </p:spPr>
      </p:pic>
      <p:sp>
        <p:nvSpPr>
          <p:cNvPr id="18" name="Slide Number Placeholder 3"/>
          <p:cNvSpPr txBox="1">
            <a:spLocks/>
          </p:cNvSpPr>
          <p:nvPr userDrawn="1"/>
        </p:nvSpPr>
        <p:spPr>
          <a:xfrm>
            <a:off x="5839743" y="6253192"/>
            <a:ext cx="56331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5CBD3DDC-90DF-4246-B8CE-0AC344F4C45D}" type="slidenum">
              <a:rPr kumimoji="0" lang="en-US" sz="1200" b="1"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12" name="Content Placeholder 2"/>
          <p:cNvSpPr>
            <a:spLocks noGrp="1"/>
          </p:cNvSpPr>
          <p:nvPr>
            <p:ph sz="half" idx="10" hasCustomPrompt="1"/>
          </p:nvPr>
        </p:nvSpPr>
        <p:spPr>
          <a:xfrm>
            <a:off x="1158240" y="1812126"/>
            <a:ext cx="10038080" cy="4353560"/>
          </a:xfrm>
          <a:prstGeom prst="rect">
            <a:avLst/>
          </a:prstGeom>
        </p:spPr>
        <p:txBody>
          <a:bodyPr/>
          <a:lstStyle>
            <a:lvl1pPr>
              <a:buClr>
                <a:srgbClr val="006F53"/>
              </a:buClr>
              <a:buSzPct val="120000"/>
              <a:defRPr sz="2400" b="0">
                <a:solidFill>
                  <a:srgbClr val="000000"/>
                </a:solidFill>
                <a:latin typeface="Open Sans Semibold"/>
                <a:ea typeface="Open Sans" panose="020B0606030504020204" pitchFamily="34" charset="0"/>
                <a:cs typeface="Open Sans Semibold"/>
              </a:defRPr>
            </a:lvl1pPr>
            <a:lvl2pPr marL="742950" indent="-285750">
              <a:buClr>
                <a:srgbClr val="006F53"/>
              </a:buClr>
              <a:buSzPct val="90000"/>
              <a:buFont typeface="Courier New" panose="02070309020205020404" pitchFamily="49" charset="0"/>
              <a:buChar char="o"/>
              <a:defRPr sz="2200" b="0">
                <a:solidFill>
                  <a:srgbClr val="000000"/>
                </a:solidFill>
                <a:latin typeface="Open Sans Semibold"/>
                <a:ea typeface="Open Sans" panose="020B0606030504020204" pitchFamily="34" charset="0"/>
                <a:cs typeface="Open Sans Semibold"/>
              </a:defRPr>
            </a:lvl2pPr>
            <a:lvl3pPr marL="1143000" indent="-228600">
              <a:buClr>
                <a:srgbClr val="006F53"/>
              </a:buClr>
              <a:buFontTx/>
              <a:buChar char="−"/>
              <a:defRPr sz="2000" b="0">
                <a:solidFill>
                  <a:srgbClr val="000000"/>
                </a:solidFill>
                <a:latin typeface="Open Sans Semibold"/>
                <a:ea typeface="Open Sans" panose="020B0606030504020204" pitchFamily="34" charset="0"/>
                <a:cs typeface="Open Sans Semibold"/>
              </a:defRPr>
            </a:lvl3pPr>
            <a:lvl4pPr marL="1600200" indent="-228600">
              <a:buClr>
                <a:srgbClr val="006F53"/>
              </a:buClr>
              <a:buFont typeface="Arial" panose="020B0604020202020204" pitchFamily="34" charset="0"/>
              <a:buChar char="»"/>
              <a:defRPr sz="1800" b="0">
                <a:solidFill>
                  <a:srgbClr val="000000"/>
                </a:solidFill>
                <a:latin typeface="Open Sans Semibold"/>
                <a:ea typeface="Open Sans" panose="020B0606030504020204" pitchFamily="34" charset="0"/>
                <a:cs typeface="Open Sans Semibold"/>
              </a:defRPr>
            </a:lvl4pPr>
            <a:lvl5pPr>
              <a:buClr>
                <a:srgbClr val="516275"/>
              </a:buClr>
              <a:defRPr sz="1800" b="0">
                <a:solidFill>
                  <a:srgbClr val="595959"/>
                </a:solidFill>
                <a:latin typeface="Gill Sans Ligh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154468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446755"/>
      </p:ext>
    </p:extLst>
  </p:cSld>
  <p:clrMap bg1="lt1" tx1="dk1" bg2="lt2" tx2="dk2" accent1="accent1" accent2="accent2" accent3="accent3" accent4="accent4" accent5="accent5" accent6="accent6" hlink="hlink" folHlink="folHlink"/>
  <p:sldLayoutIdLst>
    <p:sldLayoutId id="2147483664" r:id="rId1"/>
    <p:sldLayoutId id="2147483661" r:id="rId2"/>
    <p:sldLayoutId id="2147483662" r:id="rId3"/>
    <p:sldLayoutId id="2147483663" r:id="rId4"/>
  </p:sldLayoutIdLst>
  <p:txStyles>
    <p:titleStyle>
      <a:lvl1pPr algn="l" defTabSz="457086" rtl="0" eaLnBrk="1" latinLnBrk="0" hangingPunct="1">
        <a:spcBef>
          <a:spcPct val="0"/>
        </a:spcBef>
        <a:buNone/>
        <a:defRPr sz="4428" kern="1200">
          <a:solidFill>
            <a:schemeClr val="tx2"/>
          </a:solidFill>
          <a:latin typeface="+mj-lt"/>
          <a:ea typeface="+mj-ea"/>
          <a:cs typeface="+mj-cs"/>
        </a:defRPr>
      </a:lvl1pPr>
    </p:titleStyle>
    <p:bodyStyle>
      <a:lvl1pPr marL="342814" indent="-342814" algn="l" defTabSz="457086" rtl="0" eaLnBrk="1" latinLnBrk="0" hangingPunct="1">
        <a:spcBef>
          <a:spcPct val="20000"/>
        </a:spcBef>
        <a:buClr>
          <a:srgbClr val="851619"/>
        </a:buClr>
        <a:buFont typeface="Arial"/>
        <a:buChar char="•"/>
        <a:defRPr sz="3233" b="1" kern="1200">
          <a:solidFill>
            <a:schemeClr val="tx1"/>
          </a:solidFill>
          <a:latin typeface="+mn-lt"/>
          <a:ea typeface="+mn-ea"/>
          <a:cs typeface="+mn-cs"/>
        </a:defRPr>
      </a:lvl1pPr>
      <a:lvl2pPr marL="742765" indent="-285678" algn="l" defTabSz="457086" rtl="0" eaLnBrk="1" latinLnBrk="0" hangingPunct="1">
        <a:spcBef>
          <a:spcPct val="20000"/>
        </a:spcBef>
        <a:buClr>
          <a:srgbClr val="851619"/>
        </a:buClr>
        <a:buFont typeface="Arial"/>
        <a:buChar char="–"/>
        <a:defRPr sz="2812" kern="1200">
          <a:solidFill>
            <a:schemeClr val="tx1"/>
          </a:solidFill>
          <a:latin typeface="+mn-lt"/>
          <a:ea typeface="+mn-ea"/>
          <a:cs typeface="+mn-cs"/>
        </a:defRPr>
      </a:lvl2pPr>
      <a:lvl3pPr marL="1142715" indent="-228544" algn="l" defTabSz="457086" rtl="0" eaLnBrk="1" latinLnBrk="0" hangingPunct="1">
        <a:spcBef>
          <a:spcPct val="20000"/>
        </a:spcBef>
        <a:buClr>
          <a:srgbClr val="851619"/>
        </a:buClr>
        <a:buFont typeface="Arial"/>
        <a:buChar char="•"/>
        <a:defRPr sz="2390" kern="1200">
          <a:solidFill>
            <a:schemeClr val="tx1"/>
          </a:solidFill>
          <a:latin typeface="+mn-lt"/>
          <a:ea typeface="+mn-ea"/>
          <a:cs typeface="+mn-cs"/>
        </a:defRPr>
      </a:lvl3pPr>
      <a:lvl4pPr marL="1599800" indent="-228544" algn="l" defTabSz="457086" rtl="0" eaLnBrk="1" latinLnBrk="0" hangingPunct="1">
        <a:spcBef>
          <a:spcPct val="20000"/>
        </a:spcBef>
        <a:buClr>
          <a:srgbClr val="851619"/>
        </a:buClr>
        <a:buFont typeface="Arial"/>
        <a:buChar char="–"/>
        <a:defRPr sz="1968" kern="1200">
          <a:solidFill>
            <a:schemeClr val="tx1"/>
          </a:solidFill>
          <a:latin typeface="+mn-lt"/>
          <a:ea typeface="+mn-ea"/>
          <a:cs typeface="+mn-cs"/>
        </a:defRPr>
      </a:lvl4pPr>
      <a:lvl5pPr marL="2056886" indent="-228544" algn="l" defTabSz="457086" rtl="0" eaLnBrk="1" latinLnBrk="0" hangingPunct="1">
        <a:spcBef>
          <a:spcPct val="20000"/>
        </a:spcBef>
        <a:buClr>
          <a:srgbClr val="851619"/>
        </a:buClr>
        <a:buFont typeface="Arial"/>
        <a:buChar char="»"/>
        <a:defRPr sz="1968" kern="1200">
          <a:solidFill>
            <a:schemeClr val="tx1"/>
          </a:solidFill>
          <a:latin typeface="+mn-lt"/>
          <a:ea typeface="+mn-ea"/>
          <a:cs typeface="+mn-cs"/>
        </a:defRPr>
      </a:lvl5pPr>
      <a:lvl6pPr marL="2513972" indent="-228544" algn="l" defTabSz="457086" rtl="0" eaLnBrk="1" latinLnBrk="0" hangingPunct="1">
        <a:spcBef>
          <a:spcPct val="20000"/>
        </a:spcBef>
        <a:buFont typeface="Arial"/>
        <a:buChar char="•"/>
        <a:defRPr sz="1968"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968"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968"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968" kern="1200">
          <a:solidFill>
            <a:schemeClr val="tx1"/>
          </a:solidFill>
          <a:latin typeface="+mn-lt"/>
          <a:ea typeface="+mn-ea"/>
          <a:cs typeface="+mn-cs"/>
        </a:defRPr>
      </a:lvl9pPr>
    </p:bodyStyle>
    <p:otherStyle>
      <a:defPPr>
        <a:defRPr lang="en-US"/>
      </a:defPPr>
      <a:lvl1pPr marL="0" algn="l" defTabSz="457086" rtl="0" eaLnBrk="1" latinLnBrk="0" hangingPunct="1">
        <a:defRPr sz="1828" kern="1200">
          <a:solidFill>
            <a:schemeClr val="tx1"/>
          </a:solidFill>
          <a:latin typeface="+mn-lt"/>
          <a:ea typeface="+mn-ea"/>
          <a:cs typeface="+mn-cs"/>
        </a:defRPr>
      </a:lvl1pPr>
      <a:lvl2pPr marL="457086" algn="l" defTabSz="457086" rtl="0" eaLnBrk="1" latinLnBrk="0" hangingPunct="1">
        <a:defRPr sz="1828" kern="1200">
          <a:solidFill>
            <a:schemeClr val="tx1"/>
          </a:solidFill>
          <a:latin typeface="+mn-lt"/>
          <a:ea typeface="+mn-ea"/>
          <a:cs typeface="+mn-cs"/>
        </a:defRPr>
      </a:lvl2pPr>
      <a:lvl3pPr marL="914171" algn="l" defTabSz="457086" rtl="0" eaLnBrk="1" latinLnBrk="0" hangingPunct="1">
        <a:defRPr sz="1828" kern="1200">
          <a:solidFill>
            <a:schemeClr val="tx1"/>
          </a:solidFill>
          <a:latin typeface="+mn-lt"/>
          <a:ea typeface="+mn-ea"/>
          <a:cs typeface="+mn-cs"/>
        </a:defRPr>
      </a:lvl3pPr>
      <a:lvl4pPr marL="1371257" algn="l" defTabSz="457086" rtl="0" eaLnBrk="1" latinLnBrk="0" hangingPunct="1">
        <a:defRPr sz="1828" kern="1200">
          <a:solidFill>
            <a:schemeClr val="tx1"/>
          </a:solidFill>
          <a:latin typeface="+mn-lt"/>
          <a:ea typeface="+mn-ea"/>
          <a:cs typeface="+mn-cs"/>
        </a:defRPr>
      </a:lvl4pPr>
      <a:lvl5pPr marL="1828344" algn="l" defTabSz="457086" rtl="0" eaLnBrk="1" latinLnBrk="0" hangingPunct="1">
        <a:defRPr sz="1828" kern="1200">
          <a:solidFill>
            <a:schemeClr val="tx1"/>
          </a:solidFill>
          <a:latin typeface="+mn-lt"/>
          <a:ea typeface="+mn-ea"/>
          <a:cs typeface="+mn-cs"/>
        </a:defRPr>
      </a:lvl5pPr>
      <a:lvl6pPr marL="2285430" algn="l" defTabSz="457086" rtl="0" eaLnBrk="1" latinLnBrk="0" hangingPunct="1">
        <a:defRPr sz="1828" kern="1200">
          <a:solidFill>
            <a:schemeClr val="tx1"/>
          </a:solidFill>
          <a:latin typeface="+mn-lt"/>
          <a:ea typeface="+mn-ea"/>
          <a:cs typeface="+mn-cs"/>
        </a:defRPr>
      </a:lvl6pPr>
      <a:lvl7pPr marL="2742515" algn="l" defTabSz="457086" rtl="0" eaLnBrk="1" latinLnBrk="0" hangingPunct="1">
        <a:defRPr sz="1828" kern="1200">
          <a:solidFill>
            <a:schemeClr val="tx1"/>
          </a:solidFill>
          <a:latin typeface="+mn-lt"/>
          <a:ea typeface="+mn-ea"/>
          <a:cs typeface="+mn-cs"/>
        </a:defRPr>
      </a:lvl7pPr>
      <a:lvl8pPr marL="3199602" algn="l" defTabSz="457086" rtl="0" eaLnBrk="1" latinLnBrk="0" hangingPunct="1">
        <a:defRPr sz="1828" kern="1200">
          <a:solidFill>
            <a:schemeClr val="tx1"/>
          </a:solidFill>
          <a:latin typeface="+mn-lt"/>
          <a:ea typeface="+mn-ea"/>
          <a:cs typeface="+mn-cs"/>
        </a:defRPr>
      </a:lvl8pPr>
      <a:lvl9pPr marL="3656687" algn="l" defTabSz="457086" rtl="0" eaLnBrk="1" latinLnBrk="0" hangingPunct="1">
        <a:defRPr sz="182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0.xml"/><Relationship Id="rId1" Type="http://schemas.openxmlformats.org/officeDocument/2006/relationships/slideLayout" Target="../slideLayouts/slideLayout4.xml"/><Relationship Id="rId5" Type="http://schemas.openxmlformats.org/officeDocument/2006/relationships/comments" Target="../comments/comment1.xml"/><Relationship Id="rId4" Type="http://schemas.openxmlformats.org/officeDocument/2006/relationships/image" Target="../media/image7.jpe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31125" y="3340100"/>
            <a:ext cx="11460875" cy="2324100"/>
          </a:xfrm>
        </p:spPr>
        <p:txBody>
          <a:bodyPr/>
          <a:lstStyle/>
          <a:p>
            <a:r>
              <a:rPr lang="en-US" sz="5000" baseline="0" dirty="0">
                <a:solidFill>
                  <a:srgbClr val="006F53"/>
                </a:solidFill>
              </a:rPr>
              <a:t>Welcome to the (ISC)</a:t>
            </a:r>
            <a:r>
              <a:rPr lang="en-US" sz="5000" dirty="0">
                <a:solidFill>
                  <a:srgbClr val="006F53"/>
                </a:solidFill>
              </a:rPr>
              <a:t>2</a:t>
            </a:r>
            <a:r>
              <a:rPr lang="en-US" sz="5000" baseline="0" dirty="0">
                <a:solidFill>
                  <a:srgbClr val="006F53"/>
                </a:solidFill>
              </a:rPr>
              <a:t> Certified Information Systems Security Professional (CISSP) Training Course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58876" y="706964"/>
            <a:ext cx="8718187" cy="842991"/>
          </a:xfrm>
          <a:prstGeom prst="rect">
            <a:avLst/>
          </a:prstGeom>
          <a:noFill/>
        </p:spPr>
        <p:txBody>
          <a:bodyPr lIns="91415" tIns="45708" rIns="91415" bIns="45708" anchor="ctr" anchorCtr="0"/>
          <a:lstStyle>
            <a:lvl1pPr algn="l" defTabSz="457200" rtl="0" eaLnBrk="1" latinLnBrk="0" hangingPunct="1">
              <a:spcBef>
                <a:spcPct val="0"/>
              </a:spcBef>
              <a:buNone/>
              <a:defRPr sz="4400" kern="1200">
                <a:solidFill>
                  <a:schemeClr val="tx2"/>
                </a:solidFill>
                <a:latin typeface="+mj-lt"/>
                <a:ea typeface="+mj-ea"/>
                <a:cs typeface="+mj-cs"/>
              </a:defRPr>
            </a:lvl1pPr>
          </a:lstStyle>
          <a:p>
            <a:pPr lvl="0">
              <a:defRPr/>
            </a:pPr>
            <a:r>
              <a:rPr lang="en-US" sz="6000" u="sng" baseline="12000" dirty="0">
                <a:solidFill>
                  <a:srgbClr val="006F53"/>
                </a:solidFill>
                <a:uFill>
                  <a:solidFill>
                    <a:srgbClr val="95D600"/>
                  </a:solidFill>
                </a:uFill>
                <a:latin typeface="Open Sans Semibold"/>
                <a:cs typeface="Open Sans Semibold"/>
              </a:rPr>
              <a:t>Domain Objectives (continued)</a:t>
            </a:r>
          </a:p>
        </p:txBody>
      </p:sp>
      <p:sp>
        <p:nvSpPr>
          <p:cNvPr id="13" name="Content Placeholder 5"/>
          <p:cNvSpPr>
            <a:spLocks noGrp="1"/>
          </p:cNvSpPr>
          <p:nvPr>
            <p:ph sz="half" idx="10"/>
          </p:nvPr>
        </p:nvSpPr>
        <p:spPr>
          <a:xfrm>
            <a:off x="1158239" y="1812127"/>
            <a:ext cx="10384704" cy="4067973"/>
          </a:xfrm>
          <a:prstGeom prst="rect">
            <a:avLst/>
          </a:prstGeom>
        </p:spPr>
        <p:txBody>
          <a:bodyPr/>
          <a:lstStyle/>
          <a:p>
            <a:pPr marL="541338" indent="-541338">
              <a:buClrTx/>
              <a:buSzPct val="100000"/>
              <a:buFont typeface="+mj-lt"/>
              <a:buAutoNum type="arabicPeriod" startAt="23"/>
            </a:pPr>
            <a:r>
              <a:rPr lang="en-US" dirty="0"/>
              <a:t>Describe, in detail, the essential elements of the business continuity and disaster (BCDR) process, including response actions, the personnel involved, communications strategies, </a:t>
            </a:r>
            <a:br>
              <a:rPr lang="en-US" dirty="0"/>
            </a:br>
            <a:r>
              <a:rPr lang="en-US" dirty="0"/>
              <a:t>the practice and risks associated with assessment and recovery, and proper training and awareness for BCDR purposes.</a:t>
            </a:r>
          </a:p>
          <a:p>
            <a:pPr marL="541338" indent="-541338">
              <a:buClrTx/>
              <a:buSzPct val="100000"/>
              <a:buFont typeface="+mj-lt"/>
              <a:buAutoNum type="arabicPeriod" startAt="23"/>
            </a:pPr>
            <a:r>
              <a:rPr lang="en-US" dirty="0"/>
              <a:t>Describe the facets and challenges of business continuity and disaster recovery (BCDR) planning and exercises.</a:t>
            </a:r>
          </a:p>
          <a:p>
            <a:pPr marL="541338" indent="-541338">
              <a:buClrTx/>
              <a:buSzPct val="100000"/>
              <a:buFont typeface="+mj-lt"/>
              <a:buAutoNum type="arabicPeriod" startAt="23"/>
            </a:pPr>
            <a:r>
              <a:rPr lang="en-US" dirty="0"/>
              <a:t>Describe the characteristics of common types of business continuity and disaster recovery (BCDR) tests.</a:t>
            </a:r>
          </a:p>
          <a:p>
            <a:pPr marL="541338" indent="-541338">
              <a:buClrTx/>
              <a:buSzPct val="100000"/>
              <a:buFont typeface="+mj-lt"/>
              <a:buAutoNum type="arabicPeriod" startAt="23"/>
            </a:pPr>
            <a:r>
              <a:rPr lang="en-US" dirty="0"/>
              <a:t>List common security aspects of operational concerns associated with personnel.</a:t>
            </a:r>
          </a:p>
        </p:txBody>
      </p:sp>
    </p:spTree>
    <p:extLst>
      <p:ext uri="{BB962C8B-B14F-4D97-AF65-F5344CB8AC3E}">
        <p14:creationId xmlns:p14="http://schemas.microsoft.com/office/powerpoint/2010/main" val="12774352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a:t>
            </a:r>
            <a:endParaRPr lang="en-US" sz="6000" dirty="0"/>
          </a:p>
        </p:txBody>
      </p:sp>
      <p:sp>
        <p:nvSpPr>
          <p:cNvPr id="6" name="Content Placeholder 2"/>
          <p:cNvSpPr>
            <a:spLocks noGrp="1"/>
          </p:cNvSpPr>
          <p:nvPr>
            <p:ph sz="half" idx="10"/>
          </p:nvPr>
        </p:nvSpPr>
        <p:spPr>
          <a:xfrm>
            <a:off x="1158240" y="1812126"/>
            <a:ext cx="10038080" cy="4042574"/>
          </a:xfrm>
          <a:prstGeom prst="rect">
            <a:avLst/>
          </a:prstGeom>
        </p:spPr>
        <p:txBody>
          <a:bodyPr/>
          <a:lstStyle/>
          <a:p>
            <a:pPr marL="457200" indent="-457200">
              <a:spcAft>
                <a:spcPts val="1600"/>
              </a:spcAft>
              <a:buClrTx/>
              <a:buSzPct val="100000"/>
              <a:buFont typeface="+mj-lt"/>
              <a:buAutoNum type="arabicPeriod" startAt="2"/>
            </a:pPr>
            <a:r>
              <a:rPr lang="en-US" dirty="0"/>
              <a:t>Which of the following is paramount in all emergency actions/responses?</a:t>
            </a:r>
          </a:p>
          <a:p>
            <a:pPr marL="623888" indent="-623888">
              <a:buClrTx/>
              <a:buSzPct val="100000"/>
              <a:buFont typeface="+mj-lt"/>
              <a:buAutoNum type="alphaUcPeriod"/>
            </a:pPr>
            <a:r>
              <a:rPr lang="en-US" dirty="0"/>
              <a:t>Asset protection</a:t>
            </a:r>
          </a:p>
          <a:p>
            <a:pPr marL="623888" indent="-623888">
              <a:buClrTx/>
              <a:buSzPct val="100000"/>
              <a:buFont typeface="+mj-lt"/>
              <a:buAutoNum type="alphaUcPeriod"/>
            </a:pPr>
            <a:r>
              <a:rPr lang="en-US" dirty="0"/>
              <a:t>Health and human safety</a:t>
            </a:r>
          </a:p>
          <a:p>
            <a:pPr marL="623888" indent="-623888">
              <a:buClrTx/>
              <a:buSzPct val="100000"/>
              <a:buFont typeface="+mj-lt"/>
              <a:buAutoNum type="alphaUcPeriod"/>
            </a:pPr>
            <a:r>
              <a:rPr lang="en-US" dirty="0"/>
              <a:t>Regulatory compliance</a:t>
            </a:r>
          </a:p>
          <a:p>
            <a:pPr marL="623888" indent="-623888">
              <a:buClrTx/>
              <a:buSzPct val="100000"/>
              <a:buFont typeface="+mj-lt"/>
              <a:buAutoNum type="alphaUcPeriod"/>
            </a:pPr>
            <a:r>
              <a:rPr lang="en-US" dirty="0"/>
              <a:t>Confidentiality</a:t>
            </a:r>
          </a:p>
        </p:txBody>
      </p:sp>
    </p:spTree>
    <p:extLst>
      <p:ext uri="{BB962C8B-B14F-4D97-AF65-F5344CB8AC3E}">
        <p14:creationId xmlns:p14="http://schemas.microsoft.com/office/powerpoint/2010/main" val="145532613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Answers</a:t>
            </a:r>
          </a:p>
        </p:txBody>
      </p:sp>
      <p:sp>
        <p:nvSpPr>
          <p:cNvPr id="5" name="Content Placeholder 2"/>
          <p:cNvSpPr>
            <a:spLocks noGrp="1"/>
          </p:cNvSpPr>
          <p:nvPr>
            <p:ph sz="half" idx="10"/>
          </p:nvPr>
        </p:nvSpPr>
        <p:spPr>
          <a:xfrm>
            <a:off x="1158240" y="1812126"/>
            <a:ext cx="9562875" cy="4080674"/>
          </a:xfrm>
          <a:prstGeom prst="rect">
            <a:avLst/>
          </a:prstGeom>
        </p:spPr>
        <p:txBody>
          <a:bodyPr/>
          <a:lstStyle/>
          <a:p>
            <a:pPr marL="0" indent="0">
              <a:buNone/>
            </a:pPr>
            <a:r>
              <a:rPr lang="en-US" dirty="0"/>
              <a:t>The correct answer is B. </a:t>
            </a:r>
          </a:p>
          <a:p>
            <a:pPr marL="0" indent="0">
              <a:buNone/>
            </a:pPr>
            <a:endParaRPr lang="en-US" sz="2400" dirty="0"/>
          </a:p>
          <a:p>
            <a:pPr marL="0" indent="0">
              <a:buNone/>
            </a:pPr>
            <a:r>
              <a:rPr lang="en-US" dirty="0"/>
              <a:t>Health and human safety is always the most important aspect of security.</a:t>
            </a:r>
          </a:p>
        </p:txBody>
      </p:sp>
    </p:spTree>
    <p:extLst>
      <p:ext uri="{BB962C8B-B14F-4D97-AF65-F5344CB8AC3E}">
        <p14:creationId xmlns:p14="http://schemas.microsoft.com/office/powerpoint/2010/main" val="281705605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a:t>
            </a:r>
            <a:endParaRPr lang="en-US" sz="6000" dirty="0"/>
          </a:p>
        </p:txBody>
      </p:sp>
      <p:sp>
        <p:nvSpPr>
          <p:cNvPr id="6" name="Content Placeholder 2"/>
          <p:cNvSpPr>
            <a:spLocks noGrp="1"/>
          </p:cNvSpPr>
          <p:nvPr>
            <p:ph sz="half" idx="10"/>
          </p:nvPr>
        </p:nvSpPr>
        <p:spPr>
          <a:xfrm>
            <a:off x="1158240" y="1812126"/>
            <a:ext cx="10271760" cy="4042574"/>
          </a:xfrm>
          <a:prstGeom prst="rect">
            <a:avLst/>
          </a:prstGeom>
        </p:spPr>
        <p:txBody>
          <a:bodyPr/>
          <a:lstStyle/>
          <a:p>
            <a:pPr marL="457200" indent="-457200">
              <a:spcAft>
                <a:spcPts val="1600"/>
              </a:spcAft>
              <a:buClrTx/>
              <a:buSzPct val="100000"/>
              <a:buFont typeface="+mj-lt"/>
              <a:buAutoNum type="arabicPeriod" startAt="3"/>
            </a:pPr>
            <a:r>
              <a:rPr lang="en-US" dirty="0"/>
              <a:t>A duress code should be ______.</a:t>
            </a:r>
          </a:p>
          <a:p>
            <a:pPr marL="623888" indent="-623888">
              <a:buClrTx/>
              <a:buSzPct val="100000"/>
              <a:buFont typeface="+mj-lt"/>
              <a:buAutoNum type="alphaUcPeriod"/>
            </a:pPr>
            <a:r>
              <a:rPr lang="en-US" dirty="0"/>
              <a:t>reusable</a:t>
            </a:r>
          </a:p>
          <a:p>
            <a:pPr marL="623888" indent="-623888">
              <a:buClrTx/>
              <a:buSzPct val="100000"/>
              <a:buFont typeface="+mj-lt"/>
              <a:buAutoNum type="alphaUcPeriod"/>
            </a:pPr>
            <a:r>
              <a:rPr lang="en-US" dirty="0"/>
              <a:t>immediately recognizable</a:t>
            </a:r>
          </a:p>
          <a:p>
            <a:pPr marL="623888" indent="-623888">
              <a:buClrTx/>
              <a:buSzPct val="100000"/>
              <a:buFont typeface="+mj-lt"/>
              <a:buAutoNum type="alphaUcPeriod"/>
            </a:pPr>
            <a:r>
              <a:rPr lang="en-US" dirty="0"/>
              <a:t>covert</a:t>
            </a:r>
          </a:p>
          <a:p>
            <a:pPr marL="623888" indent="-623888">
              <a:buClrTx/>
              <a:buSzPct val="100000"/>
              <a:buFont typeface="+mj-lt"/>
              <a:buAutoNum type="alphaUcPeriod"/>
            </a:pPr>
            <a:r>
              <a:rPr lang="en-US" dirty="0"/>
              <a:t>complex</a:t>
            </a:r>
          </a:p>
        </p:txBody>
      </p:sp>
    </p:spTree>
    <p:extLst>
      <p:ext uri="{BB962C8B-B14F-4D97-AF65-F5344CB8AC3E}">
        <p14:creationId xmlns:p14="http://schemas.microsoft.com/office/powerpoint/2010/main" val="32413128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Answers</a:t>
            </a:r>
          </a:p>
        </p:txBody>
      </p:sp>
      <p:sp>
        <p:nvSpPr>
          <p:cNvPr id="5" name="Content Placeholder 2"/>
          <p:cNvSpPr>
            <a:spLocks noGrp="1"/>
          </p:cNvSpPr>
          <p:nvPr>
            <p:ph sz="half" idx="10"/>
          </p:nvPr>
        </p:nvSpPr>
        <p:spPr>
          <a:xfrm>
            <a:off x="1158240" y="1812126"/>
            <a:ext cx="9812355" cy="4080674"/>
          </a:xfrm>
          <a:prstGeom prst="rect">
            <a:avLst/>
          </a:prstGeom>
        </p:spPr>
        <p:txBody>
          <a:bodyPr/>
          <a:lstStyle/>
          <a:p>
            <a:pPr marL="0" indent="0">
              <a:buNone/>
            </a:pPr>
            <a:r>
              <a:rPr lang="en-US" dirty="0"/>
              <a:t>The correct answer is C. </a:t>
            </a:r>
          </a:p>
          <a:p>
            <a:pPr marL="0" indent="0">
              <a:buNone/>
            </a:pPr>
            <a:endParaRPr lang="en-US" sz="2400" dirty="0"/>
          </a:p>
          <a:p>
            <a:pPr marL="0" indent="0">
              <a:buNone/>
            </a:pPr>
            <a:r>
              <a:rPr lang="en-US" dirty="0"/>
              <a:t>The duress code should be something subtle and unrecognizable to anyone outside the organization, simple enough to remember in times of stress, and of limited duration. </a:t>
            </a:r>
          </a:p>
        </p:txBody>
      </p:sp>
    </p:spTree>
    <p:extLst>
      <p:ext uri="{BB962C8B-B14F-4D97-AF65-F5344CB8AC3E}">
        <p14:creationId xmlns:p14="http://schemas.microsoft.com/office/powerpoint/2010/main" val="155958108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a:t>
            </a:r>
            <a:endParaRPr lang="en-US" sz="6000" dirty="0"/>
          </a:p>
        </p:txBody>
      </p:sp>
      <p:sp>
        <p:nvSpPr>
          <p:cNvPr id="6" name="Content Placeholder 2"/>
          <p:cNvSpPr>
            <a:spLocks noGrp="1"/>
          </p:cNvSpPr>
          <p:nvPr>
            <p:ph sz="half" idx="10"/>
          </p:nvPr>
        </p:nvSpPr>
        <p:spPr>
          <a:xfrm>
            <a:off x="1158240" y="1812126"/>
            <a:ext cx="9656266" cy="4042574"/>
          </a:xfrm>
          <a:prstGeom prst="rect">
            <a:avLst/>
          </a:prstGeom>
        </p:spPr>
        <p:txBody>
          <a:bodyPr/>
          <a:lstStyle/>
          <a:p>
            <a:pPr marL="457200" indent="-457200">
              <a:spcAft>
                <a:spcPts val="1600"/>
              </a:spcAft>
              <a:buClrTx/>
              <a:buSzPct val="100000"/>
              <a:buFont typeface="+mj-lt"/>
              <a:buAutoNum type="arabicPeriod" startAt="4"/>
            </a:pPr>
            <a:r>
              <a:rPr lang="en-US" dirty="0"/>
              <a:t>The organization should provide specific BCDR plan training to ________.</a:t>
            </a:r>
          </a:p>
          <a:p>
            <a:pPr marL="623888" indent="-623888">
              <a:buClrTx/>
              <a:buSzPct val="100000"/>
              <a:buFont typeface="+mj-lt"/>
              <a:buAutoNum type="alphaUcPeriod"/>
            </a:pPr>
            <a:r>
              <a:rPr lang="en-US" dirty="0"/>
              <a:t>all members of the security team</a:t>
            </a:r>
          </a:p>
          <a:p>
            <a:pPr marL="623888" indent="-623888">
              <a:buClrTx/>
              <a:buSzPct val="100000"/>
              <a:buFont typeface="+mj-lt"/>
              <a:buAutoNum type="alphaUcPeriod"/>
            </a:pPr>
            <a:r>
              <a:rPr lang="en-US" dirty="0"/>
              <a:t>critical personnel and response team members</a:t>
            </a:r>
          </a:p>
          <a:p>
            <a:pPr marL="623888" indent="-623888">
              <a:buClrTx/>
              <a:buSzPct val="100000"/>
              <a:buFont typeface="+mj-lt"/>
              <a:buAutoNum type="alphaUcPeriod"/>
            </a:pPr>
            <a:r>
              <a:rPr lang="en-US" dirty="0"/>
              <a:t>all stakeholders</a:t>
            </a:r>
          </a:p>
          <a:p>
            <a:pPr marL="623888" indent="-623888">
              <a:buClrTx/>
              <a:buSzPct val="100000"/>
              <a:buFont typeface="+mj-lt"/>
              <a:buAutoNum type="alphaUcPeriod"/>
            </a:pPr>
            <a:r>
              <a:rPr lang="en-US" dirty="0"/>
              <a:t>members of external first response teams (fire, police, medical, etc.)</a:t>
            </a:r>
          </a:p>
          <a:p>
            <a:pPr marL="623888" indent="-623888">
              <a:buClrTx/>
              <a:buSzPct val="100000"/>
              <a:buFont typeface="+mj-lt"/>
              <a:buAutoNum type="alphaUcPeriod"/>
            </a:pPr>
            <a:endParaRPr lang="en-US" dirty="0"/>
          </a:p>
        </p:txBody>
      </p:sp>
    </p:spTree>
    <p:extLst>
      <p:ext uri="{BB962C8B-B14F-4D97-AF65-F5344CB8AC3E}">
        <p14:creationId xmlns:p14="http://schemas.microsoft.com/office/powerpoint/2010/main" val="186388816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Answers</a:t>
            </a:r>
          </a:p>
        </p:txBody>
      </p:sp>
      <p:sp>
        <p:nvSpPr>
          <p:cNvPr id="5" name="Content Placeholder 2"/>
          <p:cNvSpPr>
            <a:spLocks noGrp="1"/>
          </p:cNvSpPr>
          <p:nvPr>
            <p:ph sz="half" idx="10"/>
          </p:nvPr>
        </p:nvSpPr>
        <p:spPr>
          <a:xfrm>
            <a:off x="1158240" y="1812126"/>
            <a:ext cx="10038080" cy="4080674"/>
          </a:xfrm>
          <a:prstGeom prst="rect">
            <a:avLst/>
          </a:prstGeom>
        </p:spPr>
        <p:txBody>
          <a:bodyPr/>
          <a:lstStyle/>
          <a:p>
            <a:pPr marL="0" indent="0">
              <a:buNone/>
            </a:pPr>
            <a:r>
              <a:rPr lang="en-US" dirty="0"/>
              <a:t>The correct answer is B. </a:t>
            </a:r>
          </a:p>
          <a:p>
            <a:pPr marL="0" indent="0">
              <a:buNone/>
            </a:pPr>
            <a:endParaRPr lang="en-US" sz="2400" dirty="0"/>
          </a:p>
          <a:p>
            <a:pPr marL="0" indent="0">
              <a:buNone/>
            </a:pPr>
            <a:r>
              <a:rPr lang="en-US" dirty="0"/>
              <a:t>Organizational personnel who will be involved in an actual BCDR response should receive specific training from the organization. External responders will be trained by their agencies. Not all members of the security team will be involved in BCDR actions.</a:t>
            </a:r>
          </a:p>
        </p:txBody>
      </p:sp>
    </p:spTree>
    <p:extLst>
      <p:ext uri="{BB962C8B-B14F-4D97-AF65-F5344CB8AC3E}">
        <p14:creationId xmlns:p14="http://schemas.microsoft.com/office/powerpoint/2010/main" val="3645414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a:t>
            </a:r>
            <a:endParaRPr lang="en-US" sz="6000" dirty="0"/>
          </a:p>
        </p:txBody>
      </p:sp>
      <p:sp>
        <p:nvSpPr>
          <p:cNvPr id="6" name="Content Placeholder 2"/>
          <p:cNvSpPr>
            <a:spLocks noGrp="1"/>
          </p:cNvSpPr>
          <p:nvPr>
            <p:ph sz="half" idx="10"/>
          </p:nvPr>
        </p:nvSpPr>
        <p:spPr>
          <a:xfrm>
            <a:off x="1158239" y="1812126"/>
            <a:ext cx="10356427" cy="4042574"/>
          </a:xfrm>
          <a:prstGeom prst="rect">
            <a:avLst/>
          </a:prstGeom>
        </p:spPr>
        <p:txBody>
          <a:bodyPr/>
          <a:lstStyle/>
          <a:p>
            <a:pPr marL="457200" indent="-457200">
              <a:spcAft>
                <a:spcPts val="1600"/>
              </a:spcAft>
              <a:buClrTx/>
              <a:buSzPct val="100000"/>
              <a:buFont typeface="+mj-lt"/>
              <a:buAutoNum type="arabicPeriod" startAt="5"/>
            </a:pPr>
            <a:r>
              <a:rPr lang="en-US" dirty="0"/>
              <a:t>Honeypots/</a:t>
            </a:r>
            <a:r>
              <a:rPr lang="en-US" dirty="0" err="1"/>
              <a:t>honeynets</a:t>
            </a:r>
            <a:r>
              <a:rPr lang="en-US" dirty="0"/>
              <a:t> are intended to _____ attackers.</a:t>
            </a:r>
          </a:p>
          <a:p>
            <a:pPr marL="623888" indent="-623888">
              <a:buClrTx/>
              <a:buSzPct val="100000"/>
              <a:buFont typeface="+mj-lt"/>
              <a:buAutoNum type="alphaUcPeriod"/>
            </a:pPr>
            <a:r>
              <a:rPr lang="en-US" dirty="0"/>
              <a:t>deter</a:t>
            </a:r>
          </a:p>
          <a:p>
            <a:pPr marL="623888" indent="-623888">
              <a:buClrTx/>
              <a:buSzPct val="100000"/>
              <a:buFont typeface="+mj-lt"/>
              <a:buAutoNum type="alphaUcPeriod"/>
            </a:pPr>
            <a:r>
              <a:rPr lang="en-US" dirty="0"/>
              <a:t>attract</a:t>
            </a:r>
          </a:p>
          <a:p>
            <a:pPr marL="623888" indent="-623888">
              <a:buClrTx/>
              <a:buSzPct val="100000"/>
              <a:buFont typeface="+mj-lt"/>
              <a:buAutoNum type="alphaUcPeriod"/>
            </a:pPr>
            <a:r>
              <a:rPr lang="en-US" dirty="0"/>
              <a:t>distract</a:t>
            </a:r>
          </a:p>
          <a:p>
            <a:pPr marL="623888" indent="-623888">
              <a:buClrTx/>
              <a:buSzPct val="100000"/>
              <a:buFont typeface="+mj-lt"/>
              <a:buAutoNum type="alphaUcPeriod"/>
            </a:pPr>
            <a:r>
              <a:rPr lang="en-US" dirty="0"/>
              <a:t>prevent</a:t>
            </a:r>
          </a:p>
        </p:txBody>
      </p:sp>
    </p:spTree>
    <p:extLst>
      <p:ext uri="{BB962C8B-B14F-4D97-AF65-F5344CB8AC3E}">
        <p14:creationId xmlns:p14="http://schemas.microsoft.com/office/powerpoint/2010/main" val="23890048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Answers</a:t>
            </a:r>
          </a:p>
        </p:txBody>
      </p:sp>
      <p:sp>
        <p:nvSpPr>
          <p:cNvPr id="5" name="Content Placeholder 2"/>
          <p:cNvSpPr>
            <a:spLocks noGrp="1"/>
          </p:cNvSpPr>
          <p:nvPr>
            <p:ph sz="half" idx="10"/>
          </p:nvPr>
        </p:nvSpPr>
        <p:spPr>
          <a:xfrm>
            <a:off x="1158240" y="1812126"/>
            <a:ext cx="10038080" cy="4080674"/>
          </a:xfrm>
          <a:prstGeom prst="rect">
            <a:avLst/>
          </a:prstGeom>
        </p:spPr>
        <p:txBody>
          <a:bodyPr/>
          <a:lstStyle/>
          <a:p>
            <a:pPr marL="0" indent="0">
              <a:buNone/>
            </a:pPr>
            <a:r>
              <a:rPr lang="en-US" dirty="0"/>
              <a:t>The correct answer is C. </a:t>
            </a:r>
          </a:p>
          <a:p>
            <a:pPr marL="0" indent="0">
              <a:buNone/>
            </a:pPr>
            <a:endParaRPr lang="en-US" sz="2400" dirty="0"/>
          </a:p>
          <a:p>
            <a:pPr marL="0" indent="0">
              <a:buNone/>
            </a:pPr>
            <a:r>
              <a:rPr lang="en-US" dirty="0"/>
              <a:t>A honeypot/</a:t>
            </a:r>
            <a:r>
              <a:rPr lang="en-US" dirty="0" err="1"/>
              <a:t>honeynet</a:t>
            </a:r>
            <a:r>
              <a:rPr lang="en-US" dirty="0"/>
              <a:t> is meant to occupy the attacker’s time, attention, and efforts while the organization collects information about the attack. Honeypots/</a:t>
            </a:r>
            <a:r>
              <a:rPr lang="en-US" dirty="0" err="1"/>
              <a:t>honeynets</a:t>
            </a:r>
            <a:r>
              <a:rPr lang="en-US" dirty="0"/>
              <a:t> will not deter or prevent attacks and should not be construed as attractive.</a:t>
            </a:r>
          </a:p>
        </p:txBody>
      </p:sp>
    </p:spTree>
    <p:extLst>
      <p:ext uri="{BB962C8B-B14F-4D97-AF65-F5344CB8AC3E}">
        <p14:creationId xmlns:p14="http://schemas.microsoft.com/office/powerpoint/2010/main" val="235017882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a:t>
            </a:r>
            <a:endParaRPr lang="en-US" sz="6000" dirty="0"/>
          </a:p>
        </p:txBody>
      </p:sp>
      <p:sp>
        <p:nvSpPr>
          <p:cNvPr id="6" name="Content Placeholder 2"/>
          <p:cNvSpPr>
            <a:spLocks noGrp="1"/>
          </p:cNvSpPr>
          <p:nvPr>
            <p:ph sz="half" idx="10"/>
          </p:nvPr>
        </p:nvSpPr>
        <p:spPr>
          <a:xfrm>
            <a:off x="1195201" y="1827624"/>
            <a:ext cx="10356427" cy="4042574"/>
          </a:xfrm>
          <a:prstGeom prst="rect">
            <a:avLst/>
          </a:prstGeom>
        </p:spPr>
        <p:txBody>
          <a:bodyPr/>
          <a:lstStyle/>
          <a:p>
            <a:pPr marL="457200" indent="-457200">
              <a:spcAft>
                <a:spcPts val="1600"/>
              </a:spcAft>
              <a:buClrTx/>
              <a:buSzPct val="100000"/>
              <a:buFont typeface="+mj-lt"/>
              <a:buAutoNum type="arabicPeriod" startAt="6"/>
            </a:pPr>
            <a:r>
              <a:rPr lang="en-US" dirty="0"/>
              <a:t>Which of the following backup methods requires the most number of data versions to conduct restoration?</a:t>
            </a:r>
          </a:p>
          <a:p>
            <a:pPr marL="623888" indent="-623888">
              <a:buClrTx/>
              <a:buSzPct val="100000"/>
              <a:buFont typeface="+mj-lt"/>
              <a:buAutoNum type="alphaUcPeriod"/>
            </a:pPr>
            <a:r>
              <a:rPr lang="en-US" dirty="0"/>
              <a:t>Full</a:t>
            </a:r>
          </a:p>
          <a:p>
            <a:pPr marL="623888" indent="-623888">
              <a:buClrTx/>
              <a:buSzPct val="100000"/>
              <a:buFont typeface="+mj-lt"/>
              <a:buAutoNum type="alphaUcPeriod"/>
            </a:pPr>
            <a:r>
              <a:rPr lang="en-US" dirty="0"/>
              <a:t>Incremental</a:t>
            </a:r>
          </a:p>
          <a:p>
            <a:pPr marL="623888" indent="-623888">
              <a:buClrTx/>
              <a:buSzPct val="100000"/>
              <a:buFont typeface="+mj-lt"/>
              <a:buAutoNum type="alphaUcPeriod"/>
            </a:pPr>
            <a:r>
              <a:rPr lang="en-US" dirty="0"/>
              <a:t>Differential</a:t>
            </a:r>
          </a:p>
          <a:p>
            <a:pPr marL="623888" indent="-623888">
              <a:buClrTx/>
              <a:buSzPct val="100000"/>
              <a:buFont typeface="+mj-lt"/>
              <a:buAutoNum type="alphaUcPeriod"/>
            </a:pPr>
            <a:r>
              <a:rPr lang="en-US" dirty="0"/>
              <a:t>Composite</a:t>
            </a:r>
          </a:p>
        </p:txBody>
      </p:sp>
    </p:spTree>
    <p:extLst>
      <p:ext uri="{BB962C8B-B14F-4D97-AF65-F5344CB8AC3E}">
        <p14:creationId xmlns:p14="http://schemas.microsoft.com/office/powerpoint/2010/main" val="38195982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Answers</a:t>
            </a:r>
          </a:p>
        </p:txBody>
      </p:sp>
      <p:sp>
        <p:nvSpPr>
          <p:cNvPr id="5" name="Content Placeholder 2"/>
          <p:cNvSpPr>
            <a:spLocks noGrp="1"/>
          </p:cNvSpPr>
          <p:nvPr>
            <p:ph sz="half" idx="10"/>
          </p:nvPr>
        </p:nvSpPr>
        <p:spPr>
          <a:xfrm>
            <a:off x="1195200" y="1827625"/>
            <a:ext cx="10497166" cy="4080674"/>
          </a:xfrm>
          <a:prstGeom prst="rect">
            <a:avLst/>
          </a:prstGeom>
        </p:spPr>
        <p:txBody>
          <a:bodyPr/>
          <a:lstStyle/>
          <a:p>
            <a:pPr marL="0" indent="0">
              <a:buNone/>
            </a:pPr>
            <a:r>
              <a:rPr lang="en-US" dirty="0"/>
              <a:t>The correct answer is B. </a:t>
            </a:r>
          </a:p>
          <a:p>
            <a:pPr marL="0" indent="0">
              <a:buNone/>
            </a:pPr>
            <a:endParaRPr lang="en-US" sz="2400" dirty="0"/>
          </a:p>
          <a:p>
            <a:pPr marL="0" indent="0">
              <a:buNone/>
            </a:pPr>
            <a:r>
              <a:rPr lang="en-US" dirty="0"/>
              <a:t>Incremental backups copy all data changed since the last full or incremental backup; this would, on average, require more versions for restoration than full backup (requires one version) and differential (requires two). There is no such thing as composite backup.</a:t>
            </a:r>
          </a:p>
        </p:txBody>
      </p:sp>
    </p:spTree>
    <p:extLst>
      <p:ext uri="{BB962C8B-B14F-4D97-AF65-F5344CB8AC3E}">
        <p14:creationId xmlns:p14="http://schemas.microsoft.com/office/powerpoint/2010/main" val="3439914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ormAutofit/>
          </a:bodyPr>
          <a:lstStyle/>
          <a:p>
            <a:r>
              <a:rPr lang="en-US" sz="6000" dirty="0"/>
              <a:t>Domain Agenda </a:t>
            </a:r>
          </a:p>
        </p:txBody>
      </p:sp>
      <p:graphicFrame>
        <p:nvGraphicFramePr>
          <p:cNvPr id="21" name="Content Placeholder 3"/>
          <p:cNvGraphicFramePr>
            <a:graphicFrameLocks noGrp="1"/>
          </p:cNvGraphicFramePr>
          <p:nvPr>
            <p:ph sz="half" idx="10"/>
            <p:extLst>
              <p:ext uri="{D42A27DB-BD31-4B8C-83A1-F6EECF244321}">
                <p14:modId xmlns:p14="http://schemas.microsoft.com/office/powerpoint/2010/main" val="4050787163"/>
              </p:ext>
            </p:extLst>
          </p:nvPr>
        </p:nvGraphicFramePr>
        <p:xfrm>
          <a:off x="1303689" y="1811041"/>
          <a:ext cx="10025572" cy="4208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98225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a:t>
            </a:r>
            <a:endParaRPr lang="en-US" sz="6000" dirty="0"/>
          </a:p>
        </p:txBody>
      </p:sp>
      <p:sp>
        <p:nvSpPr>
          <p:cNvPr id="6" name="Content Placeholder 2"/>
          <p:cNvSpPr>
            <a:spLocks noGrp="1"/>
          </p:cNvSpPr>
          <p:nvPr>
            <p:ph sz="half" idx="10"/>
          </p:nvPr>
        </p:nvSpPr>
        <p:spPr>
          <a:xfrm>
            <a:off x="1195201" y="1827625"/>
            <a:ext cx="10356427" cy="4042574"/>
          </a:xfrm>
          <a:prstGeom prst="rect">
            <a:avLst/>
          </a:prstGeom>
        </p:spPr>
        <p:txBody>
          <a:bodyPr/>
          <a:lstStyle/>
          <a:p>
            <a:pPr marL="457200" indent="-457200">
              <a:spcAft>
                <a:spcPts val="1600"/>
              </a:spcAft>
              <a:buClrTx/>
              <a:buSzPct val="100000"/>
              <a:buFont typeface="+mj-lt"/>
              <a:buAutoNum type="arabicPeriod" startAt="7"/>
            </a:pPr>
            <a:r>
              <a:rPr lang="en-US" dirty="0"/>
              <a:t>Which of the following is </a:t>
            </a:r>
            <a:r>
              <a:rPr lang="en-US" i="1" dirty="0"/>
              <a:t>not</a:t>
            </a:r>
            <a:r>
              <a:rPr lang="en-US" dirty="0"/>
              <a:t> true about emergency response testing?</a:t>
            </a:r>
          </a:p>
          <a:p>
            <a:pPr marL="623888" indent="-623888">
              <a:buClrTx/>
              <a:buSzPct val="100000"/>
              <a:buFont typeface="+mj-lt"/>
              <a:buAutoNum type="alphaUcPeriod"/>
            </a:pPr>
            <a:r>
              <a:rPr lang="en-US" dirty="0"/>
              <a:t>Tests involve cost</a:t>
            </a:r>
          </a:p>
          <a:p>
            <a:pPr marL="623888" indent="-623888">
              <a:buClrTx/>
              <a:buSzPct val="100000"/>
              <a:buFont typeface="+mj-lt"/>
              <a:buAutoNum type="alphaUcPeriod"/>
            </a:pPr>
            <a:r>
              <a:rPr lang="en-US" dirty="0"/>
              <a:t>Tests might result in actual emergencies</a:t>
            </a:r>
          </a:p>
          <a:p>
            <a:pPr marL="623888" indent="-623888">
              <a:buClrTx/>
              <a:buSzPct val="100000"/>
              <a:buFont typeface="+mj-lt"/>
              <a:buAutoNum type="alphaUcPeriod"/>
            </a:pPr>
            <a:r>
              <a:rPr lang="en-US" dirty="0"/>
              <a:t>Tests may be mandatory</a:t>
            </a:r>
          </a:p>
          <a:p>
            <a:pPr marL="623888" indent="-623888">
              <a:buClrTx/>
              <a:buSzPct val="100000"/>
              <a:buFont typeface="+mj-lt"/>
              <a:buAutoNum type="alphaUcPeriod"/>
            </a:pPr>
            <a:r>
              <a:rPr lang="en-US" dirty="0"/>
              <a:t>Tests are performed by the security department</a:t>
            </a:r>
          </a:p>
        </p:txBody>
      </p:sp>
    </p:spTree>
    <p:extLst>
      <p:ext uri="{BB962C8B-B14F-4D97-AF65-F5344CB8AC3E}">
        <p14:creationId xmlns:p14="http://schemas.microsoft.com/office/powerpoint/2010/main" val="50521370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Answers</a:t>
            </a:r>
          </a:p>
        </p:txBody>
      </p:sp>
      <p:sp>
        <p:nvSpPr>
          <p:cNvPr id="5" name="Content Placeholder 2"/>
          <p:cNvSpPr>
            <a:spLocks noGrp="1"/>
          </p:cNvSpPr>
          <p:nvPr>
            <p:ph sz="half" idx="10"/>
          </p:nvPr>
        </p:nvSpPr>
        <p:spPr>
          <a:xfrm>
            <a:off x="1158240" y="1812126"/>
            <a:ext cx="10038080" cy="4080674"/>
          </a:xfrm>
          <a:prstGeom prst="rect">
            <a:avLst/>
          </a:prstGeom>
        </p:spPr>
        <p:txBody>
          <a:bodyPr/>
          <a:lstStyle/>
          <a:p>
            <a:pPr marL="0" indent="0">
              <a:buNone/>
            </a:pPr>
            <a:r>
              <a:rPr lang="en-US" dirty="0"/>
              <a:t>The correct answer is D. </a:t>
            </a:r>
          </a:p>
          <a:p>
            <a:pPr marL="0" indent="0">
              <a:buNone/>
            </a:pPr>
            <a:endParaRPr lang="en-US" sz="2400" dirty="0"/>
          </a:p>
          <a:p>
            <a:pPr marL="0" indent="0">
              <a:buNone/>
            </a:pPr>
            <a:r>
              <a:rPr lang="en-US" dirty="0"/>
              <a:t>Emergency response testing should include all affected parties (which can include all personnel in the organization) and is not limited to the security department.</a:t>
            </a:r>
          </a:p>
        </p:txBody>
      </p:sp>
    </p:spTree>
    <p:extLst>
      <p:ext uri="{BB962C8B-B14F-4D97-AF65-F5344CB8AC3E}">
        <p14:creationId xmlns:p14="http://schemas.microsoft.com/office/powerpoint/2010/main" val="341698862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a:t>
            </a:r>
            <a:endParaRPr lang="en-US" sz="6000" dirty="0"/>
          </a:p>
        </p:txBody>
      </p:sp>
      <p:sp>
        <p:nvSpPr>
          <p:cNvPr id="6" name="Content Placeholder 2"/>
          <p:cNvSpPr>
            <a:spLocks noGrp="1"/>
          </p:cNvSpPr>
          <p:nvPr>
            <p:ph sz="half" idx="10"/>
          </p:nvPr>
        </p:nvSpPr>
        <p:spPr>
          <a:xfrm>
            <a:off x="1195202" y="1812126"/>
            <a:ext cx="9704844" cy="4042574"/>
          </a:xfrm>
          <a:prstGeom prst="rect">
            <a:avLst/>
          </a:prstGeom>
        </p:spPr>
        <p:txBody>
          <a:bodyPr/>
          <a:lstStyle/>
          <a:p>
            <a:pPr marL="457200" indent="-457200">
              <a:spcAft>
                <a:spcPts val="1600"/>
              </a:spcAft>
              <a:buClrTx/>
              <a:buSzPct val="100000"/>
              <a:buFont typeface="+mj-lt"/>
              <a:buAutoNum type="arabicPeriod" startAt="8"/>
            </a:pPr>
            <a:r>
              <a:rPr lang="en-US" dirty="0"/>
              <a:t>Which of the following is true about evidence?</a:t>
            </a:r>
          </a:p>
          <a:p>
            <a:pPr marL="623888" indent="-623888">
              <a:buClrTx/>
              <a:buSzPct val="100000"/>
              <a:buFont typeface="+mj-lt"/>
              <a:buAutoNum type="alphaUcPeriod"/>
            </a:pPr>
            <a:r>
              <a:rPr lang="en-US" dirty="0"/>
              <a:t>Evidence is useless if the original version has been changed in any way</a:t>
            </a:r>
          </a:p>
          <a:p>
            <a:pPr marL="623888" indent="-623888">
              <a:buClrTx/>
              <a:buSzPct val="100000"/>
              <a:buFont typeface="+mj-lt"/>
              <a:buAutoNum type="alphaUcPeriod"/>
            </a:pPr>
            <a:r>
              <a:rPr lang="en-US" dirty="0"/>
              <a:t>Evidence can expire</a:t>
            </a:r>
          </a:p>
          <a:p>
            <a:pPr marL="623888" indent="-623888">
              <a:buClrTx/>
              <a:buSzPct val="100000"/>
              <a:buFont typeface="+mj-lt"/>
              <a:buAutoNum type="alphaUcPeriod"/>
            </a:pPr>
            <a:r>
              <a:rPr lang="en-US" dirty="0"/>
              <a:t>Electronic evidence is inadmissible</a:t>
            </a:r>
          </a:p>
          <a:p>
            <a:pPr marL="623888" indent="-623888">
              <a:buClrTx/>
              <a:buSzPct val="100000"/>
              <a:buFont typeface="+mj-lt"/>
              <a:buAutoNum type="alphaUcPeriod"/>
            </a:pPr>
            <a:r>
              <a:rPr lang="en-US" dirty="0"/>
              <a:t>Evidence should be believable</a:t>
            </a:r>
          </a:p>
        </p:txBody>
      </p:sp>
    </p:spTree>
    <p:extLst>
      <p:ext uri="{BB962C8B-B14F-4D97-AF65-F5344CB8AC3E}">
        <p14:creationId xmlns:p14="http://schemas.microsoft.com/office/powerpoint/2010/main" val="78901068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Answers</a:t>
            </a:r>
          </a:p>
        </p:txBody>
      </p:sp>
      <p:sp>
        <p:nvSpPr>
          <p:cNvPr id="5" name="Content Placeholder 2"/>
          <p:cNvSpPr>
            <a:spLocks noGrp="1"/>
          </p:cNvSpPr>
          <p:nvPr>
            <p:ph sz="half" idx="10"/>
          </p:nvPr>
        </p:nvSpPr>
        <p:spPr>
          <a:xfrm>
            <a:off x="1158240" y="1812126"/>
            <a:ext cx="10038080" cy="4080674"/>
          </a:xfrm>
          <a:prstGeom prst="rect">
            <a:avLst/>
          </a:prstGeom>
        </p:spPr>
        <p:txBody>
          <a:bodyPr/>
          <a:lstStyle/>
          <a:p>
            <a:pPr marL="0" indent="0">
              <a:buNone/>
            </a:pPr>
            <a:r>
              <a:rPr lang="en-US" dirty="0"/>
              <a:t>The correct answer is D. </a:t>
            </a:r>
          </a:p>
          <a:p>
            <a:pPr marL="0" indent="0">
              <a:buNone/>
            </a:pPr>
            <a:endParaRPr lang="en-US" sz="2400" dirty="0"/>
          </a:p>
          <a:p>
            <a:pPr marL="0" indent="0">
              <a:buNone/>
            </a:pPr>
            <a:r>
              <a:rPr lang="en-US" dirty="0"/>
              <a:t>Evidence is material supporting an argument; it must be believable to be effective.</a:t>
            </a:r>
          </a:p>
        </p:txBody>
      </p:sp>
    </p:spTree>
    <p:extLst>
      <p:ext uri="{BB962C8B-B14F-4D97-AF65-F5344CB8AC3E}">
        <p14:creationId xmlns:p14="http://schemas.microsoft.com/office/powerpoint/2010/main" val="296892777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a:t>
            </a:r>
            <a:endParaRPr lang="en-US" sz="6000" dirty="0"/>
          </a:p>
        </p:txBody>
      </p:sp>
      <p:sp>
        <p:nvSpPr>
          <p:cNvPr id="6" name="Content Placeholder 2"/>
          <p:cNvSpPr>
            <a:spLocks noGrp="1"/>
          </p:cNvSpPr>
          <p:nvPr>
            <p:ph sz="half" idx="10"/>
          </p:nvPr>
        </p:nvSpPr>
        <p:spPr>
          <a:xfrm>
            <a:off x="1195202" y="1812126"/>
            <a:ext cx="9583067" cy="4042574"/>
          </a:xfrm>
          <a:prstGeom prst="rect">
            <a:avLst/>
          </a:prstGeom>
        </p:spPr>
        <p:txBody>
          <a:bodyPr/>
          <a:lstStyle/>
          <a:p>
            <a:pPr marL="457200" indent="-457200">
              <a:spcAft>
                <a:spcPts val="1600"/>
              </a:spcAft>
              <a:buClrTx/>
              <a:buSzPct val="100000"/>
              <a:buFont typeface="+mj-lt"/>
              <a:buAutoNum type="arabicPeriod" startAt="9"/>
            </a:pPr>
            <a:r>
              <a:rPr lang="en-US" dirty="0"/>
              <a:t>Which of the following is true about incident detection?</a:t>
            </a:r>
          </a:p>
          <a:p>
            <a:pPr marL="623888" indent="-623888">
              <a:buClrTx/>
              <a:buSzPct val="100000"/>
              <a:buFont typeface="+mj-lt"/>
              <a:buAutoNum type="alphaUcPeriod"/>
            </a:pPr>
            <a:r>
              <a:rPr lang="en-US" dirty="0"/>
              <a:t>It is better to have </a:t>
            </a:r>
            <a:r>
              <a:rPr lang="en-US" dirty="0" err="1"/>
              <a:t>overreporting</a:t>
            </a:r>
            <a:r>
              <a:rPr lang="en-US" dirty="0"/>
              <a:t> than underreporting</a:t>
            </a:r>
          </a:p>
          <a:p>
            <a:pPr marL="623888" indent="-623888">
              <a:buClrTx/>
              <a:buSzPct val="100000"/>
              <a:buFont typeface="+mj-lt"/>
              <a:buAutoNum type="alphaUcPeriod"/>
            </a:pPr>
            <a:r>
              <a:rPr lang="en-US" dirty="0"/>
              <a:t>It is better to have underreporting than </a:t>
            </a:r>
            <a:r>
              <a:rPr lang="en-US" dirty="0" err="1"/>
              <a:t>overreporting</a:t>
            </a:r>
            <a:endParaRPr lang="en-US" dirty="0"/>
          </a:p>
          <a:p>
            <a:pPr marL="623888" indent="-623888">
              <a:buClrTx/>
              <a:buSzPct val="100000"/>
              <a:buFont typeface="+mj-lt"/>
              <a:buAutoNum type="alphaUcPeriod"/>
            </a:pPr>
            <a:r>
              <a:rPr lang="en-US" dirty="0"/>
              <a:t>Incidents must be ended within 24 hours of detection</a:t>
            </a:r>
          </a:p>
          <a:p>
            <a:pPr marL="623888" indent="-623888">
              <a:buClrTx/>
              <a:buSzPct val="100000"/>
              <a:buFont typeface="+mj-lt"/>
              <a:buAutoNum type="alphaUcPeriod"/>
            </a:pPr>
            <a:r>
              <a:rPr lang="en-US" dirty="0"/>
              <a:t>Detection of incidents should be limited to the IT and security departments</a:t>
            </a:r>
          </a:p>
        </p:txBody>
      </p:sp>
    </p:spTree>
    <p:extLst>
      <p:ext uri="{BB962C8B-B14F-4D97-AF65-F5344CB8AC3E}">
        <p14:creationId xmlns:p14="http://schemas.microsoft.com/office/powerpoint/2010/main" val="3228900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Answers</a:t>
            </a:r>
          </a:p>
        </p:txBody>
      </p:sp>
      <p:sp>
        <p:nvSpPr>
          <p:cNvPr id="5" name="Content Placeholder 2"/>
          <p:cNvSpPr>
            <a:spLocks noGrp="1"/>
          </p:cNvSpPr>
          <p:nvPr>
            <p:ph sz="half" idx="10"/>
          </p:nvPr>
        </p:nvSpPr>
        <p:spPr>
          <a:xfrm>
            <a:off x="1158240" y="1812126"/>
            <a:ext cx="10038080" cy="4080674"/>
          </a:xfrm>
          <a:prstGeom prst="rect">
            <a:avLst/>
          </a:prstGeom>
        </p:spPr>
        <p:txBody>
          <a:bodyPr/>
          <a:lstStyle/>
          <a:p>
            <a:pPr marL="0" indent="0">
              <a:buNone/>
            </a:pPr>
            <a:r>
              <a:rPr lang="en-US" dirty="0"/>
              <a:t>The correct answer is A. </a:t>
            </a:r>
          </a:p>
          <a:p>
            <a:pPr marL="0" indent="0">
              <a:buNone/>
            </a:pPr>
            <a:endParaRPr lang="en-US" sz="2400" dirty="0"/>
          </a:p>
          <a:p>
            <a:pPr marL="0" indent="0">
              <a:buNone/>
            </a:pPr>
            <a:r>
              <a:rPr lang="en-US" dirty="0"/>
              <a:t>In general, responding to possible incidents that turn out to be harmless is preferable to not knowing when an actual incident occurs (even though false responses still do incur some cost).</a:t>
            </a:r>
          </a:p>
        </p:txBody>
      </p:sp>
    </p:spTree>
    <p:extLst>
      <p:ext uri="{BB962C8B-B14F-4D97-AF65-F5344CB8AC3E}">
        <p14:creationId xmlns:p14="http://schemas.microsoft.com/office/powerpoint/2010/main" val="177737669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282390" cy="1143000"/>
          </a:xfrm>
        </p:spPr>
        <p:txBody>
          <a:bodyPr>
            <a:normAutofit/>
          </a:bodyPr>
          <a:lstStyle/>
          <a:p>
            <a:r>
              <a:rPr lang="en-US" dirty="0"/>
              <a:t>Domain Review Question</a:t>
            </a:r>
            <a:endParaRPr lang="en-US" sz="6000" dirty="0"/>
          </a:p>
        </p:txBody>
      </p:sp>
      <p:sp>
        <p:nvSpPr>
          <p:cNvPr id="6" name="Content Placeholder 2"/>
          <p:cNvSpPr>
            <a:spLocks noGrp="1"/>
          </p:cNvSpPr>
          <p:nvPr>
            <p:ph sz="half" idx="10"/>
          </p:nvPr>
        </p:nvSpPr>
        <p:spPr>
          <a:xfrm>
            <a:off x="1195202" y="1812126"/>
            <a:ext cx="10038080" cy="4042574"/>
          </a:xfrm>
          <a:prstGeom prst="rect">
            <a:avLst/>
          </a:prstGeom>
        </p:spPr>
        <p:txBody>
          <a:bodyPr/>
          <a:lstStyle/>
          <a:p>
            <a:pPr marL="623888" indent="-623888">
              <a:spcAft>
                <a:spcPts val="1600"/>
              </a:spcAft>
              <a:buClrTx/>
              <a:buSzPct val="100000"/>
              <a:buFont typeface="+mj-lt"/>
              <a:buAutoNum type="arabicPeriod" startAt="10"/>
            </a:pPr>
            <a:r>
              <a:rPr lang="en-US" dirty="0"/>
              <a:t>Which of the following is true about vulnerability scans?</a:t>
            </a:r>
          </a:p>
          <a:p>
            <a:pPr marL="623888" indent="-623888">
              <a:buClrTx/>
              <a:buSzPct val="100000"/>
              <a:buFont typeface="+mj-lt"/>
              <a:buAutoNum type="alphaUcPeriod"/>
            </a:pPr>
            <a:r>
              <a:rPr lang="en-US" dirty="0"/>
              <a:t>They prevent attacks</a:t>
            </a:r>
          </a:p>
          <a:p>
            <a:pPr marL="623888" indent="-623888">
              <a:buClrTx/>
              <a:buSzPct val="100000"/>
              <a:buFont typeface="+mj-lt"/>
              <a:buAutoNum type="alphaUcPeriod"/>
            </a:pPr>
            <a:r>
              <a:rPr lang="en-US" dirty="0"/>
              <a:t>They deter attacks</a:t>
            </a:r>
          </a:p>
          <a:p>
            <a:pPr marL="623888" indent="-623888">
              <a:buClrTx/>
              <a:buSzPct val="100000"/>
              <a:buFont typeface="+mj-lt"/>
              <a:buAutoNum type="alphaUcPeriod"/>
            </a:pPr>
            <a:r>
              <a:rPr lang="en-US" dirty="0"/>
              <a:t>They are all automated</a:t>
            </a:r>
          </a:p>
          <a:p>
            <a:pPr marL="623888" indent="-623888">
              <a:buClrTx/>
              <a:buSzPct val="100000"/>
              <a:buFont typeface="+mj-lt"/>
              <a:buAutoNum type="alphaUcPeriod"/>
            </a:pPr>
            <a:r>
              <a:rPr lang="en-US" dirty="0"/>
              <a:t>They typically don’t detect zero-day exploits</a:t>
            </a:r>
          </a:p>
        </p:txBody>
      </p:sp>
    </p:spTree>
    <p:extLst>
      <p:ext uri="{BB962C8B-B14F-4D97-AF65-F5344CB8AC3E}">
        <p14:creationId xmlns:p14="http://schemas.microsoft.com/office/powerpoint/2010/main" val="31747215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a:t>Answers</a:t>
            </a:r>
            <a:endParaRPr lang="en-US" sz="6000" dirty="0"/>
          </a:p>
        </p:txBody>
      </p:sp>
      <p:sp>
        <p:nvSpPr>
          <p:cNvPr id="5" name="Content Placeholder 2"/>
          <p:cNvSpPr>
            <a:spLocks noGrp="1"/>
          </p:cNvSpPr>
          <p:nvPr>
            <p:ph sz="half" idx="10"/>
          </p:nvPr>
        </p:nvSpPr>
        <p:spPr>
          <a:xfrm>
            <a:off x="1158240" y="1812126"/>
            <a:ext cx="9824366" cy="4080674"/>
          </a:xfrm>
          <a:prstGeom prst="rect">
            <a:avLst/>
          </a:prstGeom>
        </p:spPr>
        <p:txBody>
          <a:bodyPr/>
          <a:lstStyle/>
          <a:p>
            <a:pPr marL="0" indent="0">
              <a:buNone/>
            </a:pPr>
            <a:r>
              <a:rPr lang="en-US" dirty="0"/>
              <a:t>The correct answer is D. </a:t>
            </a:r>
          </a:p>
          <a:p>
            <a:pPr marL="0" indent="0">
              <a:buNone/>
            </a:pPr>
            <a:endParaRPr lang="en-US" sz="2400" dirty="0"/>
          </a:p>
          <a:p>
            <a:pPr marL="0" indent="0">
              <a:buNone/>
            </a:pPr>
            <a:r>
              <a:rPr lang="en-US" dirty="0"/>
              <a:t>Vulnerability scans typically can only detect known vulnerabilities (which is how they work) but cannot detect zero-day exploits, which are based on attacks unknown to the industry to that point in time.</a:t>
            </a:r>
          </a:p>
        </p:txBody>
      </p:sp>
    </p:spTree>
    <p:extLst>
      <p:ext uri="{BB962C8B-B14F-4D97-AF65-F5344CB8AC3E}">
        <p14:creationId xmlns:p14="http://schemas.microsoft.com/office/powerpoint/2010/main" val="269979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ormAutofit/>
          </a:bodyPr>
          <a:lstStyle/>
          <a:p>
            <a:r>
              <a:rPr lang="en-US" dirty="0"/>
              <a:t>Domain Agenda (continued)</a:t>
            </a:r>
            <a:endParaRPr lang="en-US" sz="6000" dirty="0"/>
          </a:p>
        </p:txBody>
      </p:sp>
      <p:graphicFrame>
        <p:nvGraphicFramePr>
          <p:cNvPr id="21" name="Content Placeholder 3"/>
          <p:cNvGraphicFramePr>
            <a:graphicFrameLocks noGrp="1"/>
          </p:cNvGraphicFramePr>
          <p:nvPr>
            <p:ph sz="half" idx="10"/>
            <p:extLst>
              <p:ext uri="{D42A27DB-BD31-4B8C-83A1-F6EECF244321}">
                <p14:modId xmlns:p14="http://schemas.microsoft.com/office/powerpoint/2010/main" val="2461880999"/>
              </p:ext>
            </p:extLst>
          </p:nvPr>
        </p:nvGraphicFramePr>
        <p:xfrm>
          <a:off x="1303689" y="1811041"/>
          <a:ext cx="10025572" cy="4208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8006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ormAutofit/>
          </a:bodyPr>
          <a:lstStyle/>
          <a:p>
            <a:pPr lvl="0"/>
            <a:r>
              <a:rPr lang="en-US" sz="6000" dirty="0"/>
              <a:t>Domain Agenda </a:t>
            </a:r>
            <a:r>
              <a:rPr lang="en-US" dirty="0"/>
              <a:t>(continued)</a:t>
            </a:r>
            <a:endParaRPr lang="en-US" sz="6000" dirty="0"/>
          </a:p>
        </p:txBody>
      </p:sp>
      <p:graphicFrame>
        <p:nvGraphicFramePr>
          <p:cNvPr id="9" name="Content Placeholder 3"/>
          <p:cNvGraphicFramePr>
            <a:graphicFrameLocks noGrp="1"/>
          </p:cNvGraphicFramePr>
          <p:nvPr>
            <p:ph sz="half" idx="10"/>
            <p:extLst>
              <p:ext uri="{D42A27DB-BD31-4B8C-83A1-F6EECF244321}">
                <p14:modId xmlns:p14="http://schemas.microsoft.com/office/powerpoint/2010/main" val="3928347384"/>
              </p:ext>
            </p:extLst>
          </p:nvPr>
        </p:nvGraphicFramePr>
        <p:xfrm>
          <a:off x="1288191" y="1905081"/>
          <a:ext cx="10037763" cy="4208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6745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428499" cy="1362075"/>
          </a:xfrm>
        </p:spPr>
        <p:txBody>
          <a:bodyPr/>
          <a:lstStyle/>
          <a:p>
            <a:r>
              <a:rPr lang="en-US" dirty="0"/>
              <a:t>Foundational Security Operations Concepts</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1</a:t>
            </a:r>
          </a:p>
        </p:txBody>
      </p:sp>
    </p:spTree>
    <p:extLst>
      <p:ext uri="{BB962C8B-B14F-4D97-AF65-F5344CB8AC3E}">
        <p14:creationId xmlns:p14="http://schemas.microsoft.com/office/powerpoint/2010/main" val="1098127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40" y="1812126"/>
            <a:ext cx="9469486" cy="4042574"/>
          </a:xfrm>
          <a:prstGeom prst="rect">
            <a:avLst/>
          </a:prstGeom>
        </p:spPr>
        <p:txBody>
          <a:bodyPr/>
          <a:lstStyle/>
          <a:p>
            <a:pPr marL="541338" indent="-541338">
              <a:buClrTx/>
              <a:buSzPct val="100000"/>
              <a:buFont typeface="+mj-lt"/>
              <a:buAutoNum type="arabicPeriod"/>
            </a:pPr>
            <a:r>
              <a:rPr lang="en-US" dirty="0"/>
              <a:t>Describe the characteristics of fundamental information security practices, such as need-to-know, job rotation, separation of duties, and least privilege.</a:t>
            </a:r>
          </a:p>
          <a:p>
            <a:pPr marL="541338" indent="-541338">
              <a:buClrTx/>
              <a:buSzPct val="100000"/>
              <a:buFont typeface="+mj-lt"/>
              <a:buAutoNum type="arabicPeriod"/>
            </a:pPr>
            <a:r>
              <a:rPr lang="en-US" dirty="0"/>
              <a:t>Differentiate between methods used to secure privileged accounts and regular user accounts.</a:t>
            </a:r>
          </a:p>
          <a:p>
            <a:pPr marL="541338" indent="-541338">
              <a:buClrTx/>
              <a:buSzPct val="100000"/>
              <a:buFont typeface="+mj-lt"/>
              <a:buAutoNum type="arabicPeriod"/>
            </a:pPr>
            <a:r>
              <a:rPr lang="en-US" dirty="0"/>
              <a:t>Describe the facets of each phase of the information lifecycle, in order.</a:t>
            </a:r>
          </a:p>
          <a:p>
            <a:pPr marL="541338" indent="-541338">
              <a:buClrTx/>
              <a:buSzPct val="100000"/>
              <a:buFont typeface="+mj-lt"/>
              <a:buAutoNum type="arabicPeriod"/>
            </a:pPr>
            <a:r>
              <a:rPr lang="en-US" dirty="0"/>
              <a:t>Describe the purpose and usage of a service-level agreement (SLA).</a:t>
            </a:r>
          </a:p>
        </p:txBody>
      </p:sp>
    </p:spTree>
    <p:extLst>
      <p:ext uri="{BB962C8B-B14F-4D97-AF65-F5344CB8AC3E}">
        <p14:creationId xmlns:p14="http://schemas.microsoft.com/office/powerpoint/2010/main" val="3876760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1195201" y="559553"/>
            <a:ext cx="10996799" cy="1143000"/>
          </a:xfrm>
        </p:spPr>
        <p:txBody>
          <a:bodyPr>
            <a:normAutofit/>
          </a:bodyPr>
          <a:lstStyle/>
          <a:p>
            <a:r>
              <a:rPr lang="en-US" spc="-50" dirty="0"/>
              <a:t>Foundational Security Operations Concepts</a:t>
            </a:r>
            <a:endParaRPr lang="en-US" sz="6000" spc="-50" dirty="0"/>
          </a:p>
        </p:txBody>
      </p:sp>
      <p:sp>
        <p:nvSpPr>
          <p:cNvPr id="8" name="Content Placeholder 2"/>
          <p:cNvSpPr txBox="1">
            <a:spLocks/>
          </p:cNvSpPr>
          <p:nvPr/>
        </p:nvSpPr>
        <p:spPr>
          <a:xfrm>
            <a:off x="1158240" y="1812126"/>
            <a:ext cx="10038080"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252327"/>
            <a:r>
              <a:rPr lang="en-US" dirty="0"/>
              <a:t>Need-to-know</a:t>
            </a:r>
          </a:p>
          <a:p>
            <a:pPr marL="252327"/>
            <a:r>
              <a:rPr lang="en-US" dirty="0"/>
              <a:t>Least privilege</a:t>
            </a:r>
          </a:p>
          <a:p>
            <a:pPr marL="252327"/>
            <a:r>
              <a:rPr lang="en-US" dirty="0"/>
              <a:t>Separation of duties</a:t>
            </a:r>
          </a:p>
          <a:p>
            <a:pPr marL="252327"/>
            <a:r>
              <a:rPr lang="en-US" dirty="0"/>
              <a:t>Job rotation</a:t>
            </a:r>
          </a:p>
        </p:txBody>
      </p:sp>
    </p:spTree>
    <p:extLst>
      <p:ext uri="{BB962C8B-B14F-4D97-AF65-F5344CB8AC3E}">
        <p14:creationId xmlns:p14="http://schemas.microsoft.com/office/powerpoint/2010/main" val="1100081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1195201" y="559553"/>
            <a:ext cx="10627910" cy="1143000"/>
          </a:xfrm>
        </p:spPr>
        <p:txBody>
          <a:bodyPr>
            <a:normAutofit/>
          </a:bodyPr>
          <a:lstStyle/>
          <a:p>
            <a:r>
              <a:rPr lang="en-US" dirty="0"/>
              <a:t>Privileged Account Management</a:t>
            </a:r>
            <a:endParaRPr lang="en-US" sz="6000" dirty="0"/>
          </a:p>
        </p:txBody>
      </p:sp>
      <p:sp>
        <p:nvSpPr>
          <p:cNvPr id="8" name="Content Placeholder 2"/>
          <p:cNvSpPr txBox="1">
            <a:spLocks/>
          </p:cNvSpPr>
          <p:nvPr/>
        </p:nvSpPr>
        <p:spPr>
          <a:xfrm>
            <a:off x="1158240" y="1812126"/>
            <a:ext cx="10038080"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252327"/>
            <a:r>
              <a:rPr lang="en-US" dirty="0"/>
              <a:t>Increase logging</a:t>
            </a:r>
          </a:p>
          <a:p>
            <a:pPr marL="252327"/>
            <a:r>
              <a:rPr lang="en-US" dirty="0"/>
              <a:t>Advanced access control</a:t>
            </a:r>
          </a:p>
          <a:p>
            <a:pPr marL="252327"/>
            <a:r>
              <a:rPr lang="en-US" dirty="0"/>
              <a:t>Temporary access</a:t>
            </a:r>
          </a:p>
          <a:p>
            <a:pPr marL="252327"/>
            <a:r>
              <a:rPr lang="en-US" dirty="0"/>
              <a:t>Deeper verification</a:t>
            </a:r>
          </a:p>
          <a:p>
            <a:pPr marL="252327"/>
            <a:r>
              <a:rPr lang="en-US" dirty="0"/>
              <a:t>More extensive audit</a:t>
            </a:r>
          </a:p>
        </p:txBody>
      </p:sp>
    </p:spTree>
    <p:extLst>
      <p:ext uri="{BB962C8B-B14F-4D97-AF65-F5344CB8AC3E}">
        <p14:creationId xmlns:p14="http://schemas.microsoft.com/office/powerpoint/2010/main" val="1934603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0564" y="559553"/>
            <a:ext cx="9966688" cy="1143000"/>
          </a:xfrm>
        </p:spPr>
        <p:txBody>
          <a:bodyPr>
            <a:normAutofit/>
          </a:bodyPr>
          <a:lstStyle/>
          <a:p>
            <a:r>
              <a:rPr lang="en-US" dirty="0"/>
              <a:t>Information Lifecycle</a:t>
            </a:r>
            <a:endParaRPr lang="en-US" sz="6000" dirty="0"/>
          </a:p>
        </p:txBody>
      </p:sp>
      <p:sp>
        <p:nvSpPr>
          <p:cNvPr id="13" name="Content Placeholder 2"/>
          <p:cNvSpPr txBox="1">
            <a:spLocks/>
          </p:cNvSpPr>
          <p:nvPr/>
        </p:nvSpPr>
        <p:spPr>
          <a:xfrm>
            <a:off x="1939318" y="5244791"/>
            <a:ext cx="8470051" cy="895594"/>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lgn="ctr">
              <a:buNone/>
            </a:pPr>
            <a:r>
              <a:rPr lang="en-US" dirty="0"/>
              <a:t>Figure 7.1: The Data Lifecycle Phases </a:t>
            </a:r>
          </a:p>
        </p:txBody>
      </p:sp>
      <p:pic>
        <p:nvPicPr>
          <p:cNvPr id="3" name="Picture 2"/>
          <p:cNvPicPr>
            <a:picLocks noChangeAspect="1"/>
          </p:cNvPicPr>
          <p:nvPr/>
        </p:nvPicPr>
        <p:blipFill>
          <a:blip r:embed="rId3"/>
          <a:stretch>
            <a:fillRect/>
          </a:stretch>
        </p:blipFill>
        <p:spPr>
          <a:xfrm>
            <a:off x="4505739" y="1778223"/>
            <a:ext cx="3350236" cy="3368038"/>
          </a:xfrm>
          <a:prstGeom prst="rect">
            <a:avLst/>
          </a:prstGeom>
        </p:spPr>
      </p:pic>
    </p:spTree>
    <p:extLst>
      <p:ext uri="{BB962C8B-B14F-4D97-AF65-F5344CB8AC3E}">
        <p14:creationId xmlns:p14="http://schemas.microsoft.com/office/powerpoint/2010/main" val="1863889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Service-Level Agreements (SLAs)</a:t>
            </a:r>
            <a:endParaRPr lang="en-US" sz="6000" dirty="0"/>
          </a:p>
        </p:txBody>
      </p:sp>
      <p:sp>
        <p:nvSpPr>
          <p:cNvPr id="6" name="Content Placeholder 5"/>
          <p:cNvSpPr>
            <a:spLocks noGrp="1"/>
          </p:cNvSpPr>
          <p:nvPr>
            <p:ph sz="half" idx="10"/>
          </p:nvPr>
        </p:nvSpPr>
        <p:spPr>
          <a:xfrm>
            <a:off x="1158240" y="1812126"/>
            <a:ext cx="10038080" cy="4042574"/>
          </a:xfrm>
          <a:prstGeom prst="rect">
            <a:avLst/>
          </a:prstGeom>
        </p:spPr>
        <p:txBody>
          <a:bodyPr/>
          <a:lstStyle/>
          <a:p>
            <a:pPr marL="0" lvl="0" indent="0">
              <a:spcAft>
                <a:spcPts val="600"/>
              </a:spcAft>
              <a:buNone/>
            </a:pPr>
            <a:r>
              <a:rPr lang="en-US" dirty="0"/>
              <a:t>For situations where the organization contracts with an external provider for a particular service (often referred to as a “managed service”), a service-level agreement (SLA) is a preferred mechanism for ensuring both parties are satisfied with the arrangement. </a:t>
            </a:r>
          </a:p>
          <a:p>
            <a:pPr lvl="0">
              <a:buFont typeface="Open Sans Semibold" panose="020B0706030804020204" pitchFamily="34" charset="0"/>
              <a:buChar char="•"/>
            </a:pPr>
            <a:r>
              <a:rPr lang="en-US" dirty="0"/>
              <a:t>SLA performance metric example</a:t>
            </a:r>
          </a:p>
          <a:p>
            <a:pPr lvl="0">
              <a:buFont typeface="Open Sans Semibold" panose="020B0706030804020204" pitchFamily="34" charset="0"/>
              <a:buChar char="•"/>
            </a:pPr>
            <a:r>
              <a:rPr lang="en-US" dirty="0"/>
              <a:t>SLA enforcement mechanism</a:t>
            </a:r>
          </a:p>
          <a:p>
            <a:pPr lvl="0">
              <a:buFont typeface="Open Sans Semibold" panose="020B0706030804020204" pitchFamily="34" charset="0"/>
              <a:buChar char="•"/>
            </a:pPr>
            <a:endParaRPr lang="en-US" dirty="0"/>
          </a:p>
        </p:txBody>
      </p:sp>
    </p:spTree>
    <p:extLst>
      <p:ext uri="{BB962C8B-B14F-4D97-AF65-F5344CB8AC3E}">
        <p14:creationId xmlns:p14="http://schemas.microsoft.com/office/powerpoint/2010/main" val="3310790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p:txBody>
          <a:bodyPr>
            <a:normAutofit/>
          </a:bodyPr>
          <a:lstStyle/>
          <a:p>
            <a:r>
              <a:rPr lang="en-US" sz="6000" dirty="0"/>
              <a:t>Course Agenda</a:t>
            </a:r>
          </a:p>
        </p:txBody>
      </p:sp>
      <p:graphicFrame>
        <p:nvGraphicFramePr>
          <p:cNvPr id="10" name="Content Placeholder 1"/>
          <p:cNvGraphicFramePr>
            <a:graphicFrameLocks noGrp="1"/>
          </p:cNvGraphicFramePr>
          <p:nvPr>
            <p:ph sz="half" idx="10"/>
            <p:extLst>
              <p:ext uri="{D42A27DB-BD31-4B8C-83A1-F6EECF244321}">
                <p14:modId xmlns:p14="http://schemas.microsoft.com/office/powerpoint/2010/main" val="1911347119"/>
              </p:ext>
            </p:extLst>
          </p:nvPr>
        </p:nvGraphicFramePr>
        <p:xfrm>
          <a:off x="1158875" y="1811340"/>
          <a:ext cx="10037763" cy="4941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409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graphicEl>
                                              <a:dgm id="{2B7A0789-F780-5D41-82E2-6001E6082878}"/>
                                            </p:graphicEl>
                                          </p:spTgt>
                                        </p:tgtEl>
                                        <p:attrNameLst>
                                          <p:attrName>style.visibility</p:attrName>
                                        </p:attrNameLst>
                                      </p:cBhvr>
                                      <p:to>
                                        <p:strVal val="visible"/>
                                      </p:to>
                                    </p:set>
                                    <p:animEffect transition="in" filter="fade">
                                      <p:cBhvr>
                                        <p:cTn id="7" dur="500"/>
                                        <p:tgtEl>
                                          <p:spTgt spid="10">
                                            <p:graphicEl>
                                              <a:dgm id="{2B7A0789-F780-5D41-82E2-6001E6082878}"/>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graphicEl>
                                              <a:dgm id="{1858FC74-4C3B-8C4E-AD18-F4DDE5356352}"/>
                                            </p:graphicEl>
                                          </p:spTgt>
                                        </p:tgtEl>
                                        <p:attrNameLst>
                                          <p:attrName>style.visibility</p:attrName>
                                        </p:attrNameLst>
                                      </p:cBhvr>
                                      <p:to>
                                        <p:strVal val="visible"/>
                                      </p:to>
                                    </p:set>
                                    <p:animEffect transition="in" filter="fade">
                                      <p:cBhvr>
                                        <p:cTn id="10" dur="500"/>
                                        <p:tgtEl>
                                          <p:spTgt spid="10">
                                            <p:graphicEl>
                                              <a:dgm id="{1858FC74-4C3B-8C4E-AD18-F4DDE5356352}"/>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graphicEl>
                                              <a:dgm id="{81B6FAE2-23E4-4546-AD04-5A1B7DB6ED86}"/>
                                            </p:graphicEl>
                                          </p:spTgt>
                                        </p:tgtEl>
                                        <p:attrNameLst>
                                          <p:attrName>style.visibility</p:attrName>
                                        </p:attrNameLst>
                                      </p:cBhvr>
                                      <p:to>
                                        <p:strVal val="visible"/>
                                      </p:to>
                                    </p:set>
                                    <p:animEffect transition="in" filter="fade">
                                      <p:cBhvr>
                                        <p:cTn id="15" dur="500"/>
                                        <p:tgtEl>
                                          <p:spTgt spid="10">
                                            <p:graphicEl>
                                              <a:dgm id="{81B6FAE2-23E4-4546-AD04-5A1B7DB6ED86}"/>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graphicEl>
                                              <a:dgm id="{72098F93-2631-3946-8309-625790F0C226}"/>
                                            </p:graphicEl>
                                          </p:spTgt>
                                        </p:tgtEl>
                                        <p:attrNameLst>
                                          <p:attrName>style.visibility</p:attrName>
                                        </p:attrNameLst>
                                      </p:cBhvr>
                                      <p:to>
                                        <p:strVal val="visible"/>
                                      </p:to>
                                    </p:set>
                                    <p:animEffect transition="in" filter="fade">
                                      <p:cBhvr>
                                        <p:cTn id="18" dur="500"/>
                                        <p:tgtEl>
                                          <p:spTgt spid="10">
                                            <p:graphicEl>
                                              <a:dgm id="{72098F93-2631-3946-8309-625790F0C226}"/>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graphicEl>
                                              <a:dgm id="{9CC527D9-3328-1844-BDFB-663FBB123147}"/>
                                            </p:graphicEl>
                                          </p:spTgt>
                                        </p:tgtEl>
                                        <p:attrNameLst>
                                          <p:attrName>style.visibility</p:attrName>
                                        </p:attrNameLst>
                                      </p:cBhvr>
                                      <p:to>
                                        <p:strVal val="visible"/>
                                      </p:to>
                                    </p:set>
                                    <p:animEffect transition="in" filter="fade">
                                      <p:cBhvr>
                                        <p:cTn id="23" dur="500"/>
                                        <p:tgtEl>
                                          <p:spTgt spid="10">
                                            <p:graphicEl>
                                              <a:dgm id="{9CC527D9-3328-1844-BDFB-663FBB123147}"/>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graphicEl>
                                              <a:dgm id="{4C74A29A-2FB0-A14A-AD53-59D5FC2432F2}"/>
                                            </p:graphicEl>
                                          </p:spTgt>
                                        </p:tgtEl>
                                        <p:attrNameLst>
                                          <p:attrName>style.visibility</p:attrName>
                                        </p:attrNameLst>
                                      </p:cBhvr>
                                      <p:to>
                                        <p:strVal val="visible"/>
                                      </p:to>
                                    </p:set>
                                    <p:animEffect transition="in" filter="fade">
                                      <p:cBhvr>
                                        <p:cTn id="26" dur="500"/>
                                        <p:tgtEl>
                                          <p:spTgt spid="10">
                                            <p:graphicEl>
                                              <a:dgm id="{4C74A29A-2FB0-A14A-AD53-59D5FC2432F2}"/>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graphicEl>
                                              <a:dgm id="{0A3154CB-248A-C741-AF88-27F9F85BF046}"/>
                                            </p:graphicEl>
                                          </p:spTgt>
                                        </p:tgtEl>
                                        <p:attrNameLst>
                                          <p:attrName>style.visibility</p:attrName>
                                        </p:attrNameLst>
                                      </p:cBhvr>
                                      <p:to>
                                        <p:strVal val="visible"/>
                                      </p:to>
                                    </p:set>
                                    <p:animEffect transition="in" filter="fade">
                                      <p:cBhvr>
                                        <p:cTn id="31" dur="500"/>
                                        <p:tgtEl>
                                          <p:spTgt spid="10">
                                            <p:graphicEl>
                                              <a:dgm id="{0A3154CB-248A-C741-AF88-27F9F85BF046}"/>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graphicEl>
                                              <a:dgm id="{3F1BEDE9-6224-334F-8391-0198328B3E1D}"/>
                                            </p:graphicEl>
                                          </p:spTgt>
                                        </p:tgtEl>
                                        <p:attrNameLst>
                                          <p:attrName>style.visibility</p:attrName>
                                        </p:attrNameLst>
                                      </p:cBhvr>
                                      <p:to>
                                        <p:strVal val="visible"/>
                                      </p:to>
                                    </p:set>
                                    <p:animEffect transition="in" filter="fade">
                                      <p:cBhvr>
                                        <p:cTn id="34" dur="500"/>
                                        <p:tgtEl>
                                          <p:spTgt spid="10">
                                            <p:graphicEl>
                                              <a:dgm id="{3F1BEDE9-6224-334F-8391-0198328B3E1D}"/>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graphicEl>
                                              <a:dgm id="{B1F0A441-036A-4D48-A20D-78DDE49BA465}"/>
                                            </p:graphicEl>
                                          </p:spTgt>
                                        </p:tgtEl>
                                        <p:attrNameLst>
                                          <p:attrName>style.visibility</p:attrName>
                                        </p:attrNameLst>
                                      </p:cBhvr>
                                      <p:to>
                                        <p:strVal val="visible"/>
                                      </p:to>
                                    </p:set>
                                    <p:animEffect transition="in" filter="fade">
                                      <p:cBhvr>
                                        <p:cTn id="39" dur="500"/>
                                        <p:tgtEl>
                                          <p:spTgt spid="10">
                                            <p:graphicEl>
                                              <a:dgm id="{B1F0A441-036A-4D48-A20D-78DDE49BA465}"/>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graphicEl>
                                              <a:dgm id="{9056C052-B14B-C94D-8A57-3371D85E6F5D}"/>
                                            </p:graphicEl>
                                          </p:spTgt>
                                        </p:tgtEl>
                                        <p:attrNameLst>
                                          <p:attrName>style.visibility</p:attrName>
                                        </p:attrNameLst>
                                      </p:cBhvr>
                                      <p:to>
                                        <p:strVal val="visible"/>
                                      </p:to>
                                    </p:set>
                                    <p:animEffect transition="in" filter="fade">
                                      <p:cBhvr>
                                        <p:cTn id="42" dur="500"/>
                                        <p:tgtEl>
                                          <p:spTgt spid="10">
                                            <p:graphicEl>
                                              <a:dgm id="{9056C052-B14B-C94D-8A57-3371D85E6F5D}"/>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graphicEl>
                                              <a:dgm id="{72A14F80-AACE-B84B-A9E8-95CC5EE1AD32}"/>
                                            </p:graphicEl>
                                          </p:spTgt>
                                        </p:tgtEl>
                                        <p:attrNameLst>
                                          <p:attrName>style.visibility</p:attrName>
                                        </p:attrNameLst>
                                      </p:cBhvr>
                                      <p:to>
                                        <p:strVal val="visible"/>
                                      </p:to>
                                    </p:set>
                                    <p:animEffect transition="in" filter="fade">
                                      <p:cBhvr>
                                        <p:cTn id="47" dur="500"/>
                                        <p:tgtEl>
                                          <p:spTgt spid="10">
                                            <p:graphicEl>
                                              <a:dgm id="{72A14F80-AACE-B84B-A9E8-95CC5EE1AD32}"/>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
                                            <p:graphicEl>
                                              <a:dgm id="{C63EBCB4-B97C-B547-BA70-CC52993AAE0C}"/>
                                            </p:graphicEl>
                                          </p:spTgt>
                                        </p:tgtEl>
                                        <p:attrNameLst>
                                          <p:attrName>style.visibility</p:attrName>
                                        </p:attrNameLst>
                                      </p:cBhvr>
                                      <p:to>
                                        <p:strVal val="visible"/>
                                      </p:to>
                                    </p:set>
                                    <p:animEffect transition="in" filter="fade">
                                      <p:cBhvr>
                                        <p:cTn id="50" dur="500"/>
                                        <p:tgtEl>
                                          <p:spTgt spid="10">
                                            <p:graphicEl>
                                              <a:dgm id="{C63EBCB4-B97C-B547-BA70-CC52993AAE0C}"/>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0">
                                            <p:graphicEl>
                                              <a:dgm id="{1621A777-1D87-8247-A34C-17EBFCD24916}"/>
                                            </p:graphicEl>
                                          </p:spTgt>
                                        </p:tgtEl>
                                        <p:attrNameLst>
                                          <p:attrName>style.visibility</p:attrName>
                                        </p:attrNameLst>
                                      </p:cBhvr>
                                      <p:to>
                                        <p:strVal val="visible"/>
                                      </p:to>
                                    </p:set>
                                    <p:animEffect transition="in" filter="fade">
                                      <p:cBhvr>
                                        <p:cTn id="55" dur="500"/>
                                        <p:tgtEl>
                                          <p:spTgt spid="10">
                                            <p:graphicEl>
                                              <a:dgm id="{1621A777-1D87-8247-A34C-17EBFCD24916}"/>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
                                            <p:graphicEl>
                                              <a:dgm id="{4EEA16FA-48C5-C24B-A4D8-B76F9A35E3C1}"/>
                                            </p:graphicEl>
                                          </p:spTgt>
                                        </p:tgtEl>
                                        <p:attrNameLst>
                                          <p:attrName>style.visibility</p:attrName>
                                        </p:attrNameLst>
                                      </p:cBhvr>
                                      <p:to>
                                        <p:strVal val="visible"/>
                                      </p:to>
                                    </p:set>
                                    <p:animEffect transition="in" filter="fade">
                                      <p:cBhvr>
                                        <p:cTn id="58" dur="500"/>
                                        <p:tgtEl>
                                          <p:spTgt spid="10">
                                            <p:graphicEl>
                                              <a:dgm id="{4EEA16FA-48C5-C24B-A4D8-B76F9A35E3C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428499" cy="1362075"/>
          </a:xfrm>
        </p:spPr>
        <p:txBody>
          <a:bodyPr/>
          <a:lstStyle/>
          <a:p>
            <a:r>
              <a:rPr lang="en-US" dirty="0"/>
              <a:t>Securely Provisioning Resources</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2</a:t>
            </a:r>
          </a:p>
        </p:txBody>
      </p:sp>
    </p:spTree>
    <p:extLst>
      <p:ext uri="{BB962C8B-B14F-4D97-AF65-F5344CB8AC3E}">
        <p14:creationId xmlns:p14="http://schemas.microsoft.com/office/powerpoint/2010/main" val="597135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40" y="1812126"/>
            <a:ext cx="10195560" cy="4042574"/>
          </a:xfrm>
          <a:prstGeom prst="rect">
            <a:avLst/>
          </a:prstGeom>
        </p:spPr>
        <p:txBody>
          <a:bodyPr/>
          <a:lstStyle/>
          <a:p>
            <a:pPr marL="541338" indent="-541338">
              <a:buClrTx/>
              <a:buSzPct val="100000"/>
              <a:buFont typeface="+mj-lt"/>
              <a:buAutoNum type="arabicPeriod"/>
            </a:pPr>
            <a:r>
              <a:rPr lang="en-US" dirty="0"/>
              <a:t>Describe the purpose and practice of asset inventory/asset management.</a:t>
            </a:r>
          </a:p>
          <a:p>
            <a:pPr marL="541338" indent="-541338">
              <a:buClrTx/>
              <a:buSzPct val="100000"/>
              <a:buFont typeface="+mj-lt"/>
              <a:buAutoNum type="arabicPeriod"/>
            </a:pPr>
            <a:r>
              <a:rPr lang="en-US" dirty="0"/>
              <a:t>Describe the reasons for and use of configuration management/change management, to include the composition of a Change Management Board (CMB).</a:t>
            </a:r>
          </a:p>
          <a:p>
            <a:pPr marL="541338" indent="-541338">
              <a:buClrTx/>
              <a:buSzPct val="100000"/>
              <a:buFont typeface="+mj-lt"/>
              <a:buAutoNum type="arabicPeriod"/>
            </a:pPr>
            <a:r>
              <a:rPr lang="en-US" dirty="0"/>
              <a:t>List the benefits, challenges, and best ways to implement patch management.</a:t>
            </a:r>
          </a:p>
        </p:txBody>
      </p:sp>
    </p:spTree>
    <p:extLst>
      <p:ext uri="{BB962C8B-B14F-4D97-AF65-F5344CB8AC3E}">
        <p14:creationId xmlns:p14="http://schemas.microsoft.com/office/powerpoint/2010/main" val="323787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123607" cy="1143000"/>
          </a:xfrm>
        </p:spPr>
        <p:txBody>
          <a:bodyPr>
            <a:normAutofit/>
          </a:bodyPr>
          <a:lstStyle/>
          <a:p>
            <a:r>
              <a:rPr lang="en-US" dirty="0"/>
              <a:t>Asset Inventory/Asset Management</a:t>
            </a:r>
            <a:endParaRPr lang="en-US" sz="6000" dirty="0"/>
          </a:p>
        </p:txBody>
      </p:sp>
      <p:sp>
        <p:nvSpPr>
          <p:cNvPr id="6" name="Content Placeholder 5"/>
          <p:cNvSpPr>
            <a:spLocks noGrp="1"/>
          </p:cNvSpPr>
          <p:nvPr>
            <p:ph sz="half" idx="10"/>
          </p:nvPr>
        </p:nvSpPr>
        <p:spPr>
          <a:xfrm>
            <a:off x="1158240" y="1812126"/>
            <a:ext cx="9546931" cy="4042574"/>
          </a:xfrm>
          <a:prstGeom prst="rect">
            <a:avLst/>
          </a:prstGeom>
        </p:spPr>
        <p:txBody>
          <a:bodyPr/>
          <a:lstStyle/>
          <a:p>
            <a:pPr lvl="0">
              <a:buFont typeface="Open Sans Semibold" panose="020B0706030804020204" pitchFamily="34" charset="0"/>
              <a:buChar char="•"/>
            </a:pPr>
            <a:r>
              <a:rPr lang="en-US" dirty="0"/>
              <a:t>Determining what assets the organization possesses</a:t>
            </a:r>
          </a:p>
          <a:p>
            <a:pPr lvl="0">
              <a:buFont typeface="Open Sans Semibold" panose="020B0706030804020204" pitchFamily="34" charset="0"/>
              <a:buChar char="•"/>
            </a:pPr>
            <a:r>
              <a:rPr lang="en-US" dirty="0"/>
              <a:t>Determining the value of each asset (to assign appropriate protection)</a:t>
            </a:r>
          </a:p>
          <a:p>
            <a:pPr lvl="0">
              <a:buFont typeface="Open Sans Semibold" panose="020B0706030804020204" pitchFamily="34" charset="0"/>
              <a:buChar char="•"/>
            </a:pPr>
            <a:r>
              <a:rPr lang="en-US" dirty="0"/>
              <a:t>What the inventory includes</a:t>
            </a:r>
          </a:p>
          <a:p>
            <a:pPr lvl="0">
              <a:buFont typeface="Open Sans Semibold" panose="020B0706030804020204" pitchFamily="34" charset="0"/>
              <a:buChar char="•"/>
            </a:pPr>
            <a:r>
              <a:rPr lang="en-US" dirty="0"/>
              <a:t>What it reflects</a:t>
            </a:r>
          </a:p>
        </p:txBody>
      </p:sp>
    </p:spTree>
    <p:extLst>
      <p:ext uri="{BB962C8B-B14F-4D97-AF65-F5344CB8AC3E}">
        <p14:creationId xmlns:p14="http://schemas.microsoft.com/office/powerpoint/2010/main" val="3193419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8554663" cy="1143000"/>
          </a:xfrm>
        </p:spPr>
        <p:txBody>
          <a:bodyPr>
            <a:normAutofit fontScale="90000"/>
          </a:bodyPr>
          <a:lstStyle/>
          <a:p>
            <a:pPr>
              <a:lnSpc>
                <a:spcPct val="110000"/>
              </a:lnSpc>
            </a:pPr>
            <a:r>
              <a:rPr lang="en-US" dirty="0"/>
              <a:t>Configuration Management and Change Management</a:t>
            </a:r>
            <a:endParaRPr lang="en-US" sz="6000" dirty="0"/>
          </a:p>
        </p:txBody>
      </p:sp>
      <p:sp>
        <p:nvSpPr>
          <p:cNvPr id="6" name="Content Placeholder 5"/>
          <p:cNvSpPr>
            <a:spLocks noGrp="1"/>
          </p:cNvSpPr>
          <p:nvPr>
            <p:ph sz="half" idx="10"/>
          </p:nvPr>
        </p:nvSpPr>
        <p:spPr>
          <a:xfrm>
            <a:off x="1158240" y="1875195"/>
            <a:ext cx="9787010" cy="4042574"/>
          </a:xfrm>
          <a:prstGeom prst="rect">
            <a:avLst/>
          </a:prstGeom>
        </p:spPr>
        <p:txBody>
          <a:bodyPr/>
          <a:lstStyle/>
          <a:p>
            <a:pPr marL="0" lvl="0" indent="0">
              <a:spcAft>
                <a:spcPts val="600"/>
              </a:spcAft>
              <a:buNone/>
            </a:pPr>
            <a:r>
              <a:rPr lang="en-US" dirty="0"/>
              <a:t>The Change/Configuration Management Board (CMB) typically handles both kinds of </a:t>
            </a:r>
            <a:r>
              <a:rPr lang="en-US"/>
              <a:t>CM activity.</a:t>
            </a:r>
            <a:endParaRPr lang="en-US" dirty="0"/>
          </a:p>
          <a:p>
            <a:pPr marL="0" lvl="0" indent="0">
              <a:spcAft>
                <a:spcPts val="600"/>
              </a:spcAft>
              <a:buNone/>
            </a:pPr>
            <a:r>
              <a:rPr lang="en-US" dirty="0"/>
              <a:t>Typical CMB process:</a:t>
            </a:r>
          </a:p>
          <a:p>
            <a:pPr lvl="0">
              <a:buFont typeface="Open Sans Semibold" panose="020B0706030804020204" pitchFamily="34" charset="0"/>
              <a:buChar char="•"/>
            </a:pPr>
            <a:r>
              <a:rPr lang="en-US" dirty="0"/>
              <a:t>Request</a:t>
            </a:r>
          </a:p>
          <a:p>
            <a:pPr lvl="0">
              <a:buFont typeface="Open Sans Semibold" panose="020B0706030804020204" pitchFamily="34" charset="0"/>
              <a:buChar char="•"/>
            </a:pPr>
            <a:r>
              <a:rPr lang="en-US" dirty="0"/>
              <a:t>Review</a:t>
            </a:r>
          </a:p>
          <a:p>
            <a:pPr lvl="0">
              <a:buFont typeface="Open Sans Semibold" panose="020B0706030804020204" pitchFamily="34" charset="0"/>
              <a:buChar char="•"/>
            </a:pPr>
            <a:r>
              <a:rPr lang="en-US" dirty="0"/>
              <a:t>Recommend</a:t>
            </a:r>
          </a:p>
          <a:p>
            <a:pPr lvl="0">
              <a:buFont typeface="Open Sans Semibold" panose="020B0706030804020204" pitchFamily="34" charset="0"/>
              <a:buChar char="•"/>
            </a:pPr>
            <a:r>
              <a:rPr lang="en-US" dirty="0"/>
              <a:t>Implement</a:t>
            </a:r>
          </a:p>
          <a:p>
            <a:pPr lvl="0">
              <a:buFont typeface="Open Sans Semibold" panose="020B0706030804020204" pitchFamily="34" charset="0"/>
              <a:buChar char="•"/>
            </a:pPr>
            <a:r>
              <a:rPr lang="en-US" dirty="0"/>
              <a:t>Monitor/administration</a:t>
            </a:r>
          </a:p>
          <a:p>
            <a:pPr lvl="0">
              <a:buFont typeface="Open Sans Semibold" panose="020B0706030804020204" pitchFamily="34" charset="0"/>
              <a:buChar char="•"/>
            </a:pPr>
            <a:r>
              <a:rPr lang="en-US" dirty="0"/>
              <a:t>Disposal</a:t>
            </a:r>
          </a:p>
        </p:txBody>
      </p:sp>
    </p:spTree>
    <p:extLst>
      <p:ext uri="{BB962C8B-B14F-4D97-AF65-F5344CB8AC3E}">
        <p14:creationId xmlns:p14="http://schemas.microsoft.com/office/powerpoint/2010/main" val="1705653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8554663" cy="1143000"/>
          </a:xfrm>
        </p:spPr>
        <p:txBody>
          <a:bodyPr>
            <a:normAutofit fontScale="90000"/>
          </a:bodyPr>
          <a:lstStyle/>
          <a:p>
            <a:pPr>
              <a:lnSpc>
                <a:spcPct val="110000"/>
              </a:lnSpc>
            </a:pPr>
            <a:r>
              <a:rPr lang="en-US" dirty="0"/>
              <a:t>Configuration Management and Change Management (continued)</a:t>
            </a:r>
            <a:endParaRPr lang="en-US" sz="6000" dirty="0"/>
          </a:p>
        </p:txBody>
      </p:sp>
      <p:sp>
        <p:nvSpPr>
          <p:cNvPr id="6" name="Content Placeholder 5"/>
          <p:cNvSpPr>
            <a:spLocks noGrp="1"/>
          </p:cNvSpPr>
          <p:nvPr>
            <p:ph sz="half" idx="10"/>
          </p:nvPr>
        </p:nvSpPr>
        <p:spPr>
          <a:xfrm>
            <a:off x="1158240" y="1986443"/>
            <a:ext cx="9787010" cy="4042574"/>
          </a:xfrm>
          <a:prstGeom prst="rect">
            <a:avLst/>
          </a:prstGeom>
        </p:spPr>
        <p:txBody>
          <a:bodyPr/>
          <a:lstStyle/>
          <a:p>
            <a:pPr marL="0" lvl="0" indent="0">
              <a:spcAft>
                <a:spcPts val="600"/>
              </a:spcAft>
              <a:buNone/>
            </a:pPr>
            <a:r>
              <a:rPr lang="en-US" dirty="0"/>
              <a:t>Typical CMB composition:</a:t>
            </a:r>
          </a:p>
          <a:p>
            <a:pPr lvl="0">
              <a:buFont typeface="Open Sans Semibold" panose="020B0706030804020204" pitchFamily="34" charset="0"/>
              <a:buChar char="•"/>
            </a:pPr>
            <a:r>
              <a:rPr lang="en-US" dirty="0"/>
              <a:t>IT department</a:t>
            </a:r>
          </a:p>
          <a:p>
            <a:pPr lvl="0">
              <a:buFont typeface="Open Sans Semibold" panose="020B0706030804020204" pitchFamily="34" charset="0"/>
              <a:buChar char="•"/>
            </a:pPr>
            <a:r>
              <a:rPr lang="en-US" dirty="0"/>
              <a:t>Senior management</a:t>
            </a:r>
          </a:p>
          <a:p>
            <a:pPr lvl="0">
              <a:buFont typeface="Open Sans Semibold" panose="020B0706030804020204" pitchFamily="34" charset="0"/>
              <a:buChar char="•"/>
            </a:pPr>
            <a:r>
              <a:rPr lang="en-US" dirty="0"/>
              <a:t>Security office</a:t>
            </a:r>
          </a:p>
          <a:p>
            <a:pPr lvl="0">
              <a:buFont typeface="Open Sans Semibold" panose="020B0706030804020204" pitchFamily="34" charset="0"/>
              <a:buChar char="•"/>
            </a:pPr>
            <a:r>
              <a:rPr lang="en-US" dirty="0"/>
              <a:t>User community</a:t>
            </a:r>
          </a:p>
          <a:p>
            <a:pPr lvl="0">
              <a:buFont typeface="Open Sans Semibold" panose="020B0706030804020204" pitchFamily="34" charset="0"/>
              <a:buChar char="•"/>
            </a:pPr>
            <a:r>
              <a:rPr lang="en-US" dirty="0"/>
              <a:t>General counsel</a:t>
            </a:r>
          </a:p>
          <a:p>
            <a:pPr lvl="0">
              <a:buFont typeface="Open Sans Semibold" panose="020B0706030804020204" pitchFamily="34" charset="0"/>
              <a:buChar char="•"/>
            </a:pPr>
            <a:r>
              <a:rPr lang="en-US" dirty="0"/>
              <a:t>Accounting/finance</a:t>
            </a:r>
          </a:p>
          <a:p>
            <a:pPr lvl="0">
              <a:buFont typeface="Open Sans Semibold" panose="020B0706030804020204" pitchFamily="34" charset="0"/>
              <a:buChar char="•"/>
            </a:pPr>
            <a:r>
              <a:rPr lang="en-US" dirty="0"/>
              <a:t>Human resources (in some cases)</a:t>
            </a:r>
          </a:p>
        </p:txBody>
      </p:sp>
    </p:spTree>
    <p:extLst>
      <p:ext uri="{BB962C8B-B14F-4D97-AF65-F5344CB8AC3E}">
        <p14:creationId xmlns:p14="http://schemas.microsoft.com/office/powerpoint/2010/main" val="108741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8554663" cy="1143000"/>
          </a:xfrm>
        </p:spPr>
        <p:txBody>
          <a:bodyPr>
            <a:normAutofit fontScale="90000"/>
          </a:bodyPr>
          <a:lstStyle/>
          <a:p>
            <a:pPr>
              <a:lnSpc>
                <a:spcPct val="110000"/>
              </a:lnSpc>
            </a:pPr>
            <a:r>
              <a:rPr lang="en-US" dirty="0"/>
              <a:t>Configuration Management and Change Management (continued)</a:t>
            </a:r>
            <a:endParaRPr lang="en-US" sz="6000" dirty="0"/>
          </a:p>
        </p:txBody>
      </p:sp>
      <p:sp>
        <p:nvSpPr>
          <p:cNvPr id="6" name="Content Placeholder 5"/>
          <p:cNvSpPr>
            <a:spLocks noGrp="1"/>
          </p:cNvSpPr>
          <p:nvPr>
            <p:ph sz="half" idx="10"/>
          </p:nvPr>
        </p:nvSpPr>
        <p:spPr>
          <a:xfrm>
            <a:off x="1158240" y="2106966"/>
            <a:ext cx="9787010" cy="4042574"/>
          </a:xfrm>
          <a:prstGeom prst="rect">
            <a:avLst/>
          </a:prstGeom>
        </p:spPr>
        <p:txBody>
          <a:bodyPr/>
          <a:lstStyle/>
          <a:p>
            <a:pPr>
              <a:spcAft>
                <a:spcPts val="600"/>
              </a:spcAft>
            </a:pPr>
            <a:r>
              <a:rPr lang="en-US" dirty="0"/>
              <a:t>Role of the security practitioner in the CMB</a:t>
            </a:r>
          </a:p>
          <a:p>
            <a:pPr>
              <a:spcAft>
                <a:spcPts val="600"/>
              </a:spcAft>
            </a:pPr>
            <a:r>
              <a:rPr lang="en-US" dirty="0"/>
              <a:t>Best CMB practices for security practitioners</a:t>
            </a:r>
          </a:p>
        </p:txBody>
      </p:sp>
    </p:spTree>
    <p:extLst>
      <p:ext uri="{BB962C8B-B14F-4D97-AF65-F5344CB8AC3E}">
        <p14:creationId xmlns:p14="http://schemas.microsoft.com/office/powerpoint/2010/main" val="3737884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15843" cy="1143000"/>
          </a:xfrm>
        </p:spPr>
        <p:txBody>
          <a:bodyPr>
            <a:normAutofit/>
          </a:bodyPr>
          <a:lstStyle/>
          <a:p>
            <a:pPr>
              <a:lnSpc>
                <a:spcPct val="110000"/>
              </a:lnSpc>
            </a:pPr>
            <a:r>
              <a:rPr lang="en-US" dirty="0"/>
              <a:t>Patch and Vulnerability Management</a:t>
            </a:r>
            <a:endParaRPr lang="en-US" sz="6000" dirty="0"/>
          </a:p>
        </p:txBody>
      </p:sp>
      <p:sp>
        <p:nvSpPr>
          <p:cNvPr id="6" name="Content Placeholder 5"/>
          <p:cNvSpPr>
            <a:spLocks noGrp="1"/>
          </p:cNvSpPr>
          <p:nvPr>
            <p:ph sz="half" idx="10"/>
          </p:nvPr>
        </p:nvSpPr>
        <p:spPr>
          <a:xfrm>
            <a:off x="1158240" y="1812126"/>
            <a:ext cx="9787010" cy="4042574"/>
          </a:xfrm>
          <a:prstGeom prst="rect">
            <a:avLst/>
          </a:prstGeom>
        </p:spPr>
        <p:txBody>
          <a:bodyPr/>
          <a:lstStyle/>
          <a:p>
            <a:pPr>
              <a:spcAft>
                <a:spcPts val="600"/>
              </a:spcAft>
            </a:pPr>
            <a:r>
              <a:rPr lang="en-US" dirty="0"/>
              <a:t>Routine/reactive</a:t>
            </a:r>
          </a:p>
          <a:p>
            <a:pPr>
              <a:spcAft>
                <a:spcPts val="600"/>
              </a:spcAft>
            </a:pPr>
            <a:r>
              <a:rPr lang="en-US" dirty="0"/>
              <a:t>Patching challenges:</a:t>
            </a:r>
          </a:p>
          <a:p>
            <a:pPr marL="590550" lvl="1"/>
            <a:r>
              <a:rPr lang="en-US" dirty="0"/>
              <a:t>Interoperability</a:t>
            </a:r>
          </a:p>
          <a:p>
            <a:pPr marL="590550" lvl="1"/>
            <a:r>
              <a:rPr lang="en-US" dirty="0"/>
              <a:t>Poorly crafted patches</a:t>
            </a:r>
          </a:p>
          <a:p>
            <a:pPr marL="590550" lvl="1"/>
            <a:r>
              <a:rPr lang="en-US" dirty="0"/>
              <a:t>Required downtime</a:t>
            </a:r>
          </a:p>
          <a:p>
            <a:pPr marL="590550" lvl="1"/>
            <a:r>
              <a:rPr lang="en-US" dirty="0"/>
              <a:t>Added expense</a:t>
            </a:r>
          </a:p>
          <a:p>
            <a:pPr marL="590550" lvl="1"/>
            <a:r>
              <a:rPr lang="en-US" dirty="0"/>
              <a:t>Virtualization-specific concerns</a:t>
            </a:r>
          </a:p>
          <a:p>
            <a:pPr marL="590550" lvl="1"/>
            <a:r>
              <a:rPr lang="en-US" dirty="0"/>
              <a:t>Timing</a:t>
            </a:r>
          </a:p>
        </p:txBody>
      </p:sp>
    </p:spTree>
    <p:extLst>
      <p:ext uri="{BB962C8B-B14F-4D97-AF65-F5344CB8AC3E}">
        <p14:creationId xmlns:p14="http://schemas.microsoft.com/office/powerpoint/2010/main" val="1264293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15843" cy="1143000"/>
          </a:xfrm>
        </p:spPr>
        <p:txBody>
          <a:bodyPr>
            <a:normAutofit fontScale="90000"/>
          </a:bodyPr>
          <a:lstStyle/>
          <a:p>
            <a:pPr>
              <a:lnSpc>
                <a:spcPct val="110000"/>
              </a:lnSpc>
            </a:pPr>
            <a:r>
              <a:rPr lang="en-US" dirty="0"/>
              <a:t>Patch and Vulnerability Management</a:t>
            </a:r>
            <a:br>
              <a:rPr lang="en-US" dirty="0"/>
            </a:br>
            <a:r>
              <a:rPr lang="en-US" dirty="0"/>
              <a:t>(continued)</a:t>
            </a:r>
            <a:endParaRPr lang="en-US" sz="6000" dirty="0"/>
          </a:p>
        </p:txBody>
      </p:sp>
      <p:sp>
        <p:nvSpPr>
          <p:cNvPr id="6" name="Content Placeholder 5"/>
          <p:cNvSpPr>
            <a:spLocks noGrp="1"/>
          </p:cNvSpPr>
          <p:nvPr>
            <p:ph sz="half" idx="10"/>
          </p:nvPr>
        </p:nvSpPr>
        <p:spPr>
          <a:xfrm>
            <a:off x="1158240" y="2118314"/>
            <a:ext cx="9787010" cy="796124"/>
          </a:xfrm>
          <a:prstGeom prst="rect">
            <a:avLst/>
          </a:prstGeom>
        </p:spPr>
        <p:txBody>
          <a:bodyPr numCol="2"/>
          <a:lstStyle/>
          <a:p>
            <a:pPr marL="0" lvl="0" indent="0">
              <a:spcAft>
                <a:spcPts val="600"/>
              </a:spcAft>
              <a:buNone/>
            </a:pPr>
            <a:r>
              <a:rPr lang="en-US" dirty="0"/>
              <a:t>Typical formal patch process:</a:t>
            </a:r>
          </a:p>
        </p:txBody>
      </p:sp>
      <p:sp>
        <p:nvSpPr>
          <p:cNvPr id="4" name="Content Placeholder 5"/>
          <p:cNvSpPr txBox="1">
            <a:spLocks/>
          </p:cNvSpPr>
          <p:nvPr/>
        </p:nvSpPr>
        <p:spPr>
          <a:xfrm>
            <a:off x="1161216" y="2662870"/>
            <a:ext cx="10370383" cy="2349148"/>
          </a:xfrm>
          <a:prstGeom prst="rect">
            <a:avLst/>
          </a:prstGeom>
        </p:spPr>
        <p:txBody>
          <a:bodyPr numCol="2"/>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541338" indent="-541338">
              <a:buClrTx/>
              <a:buSzPct val="100000"/>
              <a:buFont typeface="+mj-lt"/>
              <a:buAutoNum type="arabicPeriod"/>
            </a:pPr>
            <a:r>
              <a:rPr lang="en-US" dirty="0"/>
              <a:t>Receive notice</a:t>
            </a:r>
          </a:p>
          <a:p>
            <a:pPr marL="541338" indent="-541338">
              <a:buClrTx/>
              <a:buSzPct val="100000"/>
              <a:buFont typeface="+mj-lt"/>
              <a:buAutoNum type="arabicPeriod"/>
            </a:pPr>
            <a:r>
              <a:rPr lang="en-US" dirty="0"/>
              <a:t>Determine applicability</a:t>
            </a:r>
          </a:p>
          <a:p>
            <a:pPr marL="541338" indent="-541338">
              <a:buClrTx/>
              <a:buSzPct val="100000"/>
              <a:buFont typeface="+mj-lt"/>
              <a:buAutoNum type="arabicPeriod"/>
            </a:pPr>
            <a:r>
              <a:rPr lang="en-US" dirty="0"/>
              <a:t>Determine potential impact</a:t>
            </a:r>
          </a:p>
          <a:p>
            <a:pPr marL="541338" indent="-541338">
              <a:buClrTx/>
              <a:buSzPct val="100000"/>
              <a:buFont typeface="+mj-lt"/>
              <a:buAutoNum type="arabicPeriod"/>
            </a:pPr>
            <a:r>
              <a:rPr lang="en-US" dirty="0"/>
              <a:t>Test</a:t>
            </a:r>
          </a:p>
          <a:p>
            <a:pPr marL="541338" indent="-541338">
              <a:buClrTx/>
              <a:buSzPct val="100000"/>
              <a:buFont typeface="+mj-lt"/>
              <a:buAutoNum type="arabicPeriod"/>
            </a:pPr>
            <a:r>
              <a:rPr lang="en-US" dirty="0"/>
              <a:t>Perform full backup</a:t>
            </a:r>
          </a:p>
          <a:p>
            <a:pPr marL="541338" indent="-541338">
              <a:buClrTx/>
              <a:buSzPct val="100000"/>
              <a:buFont typeface="+mj-lt"/>
              <a:buAutoNum type="arabicPeriod"/>
            </a:pPr>
            <a:r>
              <a:rPr lang="en-US" dirty="0"/>
              <a:t>Apply patch</a:t>
            </a:r>
          </a:p>
          <a:p>
            <a:pPr marL="541338" indent="-541338">
              <a:buClrTx/>
              <a:buSzPct val="100000"/>
              <a:buFont typeface="+mj-lt"/>
              <a:buAutoNum type="arabicPeriod"/>
            </a:pPr>
            <a:r>
              <a:rPr lang="en-US" dirty="0"/>
              <a:t>Confirm installation</a:t>
            </a:r>
          </a:p>
          <a:p>
            <a:pPr marL="541338" indent="-541338">
              <a:buClrTx/>
              <a:buSzPct val="100000"/>
              <a:buFont typeface="+mj-lt"/>
              <a:buAutoNum type="arabicPeriod"/>
            </a:pPr>
            <a:r>
              <a:rPr lang="en-US" dirty="0"/>
              <a:t>Solicit/receive user feedback</a:t>
            </a:r>
          </a:p>
          <a:p>
            <a:pPr marL="541338" indent="-541338">
              <a:buClrTx/>
              <a:buSzPct val="100000"/>
              <a:buFont typeface="+mj-lt"/>
              <a:buAutoNum type="arabicPeriod"/>
            </a:pPr>
            <a:r>
              <a:rPr lang="en-US" dirty="0"/>
              <a:t>Prepare for rollback</a:t>
            </a:r>
          </a:p>
          <a:p>
            <a:pPr marL="541338" indent="-541338">
              <a:buClrTx/>
              <a:buSzPct val="100000"/>
              <a:buFont typeface="+mj-lt"/>
              <a:buAutoNum type="arabicPeriod"/>
            </a:pPr>
            <a:r>
              <a:rPr lang="en-US" dirty="0"/>
              <a:t>Document</a:t>
            </a:r>
          </a:p>
        </p:txBody>
      </p:sp>
    </p:spTree>
    <p:extLst>
      <p:ext uri="{BB962C8B-B14F-4D97-AF65-F5344CB8AC3E}">
        <p14:creationId xmlns:p14="http://schemas.microsoft.com/office/powerpoint/2010/main" val="634426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15843" cy="1143000"/>
          </a:xfrm>
        </p:spPr>
        <p:txBody>
          <a:bodyPr>
            <a:normAutofit fontScale="90000"/>
          </a:bodyPr>
          <a:lstStyle/>
          <a:p>
            <a:pPr>
              <a:lnSpc>
                <a:spcPct val="110000"/>
              </a:lnSpc>
            </a:pPr>
            <a:r>
              <a:rPr lang="en-US" dirty="0"/>
              <a:t>Patch and Vulnerability Management</a:t>
            </a:r>
            <a:br>
              <a:rPr lang="en-US" dirty="0"/>
            </a:br>
            <a:r>
              <a:rPr lang="en-US" dirty="0"/>
              <a:t>(continued)</a:t>
            </a:r>
            <a:endParaRPr lang="en-US" sz="6000" dirty="0"/>
          </a:p>
        </p:txBody>
      </p:sp>
      <p:sp>
        <p:nvSpPr>
          <p:cNvPr id="6" name="Content Placeholder 5"/>
          <p:cNvSpPr>
            <a:spLocks noGrp="1"/>
          </p:cNvSpPr>
          <p:nvPr>
            <p:ph sz="half" idx="10"/>
          </p:nvPr>
        </p:nvSpPr>
        <p:spPr>
          <a:xfrm>
            <a:off x="1158240" y="2114100"/>
            <a:ext cx="9787010" cy="4042574"/>
          </a:xfrm>
          <a:prstGeom prst="rect">
            <a:avLst/>
          </a:prstGeom>
        </p:spPr>
        <p:txBody>
          <a:bodyPr/>
          <a:lstStyle/>
          <a:p>
            <a:pPr marL="0" lvl="0" indent="0">
              <a:spcAft>
                <a:spcPts val="600"/>
              </a:spcAft>
              <a:buNone/>
            </a:pPr>
            <a:r>
              <a:rPr lang="en-US" dirty="0"/>
              <a:t>Vulnerability management</a:t>
            </a:r>
          </a:p>
          <a:p>
            <a:pPr lvl="0">
              <a:buFont typeface="Open Sans Semibold" panose="020B0706030804020204" pitchFamily="34" charset="0"/>
              <a:buChar char="•"/>
            </a:pPr>
            <a:r>
              <a:rPr lang="en-US" dirty="0"/>
              <a:t>Manual/automated</a:t>
            </a:r>
          </a:p>
          <a:p>
            <a:pPr lvl="0">
              <a:buFont typeface="Open Sans Semibold" panose="020B0706030804020204" pitchFamily="34" charset="0"/>
              <a:buChar char="•"/>
            </a:pPr>
            <a:r>
              <a:rPr lang="en-US" dirty="0"/>
              <a:t>Definition-based challenges</a:t>
            </a:r>
          </a:p>
        </p:txBody>
      </p:sp>
    </p:spTree>
    <p:extLst>
      <p:ext uri="{BB962C8B-B14F-4D97-AF65-F5344CB8AC3E}">
        <p14:creationId xmlns:p14="http://schemas.microsoft.com/office/powerpoint/2010/main" val="3945507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428499" cy="1362075"/>
          </a:xfrm>
        </p:spPr>
        <p:txBody>
          <a:bodyPr/>
          <a:lstStyle/>
          <a:p>
            <a:r>
              <a:rPr lang="en-US" dirty="0"/>
              <a:t>Resource Protection Techniques</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3</a:t>
            </a:r>
            <a:endParaRPr lang="en-US" sz="4600" dirty="0">
              <a:solidFill>
                <a:srgbClr val="006F53"/>
              </a:solidFill>
            </a:endParaRPr>
          </a:p>
        </p:txBody>
      </p:sp>
    </p:spTree>
    <p:extLst>
      <p:ext uri="{BB962C8B-B14F-4D97-AF65-F5344CB8AC3E}">
        <p14:creationId xmlns:p14="http://schemas.microsoft.com/office/powerpoint/2010/main" val="975720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p:txBody>
          <a:bodyPr>
            <a:normAutofit/>
          </a:bodyPr>
          <a:lstStyle/>
          <a:p>
            <a:pPr lvl="0"/>
            <a:r>
              <a:rPr lang="en-US" sz="6000" dirty="0"/>
              <a:t>Course Agenda </a:t>
            </a:r>
            <a:r>
              <a:rPr lang="en-US" dirty="0"/>
              <a:t>(continued)</a:t>
            </a:r>
            <a:endParaRPr lang="en-US" sz="6000" dirty="0"/>
          </a:p>
        </p:txBody>
      </p:sp>
      <p:graphicFrame>
        <p:nvGraphicFramePr>
          <p:cNvPr id="10" name="Content Placeholder 1"/>
          <p:cNvGraphicFramePr>
            <a:graphicFrameLocks noGrp="1"/>
          </p:cNvGraphicFramePr>
          <p:nvPr>
            <p:ph sz="half" idx="10"/>
            <p:extLst>
              <p:ext uri="{D42A27DB-BD31-4B8C-83A1-F6EECF244321}">
                <p14:modId xmlns:p14="http://schemas.microsoft.com/office/powerpoint/2010/main" val="3721573578"/>
              </p:ext>
            </p:extLst>
          </p:nvPr>
        </p:nvGraphicFramePr>
        <p:xfrm>
          <a:off x="1158875" y="1811338"/>
          <a:ext cx="10037763" cy="49360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75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graphicEl>
                                              <a:dgm id="{2B7A0789-F780-5D41-82E2-6001E6082878}"/>
                                            </p:graphicEl>
                                          </p:spTgt>
                                        </p:tgtEl>
                                        <p:attrNameLst>
                                          <p:attrName>style.visibility</p:attrName>
                                        </p:attrNameLst>
                                      </p:cBhvr>
                                      <p:to>
                                        <p:strVal val="visible"/>
                                      </p:to>
                                    </p:set>
                                    <p:animEffect transition="in" filter="fade">
                                      <p:cBhvr>
                                        <p:cTn id="7" dur="500"/>
                                        <p:tgtEl>
                                          <p:spTgt spid="10">
                                            <p:graphicEl>
                                              <a:dgm id="{2B7A0789-F780-5D41-82E2-6001E6082878}"/>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graphicEl>
                                              <a:dgm id="{1858FC74-4C3B-8C4E-AD18-F4DDE5356352}"/>
                                            </p:graphicEl>
                                          </p:spTgt>
                                        </p:tgtEl>
                                        <p:attrNameLst>
                                          <p:attrName>style.visibility</p:attrName>
                                        </p:attrNameLst>
                                      </p:cBhvr>
                                      <p:to>
                                        <p:strVal val="visible"/>
                                      </p:to>
                                    </p:set>
                                    <p:animEffect transition="in" filter="fade">
                                      <p:cBhvr>
                                        <p:cTn id="10" dur="500"/>
                                        <p:tgtEl>
                                          <p:spTgt spid="10">
                                            <p:graphicEl>
                                              <a:dgm id="{1858FC74-4C3B-8C4E-AD18-F4DDE5356352}"/>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graphicEl>
                                              <a:dgm id="{81B6FAE2-23E4-4546-AD04-5A1B7DB6ED86}"/>
                                            </p:graphicEl>
                                          </p:spTgt>
                                        </p:tgtEl>
                                        <p:attrNameLst>
                                          <p:attrName>style.visibility</p:attrName>
                                        </p:attrNameLst>
                                      </p:cBhvr>
                                      <p:to>
                                        <p:strVal val="visible"/>
                                      </p:to>
                                    </p:set>
                                    <p:animEffect transition="in" filter="fade">
                                      <p:cBhvr>
                                        <p:cTn id="15" dur="500"/>
                                        <p:tgtEl>
                                          <p:spTgt spid="10">
                                            <p:graphicEl>
                                              <a:dgm id="{81B6FAE2-23E4-4546-AD04-5A1B7DB6ED86}"/>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graphicEl>
                                              <a:dgm id="{72098F93-2631-3946-8309-625790F0C226}"/>
                                            </p:graphicEl>
                                          </p:spTgt>
                                        </p:tgtEl>
                                        <p:attrNameLst>
                                          <p:attrName>style.visibility</p:attrName>
                                        </p:attrNameLst>
                                      </p:cBhvr>
                                      <p:to>
                                        <p:strVal val="visible"/>
                                      </p:to>
                                    </p:set>
                                    <p:animEffect transition="in" filter="fade">
                                      <p:cBhvr>
                                        <p:cTn id="18" dur="500"/>
                                        <p:tgtEl>
                                          <p:spTgt spid="10">
                                            <p:graphicEl>
                                              <a:dgm id="{72098F93-2631-3946-8309-625790F0C226}"/>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graphicEl>
                                              <a:dgm id="{9CC527D9-3328-1844-BDFB-663FBB123147}"/>
                                            </p:graphicEl>
                                          </p:spTgt>
                                        </p:tgtEl>
                                        <p:attrNameLst>
                                          <p:attrName>style.visibility</p:attrName>
                                        </p:attrNameLst>
                                      </p:cBhvr>
                                      <p:to>
                                        <p:strVal val="visible"/>
                                      </p:to>
                                    </p:set>
                                    <p:animEffect transition="in" filter="fade">
                                      <p:cBhvr>
                                        <p:cTn id="23" dur="500"/>
                                        <p:tgtEl>
                                          <p:spTgt spid="10">
                                            <p:graphicEl>
                                              <a:dgm id="{9CC527D9-3328-1844-BDFB-663FBB123147}"/>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graphicEl>
                                              <a:dgm id="{4C74A29A-2FB0-A14A-AD53-59D5FC2432F2}"/>
                                            </p:graphicEl>
                                          </p:spTgt>
                                        </p:tgtEl>
                                        <p:attrNameLst>
                                          <p:attrName>style.visibility</p:attrName>
                                        </p:attrNameLst>
                                      </p:cBhvr>
                                      <p:to>
                                        <p:strVal val="visible"/>
                                      </p:to>
                                    </p:set>
                                    <p:animEffect transition="in" filter="fade">
                                      <p:cBhvr>
                                        <p:cTn id="26" dur="500"/>
                                        <p:tgtEl>
                                          <p:spTgt spid="10">
                                            <p:graphicEl>
                                              <a:dgm id="{4C74A29A-2FB0-A14A-AD53-59D5FC2432F2}"/>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graphicEl>
                                              <a:dgm id="{0A3154CB-248A-C741-AF88-27F9F85BF046}"/>
                                            </p:graphicEl>
                                          </p:spTgt>
                                        </p:tgtEl>
                                        <p:attrNameLst>
                                          <p:attrName>style.visibility</p:attrName>
                                        </p:attrNameLst>
                                      </p:cBhvr>
                                      <p:to>
                                        <p:strVal val="visible"/>
                                      </p:to>
                                    </p:set>
                                    <p:animEffect transition="in" filter="fade">
                                      <p:cBhvr>
                                        <p:cTn id="31" dur="500"/>
                                        <p:tgtEl>
                                          <p:spTgt spid="10">
                                            <p:graphicEl>
                                              <a:dgm id="{0A3154CB-248A-C741-AF88-27F9F85BF046}"/>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graphicEl>
                                              <a:dgm id="{3F1BEDE9-6224-334F-8391-0198328B3E1D}"/>
                                            </p:graphicEl>
                                          </p:spTgt>
                                        </p:tgtEl>
                                        <p:attrNameLst>
                                          <p:attrName>style.visibility</p:attrName>
                                        </p:attrNameLst>
                                      </p:cBhvr>
                                      <p:to>
                                        <p:strVal val="visible"/>
                                      </p:to>
                                    </p:set>
                                    <p:animEffect transition="in" filter="fade">
                                      <p:cBhvr>
                                        <p:cTn id="34" dur="500"/>
                                        <p:tgtEl>
                                          <p:spTgt spid="10">
                                            <p:graphicEl>
                                              <a:dgm id="{3F1BEDE9-6224-334F-8391-0198328B3E1D}"/>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graphicEl>
                                              <a:dgm id="{B1F0A441-036A-4D48-A20D-78DDE49BA465}"/>
                                            </p:graphicEl>
                                          </p:spTgt>
                                        </p:tgtEl>
                                        <p:attrNameLst>
                                          <p:attrName>style.visibility</p:attrName>
                                        </p:attrNameLst>
                                      </p:cBhvr>
                                      <p:to>
                                        <p:strVal val="visible"/>
                                      </p:to>
                                    </p:set>
                                    <p:animEffect transition="in" filter="fade">
                                      <p:cBhvr>
                                        <p:cTn id="39" dur="500"/>
                                        <p:tgtEl>
                                          <p:spTgt spid="10">
                                            <p:graphicEl>
                                              <a:dgm id="{B1F0A441-036A-4D48-A20D-78DDE49BA465}"/>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graphicEl>
                                              <a:dgm id="{9056C052-B14B-C94D-8A57-3371D85E6F5D}"/>
                                            </p:graphicEl>
                                          </p:spTgt>
                                        </p:tgtEl>
                                        <p:attrNameLst>
                                          <p:attrName>style.visibility</p:attrName>
                                        </p:attrNameLst>
                                      </p:cBhvr>
                                      <p:to>
                                        <p:strVal val="visible"/>
                                      </p:to>
                                    </p:set>
                                    <p:animEffect transition="in" filter="fade">
                                      <p:cBhvr>
                                        <p:cTn id="42" dur="500"/>
                                        <p:tgtEl>
                                          <p:spTgt spid="10">
                                            <p:graphicEl>
                                              <a:dgm id="{9056C052-B14B-C94D-8A57-3371D85E6F5D}"/>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graphicEl>
                                              <a:dgm id="{72A14F80-AACE-B84B-A9E8-95CC5EE1AD32}"/>
                                            </p:graphicEl>
                                          </p:spTgt>
                                        </p:tgtEl>
                                        <p:attrNameLst>
                                          <p:attrName>style.visibility</p:attrName>
                                        </p:attrNameLst>
                                      </p:cBhvr>
                                      <p:to>
                                        <p:strVal val="visible"/>
                                      </p:to>
                                    </p:set>
                                    <p:animEffect transition="in" filter="fade">
                                      <p:cBhvr>
                                        <p:cTn id="47" dur="500"/>
                                        <p:tgtEl>
                                          <p:spTgt spid="10">
                                            <p:graphicEl>
                                              <a:dgm id="{72A14F80-AACE-B84B-A9E8-95CC5EE1AD32}"/>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
                                            <p:graphicEl>
                                              <a:dgm id="{C63EBCB4-B97C-B547-BA70-CC52993AAE0C}"/>
                                            </p:graphicEl>
                                          </p:spTgt>
                                        </p:tgtEl>
                                        <p:attrNameLst>
                                          <p:attrName>style.visibility</p:attrName>
                                        </p:attrNameLst>
                                      </p:cBhvr>
                                      <p:to>
                                        <p:strVal val="visible"/>
                                      </p:to>
                                    </p:set>
                                    <p:animEffect transition="in" filter="fade">
                                      <p:cBhvr>
                                        <p:cTn id="50" dur="500"/>
                                        <p:tgtEl>
                                          <p:spTgt spid="10">
                                            <p:graphicEl>
                                              <a:dgm id="{C63EBCB4-B97C-B547-BA70-CC52993AAE0C}"/>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0">
                                            <p:graphicEl>
                                              <a:dgm id="{67F43422-46B8-B241-9E20-1B7A41ECFDE0}"/>
                                            </p:graphicEl>
                                          </p:spTgt>
                                        </p:tgtEl>
                                        <p:attrNameLst>
                                          <p:attrName>style.visibility</p:attrName>
                                        </p:attrNameLst>
                                      </p:cBhvr>
                                      <p:to>
                                        <p:strVal val="visible"/>
                                      </p:to>
                                    </p:set>
                                    <p:animEffect transition="in" filter="fade">
                                      <p:cBhvr>
                                        <p:cTn id="55" dur="500"/>
                                        <p:tgtEl>
                                          <p:spTgt spid="10">
                                            <p:graphicEl>
                                              <a:dgm id="{67F43422-46B8-B241-9E20-1B7A41ECFDE0}"/>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
                                            <p:graphicEl>
                                              <a:dgm id="{7944D0A9-F488-3C42-8A35-97875AB9BCA2}"/>
                                            </p:graphicEl>
                                          </p:spTgt>
                                        </p:tgtEl>
                                        <p:attrNameLst>
                                          <p:attrName>style.visibility</p:attrName>
                                        </p:attrNameLst>
                                      </p:cBhvr>
                                      <p:to>
                                        <p:strVal val="visible"/>
                                      </p:to>
                                    </p:set>
                                    <p:animEffect transition="in" filter="fade">
                                      <p:cBhvr>
                                        <p:cTn id="58" dur="500"/>
                                        <p:tgtEl>
                                          <p:spTgt spid="10">
                                            <p:graphicEl>
                                              <a:dgm id="{7944D0A9-F488-3C42-8A35-97875AB9BCA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40" y="1812126"/>
            <a:ext cx="10038080" cy="4042574"/>
          </a:xfrm>
          <a:prstGeom prst="rect">
            <a:avLst/>
          </a:prstGeom>
        </p:spPr>
        <p:txBody>
          <a:bodyPr/>
          <a:lstStyle/>
          <a:p>
            <a:pPr marL="541338" indent="-541338">
              <a:buClrTx/>
              <a:buSzPct val="100000"/>
              <a:buFont typeface="+mj-lt"/>
              <a:buAutoNum type="arabicPeriod"/>
            </a:pPr>
            <a:r>
              <a:rPr lang="en-US" dirty="0"/>
              <a:t>Describe techniques for securing media (and the data it contains), including physical, logical, and administrative practices.</a:t>
            </a:r>
          </a:p>
          <a:p>
            <a:pPr marL="541338" indent="-541338">
              <a:buClrTx/>
              <a:buSzPct val="100000"/>
              <a:buFont typeface="+mj-lt"/>
              <a:buAutoNum type="arabicPeriod"/>
            </a:pPr>
            <a:r>
              <a:rPr lang="en-US" dirty="0"/>
              <a:t>List typical threats/risks associated with protecting hardware and software assets, and common practices for countering those threats/risks.</a:t>
            </a:r>
          </a:p>
        </p:txBody>
      </p:sp>
    </p:spTree>
    <p:extLst>
      <p:ext uri="{BB962C8B-B14F-4D97-AF65-F5344CB8AC3E}">
        <p14:creationId xmlns:p14="http://schemas.microsoft.com/office/powerpoint/2010/main" val="3771161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Media Management</a:t>
            </a:r>
            <a:endParaRPr lang="en-US" sz="6000" dirty="0"/>
          </a:p>
        </p:txBody>
      </p:sp>
      <p:sp>
        <p:nvSpPr>
          <p:cNvPr id="6" name="Content Placeholder 5"/>
          <p:cNvSpPr>
            <a:spLocks noGrp="1"/>
          </p:cNvSpPr>
          <p:nvPr>
            <p:ph sz="half" idx="10"/>
          </p:nvPr>
        </p:nvSpPr>
        <p:spPr>
          <a:xfrm>
            <a:off x="1158240" y="1812126"/>
            <a:ext cx="10038080" cy="4042574"/>
          </a:xfrm>
          <a:prstGeom prst="rect">
            <a:avLst/>
          </a:prstGeom>
        </p:spPr>
        <p:txBody>
          <a:bodyPr/>
          <a:lstStyle/>
          <a:p>
            <a:pPr>
              <a:spcAft>
                <a:spcPts val="600"/>
              </a:spcAft>
            </a:pPr>
            <a:r>
              <a:rPr lang="en-US" dirty="0"/>
              <a:t>Technical/logical</a:t>
            </a:r>
          </a:p>
          <a:p>
            <a:pPr>
              <a:spcAft>
                <a:spcPts val="600"/>
              </a:spcAft>
            </a:pPr>
            <a:r>
              <a:rPr lang="en-US" dirty="0"/>
              <a:t>Physical</a:t>
            </a:r>
          </a:p>
          <a:p>
            <a:pPr>
              <a:spcAft>
                <a:spcPts val="600"/>
              </a:spcAft>
            </a:pPr>
            <a:r>
              <a:rPr lang="en-US" dirty="0"/>
              <a:t>Administrative – backup policy, </a:t>
            </a:r>
          </a:p>
        </p:txBody>
      </p:sp>
    </p:spTree>
    <p:extLst>
      <p:ext uri="{BB962C8B-B14F-4D97-AF65-F5344CB8AC3E}">
        <p14:creationId xmlns:p14="http://schemas.microsoft.com/office/powerpoint/2010/main" val="3373018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2" y="559553"/>
            <a:ext cx="10996798" cy="1143000"/>
          </a:xfrm>
        </p:spPr>
        <p:txBody>
          <a:bodyPr>
            <a:noAutofit/>
          </a:bodyPr>
          <a:lstStyle/>
          <a:p>
            <a:pPr>
              <a:lnSpc>
                <a:spcPct val="110000"/>
              </a:lnSpc>
            </a:pPr>
            <a:r>
              <a:rPr lang="en-US" spc="-100" dirty="0"/>
              <a:t>Hardware and Software Asset Management</a:t>
            </a:r>
          </a:p>
        </p:txBody>
      </p:sp>
      <p:sp>
        <p:nvSpPr>
          <p:cNvPr id="8" name="Content Placeholder 2"/>
          <p:cNvSpPr txBox="1">
            <a:spLocks/>
          </p:cNvSpPr>
          <p:nvPr/>
        </p:nvSpPr>
        <p:spPr>
          <a:xfrm>
            <a:off x="1195202" y="1702553"/>
            <a:ext cx="10038080"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a:spcAft>
                <a:spcPts val="600"/>
              </a:spcAft>
            </a:pPr>
            <a:r>
              <a:rPr lang="en-US" dirty="0"/>
              <a:t>Hardware protection similar to media management</a:t>
            </a:r>
          </a:p>
          <a:p>
            <a:pPr>
              <a:spcAft>
                <a:spcPts val="600"/>
              </a:spcAft>
            </a:pPr>
            <a:r>
              <a:rPr lang="en-US" dirty="0"/>
              <a:t>Software management</a:t>
            </a:r>
          </a:p>
          <a:p>
            <a:pPr marL="590550" lvl="1"/>
            <a:r>
              <a:rPr lang="en-US" dirty="0"/>
              <a:t>Inventory and tracking</a:t>
            </a:r>
          </a:p>
          <a:p>
            <a:pPr marL="590550" lvl="1"/>
            <a:r>
              <a:rPr lang="en-US" dirty="0"/>
              <a:t>Licensing</a:t>
            </a:r>
          </a:p>
          <a:p>
            <a:pPr marL="590550" lvl="1"/>
            <a:r>
              <a:rPr lang="en-US" dirty="0"/>
              <a:t>Vulnerability scans</a:t>
            </a:r>
          </a:p>
          <a:p>
            <a:pPr marL="590550" lvl="1"/>
            <a:r>
              <a:rPr lang="en-US" dirty="0"/>
              <a:t>Patching and updating</a:t>
            </a:r>
          </a:p>
        </p:txBody>
      </p:sp>
    </p:spTree>
    <p:extLst>
      <p:ext uri="{BB962C8B-B14F-4D97-AF65-F5344CB8AC3E}">
        <p14:creationId xmlns:p14="http://schemas.microsoft.com/office/powerpoint/2010/main" val="2253578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428499" cy="1362075"/>
          </a:xfrm>
        </p:spPr>
        <p:txBody>
          <a:bodyPr/>
          <a:lstStyle/>
          <a:p>
            <a:r>
              <a:rPr lang="en-US" dirty="0"/>
              <a:t>Detective and Preventative Measures</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4</a:t>
            </a:r>
            <a:endParaRPr lang="en-US" sz="4600" dirty="0">
              <a:solidFill>
                <a:srgbClr val="006F53"/>
              </a:solidFill>
            </a:endParaRPr>
          </a:p>
        </p:txBody>
      </p:sp>
    </p:spTree>
    <p:extLst>
      <p:ext uri="{BB962C8B-B14F-4D97-AF65-F5344CB8AC3E}">
        <p14:creationId xmlns:p14="http://schemas.microsoft.com/office/powerpoint/2010/main" val="1487316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40" y="1812126"/>
            <a:ext cx="9769680" cy="4042574"/>
          </a:xfrm>
          <a:prstGeom prst="rect">
            <a:avLst/>
          </a:prstGeom>
        </p:spPr>
        <p:txBody>
          <a:bodyPr/>
          <a:lstStyle/>
          <a:p>
            <a:pPr marL="541338" indent="-541338">
              <a:buClrTx/>
              <a:buSzPct val="100000"/>
              <a:buFont typeface="+mj-lt"/>
              <a:buAutoNum type="arabicPeriod"/>
            </a:pPr>
            <a:r>
              <a:rPr lang="en-US" dirty="0"/>
              <a:t>Discuss comprehensively the common aspects of organizational security that can be tasked to third-party vendors and best practices for securing those relationships.</a:t>
            </a:r>
          </a:p>
          <a:p>
            <a:pPr marL="541338" indent="-541338">
              <a:buClrTx/>
              <a:buSzPct val="100000"/>
              <a:buFont typeface="+mj-lt"/>
              <a:buAutoNum type="arabicPeriod"/>
            </a:pPr>
            <a:r>
              <a:rPr lang="en-US" dirty="0"/>
              <a:t>Describe the benefits and challenges of common security practices including the use of sandboxing, honeypots/</a:t>
            </a:r>
            <a:r>
              <a:rPr lang="en-US" dirty="0" err="1"/>
              <a:t>honeynets</a:t>
            </a:r>
            <a:r>
              <a:rPr lang="en-US" dirty="0"/>
              <a:t>, and anti-malware solutions.</a:t>
            </a:r>
          </a:p>
        </p:txBody>
      </p:sp>
    </p:spTree>
    <p:extLst>
      <p:ext uri="{BB962C8B-B14F-4D97-AF65-F5344CB8AC3E}">
        <p14:creationId xmlns:p14="http://schemas.microsoft.com/office/powerpoint/2010/main" val="26652814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Third-Party Provided Security Services</a:t>
            </a:r>
          </a:p>
        </p:txBody>
      </p:sp>
      <p:sp>
        <p:nvSpPr>
          <p:cNvPr id="8" name="Content Placeholder 2"/>
          <p:cNvSpPr txBox="1">
            <a:spLocks/>
          </p:cNvSpPr>
          <p:nvPr/>
        </p:nvSpPr>
        <p:spPr>
          <a:xfrm>
            <a:off x="1158240" y="1707082"/>
            <a:ext cx="11033760" cy="4549202"/>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None/>
            </a:pPr>
            <a:r>
              <a:rPr lang="en-US" dirty="0"/>
              <a:t>Common third-party services:</a:t>
            </a:r>
          </a:p>
          <a:p>
            <a:r>
              <a:rPr lang="en-US" dirty="0"/>
              <a:t>Threat intelligence</a:t>
            </a:r>
          </a:p>
          <a:p>
            <a:r>
              <a:rPr lang="en-US" dirty="0"/>
              <a:t>Network monitoring</a:t>
            </a:r>
          </a:p>
          <a:p>
            <a:r>
              <a:rPr lang="en-US" dirty="0"/>
              <a:t>Physical security</a:t>
            </a:r>
          </a:p>
          <a:p>
            <a:r>
              <a:rPr lang="en-US" dirty="0"/>
              <a:t>Network management</a:t>
            </a:r>
          </a:p>
          <a:p>
            <a:r>
              <a:rPr lang="en-US" dirty="0"/>
              <a:t>Audit</a:t>
            </a:r>
          </a:p>
        </p:txBody>
      </p:sp>
    </p:spTree>
    <p:extLst>
      <p:ext uri="{BB962C8B-B14F-4D97-AF65-F5344CB8AC3E}">
        <p14:creationId xmlns:p14="http://schemas.microsoft.com/office/powerpoint/2010/main" val="3337120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9866809" cy="1143000"/>
          </a:xfrm>
        </p:spPr>
        <p:txBody>
          <a:bodyPr>
            <a:normAutofit fontScale="90000"/>
          </a:bodyPr>
          <a:lstStyle/>
          <a:p>
            <a:pPr>
              <a:lnSpc>
                <a:spcPct val="110000"/>
              </a:lnSpc>
            </a:pPr>
            <a:r>
              <a:rPr lang="en-US" dirty="0"/>
              <a:t>Third-Party Provided Security Services (continued)</a:t>
            </a:r>
          </a:p>
        </p:txBody>
      </p:sp>
      <p:sp>
        <p:nvSpPr>
          <p:cNvPr id="8" name="Content Placeholder 2"/>
          <p:cNvSpPr txBox="1">
            <a:spLocks/>
          </p:cNvSpPr>
          <p:nvPr/>
        </p:nvSpPr>
        <p:spPr>
          <a:xfrm>
            <a:off x="1241667" y="2002571"/>
            <a:ext cx="11033760" cy="4549202"/>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None/>
            </a:pPr>
            <a:r>
              <a:rPr lang="en-US" dirty="0"/>
              <a:t>Best practices for third-party arrangements:</a:t>
            </a:r>
          </a:p>
          <a:p>
            <a:r>
              <a:rPr lang="en-US" dirty="0"/>
              <a:t>Review of governance</a:t>
            </a:r>
          </a:p>
          <a:p>
            <a:r>
              <a:rPr lang="en-US" dirty="0"/>
              <a:t>Service-level agreements (SLAs)</a:t>
            </a:r>
          </a:p>
          <a:p>
            <a:r>
              <a:rPr lang="en-US" dirty="0"/>
              <a:t>Nondisclosure agreements (NDAs)</a:t>
            </a:r>
          </a:p>
          <a:p>
            <a:r>
              <a:rPr lang="en-US" dirty="0"/>
              <a:t>Insurance/bonding</a:t>
            </a:r>
          </a:p>
          <a:p>
            <a:r>
              <a:rPr lang="en-US" dirty="0"/>
              <a:t>Audit/testing</a:t>
            </a:r>
          </a:p>
          <a:p>
            <a:r>
              <a:rPr lang="en-US" dirty="0"/>
              <a:t>Strong contract language</a:t>
            </a:r>
          </a:p>
          <a:p>
            <a:r>
              <a:rPr lang="en-US" dirty="0"/>
              <a:t>Regulator approval</a:t>
            </a:r>
          </a:p>
        </p:txBody>
      </p:sp>
    </p:spTree>
    <p:extLst>
      <p:ext uri="{BB962C8B-B14F-4D97-AF65-F5344CB8AC3E}">
        <p14:creationId xmlns:p14="http://schemas.microsoft.com/office/powerpoint/2010/main" val="590832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pPr>
              <a:lnSpc>
                <a:spcPct val="110000"/>
              </a:lnSpc>
            </a:pPr>
            <a:r>
              <a:rPr lang="en-US" dirty="0"/>
              <a:t>Sandboxing</a:t>
            </a:r>
          </a:p>
        </p:txBody>
      </p:sp>
      <p:sp>
        <p:nvSpPr>
          <p:cNvPr id="8" name="Content Placeholder 2"/>
          <p:cNvSpPr txBox="1">
            <a:spLocks/>
          </p:cNvSpPr>
          <p:nvPr/>
        </p:nvSpPr>
        <p:spPr>
          <a:xfrm>
            <a:off x="1158240" y="1707082"/>
            <a:ext cx="11033760" cy="4549202"/>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a:spcAft>
                <a:spcPts val="600"/>
              </a:spcAft>
            </a:pPr>
            <a:r>
              <a:rPr lang="en-US" dirty="0"/>
              <a:t>Hardware sandboxing</a:t>
            </a:r>
          </a:p>
          <a:p>
            <a:pPr>
              <a:spcAft>
                <a:spcPts val="600"/>
              </a:spcAft>
            </a:pPr>
            <a:r>
              <a:rPr lang="en-US" dirty="0"/>
              <a:t>Software sandboxing</a:t>
            </a:r>
          </a:p>
        </p:txBody>
      </p:sp>
    </p:spTree>
    <p:extLst>
      <p:ext uri="{BB962C8B-B14F-4D97-AF65-F5344CB8AC3E}">
        <p14:creationId xmlns:p14="http://schemas.microsoft.com/office/powerpoint/2010/main" val="4317151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pPr>
              <a:lnSpc>
                <a:spcPct val="110000"/>
              </a:lnSpc>
            </a:pPr>
            <a:r>
              <a:rPr lang="en-US" dirty="0"/>
              <a:t>Honeypots/</a:t>
            </a:r>
            <a:r>
              <a:rPr lang="en-US" dirty="0" err="1"/>
              <a:t>Honeynets</a:t>
            </a:r>
            <a:endParaRPr lang="en-US" dirty="0"/>
          </a:p>
        </p:txBody>
      </p:sp>
      <p:sp>
        <p:nvSpPr>
          <p:cNvPr id="8" name="Content Placeholder 2"/>
          <p:cNvSpPr txBox="1">
            <a:spLocks/>
          </p:cNvSpPr>
          <p:nvPr/>
        </p:nvSpPr>
        <p:spPr>
          <a:xfrm>
            <a:off x="1158240" y="1707082"/>
            <a:ext cx="11033760" cy="4549202"/>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a:spcAft>
                <a:spcPts val="600"/>
              </a:spcAft>
            </a:pPr>
            <a:r>
              <a:rPr lang="en-US" dirty="0"/>
              <a:t>Purpose</a:t>
            </a:r>
          </a:p>
          <a:p>
            <a:pPr>
              <a:spcAft>
                <a:spcPts val="600"/>
              </a:spcAft>
            </a:pPr>
            <a:r>
              <a:rPr lang="en-US" dirty="0"/>
              <a:t>Placement</a:t>
            </a:r>
          </a:p>
          <a:p>
            <a:pPr>
              <a:spcAft>
                <a:spcPts val="600"/>
              </a:spcAft>
            </a:pPr>
            <a:r>
              <a:rPr lang="en-US" dirty="0"/>
              <a:t>What to avoid</a:t>
            </a:r>
          </a:p>
          <a:p>
            <a:pPr marL="658813" lvl="1"/>
            <a:r>
              <a:rPr lang="en-US" dirty="0"/>
              <a:t>Policy language</a:t>
            </a:r>
          </a:p>
          <a:p>
            <a:pPr marL="658813" lvl="1"/>
            <a:r>
              <a:rPr lang="en-US" dirty="0" err="1"/>
              <a:t>Hackback</a:t>
            </a:r>
            <a:endParaRPr lang="en-US" dirty="0"/>
          </a:p>
        </p:txBody>
      </p:sp>
    </p:spTree>
    <p:extLst>
      <p:ext uri="{BB962C8B-B14F-4D97-AF65-F5344CB8AC3E}">
        <p14:creationId xmlns:p14="http://schemas.microsoft.com/office/powerpoint/2010/main" val="13904689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pPr>
              <a:lnSpc>
                <a:spcPct val="110000"/>
              </a:lnSpc>
            </a:pPr>
            <a:r>
              <a:rPr lang="en-US" dirty="0"/>
              <a:t>Anti-Malware</a:t>
            </a:r>
          </a:p>
        </p:txBody>
      </p:sp>
      <p:sp>
        <p:nvSpPr>
          <p:cNvPr id="8" name="Content Placeholder 2"/>
          <p:cNvSpPr txBox="1">
            <a:spLocks/>
          </p:cNvSpPr>
          <p:nvPr/>
        </p:nvSpPr>
        <p:spPr>
          <a:xfrm>
            <a:off x="1158240" y="1707082"/>
            <a:ext cx="11033760" cy="4549202"/>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a:spcAft>
                <a:spcPts val="600"/>
              </a:spcAft>
            </a:pPr>
            <a:r>
              <a:rPr lang="en-US" dirty="0"/>
              <a:t>Installation location</a:t>
            </a:r>
          </a:p>
          <a:p>
            <a:pPr>
              <a:spcAft>
                <a:spcPts val="600"/>
              </a:spcAft>
            </a:pPr>
            <a:r>
              <a:rPr lang="en-US" dirty="0"/>
              <a:t>Common characteristics</a:t>
            </a:r>
          </a:p>
        </p:txBody>
      </p:sp>
    </p:spTree>
    <p:extLst>
      <p:ext uri="{BB962C8B-B14F-4D97-AF65-F5344CB8AC3E}">
        <p14:creationId xmlns:p14="http://schemas.microsoft.com/office/powerpoint/2010/main" val="118210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428499" cy="1362075"/>
          </a:xfrm>
        </p:spPr>
        <p:txBody>
          <a:bodyPr/>
          <a:lstStyle/>
          <a:p>
            <a:r>
              <a:rPr lang="en-US" dirty="0"/>
              <a:t>Security Operations</a:t>
            </a:r>
            <a:endParaRPr lang="en-US" dirty="0">
              <a:solidFill>
                <a:srgbClr val="000000"/>
              </a:solidFill>
            </a:endParaRPr>
          </a:p>
        </p:txBody>
      </p:sp>
      <p:sp>
        <p:nvSpPr>
          <p:cNvPr id="5" name="Text Placeholder 4"/>
          <p:cNvSpPr>
            <a:spLocks noGrp="1"/>
          </p:cNvSpPr>
          <p:nvPr>
            <p:ph type="body" idx="1"/>
          </p:nvPr>
        </p:nvSpPr>
        <p:spPr>
          <a:xfrm>
            <a:off x="694827" y="1530350"/>
            <a:ext cx="8428039" cy="1500188"/>
          </a:xfrm>
        </p:spPr>
        <p:txBody>
          <a:bodyPr/>
          <a:lstStyle/>
          <a:p>
            <a:r>
              <a:rPr lang="en-US" sz="4600" dirty="0">
                <a:solidFill>
                  <a:srgbClr val="006F53"/>
                </a:solidFill>
              </a:rPr>
              <a:t>Domain </a:t>
            </a:r>
            <a:r>
              <a:rPr lang="en-US" sz="4600" dirty="0"/>
              <a:t>7</a:t>
            </a:r>
            <a:endParaRPr lang="en-US" sz="4600" dirty="0">
              <a:solidFill>
                <a:srgbClr val="006F53"/>
              </a:solidFill>
            </a:endParaRPr>
          </a:p>
        </p:txBody>
      </p:sp>
    </p:spTree>
    <p:extLst>
      <p:ext uri="{BB962C8B-B14F-4D97-AF65-F5344CB8AC3E}">
        <p14:creationId xmlns:p14="http://schemas.microsoft.com/office/powerpoint/2010/main" val="38116359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428499" cy="1362075"/>
          </a:xfrm>
        </p:spPr>
        <p:txBody>
          <a:bodyPr/>
          <a:lstStyle/>
          <a:p>
            <a:r>
              <a:rPr lang="en-US" dirty="0"/>
              <a:t>Incident Management</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5</a:t>
            </a:r>
            <a:endParaRPr lang="en-US" sz="4600" dirty="0">
              <a:solidFill>
                <a:srgbClr val="006F53"/>
              </a:solidFill>
            </a:endParaRPr>
          </a:p>
        </p:txBody>
      </p:sp>
    </p:spTree>
    <p:extLst>
      <p:ext uri="{BB962C8B-B14F-4D97-AF65-F5344CB8AC3E}">
        <p14:creationId xmlns:p14="http://schemas.microsoft.com/office/powerpoint/2010/main" val="1421401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a:t>
            </a:r>
          </a:p>
        </p:txBody>
      </p:sp>
      <p:sp>
        <p:nvSpPr>
          <p:cNvPr id="6" name="Content Placeholder 5"/>
          <p:cNvSpPr>
            <a:spLocks noGrp="1"/>
          </p:cNvSpPr>
          <p:nvPr>
            <p:ph sz="half" idx="10"/>
          </p:nvPr>
        </p:nvSpPr>
        <p:spPr>
          <a:xfrm>
            <a:off x="1158241" y="1812126"/>
            <a:ext cx="10600640" cy="4042574"/>
          </a:xfrm>
          <a:prstGeom prst="rect">
            <a:avLst/>
          </a:prstGeom>
        </p:spPr>
        <p:txBody>
          <a:bodyPr/>
          <a:lstStyle/>
          <a:p>
            <a:pPr marL="541338" indent="-541338">
              <a:buClrTx/>
              <a:buSzPct val="100000"/>
              <a:buFont typeface="+mj-lt"/>
              <a:buAutoNum type="arabicPeriod"/>
            </a:pPr>
            <a:r>
              <a:rPr lang="en-US" dirty="0"/>
              <a:t>List phases of a common incident management model, and detail the benefits/challenges associated with each phase.</a:t>
            </a:r>
          </a:p>
        </p:txBody>
      </p:sp>
    </p:spTree>
    <p:extLst>
      <p:ext uri="{BB962C8B-B14F-4D97-AF65-F5344CB8AC3E}">
        <p14:creationId xmlns:p14="http://schemas.microsoft.com/office/powerpoint/2010/main" val="33214574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pPr>
              <a:lnSpc>
                <a:spcPct val="110000"/>
              </a:lnSpc>
            </a:pPr>
            <a:r>
              <a:rPr lang="en-US" dirty="0"/>
              <a:t>Incident Management</a:t>
            </a:r>
          </a:p>
        </p:txBody>
      </p:sp>
      <p:sp>
        <p:nvSpPr>
          <p:cNvPr id="8" name="Content Placeholder 2"/>
          <p:cNvSpPr txBox="1">
            <a:spLocks/>
          </p:cNvSpPr>
          <p:nvPr/>
        </p:nvSpPr>
        <p:spPr>
          <a:xfrm>
            <a:off x="1158240" y="1707082"/>
            <a:ext cx="11033760" cy="4549202"/>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None/>
            </a:pPr>
            <a:r>
              <a:rPr lang="en-US" dirty="0"/>
              <a:t>A standard approach to incident management involves these phases:</a:t>
            </a:r>
          </a:p>
          <a:p>
            <a:r>
              <a:rPr lang="en-US" dirty="0"/>
              <a:t>Detection</a:t>
            </a:r>
          </a:p>
          <a:p>
            <a:r>
              <a:rPr lang="en-US" dirty="0"/>
              <a:t>Response</a:t>
            </a:r>
          </a:p>
          <a:p>
            <a:r>
              <a:rPr lang="en-US" dirty="0"/>
              <a:t>Mitigation</a:t>
            </a:r>
          </a:p>
          <a:p>
            <a:r>
              <a:rPr lang="en-US" dirty="0"/>
              <a:t>Reporting</a:t>
            </a:r>
          </a:p>
          <a:p>
            <a:r>
              <a:rPr lang="en-US" dirty="0"/>
              <a:t>Recovery</a:t>
            </a:r>
          </a:p>
          <a:p>
            <a:r>
              <a:rPr lang="en-US" dirty="0"/>
              <a:t>Remediation</a:t>
            </a:r>
          </a:p>
          <a:p>
            <a:r>
              <a:rPr lang="en-US" dirty="0"/>
              <a:t>Lessons learned</a:t>
            </a:r>
          </a:p>
          <a:p>
            <a:endParaRPr lang="en-US" dirty="0"/>
          </a:p>
        </p:txBody>
      </p:sp>
    </p:spTree>
    <p:extLst>
      <p:ext uri="{BB962C8B-B14F-4D97-AF65-F5344CB8AC3E}">
        <p14:creationId xmlns:p14="http://schemas.microsoft.com/office/powerpoint/2010/main" val="40010058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pPr>
              <a:lnSpc>
                <a:spcPct val="110000"/>
              </a:lnSpc>
            </a:pPr>
            <a:r>
              <a:rPr lang="en-US" dirty="0"/>
              <a:t>Detection</a:t>
            </a:r>
          </a:p>
        </p:txBody>
      </p:sp>
      <p:sp>
        <p:nvSpPr>
          <p:cNvPr id="8" name="Content Placeholder 2"/>
          <p:cNvSpPr txBox="1">
            <a:spLocks/>
          </p:cNvSpPr>
          <p:nvPr/>
        </p:nvSpPr>
        <p:spPr>
          <a:xfrm>
            <a:off x="1158240" y="1707083"/>
            <a:ext cx="11033760" cy="2755986"/>
          </a:xfrm>
          <a:prstGeom prst="rect">
            <a:avLst/>
          </a:prstGeom>
        </p:spPr>
        <p:txBody>
          <a:bodyPr numCol="2"/>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a:spcAft>
                <a:spcPts val="600"/>
              </a:spcAft>
            </a:pPr>
            <a:r>
              <a:rPr lang="en-US" dirty="0"/>
              <a:t>Mechanisms:</a:t>
            </a:r>
          </a:p>
          <a:p>
            <a:pPr marL="658813" lvl="1"/>
            <a:r>
              <a:rPr lang="en-US" dirty="0"/>
              <a:t>IDS/IPS systems</a:t>
            </a:r>
          </a:p>
          <a:p>
            <a:pPr marL="658813" lvl="1"/>
            <a:r>
              <a:rPr lang="en-US" dirty="0"/>
              <a:t>Anti-malware solutions</a:t>
            </a:r>
          </a:p>
          <a:p>
            <a:pPr marL="658813" lvl="1"/>
            <a:r>
              <a:rPr lang="en-US" dirty="0"/>
              <a:t>Log analysis</a:t>
            </a:r>
          </a:p>
          <a:p>
            <a:pPr marL="658813" lvl="1"/>
            <a:r>
              <a:rPr lang="en-US" dirty="0"/>
              <a:t>Firewalls</a:t>
            </a:r>
          </a:p>
          <a:p>
            <a:pPr marL="658813" lvl="1"/>
            <a:r>
              <a:rPr lang="en-US" dirty="0"/>
              <a:t>Vulnerability scan results</a:t>
            </a:r>
          </a:p>
          <a:p>
            <a:pPr marL="658813" indent="-285750">
              <a:spcAft>
                <a:spcPts val="600"/>
              </a:spcAft>
            </a:pPr>
            <a:endParaRPr lang="en-US" dirty="0"/>
          </a:p>
          <a:p>
            <a:pPr marL="658813" lvl="1"/>
            <a:r>
              <a:rPr lang="en-US" dirty="0"/>
              <a:t>DAMs</a:t>
            </a:r>
          </a:p>
          <a:p>
            <a:pPr marL="658813" lvl="1"/>
            <a:r>
              <a:rPr lang="en-US" dirty="0"/>
              <a:t>Data leak protection/DLP tools</a:t>
            </a:r>
          </a:p>
          <a:p>
            <a:pPr marL="658813" lvl="1"/>
            <a:r>
              <a:rPr lang="en-US" dirty="0"/>
              <a:t>DRM solutions</a:t>
            </a:r>
          </a:p>
          <a:p>
            <a:pPr marL="658813" lvl="1"/>
            <a:r>
              <a:rPr lang="en-US" dirty="0"/>
              <a:t>Users</a:t>
            </a:r>
          </a:p>
        </p:txBody>
      </p:sp>
      <p:sp>
        <p:nvSpPr>
          <p:cNvPr id="4" name="Content Placeholder 2"/>
          <p:cNvSpPr txBox="1">
            <a:spLocks/>
          </p:cNvSpPr>
          <p:nvPr/>
        </p:nvSpPr>
        <p:spPr>
          <a:xfrm>
            <a:off x="1158240" y="4660584"/>
            <a:ext cx="11033760" cy="549442"/>
          </a:xfrm>
          <a:prstGeom prst="rect">
            <a:avLst/>
          </a:prstGeom>
        </p:spPr>
        <p:txBody>
          <a:bodyPr numCol="1"/>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a:spcAft>
                <a:spcPts val="600"/>
              </a:spcAft>
            </a:pPr>
            <a:r>
              <a:rPr lang="en-US" dirty="0" err="1"/>
              <a:t>Overreporting</a:t>
            </a:r>
            <a:r>
              <a:rPr lang="en-US" dirty="0"/>
              <a:t> versus underreporting</a:t>
            </a:r>
          </a:p>
        </p:txBody>
      </p:sp>
    </p:spTree>
    <p:extLst>
      <p:ext uri="{BB962C8B-B14F-4D97-AF65-F5344CB8AC3E}">
        <p14:creationId xmlns:p14="http://schemas.microsoft.com/office/powerpoint/2010/main" val="36627982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pPr>
              <a:lnSpc>
                <a:spcPct val="110000"/>
              </a:lnSpc>
            </a:pPr>
            <a:r>
              <a:rPr lang="en-US" dirty="0"/>
              <a:t>Response</a:t>
            </a:r>
          </a:p>
        </p:txBody>
      </p:sp>
      <p:sp>
        <p:nvSpPr>
          <p:cNvPr id="8" name="Content Placeholder 2"/>
          <p:cNvSpPr txBox="1">
            <a:spLocks/>
          </p:cNvSpPr>
          <p:nvPr/>
        </p:nvSpPr>
        <p:spPr>
          <a:xfrm>
            <a:off x="1158240" y="1707083"/>
            <a:ext cx="10048501" cy="2755986"/>
          </a:xfrm>
          <a:prstGeom prst="rect">
            <a:avLst/>
          </a:prstGeom>
        </p:spPr>
        <p:txBody>
          <a:bodyPr numCol="1"/>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None/>
            </a:pPr>
            <a:r>
              <a:rPr lang="en-US" dirty="0"/>
              <a:t>Determining whether the reported activity is an actual incident, including use of:</a:t>
            </a:r>
          </a:p>
          <a:p>
            <a:r>
              <a:rPr lang="en-US" dirty="0"/>
              <a:t>Other security team members</a:t>
            </a:r>
          </a:p>
          <a:p>
            <a:r>
              <a:rPr lang="en-US" dirty="0"/>
              <a:t>Personnel from other departments</a:t>
            </a:r>
          </a:p>
          <a:p>
            <a:r>
              <a:rPr lang="en-US" dirty="0"/>
              <a:t>Devices</a:t>
            </a:r>
          </a:p>
          <a:p>
            <a:r>
              <a:rPr lang="en-US" dirty="0"/>
              <a:t>Data</a:t>
            </a:r>
          </a:p>
          <a:p>
            <a:endParaRPr lang="en-US" dirty="0"/>
          </a:p>
        </p:txBody>
      </p:sp>
    </p:spTree>
    <p:extLst>
      <p:ext uri="{BB962C8B-B14F-4D97-AF65-F5344CB8AC3E}">
        <p14:creationId xmlns:p14="http://schemas.microsoft.com/office/powerpoint/2010/main" val="16086392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pPr>
              <a:lnSpc>
                <a:spcPct val="110000"/>
              </a:lnSpc>
            </a:pPr>
            <a:r>
              <a:rPr lang="en-US" dirty="0"/>
              <a:t>Mitigation</a:t>
            </a:r>
          </a:p>
        </p:txBody>
      </p:sp>
      <p:sp>
        <p:nvSpPr>
          <p:cNvPr id="8" name="Content Placeholder 2"/>
          <p:cNvSpPr txBox="1">
            <a:spLocks/>
          </p:cNvSpPr>
          <p:nvPr/>
        </p:nvSpPr>
        <p:spPr>
          <a:xfrm>
            <a:off x="1158239" y="1707083"/>
            <a:ext cx="4557199" cy="2755986"/>
          </a:xfrm>
          <a:prstGeom prst="rect">
            <a:avLst/>
          </a:prstGeom>
        </p:spPr>
        <p:txBody>
          <a:bodyPr numCol="1"/>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None/>
            </a:pPr>
            <a:r>
              <a:rPr lang="en-US" dirty="0"/>
              <a:t>These are the main variables affecting how an incident is initially addressed:</a:t>
            </a:r>
          </a:p>
          <a:p>
            <a:r>
              <a:rPr lang="en-US" dirty="0"/>
              <a:t> Time</a:t>
            </a:r>
          </a:p>
          <a:p>
            <a:r>
              <a:rPr lang="en-US" dirty="0"/>
              <a:t> Risk</a:t>
            </a:r>
          </a:p>
          <a:p>
            <a:r>
              <a:rPr lang="en-US" dirty="0"/>
              <a:t> Impact</a:t>
            </a:r>
          </a:p>
        </p:txBody>
      </p:sp>
      <p:sp>
        <p:nvSpPr>
          <p:cNvPr id="6" name="Content Placeholder 2"/>
          <p:cNvSpPr txBox="1">
            <a:spLocks/>
          </p:cNvSpPr>
          <p:nvPr/>
        </p:nvSpPr>
        <p:spPr>
          <a:xfrm>
            <a:off x="6727231" y="1725756"/>
            <a:ext cx="5039848" cy="3913769"/>
          </a:xfrm>
          <a:prstGeom prst="rect">
            <a:avLst/>
          </a:prstGeom>
        </p:spPr>
        <p:txBody>
          <a:bodyPr numCol="1"/>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None/>
            </a:pPr>
            <a:r>
              <a:rPr lang="en-US" dirty="0"/>
              <a:t>Can involve a team with members from:</a:t>
            </a:r>
          </a:p>
          <a:p>
            <a:r>
              <a:rPr lang="en-US" dirty="0"/>
              <a:t>Security practitioners </a:t>
            </a:r>
          </a:p>
          <a:p>
            <a:r>
              <a:rPr lang="en-US" dirty="0"/>
              <a:t>IT administrators/architects</a:t>
            </a:r>
          </a:p>
          <a:p>
            <a:r>
              <a:rPr lang="en-US" dirty="0"/>
              <a:t>General counsel</a:t>
            </a:r>
          </a:p>
          <a:p>
            <a:r>
              <a:rPr lang="en-US" dirty="0"/>
              <a:t>Human resources (HR)</a:t>
            </a:r>
          </a:p>
          <a:p>
            <a:r>
              <a:rPr lang="en-US" dirty="0"/>
              <a:t>Public relations</a:t>
            </a:r>
          </a:p>
          <a:p>
            <a:r>
              <a:rPr lang="en-US" dirty="0"/>
              <a:t>Management</a:t>
            </a:r>
          </a:p>
          <a:p>
            <a:endParaRPr lang="en-US" dirty="0"/>
          </a:p>
          <a:p>
            <a:endParaRPr lang="en-US" dirty="0"/>
          </a:p>
        </p:txBody>
      </p:sp>
    </p:spTree>
    <p:extLst>
      <p:ext uri="{BB962C8B-B14F-4D97-AF65-F5344CB8AC3E}">
        <p14:creationId xmlns:p14="http://schemas.microsoft.com/office/powerpoint/2010/main" val="1457768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pPr>
              <a:lnSpc>
                <a:spcPct val="110000"/>
              </a:lnSpc>
            </a:pPr>
            <a:r>
              <a:rPr lang="en-US" dirty="0"/>
              <a:t>Reporting</a:t>
            </a:r>
          </a:p>
        </p:txBody>
      </p:sp>
      <p:sp>
        <p:nvSpPr>
          <p:cNvPr id="8" name="Content Placeholder 2"/>
          <p:cNvSpPr txBox="1">
            <a:spLocks/>
          </p:cNvSpPr>
          <p:nvPr/>
        </p:nvSpPr>
        <p:spPr>
          <a:xfrm>
            <a:off x="1158239" y="1707083"/>
            <a:ext cx="9749655" cy="3745704"/>
          </a:xfrm>
          <a:prstGeom prst="rect">
            <a:avLst/>
          </a:prstGeom>
        </p:spPr>
        <p:txBody>
          <a:bodyPr numCol="1"/>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None/>
            </a:pPr>
            <a:r>
              <a:rPr lang="en-US" dirty="0"/>
              <a:t>Stakeholders:</a:t>
            </a:r>
          </a:p>
          <a:p>
            <a:r>
              <a:rPr lang="en-US" dirty="0"/>
              <a:t>Customers</a:t>
            </a:r>
          </a:p>
          <a:p>
            <a:r>
              <a:rPr lang="en-US" dirty="0"/>
              <a:t>Vendors</a:t>
            </a:r>
          </a:p>
          <a:p>
            <a:r>
              <a:rPr lang="en-US" dirty="0"/>
              <a:t>The public</a:t>
            </a:r>
          </a:p>
          <a:p>
            <a:r>
              <a:rPr lang="en-US" dirty="0"/>
              <a:t>Regulators</a:t>
            </a:r>
          </a:p>
          <a:p>
            <a:r>
              <a:rPr lang="en-US" dirty="0"/>
              <a:t>Users/employees</a:t>
            </a:r>
          </a:p>
          <a:p>
            <a:r>
              <a:rPr lang="en-US" dirty="0"/>
              <a:t>Law enforcement</a:t>
            </a:r>
          </a:p>
        </p:txBody>
      </p:sp>
    </p:spTree>
    <p:extLst>
      <p:ext uri="{BB962C8B-B14F-4D97-AF65-F5344CB8AC3E}">
        <p14:creationId xmlns:p14="http://schemas.microsoft.com/office/powerpoint/2010/main" val="14156931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pPr>
              <a:lnSpc>
                <a:spcPct val="110000"/>
              </a:lnSpc>
            </a:pPr>
            <a:r>
              <a:rPr lang="en-US" dirty="0"/>
              <a:t>Recovery</a:t>
            </a:r>
          </a:p>
        </p:txBody>
      </p:sp>
      <p:sp>
        <p:nvSpPr>
          <p:cNvPr id="8" name="Content Placeholder 2"/>
          <p:cNvSpPr txBox="1">
            <a:spLocks/>
          </p:cNvSpPr>
          <p:nvPr/>
        </p:nvSpPr>
        <p:spPr>
          <a:xfrm>
            <a:off x="1158239" y="1707083"/>
            <a:ext cx="10309992" cy="3745704"/>
          </a:xfrm>
          <a:prstGeom prst="rect">
            <a:avLst/>
          </a:prstGeom>
        </p:spPr>
        <p:txBody>
          <a:bodyPr numCol="1"/>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Often entails appreciable expense </a:t>
            </a:r>
          </a:p>
          <a:p>
            <a:r>
              <a:rPr lang="en-US" dirty="0"/>
              <a:t>All efforts made by personnel in this phase, and any interruption to personnel productivity, need to be documented and assessed financially</a:t>
            </a:r>
          </a:p>
        </p:txBody>
      </p:sp>
    </p:spTree>
    <p:extLst>
      <p:ext uri="{BB962C8B-B14F-4D97-AF65-F5344CB8AC3E}">
        <p14:creationId xmlns:p14="http://schemas.microsoft.com/office/powerpoint/2010/main" val="36415394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pPr>
              <a:lnSpc>
                <a:spcPct val="110000"/>
              </a:lnSpc>
            </a:pPr>
            <a:r>
              <a:rPr lang="en-US" dirty="0"/>
              <a:t>Remediation</a:t>
            </a:r>
          </a:p>
        </p:txBody>
      </p:sp>
      <p:sp>
        <p:nvSpPr>
          <p:cNvPr id="8" name="Content Placeholder 2"/>
          <p:cNvSpPr txBox="1">
            <a:spLocks/>
          </p:cNvSpPr>
          <p:nvPr/>
        </p:nvSpPr>
        <p:spPr>
          <a:xfrm>
            <a:off x="1158239" y="1707083"/>
            <a:ext cx="10309992" cy="3745704"/>
          </a:xfrm>
          <a:prstGeom prst="rect">
            <a:avLst/>
          </a:prstGeom>
        </p:spPr>
        <p:txBody>
          <a:bodyPr numCol="1"/>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a:spcAft>
                <a:spcPts val="600"/>
              </a:spcAft>
            </a:pPr>
            <a:r>
              <a:rPr lang="en-US" dirty="0"/>
              <a:t>Root cause analysis</a:t>
            </a:r>
          </a:p>
          <a:p>
            <a:pPr>
              <a:spcAft>
                <a:spcPts val="600"/>
              </a:spcAft>
            </a:pPr>
            <a:r>
              <a:rPr lang="en-US" dirty="0"/>
              <a:t>Senior management decides ultimate solution</a:t>
            </a:r>
          </a:p>
        </p:txBody>
      </p:sp>
    </p:spTree>
    <p:extLst>
      <p:ext uri="{BB962C8B-B14F-4D97-AF65-F5344CB8AC3E}">
        <p14:creationId xmlns:p14="http://schemas.microsoft.com/office/powerpoint/2010/main" val="42882263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pPr>
              <a:lnSpc>
                <a:spcPct val="110000"/>
              </a:lnSpc>
            </a:pPr>
            <a:r>
              <a:rPr lang="en-US" dirty="0"/>
              <a:t>Lessons Learned</a:t>
            </a:r>
          </a:p>
        </p:txBody>
      </p:sp>
      <p:sp>
        <p:nvSpPr>
          <p:cNvPr id="8" name="Content Placeholder 2"/>
          <p:cNvSpPr txBox="1">
            <a:spLocks/>
          </p:cNvSpPr>
          <p:nvPr/>
        </p:nvSpPr>
        <p:spPr>
          <a:xfrm>
            <a:off x="1158239" y="1707083"/>
            <a:ext cx="9306561" cy="3745704"/>
          </a:xfrm>
          <a:prstGeom prst="rect">
            <a:avLst/>
          </a:prstGeom>
        </p:spPr>
        <p:txBody>
          <a:bodyPr numCol="1"/>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Allows the organization to better deal with the same type of incident if it ever happens again</a:t>
            </a:r>
          </a:p>
          <a:p>
            <a:r>
              <a:rPr lang="en-US" dirty="0"/>
              <a:t>Allows the organization to improve the overall incident management process for use in all future incident management activity</a:t>
            </a:r>
          </a:p>
          <a:p>
            <a:endParaRPr lang="en-US" dirty="0"/>
          </a:p>
        </p:txBody>
      </p:sp>
    </p:spTree>
    <p:extLst>
      <p:ext uri="{BB962C8B-B14F-4D97-AF65-F5344CB8AC3E}">
        <p14:creationId xmlns:p14="http://schemas.microsoft.com/office/powerpoint/2010/main" val="1646468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58876" y="706964"/>
            <a:ext cx="8718187" cy="842991"/>
          </a:xfrm>
          <a:prstGeom prst="rect">
            <a:avLst/>
          </a:prstGeom>
          <a:noFill/>
        </p:spPr>
        <p:txBody>
          <a:bodyPr lIns="91415" tIns="45708" rIns="91415" bIns="45708" anchor="ctr" anchorCtr="0"/>
          <a:lstStyle>
            <a:lvl1pPr algn="l" defTabSz="457200" rtl="0" eaLnBrk="1" latinLnBrk="0" hangingPunct="1">
              <a:spcBef>
                <a:spcPct val="0"/>
              </a:spcBef>
              <a:buNone/>
              <a:defRPr sz="4400" kern="1200">
                <a:solidFill>
                  <a:schemeClr val="tx2"/>
                </a:solidFill>
                <a:latin typeface="+mj-lt"/>
                <a:ea typeface="+mj-ea"/>
                <a:cs typeface="+mj-cs"/>
              </a:defRPr>
            </a:lvl1pPr>
          </a:lstStyle>
          <a:p>
            <a:pPr lvl="0">
              <a:defRPr/>
            </a:pPr>
            <a:r>
              <a:rPr kumimoji="0" lang="en-US" sz="6000" b="0" i="0" u="sng" strike="noStrike" kern="1200" cap="none" spc="0" normalizeH="0" baseline="12000" noProof="0" dirty="0">
                <a:ln>
                  <a:noFill/>
                </a:ln>
                <a:solidFill>
                  <a:srgbClr val="006F53"/>
                </a:solidFill>
                <a:effectLst/>
                <a:uLnTx/>
                <a:uFill>
                  <a:solidFill>
                    <a:srgbClr val="95D600"/>
                  </a:solidFill>
                </a:uFill>
                <a:latin typeface="Open Sans Semibold"/>
                <a:cs typeface="Open Sans Semibold"/>
              </a:rPr>
              <a:t>Domain </a:t>
            </a:r>
            <a:r>
              <a:rPr lang="en-US" sz="6000" u="sng" baseline="12000" dirty="0">
                <a:solidFill>
                  <a:srgbClr val="006F53"/>
                </a:solidFill>
                <a:uFill>
                  <a:solidFill>
                    <a:srgbClr val="95D600"/>
                  </a:solidFill>
                </a:uFill>
                <a:latin typeface="Open Sans Semibold"/>
                <a:cs typeface="Open Sans Semibold"/>
              </a:rPr>
              <a:t>Objectives</a:t>
            </a:r>
            <a:endParaRPr kumimoji="0" lang="en-US" sz="6000" b="0" i="0" u="sng" strike="noStrike" kern="1200" cap="none" spc="0" normalizeH="0" baseline="12000" noProof="0" dirty="0">
              <a:ln>
                <a:noFill/>
              </a:ln>
              <a:solidFill>
                <a:srgbClr val="006F53"/>
              </a:solidFill>
              <a:effectLst/>
              <a:uLnTx/>
              <a:uFill>
                <a:solidFill>
                  <a:srgbClr val="95D600"/>
                </a:solidFill>
              </a:uFill>
              <a:latin typeface="Open Sans Semibold"/>
              <a:cs typeface="Open Sans Semibold"/>
            </a:endParaRPr>
          </a:p>
        </p:txBody>
      </p:sp>
      <p:sp>
        <p:nvSpPr>
          <p:cNvPr id="13" name="Content Placeholder 5"/>
          <p:cNvSpPr>
            <a:spLocks noGrp="1"/>
          </p:cNvSpPr>
          <p:nvPr>
            <p:ph sz="half" idx="10"/>
          </p:nvPr>
        </p:nvSpPr>
        <p:spPr>
          <a:xfrm>
            <a:off x="1158239" y="1812127"/>
            <a:ext cx="10590161" cy="4067973"/>
          </a:xfrm>
          <a:prstGeom prst="rect">
            <a:avLst/>
          </a:prstGeom>
        </p:spPr>
        <p:txBody>
          <a:bodyPr/>
          <a:lstStyle/>
          <a:p>
            <a:pPr marL="541338" indent="-541338">
              <a:buClrTx/>
              <a:buSzPct val="100000"/>
              <a:buFont typeface="+mj-lt"/>
              <a:buAutoNum type="arabicPeriod"/>
            </a:pPr>
            <a:r>
              <a:rPr lang="en-US" dirty="0"/>
              <a:t>Describe the characteristics of fundamental information security practices, such as need-to-know, job rotation, separation of duties, and least privilege.</a:t>
            </a:r>
          </a:p>
          <a:p>
            <a:pPr marL="541338" indent="-541338">
              <a:buClrTx/>
              <a:buSzPct val="100000"/>
              <a:buFont typeface="+mj-lt"/>
              <a:buAutoNum type="arabicPeriod"/>
            </a:pPr>
            <a:r>
              <a:rPr lang="en-US" dirty="0"/>
              <a:t>Differentiate between methods used to secure privileged accounts and regular user accounts.</a:t>
            </a:r>
          </a:p>
          <a:p>
            <a:pPr marL="541338" indent="-541338">
              <a:buClrTx/>
              <a:buSzPct val="100000"/>
              <a:buFont typeface="+mj-lt"/>
              <a:buAutoNum type="arabicPeriod"/>
            </a:pPr>
            <a:r>
              <a:rPr lang="en-US" dirty="0"/>
              <a:t>Describe the facets of each phase of the information lifecycle, </a:t>
            </a:r>
            <a:br>
              <a:rPr lang="en-US" dirty="0"/>
            </a:br>
            <a:r>
              <a:rPr lang="en-US" dirty="0"/>
              <a:t>in order.</a:t>
            </a:r>
          </a:p>
          <a:p>
            <a:pPr marL="541338" indent="-541338">
              <a:buClrTx/>
              <a:buSzPct val="100000"/>
              <a:buFont typeface="+mj-lt"/>
              <a:buAutoNum type="arabicPeriod"/>
            </a:pPr>
            <a:r>
              <a:rPr lang="en-US" dirty="0"/>
              <a:t>Describe the purpose and usage of a service-level agreement (SLA).</a:t>
            </a:r>
          </a:p>
          <a:p>
            <a:pPr marL="541338" indent="-541338">
              <a:buClrTx/>
              <a:buSzPct val="100000"/>
              <a:buFont typeface="+mj-lt"/>
              <a:buAutoNum type="arabicPeriod"/>
            </a:pPr>
            <a:r>
              <a:rPr lang="en-US" dirty="0"/>
              <a:t>Describe the purpose and practice of asset inventory/asset management.</a:t>
            </a:r>
          </a:p>
        </p:txBody>
      </p:sp>
    </p:spTree>
    <p:extLst>
      <p:ext uri="{BB962C8B-B14F-4D97-AF65-F5344CB8AC3E}">
        <p14:creationId xmlns:p14="http://schemas.microsoft.com/office/powerpoint/2010/main" val="29961629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428499" cy="1362075"/>
          </a:xfrm>
        </p:spPr>
        <p:txBody>
          <a:bodyPr/>
          <a:lstStyle/>
          <a:p>
            <a:r>
              <a:rPr lang="en-US" dirty="0"/>
              <a:t>Requirements for Investigation Types</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6</a:t>
            </a:r>
            <a:endParaRPr lang="en-US" sz="4600" dirty="0">
              <a:solidFill>
                <a:srgbClr val="006F53"/>
              </a:solidFill>
            </a:endParaRPr>
          </a:p>
        </p:txBody>
      </p:sp>
    </p:spTree>
    <p:extLst>
      <p:ext uri="{BB962C8B-B14F-4D97-AF65-F5344CB8AC3E}">
        <p14:creationId xmlns:p14="http://schemas.microsoft.com/office/powerpoint/2010/main" val="42668160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a:t>
            </a:r>
          </a:p>
        </p:txBody>
      </p:sp>
      <p:sp>
        <p:nvSpPr>
          <p:cNvPr id="6" name="Content Placeholder 5"/>
          <p:cNvSpPr>
            <a:spLocks noGrp="1"/>
          </p:cNvSpPr>
          <p:nvPr>
            <p:ph sz="half" idx="10"/>
          </p:nvPr>
        </p:nvSpPr>
        <p:spPr>
          <a:xfrm>
            <a:off x="1158239" y="1812126"/>
            <a:ext cx="9712299" cy="4042574"/>
          </a:xfrm>
          <a:prstGeom prst="rect">
            <a:avLst/>
          </a:prstGeom>
        </p:spPr>
        <p:txBody>
          <a:bodyPr/>
          <a:lstStyle/>
          <a:p>
            <a:pPr marL="541338" indent="-541338">
              <a:buClrTx/>
              <a:buSzPct val="100000"/>
              <a:buFont typeface="+mj-lt"/>
              <a:buAutoNum type="arabicPeriod"/>
            </a:pPr>
            <a:r>
              <a:rPr lang="en-US" dirty="0"/>
              <a:t>Describe the characteristics commonly associated with various types of investigations (administrative, civil, criminal, and regulatory), and demonstrate familiarity with popular investigatory standards. </a:t>
            </a:r>
          </a:p>
        </p:txBody>
      </p:sp>
    </p:spTree>
    <p:extLst>
      <p:ext uri="{BB962C8B-B14F-4D97-AF65-F5344CB8AC3E}">
        <p14:creationId xmlns:p14="http://schemas.microsoft.com/office/powerpoint/2010/main" val="2411724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Requirements for Investigation Types</a:t>
            </a:r>
            <a:endParaRPr lang="en-US" sz="6000" dirty="0"/>
          </a:p>
        </p:txBody>
      </p:sp>
      <p:sp>
        <p:nvSpPr>
          <p:cNvPr id="2" name="Content Placeholder 1"/>
          <p:cNvSpPr>
            <a:spLocks noGrp="1"/>
          </p:cNvSpPr>
          <p:nvPr>
            <p:ph sz="half" idx="10"/>
          </p:nvPr>
        </p:nvSpPr>
        <p:spPr/>
        <p:txBody>
          <a:bodyPr/>
          <a:lstStyle/>
          <a:p>
            <a:r>
              <a:rPr lang="en-US" dirty="0"/>
              <a:t>Administrative</a:t>
            </a:r>
          </a:p>
          <a:p>
            <a:r>
              <a:rPr lang="en-US" dirty="0"/>
              <a:t>Criminal</a:t>
            </a:r>
          </a:p>
          <a:p>
            <a:r>
              <a:rPr lang="en-US" dirty="0"/>
              <a:t>Civil</a:t>
            </a:r>
          </a:p>
          <a:p>
            <a:r>
              <a:rPr lang="en-US" dirty="0"/>
              <a:t>Regulatory</a:t>
            </a:r>
          </a:p>
          <a:p>
            <a:r>
              <a:rPr lang="en-US" dirty="0"/>
              <a:t>Industry standards</a:t>
            </a:r>
          </a:p>
          <a:p>
            <a:endParaRPr lang="en-US" dirty="0"/>
          </a:p>
          <a:p>
            <a:endParaRPr lang="en-US" dirty="0"/>
          </a:p>
        </p:txBody>
      </p:sp>
    </p:spTree>
    <p:extLst>
      <p:ext uri="{BB962C8B-B14F-4D97-AF65-F5344CB8AC3E}">
        <p14:creationId xmlns:p14="http://schemas.microsoft.com/office/powerpoint/2010/main" val="29341894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987112" cy="1362075"/>
          </a:xfrm>
        </p:spPr>
        <p:txBody>
          <a:bodyPr/>
          <a:lstStyle/>
          <a:p>
            <a:r>
              <a:rPr lang="en-US" dirty="0"/>
              <a:t>Investigations</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7</a:t>
            </a:r>
            <a:endParaRPr lang="en-US" sz="4600" dirty="0">
              <a:solidFill>
                <a:srgbClr val="006F53"/>
              </a:solidFill>
            </a:endParaRPr>
          </a:p>
        </p:txBody>
      </p:sp>
    </p:spTree>
    <p:extLst>
      <p:ext uri="{BB962C8B-B14F-4D97-AF65-F5344CB8AC3E}">
        <p14:creationId xmlns:p14="http://schemas.microsoft.com/office/powerpoint/2010/main" val="30152389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40" y="1812126"/>
            <a:ext cx="9926072" cy="4042574"/>
          </a:xfrm>
          <a:prstGeom prst="rect">
            <a:avLst/>
          </a:prstGeom>
        </p:spPr>
        <p:txBody>
          <a:bodyPr/>
          <a:lstStyle/>
          <a:p>
            <a:pPr marL="541338" indent="-541338">
              <a:buClrTx/>
              <a:buSzPct val="100000"/>
              <a:buFont typeface="+mj-lt"/>
              <a:buAutoNum type="arabicPeriod"/>
            </a:pPr>
            <a:r>
              <a:rPr lang="en-US" dirty="0"/>
              <a:t>Describe the challenges and common practices associated with evidence collection and handling, including the chain of custody.</a:t>
            </a:r>
          </a:p>
          <a:p>
            <a:pPr marL="541338" indent="-541338">
              <a:buClrTx/>
              <a:buSzPct val="100000"/>
              <a:buFont typeface="+mj-lt"/>
              <a:buAutoNum type="arabicPeriod"/>
            </a:pPr>
            <a:r>
              <a:rPr lang="en-US" dirty="0"/>
              <a:t>List the desired characteristics (for reporting purposes) of evidence.</a:t>
            </a:r>
          </a:p>
          <a:p>
            <a:pPr marL="541338" indent="-541338">
              <a:buClrTx/>
              <a:buSzPct val="100000"/>
              <a:buFont typeface="+mj-lt"/>
              <a:buAutoNum type="arabicPeriod"/>
            </a:pPr>
            <a:r>
              <a:rPr lang="en-US" dirty="0"/>
              <a:t>Describe common evidence handling techniques, including digital forensics practices.</a:t>
            </a:r>
          </a:p>
        </p:txBody>
      </p:sp>
    </p:spTree>
    <p:extLst>
      <p:ext uri="{BB962C8B-B14F-4D97-AF65-F5344CB8AC3E}">
        <p14:creationId xmlns:p14="http://schemas.microsoft.com/office/powerpoint/2010/main" val="14901024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1195201" y="559553"/>
            <a:ext cx="10559355" cy="1143000"/>
          </a:xfrm>
        </p:spPr>
        <p:txBody>
          <a:bodyPr>
            <a:normAutofit/>
          </a:bodyPr>
          <a:lstStyle/>
          <a:p>
            <a:r>
              <a:rPr lang="en-US" dirty="0"/>
              <a:t>Evidence Collection and Handling</a:t>
            </a:r>
          </a:p>
        </p:txBody>
      </p:sp>
      <p:sp>
        <p:nvSpPr>
          <p:cNvPr id="8" name="Content Placeholder 2"/>
          <p:cNvSpPr txBox="1">
            <a:spLocks/>
          </p:cNvSpPr>
          <p:nvPr/>
        </p:nvSpPr>
        <p:spPr>
          <a:xfrm>
            <a:off x="1195201" y="1702553"/>
            <a:ext cx="10038080"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None/>
            </a:pPr>
            <a:r>
              <a:rPr lang="en-US" dirty="0"/>
              <a:t>All material associated with an incident could be pertinent to an investigation and used as evidence:</a:t>
            </a:r>
          </a:p>
          <a:p>
            <a:r>
              <a:rPr lang="en-US" dirty="0"/>
              <a:t>Data that may have been compromised.</a:t>
            </a:r>
          </a:p>
          <a:p>
            <a:r>
              <a:rPr lang="en-US" dirty="0"/>
              <a:t>Systems (hardware, software, and media) that may have been compromised.</a:t>
            </a:r>
          </a:p>
          <a:p>
            <a:r>
              <a:rPr lang="en-US" dirty="0"/>
              <a:t>Data about the incident (all monitoring data from assets reviewing the data/systems that may have been compromised).</a:t>
            </a:r>
          </a:p>
          <a:p>
            <a:r>
              <a:rPr lang="en-US" dirty="0"/>
              <a:t>Information from people with knowledge of the incident.</a:t>
            </a:r>
          </a:p>
          <a:p>
            <a:r>
              <a:rPr lang="en-US" dirty="0"/>
              <a:t>Information about the incident scene.</a:t>
            </a:r>
          </a:p>
        </p:txBody>
      </p:sp>
    </p:spTree>
    <p:extLst>
      <p:ext uri="{BB962C8B-B14F-4D97-AF65-F5344CB8AC3E}">
        <p14:creationId xmlns:p14="http://schemas.microsoft.com/office/powerpoint/2010/main" val="8345531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1195201" y="559553"/>
            <a:ext cx="10591638" cy="1143000"/>
          </a:xfrm>
        </p:spPr>
        <p:txBody>
          <a:bodyPr>
            <a:normAutofit/>
          </a:bodyPr>
          <a:lstStyle/>
          <a:p>
            <a:pPr>
              <a:lnSpc>
                <a:spcPct val="110000"/>
              </a:lnSpc>
            </a:pPr>
            <a:r>
              <a:rPr lang="en-US" dirty="0"/>
              <a:t>Evidence Collection and Handling</a:t>
            </a:r>
            <a:r>
              <a:rPr lang="en-US" baseline="0" dirty="0"/>
              <a:t> </a:t>
            </a:r>
            <a:r>
              <a:rPr lang="en-US" dirty="0"/>
              <a:t>(continued)</a:t>
            </a:r>
          </a:p>
        </p:txBody>
      </p:sp>
      <p:sp>
        <p:nvSpPr>
          <p:cNvPr id="8" name="Content Placeholder 2"/>
          <p:cNvSpPr txBox="1">
            <a:spLocks/>
          </p:cNvSpPr>
          <p:nvPr/>
        </p:nvSpPr>
        <p:spPr>
          <a:xfrm>
            <a:off x="1195201" y="2099462"/>
            <a:ext cx="10038080"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None/>
            </a:pPr>
            <a:r>
              <a:rPr lang="en-US" dirty="0"/>
              <a:t>Some common practices for handling evidence that the security professional should be aware of:</a:t>
            </a:r>
          </a:p>
          <a:p>
            <a:r>
              <a:rPr lang="en-US" dirty="0"/>
              <a:t>Chain of custody</a:t>
            </a:r>
          </a:p>
          <a:p>
            <a:r>
              <a:rPr lang="en-US" dirty="0"/>
              <a:t>Copies of all data/system states</a:t>
            </a:r>
          </a:p>
          <a:p>
            <a:r>
              <a:rPr lang="en-US" dirty="0"/>
              <a:t>Analyze copies instead of originals where possible</a:t>
            </a:r>
          </a:p>
          <a:p>
            <a:r>
              <a:rPr lang="en-US" dirty="0"/>
              <a:t>Appointment of evidence custodian</a:t>
            </a:r>
          </a:p>
        </p:txBody>
      </p:sp>
    </p:spTree>
    <p:extLst>
      <p:ext uri="{BB962C8B-B14F-4D97-AF65-F5344CB8AC3E}">
        <p14:creationId xmlns:p14="http://schemas.microsoft.com/office/powerpoint/2010/main" val="33511188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1195201" y="559553"/>
            <a:ext cx="10559355" cy="1143000"/>
          </a:xfrm>
        </p:spPr>
        <p:txBody>
          <a:bodyPr>
            <a:normAutofit/>
          </a:bodyPr>
          <a:lstStyle/>
          <a:p>
            <a:pPr>
              <a:lnSpc>
                <a:spcPct val="110000"/>
              </a:lnSpc>
            </a:pPr>
            <a:r>
              <a:rPr lang="en-US" dirty="0"/>
              <a:t>Reporting and Documentation</a:t>
            </a:r>
          </a:p>
        </p:txBody>
      </p:sp>
      <p:sp>
        <p:nvSpPr>
          <p:cNvPr id="8" name="Content Placeholder 2"/>
          <p:cNvSpPr txBox="1">
            <a:spLocks/>
          </p:cNvSpPr>
          <p:nvPr/>
        </p:nvSpPr>
        <p:spPr>
          <a:xfrm>
            <a:off x="1195201" y="1702553"/>
            <a:ext cx="10038080"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None/>
            </a:pPr>
            <a:r>
              <a:rPr lang="en-US" dirty="0"/>
              <a:t>Evidence will be presented to the following:</a:t>
            </a:r>
          </a:p>
          <a:p>
            <a:r>
              <a:rPr lang="en-US" dirty="0"/>
              <a:t>Court</a:t>
            </a:r>
          </a:p>
          <a:p>
            <a:r>
              <a:rPr lang="en-US" dirty="0"/>
              <a:t>Regulators</a:t>
            </a:r>
          </a:p>
          <a:p>
            <a:r>
              <a:rPr lang="en-US" dirty="0"/>
              <a:t>Insurance adjusters</a:t>
            </a:r>
          </a:p>
          <a:p>
            <a:r>
              <a:rPr lang="en-US" dirty="0"/>
              <a:t>Investors/shareholders</a:t>
            </a:r>
          </a:p>
          <a:p>
            <a:r>
              <a:rPr lang="en-US" dirty="0"/>
              <a:t>Other stakeholders</a:t>
            </a:r>
          </a:p>
          <a:p>
            <a:endParaRPr lang="en-US" dirty="0"/>
          </a:p>
        </p:txBody>
      </p:sp>
    </p:spTree>
    <p:extLst>
      <p:ext uri="{BB962C8B-B14F-4D97-AF65-F5344CB8AC3E}">
        <p14:creationId xmlns:p14="http://schemas.microsoft.com/office/powerpoint/2010/main" val="38367190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1195201" y="559553"/>
            <a:ext cx="10996800" cy="1143000"/>
          </a:xfrm>
        </p:spPr>
        <p:txBody>
          <a:bodyPr>
            <a:normAutofit/>
          </a:bodyPr>
          <a:lstStyle/>
          <a:p>
            <a:pPr>
              <a:lnSpc>
                <a:spcPct val="110000"/>
              </a:lnSpc>
            </a:pPr>
            <a:r>
              <a:rPr lang="en-US" dirty="0"/>
              <a:t>Reporting and Documentation (continued)</a:t>
            </a:r>
          </a:p>
        </p:txBody>
      </p:sp>
      <p:sp>
        <p:nvSpPr>
          <p:cNvPr id="8" name="Content Placeholder 2"/>
          <p:cNvSpPr txBox="1">
            <a:spLocks/>
          </p:cNvSpPr>
          <p:nvPr/>
        </p:nvSpPr>
        <p:spPr>
          <a:xfrm>
            <a:off x="1195201" y="1702553"/>
            <a:ext cx="10038080"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None/>
            </a:pPr>
            <a:r>
              <a:rPr lang="en-US" dirty="0"/>
              <a:t>Evidence should adhere to these tenets:</a:t>
            </a:r>
          </a:p>
          <a:p>
            <a:r>
              <a:rPr lang="en-US" dirty="0"/>
              <a:t>Admissibility</a:t>
            </a:r>
          </a:p>
          <a:p>
            <a:r>
              <a:rPr lang="en-US" dirty="0"/>
              <a:t>Accuracy</a:t>
            </a:r>
          </a:p>
          <a:p>
            <a:r>
              <a:rPr lang="en-US" dirty="0"/>
              <a:t>Comprehensibility</a:t>
            </a:r>
          </a:p>
          <a:p>
            <a:r>
              <a:rPr lang="en-US" dirty="0"/>
              <a:t>Objectivity</a:t>
            </a:r>
          </a:p>
        </p:txBody>
      </p:sp>
    </p:spTree>
    <p:extLst>
      <p:ext uri="{BB962C8B-B14F-4D97-AF65-F5344CB8AC3E}">
        <p14:creationId xmlns:p14="http://schemas.microsoft.com/office/powerpoint/2010/main" val="9605565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1195201" y="559553"/>
            <a:ext cx="10996800" cy="1143000"/>
          </a:xfrm>
        </p:spPr>
        <p:txBody>
          <a:bodyPr>
            <a:normAutofit/>
          </a:bodyPr>
          <a:lstStyle/>
          <a:p>
            <a:pPr>
              <a:lnSpc>
                <a:spcPct val="110000"/>
              </a:lnSpc>
            </a:pPr>
            <a:r>
              <a:rPr lang="en-US" dirty="0"/>
              <a:t>Investigative Techniques</a:t>
            </a:r>
          </a:p>
        </p:txBody>
      </p:sp>
      <p:sp>
        <p:nvSpPr>
          <p:cNvPr id="8" name="Content Placeholder 2"/>
          <p:cNvSpPr txBox="1">
            <a:spLocks/>
          </p:cNvSpPr>
          <p:nvPr/>
        </p:nvSpPr>
        <p:spPr>
          <a:xfrm>
            <a:off x="1195201" y="1702553"/>
            <a:ext cx="10038080"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a:spcAft>
                <a:spcPts val="600"/>
              </a:spcAft>
            </a:pPr>
            <a:r>
              <a:rPr lang="en-US" dirty="0"/>
              <a:t>Automated capture</a:t>
            </a:r>
          </a:p>
          <a:p>
            <a:pPr>
              <a:spcAft>
                <a:spcPts val="600"/>
              </a:spcAft>
            </a:pPr>
            <a:r>
              <a:rPr lang="en-US" dirty="0"/>
              <a:t>Interviews</a:t>
            </a:r>
          </a:p>
          <a:p>
            <a:pPr>
              <a:spcAft>
                <a:spcPts val="600"/>
              </a:spcAft>
            </a:pPr>
            <a:r>
              <a:rPr lang="en-US" dirty="0"/>
              <a:t>Manual capture</a:t>
            </a:r>
          </a:p>
          <a:p>
            <a:pPr>
              <a:spcAft>
                <a:spcPts val="600"/>
              </a:spcAft>
            </a:pPr>
            <a:r>
              <a:rPr lang="en-US" dirty="0"/>
              <a:t>External requests</a:t>
            </a:r>
          </a:p>
        </p:txBody>
      </p:sp>
    </p:spTree>
    <p:extLst>
      <p:ext uri="{BB962C8B-B14F-4D97-AF65-F5344CB8AC3E}">
        <p14:creationId xmlns:p14="http://schemas.microsoft.com/office/powerpoint/2010/main" val="2774400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58876" y="706964"/>
            <a:ext cx="8718187" cy="842991"/>
          </a:xfrm>
          <a:prstGeom prst="rect">
            <a:avLst/>
          </a:prstGeom>
          <a:noFill/>
        </p:spPr>
        <p:txBody>
          <a:bodyPr lIns="91415" tIns="45708" rIns="91415" bIns="45708" anchor="ctr" anchorCtr="0"/>
          <a:lstStyle>
            <a:lvl1pPr algn="l" defTabSz="457200" rtl="0" eaLnBrk="1" latinLnBrk="0" hangingPunct="1">
              <a:spcBef>
                <a:spcPct val="0"/>
              </a:spcBef>
              <a:buNone/>
              <a:defRPr sz="4400" kern="1200">
                <a:solidFill>
                  <a:schemeClr val="tx2"/>
                </a:solidFill>
                <a:latin typeface="+mj-lt"/>
                <a:ea typeface="+mj-ea"/>
                <a:cs typeface="+mj-cs"/>
              </a:defRPr>
            </a:lvl1pPr>
          </a:lstStyle>
          <a:p>
            <a:pPr lvl="0">
              <a:defRPr/>
            </a:pPr>
            <a:r>
              <a:rPr lang="en-US" sz="6000" u="sng" baseline="12000" dirty="0">
                <a:solidFill>
                  <a:srgbClr val="006F53"/>
                </a:solidFill>
                <a:uFill>
                  <a:solidFill>
                    <a:srgbClr val="95D600"/>
                  </a:solidFill>
                </a:uFill>
                <a:latin typeface="Open Sans Semibold"/>
                <a:cs typeface="Open Sans Semibold"/>
              </a:rPr>
              <a:t>Domain Objectives (continued)</a:t>
            </a:r>
          </a:p>
        </p:txBody>
      </p:sp>
      <p:sp>
        <p:nvSpPr>
          <p:cNvPr id="13" name="Content Placeholder 5"/>
          <p:cNvSpPr>
            <a:spLocks noGrp="1"/>
          </p:cNvSpPr>
          <p:nvPr>
            <p:ph sz="half" idx="10"/>
          </p:nvPr>
        </p:nvSpPr>
        <p:spPr>
          <a:xfrm>
            <a:off x="1158239" y="1812127"/>
            <a:ext cx="10679035" cy="4067973"/>
          </a:xfrm>
          <a:prstGeom prst="rect">
            <a:avLst/>
          </a:prstGeom>
        </p:spPr>
        <p:txBody>
          <a:bodyPr/>
          <a:lstStyle/>
          <a:p>
            <a:pPr marL="541338" indent="-541338">
              <a:buClrTx/>
              <a:buSzPct val="100000"/>
              <a:buFont typeface="+mj-lt"/>
              <a:buAutoNum type="arabicPeriod" startAt="6"/>
            </a:pPr>
            <a:r>
              <a:rPr lang="en-US" dirty="0"/>
              <a:t>Detail the reasons for and use of configuration management/change management, to include the composition of a Change Management Board (CMB).</a:t>
            </a:r>
          </a:p>
          <a:p>
            <a:pPr marL="541338" indent="-541338">
              <a:buClrTx/>
              <a:buSzPct val="100000"/>
              <a:buFont typeface="+mj-lt"/>
              <a:buAutoNum type="arabicPeriod" startAt="6"/>
            </a:pPr>
            <a:r>
              <a:rPr lang="en-US" dirty="0"/>
              <a:t>List the benefits, challenges, and best ways to implement patch management.</a:t>
            </a:r>
          </a:p>
          <a:p>
            <a:pPr marL="541338" indent="-541338">
              <a:buClrTx/>
              <a:buSzPct val="100000"/>
              <a:buFont typeface="+mj-lt"/>
              <a:buAutoNum type="arabicPeriod" startAt="6"/>
            </a:pPr>
            <a:r>
              <a:rPr lang="en-US" dirty="0"/>
              <a:t>Describe techniques for securing media (and the data it contains), including physical, logical, and administrative practices.</a:t>
            </a:r>
          </a:p>
          <a:p>
            <a:pPr marL="541338" indent="-541338">
              <a:buClrTx/>
              <a:buSzPct val="100000"/>
              <a:buFont typeface="+mj-lt"/>
              <a:buAutoNum type="arabicPeriod" startAt="6"/>
            </a:pPr>
            <a:r>
              <a:rPr lang="en-US" dirty="0"/>
              <a:t>List typical threats/risks associated with protecting hardware and software assets, and common practices for countering those threats/risks.</a:t>
            </a:r>
          </a:p>
        </p:txBody>
      </p:sp>
    </p:spTree>
    <p:extLst>
      <p:ext uri="{BB962C8B-B14F-4D97-AF65-F5344CB8AC3E}">
        <p14:creationId xmlns:p14="http://schemas.microsoft.com/office/powerpoint/2010/main" val="1043552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1195201" y="559553"/>
            <a:ext cx="9387306" cy="1143000"/>
          </a:xfrm>
        </p:spPr>
        <p:txBody>
          <a:bodyPr>
            <a:normAutofit fontScale="90000"/>
          </a:bodyPr>
          <a:lstStyle/>
          <a:p>
            <a:pPr>
              <a:lnSpc>
                <a:spcPct val="110000"/>
              </a:lnSpc>
            </a:pPr>
            <a:r>
              <a:rPr lang="en-US" dirty="0"/>
              <a:t>Digital Forensics Tools, Tactics, and Procedures</a:t>
            </a:r>
          </a:p>
        </p:txBody>
      </p:sp>
      <p:sp>
        <p:nvSpPr>
          <p:cNvPr id="8" name="Content Placeholder 2"/>
          <p:cNvSpPr txBox="1">
            <a:spLocks/>
          </p:cNvSpPr>
          <p:nvPr/>
        </p:nvSpPr>
        <p:spPr>
          <a:xfrm>
            <a:off x="1195201" y="2088119"/>
            <a:ext cx="10038080"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Document everything</a:t>
            </a:r>
          </a:p>
          <a:p>
            <a:r>
              <a:rPr lang="en-US" dirty="0"/>
              <a:t>Avoid unrecorded/unintended modification</a:t>
            </a:r>
          </a:p>
          <a:p>
            <a:r>
              <a:rPr lang="en-US" dirty="0"/>
              <a:t>Collection is a sensitive process</a:t>
            </a:r>
          </a:p>
          <a:p>
            <a:r>
              <a:rPr lang="en-US" dirty="0"/>
              <a:t>No amateur involvement</a:t>
            </a:r>
          </a:p>
        </p:txBody>
      </p:sp>
    </p:spTree>
    <p:extLst>
      <p:ext uri="{BB962C8B-B14F-4D97-AF65-F5344CB8AC3E}">
        <p14:creationId xmlns:p14="http://schemas.microsoft.com/office/powerpoint/2010/main" val="40698200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1195201" y="559553"/>
            <a:ext cx="7620768" cy="1143000"/>
          </a:xfrm>
        </p:spPr>
        <p:txBody>
          <a:bodyPr>
            <a:normAutofit/>
          </a:bodyPr>
          <a:lstStyle/>
          <a:p>
            <a:pPr>
              <a:lnSpc>
                <a:spcPct val="110000"/>
              </a:lnSpc>
            </a:pPr>
            <a:r>
              <a:rPr lang="en-US" dirty="0"/>
              <a:t>CASE</a:t>
            </a:r>
          </a:p>
        </p:txBody>
      </p:sp>
      <p:pic>
        <p:nvPicPr>
          <p:cNvPr id="8" name="Picture 7" descr="case-study-green.a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876" y="627726"/>
            <a:ext cx="1048597" cy="944147"/>
          </a:xfrm>
          <a:prstGeom prst="rect">
            <a:avLst/>
          </a:prstGeom>
        </p:spPr>
      </p:pic>
      <p:pic>
        <p:nvPicPr>
          <p:cNvPr id="9" name="Picture 8" descr="JPSO_patch_rev2017 (00000002).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1201" y="1948804"/>
            <a:ext cx="3488268" cy="3791596"/>
          </a:xfrm>
          <a:prstGeom prst="rect">
            <a:avLst/>
          </a:prstGeom>
        </p:spPr>
      </p:pic>
    </p:spTree>
    <p:extLst>
      <p:ext uri="{BB962C8B-B14F-4D97-AF65-F5344CB8AC3E}">
        <p14:creationId xmlns:p14="http://schemas.microsoft.com/office/powerpoint/2010/main" val="36702473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987112" cy="1362075"/>
          </a:xfrm>
        </p:spPr>
        <p:txBody>
          <a:bodyPr/>
          <a:lstStyle/>
          <a:p>
            <a:r>
              <a:rPr lang="en-US" dirty="0"/>
              <a:t>Logging and Monitoring Activities</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8</a:t>
            </a:r>
            <a:endParaRPr lang="en-US" sz="4600" dirty="0">
              <a:solidFill>
                <a:srgbClr val="006F53"/>
              </a:solidFill>
            </a:endParaRPr>
          </a:p>
        </p:txBody>
      </p:sp>
    </p:spTree>
    <p:extLst>
      <p:ext uri="{BB962C8B-B14F-4D97-AF65-F5344CB8AC3E}">
        <p14:creationId xmlns:p14="http://schemas.microsoft.com/office/powerpoint/2010/main" val="2716983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39" y="1812126"/>
            <a:ext cx="10179247" cy="4042574"/>
          </a:xfrm>
          <a:prstGeom prst="rect">
            <a:avLst/>
          </a:prstGeom>
        </p:spPr>
        <p:txBody>
          <a:bodyPr/>
          <a:lstStyle/>
          <a:p>
            <a:pPr marL="541338" indent="-541338">
              <a:buClrTx/>
              <a:buSzPct val="100000"/>
              <a:buFont typeface="+mj-lt"/>
              <a:buAutoNum type="arabicPeriod"/>
            </a:pPr>
            <a:r>
              <a:rPr lang="en-US" dirty="0"/>
              <a:t>Name the characteristics and purpose of intrusion detection systems/intrusion prevention systems (IDS/IPS).</a:t>
            </a:r>
          </a:p>
          <a:p>
            <a:pPr marL="541338" indent="-541338">
              <a:buClrTx/>
              <a:buSzPct val="100000"/>
              <a:buFont typeface="+mj-lt"/>
              <a:buAutoNum type="arabicPeriod"/>
            </a:pPr>
            <a:r>
              <a:rPr lang="en-US" dirty="0"/>
              <a:t>Describe the purpose and challenges associated with the employment of a security information and event management (SIEM) system.</a:t>
            </a:r>
          </a:p>
          <a:p>
            <a:pPr marL="541338" indent="-541338">
              <a:buClrTx/>
              <a:buSzPct val="100000"/>
              <a:buFont typeface="+mj-lt"/>
              <a:buAutoNum type="arabicPeriod"/>
            </a:pPr>
            <a:r>
              <a:rPr lang="en-US" dirty="0"/>
              <a:t>Describe, in detail, the purpose of continuous monitoring practices and the tools currently in common use for achieving that purpose, specifically data leak protection (DLP).</a:t>
            </a:r>
          </a:p>
        </p:txBody>
      </p:sp>
    </p:spTree>
    <p:extLst>
      <p:ext uri="{BB962C8B-B14F-4D97-AF65-F5344CB8AC3E}">
        <p14:creationId xmlns:p14="http://schemas.microsoft.com/office/powerpoint/2010/main" val="2008627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9768727" cy="1143000"/>
          </a:xfrm>
        </p:spPr>
        <p:txBody>
          <a:bodyPr>
            <a:normAutofit/>
          </a:bodyPr>
          <a:lstStyle/>
          <a:p>
            <a:r>
              <a:rPr lang="en-US" dirty="0"/>
              <a:t>Intrusion Detection and Prevention</a:t>
            </a:r>
            <a:endParaRPr lang="en-US" sz="6000" dirty="0"/>
          </a:p>
        </p:txBody>
      </p:sp>
      <p:sp>
        <p:nvSpPr>
          <p:cNvPr id="2" name="Rectangle 1"/>
          <p:cNvSpPr/>
          <p:nvPr/>
        </p:nvSpPr>
        <p:spPr>
          <a:xfrm>
            <a:off x="1195201" y="1702553"/>
            <a:ext cx="10134060" cy="1848583"/>
          </a:xfrm>
          <a:prstGeom prst="rect">
            <a:avLst/>
          </a:prstGeom>
        </p:spPr>
        <p:txBody>
          <a:bodyPr wrap="square">
            <a:spAutoFit/>
          </a:bodyPr>
          <a:lstStyle/>
          <a:p>
            <a:pPr lvl="0">
              <a:spcBef>
                <a:spcPts val="525"/>
              </a:spcBef>
              <a:spcAft>
                <a:spcPts val="600"/>
              </a:spcAft>
              <a:buClr>
                <a:srgbClr val="006F52"/>
              </a:buClr>
              <a:buSzPct val="100000"/>
            </a:pPr>
            <a:r>
              <a:rPr lang="en-US" sz="2400" dirty="0">
                <a:solidFill>
                  <a:srgbClr val="000000"/>
                </a:solidFill>
                <a:latin typeface="Open Sans Semibold"/>
                <a:ea typeface="Calibri"/>
                <a:cs typeface="Open Sans Semibold"/>
                <a:sym typeface="Calibri"/>
              </a:rPr>
              <a:t>Intrusion detection system/intrusion prevention system (IDS/IPS)</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Placement</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Detection</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Tradeoffs</a:t>
            </a:r>
          </a:p>
        </p:txBody>
      </p:sp>
    </p:spTree>
    <p:extLst>
      <p:ext uri="{BB962C8B-B14F-4D97-AF65-F5344CB8AC3E}">
        <p14:creationId xmlns:p14="http://schemas.microsoft.com/office/powerpoint/2010/main" val="17330931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a:spLocks noGrp="1"/>
          </p:cNvSpPr>
          <p:nvPr>
            <p:ph type="title"/>
          </p:nvPr>
        </p:nvSpPr>
        <p:spPr>
          <a:xfrm>
            <a:off x="1195202" y="559553"/>
            <a:ext cx="9880794" cy="1143000"/>
          </a:xfrm>
        </p:spPr>
        <p:txBody>
          <a:bodyPr>
            <a:normAutofit fontScale="90000"/>
          </a:bodyPr>
          <a:lstStyle/>
          <a:p>
            <a:pPr>
              <a:lnSpc>
                <a:spcPct val="110000"/>
              </a:lnSpc>
            </a:pPr>
            <a:r>
              <a:rPr lang="en-US" dirty="0"/>
              <a:t>Security Information and Event Management (SIEM)</a:t>
            </a:r>
          </a:p>
        </p:txBody>
      </p:sp>
      <p:sp>
        <p:nvSpPr>
          <p:cNvPr id="12" name="Content Placeholder 2"/>
          <p:cNvSpPr txBox="1">
            <a:spLocks/>
          </p:cNvSpPr>
          <p:nvPr/>
        </p:nvSpPr>
        <p:spPr>
          <a:xfrm>
            <a:off x="1195201" y="2099460"/>
            <a:ext cx="10038080"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None/>
            </a:pPr>
            <a:r>
              <a:rPr lang="en-US" dirty="0"/>
              <a:t>Benefits:</a:t>
            </a:r>
          </a:p>
          <a:p>
            <a:r>
              <a:rPr lang="en-US" dirty="0"/>
              <a:t>Aggregation</a:t>
            </a:r>
          </a:p>
          <a:p>
            <a:r>
              <a:rPr lang="en-US" dirty="0"/>
              <a:t>Normalization</a:t>
            </a:r>
          </a:p>
          <a:p>
            <a:r>
              <a:rPr lang="en-US" dirty="0"/>
              <a:t>Correlation</a:t>
            </a:r>
          </a:p>
          <a:p>
            <a:r>
              <a:rPr lang="en-US" dirty="0"/>
              <a:t>Secure storage</a:t>
            </a:r>
          </a:p>
          <a:p>
            <a:r>
              <a:rPr lang="en-US" dirty="0"/>
              <a:t>Analysis</a:t>
            </a:r>
          </a:p>
          <a:p>
            <a:r>
              <a:rPr lang="en-US" dirty="0"/>
              <a:t>Reporting</a:t>
            </a:r>
          </a:p>
        </p:txBody>
      </p:sp>
    </p:spTree>
    <p:extLst>
      <p:ext uri="{BB962C8B-B14F-4D97-AF65-F5344CB8AC3E}">
        <p14:creationId xmlns:p14="http://schemas.microsoft.com/office/powerpoint/2010/main" val="6365408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Continuous Monitoring</a:t>
            </a:r>
          </a:p>
        </p:txBody>
      </p:sp>
      <p:sp>
        <p:nvSpPr>
          <p:cNvPr id="6" name="Content Placeholder 2"/>
          <p:cNvSpPr txBox="1">
            <a:spLocks/>
          </p:cNvSpPr>
          <p:nvPr/>
        </p:nvSpPr>
        <p:spPr>
          <a:xfrm>
            <a:off x="1158240" y="1832522"/>
            <a:ext cx="10038080"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Ingress monitoring</a:t>
            </a:r>
          </a:p>
          <a:p>
            <a:r>
              <a:rPr lang="en-US" dirty="0"/>
              <a:t>Egress monitoring</a:t>
            </a:r>
          </a:p>
          <a:p>
            <a:pPr marL="658813" lvl="1"/>
            <a:r>
              <a:rPr lang="en-US" dirty="0"/>
              <a:t>DLP</a:t>
            </a:r>
          </a:p>
          <a:p>
            <a:pPr marL="1020763" lvl="2" indent="-342900"/>
            <a:r>
              <a:rPr lang="en-US" dirty="0"/>
              <a:t>Detection</a:t>
            </a:r>
          </a:p>
          <a:p>
            <a:pPr marL="1020763" lvl="2" indent="-342900"/>
            <a:r>
              <a:rPr lang="en-US" dirty="0"/>
              <a:t>Deployment</a:t>
            </a:r>
          </a:p>
          <a:p>
            <a:pPr marL="1020763" lvl="2" indent="-342900"/>
            <a:r>
              <a:rPr lang="en-US" dirty="0"/>
              <a:t>Protection effort</a:t>
            </a:r>
          </a:p>
          <a:p>
            <a:pPr marL="1244600" lvl="3" defTabSz="109538"/>
            <a:r>
              <a:rPr lang="en-US" dirty="0"/>
              <a:t>Discovery</a:t>
            </a:r>
          </a:p>
          <a:p>
            <a:pPr marL="1244600" lvl="3" defTabSz="109538"/>
            <a:r>
              <a:rPr lang="en-US" dirty="0"/>
              <a:t>Monitoring</a:t>
            </a:r>
          </a:p>
          <a:p>
            <a:pPr marL="1244600" lvl="3" defTabSz="109538"/>
            <a:r>
              <a:rPr lang="en-US" dirty="0"/>
              <a:t>Enforcement</a:t>
            </a:r>
          </a:p>
        </p:txBody>
      </p:sp>
    </p:spTree>
    <p:extLst>
      <p:ext uri="{BB962C8B-B14F-4D97-AF65-F5344CB8AC3E}">
        <p14:creationId xmlns:p14="http://schemas.microsoft.com/office/powerpoint/2010/main" val="36190121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987112" cy="1362075"/>
          </a:xfrm>
        </p:spPr>
        <p:txBody>
          <a:bodyPr/>
          <a:lstStyle/>
          <a:p>
            <a:r>
              <a:rPr lang="en-US" dirty="0"/>
              <a:t>Recovery Strategies</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9</a:t>
            </a:r>
            <a:endParaRPr lang="en-US" sz="4600" dirty="0">
              <a:solidFill>
                <a:srgbClr val="006F53"/>
              </a:solidFill>
            </a:endParaRPr>
          </a:p>
        </p:txBody>
      </p:sp>
    </p:spTree>
    <p:extLst>
      <p:ext uri="{BB962C8B-B14F-4D97-AF65-F5344CB8AC3E}">
        <p14:creationId xmlns:p14="http://schemas.microsoft.com/office/powerpoint/2010/main" val="1743613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39" y="1812126"/>
            <a:ext cx="10179247" cy="4042574"/>
          </a:xfrm>
          <a:prstGeom prst="rect">
            <a:avLst/>
          </a:prstGeom>
        </p:spPr>
        <p:txBody>
          <a:bodyPr/>
          <a:lstStyle/>
          <a:p>
            <a:pPr marL="541338" indent="-541338">
              <a:buClrTx/>
              <a:buSzPct val="100000"/>
              <a:buFont typeface="+mj-lt"/>
              <a:buAutoNum type="arabicPeriod"/>
            </a:pPr>
            <a:r>
              <a:rPr lang="en-US" dirty="0"/>
              <a:t>Describe the benefits and challenges associated with various common backup strategies and techniques.</a:t>
            </a:r>
          </a:p>
          <a:p>
            <a:pPr marL="541338" indent="-541338">
              <a:buClrTx/>
              <a:buSzPct val="100000"/>
              <a:buFont typeface="+mj-lt"/>
              <a:buAutoNum type="arabicPeriod"/>
            </a:pPr>
            <a:r>
              <a:rPr lang="en-US" dirty="0"/>
              <a:t>List the characteristics of common alternate operating site strategies.</a:t>
            </a:r>
          </a:p>
          <a:p>
            <a:pPr marL="541338" indent="-541338">
              <a:buClrTx/>
              <a:buSzPct val="100000"/>
              <a:buFont typeface="+mj-lt"/>
              <a:buAutoNum type="arabicPeriod"/>
            </a:pPr>
            <a:r>
              <a:rPr lang="en-US" dirty="0"/>
              <a:t>Describe the technologies and techniques associated with high-availability environments, including differentiating between various redundant array of independent disks (RAID) levels.</a:t>
            </a:r>
          </a:p>
        </p:txBody>
      </p:sp>
    </p:spTree>
    <p:extLst>
      <p:ext uri="{BB962C8B-B14F-4D97-AF65-F5344CB8AC3E}">
        <p14:creationId xmlns:p14="http://schemas.microsoft.com/office/powerpoint/2010/main" val="32250743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9768727" cy="1143000"/>
          </a:xfrm>
        </p:spPr>
        <p:txBody>
          <a:bodyPr>
            <a:normAutofit/>
          </a:bodyPr>
          <a:lstStyle/>
          <a:p>
            <a:r>
              <a:rPr lang="en-US" dirty="0"/>
              <a:t>Backup Storage Strategies</a:t>
            </a:r>
            <a:endParaRPr lang="en-US" sz="6000" dirty="0"/>
          </a:p>
        </p:txBody>
      </p:sp>
      <p:sp>
        <p:nvSpPr>
          <p:cNvPr id="2" name="Rectangle 1"/>
          <p:cNvSpPr/>
          <p:nvPr/>
        </p:nvSpPr>
        <p:spPr>
          <a:xfrm>
            <a:off x="1195201" y="1702553"/>
            <a:ext cx="10134060" cy="3543278"/>
          </a:xfrm>
          <a:prstGeom prst="rect">
            <a:avLst/>
          </a:prstGeom>
        </p:spPr>
        <p:txBody>
          <a:bodyPr wrap="square">
            <a:spAutoFit/>
          </a:bodyPr>
          <a:lstStyle/>
          <a:p>
            <a:pPr marL="342900" lvl="0" indent="-342900">
              <a:spcBef>
                <a:spcPts val="525"/>
              </a:spcBef>
              <a:spcAft>
                <a:spcPts val="600"/>
              </a:spcAft>
              <a:buClr>
                <a:srgbClr val="006F52"/>
              </a:buClr>
              <a:buSzPct val="120000"/>
              <a:buFont typeface="Arial"/>
              <a:buChar char="•"/>
            </a:pPr>
            <a:r>
              <a:rPr lang="en-US" sz="2400" dirty="0">
                <a:solidFill>
                  <a:srgbClr val="000000"/>
                </a:solidFill>
                <a:latin typeface="Open Sans Semibold"/>
                <a:ea typeface="Calibri"/>
                <a:cs typeface="Open Sans Semibold"/>
                <a:sym typeface="Calibri"/>
              </a:rPr>
              <a:t>Onsite</a:t>
            </a:r>
          </a:p>
          <a:p>
            <a:pPr marL="342900" lvl="0" indent="-342900">
              <a:spcBef>
                <a:spcPts val="525"/>
              </a:spcBef>
              <a:spcAft>
                <a:spcPts val="600"/>
              </a:spcAft>
              <a:buClr>
                <a:srgbClr val="006F52"/>
              </a:buClr>
              <a:buSzPct val="120000"/>
              <a:buFont typeface="Arial"/>
              <a:buChar char="•"/>
            </a:pPr>
            <a:r>
              <a:rPr lang="en-US" sz="2400" dirty="0">
                <a:solidFill>
                  <a:srgbClr val="000000"/>
                </a:solidFill>
                <a:latin typeface="Open Sans Semibold"/>
                <a:ea typeface="Calibri"/>
                <a:cs typeface="Open Sans Semibold"/>
                <a:sym typeface="Calibri"/>
              </a:rPr>
              <a:t>Offsite</a:t>
            </a:r>
          </a:p>
          <a:p>
            <a:pPr marL="342900" lvl="0" indent="-342900">
              <a:spcBef>
                <a:spcPts val="525"/>
              </a:spcBef>
              <a:spcAft>
                <a:spcPts val="600"/>
              </a:spcAft>
              <a:buClr>
                <a:srgbClr val="006F52"/>
              </a:buClr>
              <a:buSzPct val="120000"/>
              <a:buFont typeface="Arial"/>
              <a:buChar char="•"/>
            </a:pPr>
            <a:r>
              <a:rPr lang="en-US" sz="2400" dirty="0">
                <a:solidFill>
                  <a:srgbClr val="000000"/>
                </a:solidFill>
                <a:latin typeface="Open Sans Semibold"/>
                <a:ea typeface="Calibri"/>
                <a:cs typeface="Open Sans Semibold"/>
                <a:sym typeface="Calibri"/>
              </a:rPr>
              <a:t>Full</a:t>
            </a:r>
          </a:p>
          <a:p>
            <a:pPr marL="342900" lvl="0" indent="-342900">
              <a:spcBef>
                <a:spcPts val="525"/>
              </a:spcBef>
              <a:spcAft>
                <a:spcPts val="600"/>
              </a:spcAft>
              <a:buClr>
                <a:srgbClr val="006F52"/>
              </a:buClr>
              <a:buSzPct val="120000"/>
              <a:buFont typeface="Arial"/>
              <a:buChar char="•"/>
            </a:pPr>
            <a:r>
              <a:rPr lang="en-US" sz="2400" dirty="0">
                <a:solidFill>
                  <a:srgbClr val="000000"/>
                </a:solidFill>
                <a:latin typeface="Open Sans Semibold"/>
                <a:ea typeface="Calibri"/>
                <a:cs typeface="Open Sans Semibold"/>
                <a:sym typeface="Calibri"/>
              </a:rPr>
              <a:t>Differential</a:t>
            </a:r>
          </a:p>
          <a:p>
            <a:pPr marL="342900" lvl="0" indent="-342900">
              <a:spcBef>
                <a:spcPts val="525"/>
              </a:spcBef>
              <a:spcAft>
                <a:spcPts val="600"/>
              </a:spcAft>
              <a:buClr>
                <a:srgbClr val="006F52"/>
              </a:buClr>
              <a:buSzPct val="120000"/>
              <a:buFont typeface="Arial"/>
              <a:buChar char="•"/>
            </a:pPr>
            <a:r>
              <a:rPr lang="en-US" sz="2400" dirty="0">
                <a:solidFill>
                  <a:srgbClr val="000000"/>
                </a:solidFill>
                <a:latin typeface="Open Sans Semibold"/>
                <a:ea typeface="Calibri"/>
                <a:cs typeface="Open Sans Semibold"/>
                <a:sym typeface="Calibri"/>
              </a:rPr>
              <a:t>Incremental</a:t>
            </a:r>
          </a:p>
          <a:p>
            <a:pPr marL="342900" lvl="0" indent="-342900">
              <a:spcBef>
                <a:spcPts val="525"/>
              </a:spcBef>
              <a:spcAft>
                <a:spcPts val="600"/>
              </a:spcAft>
              <a:buClr>
                <a:srgbClr val="006F52"/>
              </a:buClr>
              <a:buSzPct val="120000"/>
              <a:buFont typeface="Arial"/>
              <a:buChar char="•"/>
            </a:pPr>
            <a:r>
              <a:rPr lang="en-US" sz="2400" dirty="0">
                <a:solidFill>
                  <a:srgbClr val="000000"/>
                </a:solidFill>
                <a:latin typeface="Open Sans Semibold"/>
                <a:ea typeface="Calibri"/>
                <a:cs typeface="Open Sans Semibold"/>
                <a:sym typeface="Calibri"/>
              </a:rPr>
              <a:t>Versioning</a:t>
            </a:r>
          </a:p>
          <a:p>
            <a:pPr marL="342900" lvl="0" indent="-342900">
              <a:spcBef>
                <a:spcPts val="525"/>
              </a:spcBef>
              <a:spcAft>
                <a:spcPts val="600"/>
              </a:spcAft>
              <a:buClr>
                <a:srgbClr val="006F52"/>
              </a:buClr>
              <a:buSzPct val="120000"/>
              <a:buFont typeface="Arial"/>
              <a:buChar char="•"/>
            </a:pPr>
            <a:r>
              <a:rPr lang="en-US" sz="2400" dirty="0">
                <a:solidFill>
                  <a:srgbClr val="000000"/>
                </a:solidFill>
                <a:latin typeface="Open Sans Semibold"/>
                <a:ea typeface="Calibri"/>
                <a:cs typeface="Open Sans Semibold"/>
                <a:sym typeface="Calibri"/>
              </a:rPr>
              <a:t>Validation</a:t>
            </a:r>
          </a:p>
        </p:txBody>
      </p:sp>
    </p:spTree>
    <p:extLst>
      <p:ext uri="{BB962C8B-B14F-4D97-AF65-F5344CB8AC3E}">
        <p14:creationId xmlns:p14="http://schemas.microsoft.com/office/powerpoint/2010/main" val="1781267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58876" y="706964"/>
            <a:ext cx="8718187" cy="842991"/>
          </a:xfrm>
          <a:prstGeom prst="rect">
            <a:avLst/>
          </a:prstGeom>
          <a:noFill/>
        </p:spPr>
        <p:txBody>
          <a:bodyPr lIns="91415" tIns="45708" rIns="91415" bIns="45708" anchor="ctr" anchorCtr="0"/>
          <a:lstStyle>
            <a:lvl1pPr algn="l" defTabSz="457200" rtl="0" eaLnBrk="1" latinLnBrk="0" hangingPunct="1">
              <a:spcBef>
                <a:spcPct val="0"/>
              </a:spcBef>
              <a:buNone/>
              <a:defRPr sz="4400" kern="1200">
                <a:solidFill>
                  <a:schemeClr val="tx2"/>
                </a:solidFill>
                <a:latin typeface="+mj-lt"/>
                <a:ea typeface="+mj-ea"/>
                <a:cs typeface="+mj-cs"/>
              </a:defRPr>
            </a:lvl1pPr>
          </a:lstStyle>
          <a:p>
            <a:pPr lvl="0">
              <a:defRPr/>
            </a:pPr>
            <a:r>
              <a:rPr lang="en-US" sz="6000" u="sng" baseline="12000" dirty="0">
                <a:solidFill>
                  <a:srgbClr val="006F53"/>
                </a:solidFill>
                <a:uFill>
                  <a:solidFill>
                    <a:srgbClr val="95D600"/>
                  </a:solidFill>
                </a:uFill>
                <a:latin typeface="Open Sans Semibold"/>
                <a:cs typeface="Open Sans Semibold"/>
              </a:rPr>
              <a:t>Domain Objectives (continued)</a:t>
            </a:r>
          </a:p>
        </p:txBody>
      </p:sp>
      <p:sp>
        <p:nvSpPr>
          <p:cNvPr id="13" name="Content Placeholder 5"/>
          <p:cNvSpPr>
            <a:spLocks noGrp="1"/>
          </p:cNvSpPr>
          <p:nvPr>
            <p:ph sz="half" idx="10"/>
          </p:nvPr>
        </p:nvSpPr>
        <p:spPr>
          <a:xfrm>
            <a:off x="1158239" y="1812127"/>
            <a:ext cx="10938198" cy="4207673"/>
          </a:xfrm>
          <a:prstGeom prst="rect">
            <a:avLst/>
          </a:prstGeom>
        </p:spPr>
        <p:txBody>
          <a:bodyPr/>
          <a:lstStyle/>
          <a:p>
            <a:pPr marL="541338" indent="-541338">
              <a:spcBef>
                <a:spcPts val="300"/>
              </a:spcBef>
              <a:buClrTx/>
              <a:buSzPct val="100000"/>
              <a:buFont typeface="+mj-lt"/>
              <a:buAutoNum type="arabicPeriod" startAt="10"/>
            </a:pPr>
            <a:r>
              <a:rPr lang="en-US" dirty="0"/>
              <a:t>Discuss comprehensively the common aspects of organizational security that can be tasked to third-party vendors and best practices for securing those relationships.</a:t>
            </a:r>
          </a:p>
          <a:p>
            <a:pPr marL="541338" indent="-541338">
              <a:spcBef>
                <a:spcPts val="300"/>
              </a:spcBef>
              <a:buClrTx/>
              <a:buSzPct val="100000"/>
              <a:buFont typeface="+mj-lt"/>
              <a:buAutoNum type="arabicPeriod" startAt="10"/>
            </a:pPr>
            <a:r>
              <a:rPr lang="en-US" dirty="0"/>
              <a:t>Describe the benefits and challenges of common security practices including the use of sandboxing, honeypots/</a:t>
            </a:r>
            <a:r>
              <a:rPr lang="en-US" dirty="0" err="1"/>
              <a:t>honeynets</a:t>
            </a:r>
            <a:r>
              <a:rPr lang="en-US" dirty="0"/>
              <a:t>, and anti-malware solutions.</a:t>
            </a:r>
          </a:p>
          <a:p>
            <a:pPr marL="541338" indent="-541338">
              <a:spcBef>
                <a:spcPts val="300"/>
              </a:spcBef>
              <a:buClrTx/>
              <a:buSzPct val="100000"/>
              <a:buFont typeface="+mj-lt"/>
              <a:buAutoNum type="arabicPeriod" startAt="10"/>
            </a:pPr>
            <a:r>
              <a:rPr lang="en-US" dirty="0"/>
              <a:t>List phases of a common incident management model, and detail the benefits/challenges associated with each phase.</a:t>
            </a:r>
          </a:p>
          <a:p>
            <a:pPr marL="541338" indent="-541338">
              <a:spcBef>
                <a:spcPts val="300"/>
              </a:spcBef>
              <a:buClrTx/>
              <a:buSzPct val="100000"/>
              <a:buFont typeface="+mj-lt"/>
              <a:buAutoNum type="arabicPeriod" startAt="10"/>
            </a:pPr>
            <a:r>
              <a:rPr lang="en-US" dirty="0"/>
              <a:t>Describe the characteristics commonly associated with various types of investigations (administrative, civil, criminal, and regulatory), and demonstrate familiarity with popular investigatory standards. </a:t>
            </a:r>
          </a:p>
        </p:txBody>
      </p:sp>
    </p:spTree>
    <p:extLst>
      <p:ext uri="{BB962C8B-B14F-4D97-AF65-F5344CB8AC3E}">
        <p14:creationId xmlns:p14="http://schemas.microsoft.com/office/powerpoint/2010/main" val="27682177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a:spLocks noGrp="1"/>
          </p:cNvSpPr>
          <p:nvPr>
            <p:ph type="title"/>
          </p:nvPr>
        </p:nvSpPr>
        <p:spPr>
          <a:xfrm>
            <a:off x="1324982" y="559553"/>
            <a:ext cx="9880794" cy="1143000"/>
          </a:xfrm>
        </p:spPr>
        <p:txBody>
          <a:bodyPr>
            <a:normAutofit/>
          </a:bodyPr>
          <a:lstStyle/>
          <a:p>
            <a:pPr>
              <a:lnSpc>
                <a:spcPct val="110000"/>
              </a:lnSpc>
            </a:pPr>
            <a:r>
              <a:rPr lang="en-US" dirty="0"/>
              <a:t>Activity: How Many Versions?</a:t>
            </a:r>
          </a:p>
        </p:txBody>
      </p:sp>
      <p:sp>
        <p:nvSpPr>
          <p:cNvPr id="12" name="Content Placeholder 2"/>
          <p:cNvSpPr txBox="1">
            <a:spLocks/>
          </p:cNvSpPr>
          <p:nvPr/>
        </p:nvSpPr>
        <p:spPr>
          <a:xfrm>
            <a:off x="1324976" y="1684011"/>
            <a:ext cx="10038080"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None/>
            </a:pPr>
            <a:r>
              <a:rPr lang="en-US" dirty="0"/>
              <a:t>Alice is in charge of orchestrating backups for Ostrich, Inc., her midsize retail company. Employees at Ostrich work between the hours of 7:00 a.m. and 8:00 p.m. (individual employees each work eight-hour days, but they are spread across several time zones), Monday through Friday. Backups are made on Saturday night to allow for integrity checks and repetition on Sunday if the process was faulty or interrupted. Alice has decided to augment the weekly full backups with partial backups Monday through Friday, at the end of each workday, to capture data that has changed between full backups.</a:t>
            </a:r>
          </a:p>
        </p:txBody>
      </p:sp>
      <p:pic>
        <p:nvPicPr>
          <p:cNvPr id="5" name="Picture 4" descr="group-activity-green.a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62" y="868471"/>
            <a:ext cx="1067978" cy="667486"/>
          </a:xfrm>
          <a:prstGeom prst="rect">
            <a:avLst/>
          </a:prstGeom>
        </p:spPr>
      </p:pic>
    </p:spTree>
    <p:extLst>
      <p:ext uri="{BB962C8B-B14F-4D97-AF65-F5344CB8AC3E}">
        <p14:creationId xmlns:p14="http://schemas.microsoft.com/office/powerpoint/2010/main" val="9153709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0"/>
          </p:nvPr>
        </p:nvSpPr>
        <p:spPr>
          <a:xfrm>
            <a:off x="1241670" y="1812126"/>
            <a:ext cx="9393811" cy="4353560"/>
          </a:xfrm>
        </p:spPr>
        <p:txBody>
          <a:bodyPr/>
          <a:lstStyle/>
          <a:p>
            <a:pPr marL="0" indent="0">
              <a:buNone/>
            </a:pPr>
            <a:r>
              <a:rPr lang="en-US" sz="2200" b="1" dirty="0"/>
              <a:t>INSTRUCTIONS</a:t>
            </a:r>
          </a:p>
          <a:p>
            <a:pPr marL="0" indent="0">
              <a:buNone/>
            </a:pPr>
            <a:endParaRPr lang="en-US" sz="2200" dirty="0"/>
          </a:p>
          <a:p>
            <a:pPr marL="0" indent="0">
              <a:buNone/>
            </a:pPr>
            <a:r>
              <a:rPr lang="en-US" sz="2200" dirty="0"/>
              <a:t>As a group, work through the following thought problems. You have 10 minutes.</a:t>
            </a:r>
          </a:p>
          <a:p>
            <a:pPr marL="457200" indent="-457200">
              <a:buClrTx/>
              <a:buSzPct val="100000"/>
              <a:buFont typeface="+mj-lt"/>
              <a:buAutoNum type="arabicPeriod"/>
            </a:pPr>
            <a:r>
              <a:rPr lang="en-US" sz="2200" dirty="0"/>
              <a:t>If Alice opts to do differential backups during the week, which data would be captured on Wednesday night?</a:t>
            </a:r>
          </a:p>
          <a:p>
            <a:pPr marL="457200" indent="-457200">
              <a:buClrTx/>
              <a:buSzPct val="100000"/>
              <a:buFont typeface="+mj-lt"/>
              <a:buAutoNum type="arabicPeriod"/>
            </a:pPr>
            <a:r>
              <a:rPr lang="en-US" sz="2200" dirty="0"/>
              <a:t>If Alice opts to do incremental backups during the week, which data would be captured on Thursday night?</a:t>
            </a:r>
          </a:p>
          <a:p>
            <a:pPr marL="457200" indent="-457200">
              <a:buClrTx/>
              <a:buSzPct val="100000"/>
              <a:buFont typeface="+mj-lt"/>
              <a:buAutoNum type="arabicPeriod"/>
            </a:pPr>
            <a:r>
              <a:rPr lang="en-US" sz="2200" dirty="0"/>
              <a:t>If Alice opts to do differential backups during the week, and the backup copy made Tuesday night is corrupt, which data would be lost?</a:t>
            </a:r>
          </a:p>
          <a:p>
            <a:endParaRPr lang="en-US" dirty="0"/>
          </a:p>
          <a:p>
            <a:endParaRPr lang="en-US" dirty="0"/>
          </a:p>
        </p:txBody>
      </p:sp>
      <p:sp>
        <p:nvSpPr>
          <p:cNvPr id="6" name="Title 4"/>
          <p:cNvSpPr txBox="1">
            <a:spLocks/>
          </p:cNvSpPr>
          <p:nvPr/>
        </p:nvSpPr>
        <p:spPr>
          <a:xfrm>
            <a:off x="1324981" y="559553"/>
            <a:ext cx="10325151" cy="1143000"/>
          </a:xfrm>
          <a:prstGeom prst="rect">
            <a:avLst/>
          </a:prstGeom>
        </p:spPr>
        <p:txBody>
          <a:bodyPr vert="horz" lIns="91440" tIns="45720" rIns="91440" bIns="45720" rtlCol="0" anchor="ctr">
            <a:normAutofit/>
          </a:bodyPr>
          <a:lstStyle>
            <a:lvl1pPr algn="l" defTabSz="457086" rtl="0" eaLnBrk="1" latinLnBrk="0" hangingPunct="1">
              <a:spcBef>
                <a:spcPct val="0"/>
              </a:spcBef>
              <a:buNone/>
              <a:defRPr lang="en-US" sz="6000" u="sng" kern="1200" baseline="12000" dirty="0">
                <a:solidFill>
                  <a:srgbClr val="006F53"/>
                </a:solidFill>
                <a:uFill>
                  <a:solidFill>
                    <a:srgbClr val="95D600"/>
                  </a:solidFill>
                </a:uFill>
                <a:latin typeface="Open Sans Semibold"/>
                <a:ea typeface="+mj-ea"/>
                <a:cs typeface="Open Sans Semibold"/>
              </a:defRPr>
            </a:lvl1pPr>
          </a:lstStyle>
          <a:p>
            <a:pPr>
              <a:lnSpc>
                <a:spcPct val="110000"/>
              </a:lnSpc>
            </a:pPr>
            <a:r>
              <a:rPr lang="en-US" dirty="0"/>
              <a:t>Activity: How Many Versions? (continued)</a:t>
            </a:r>
          </a:p>
        </p:txBody>
      </p:sp>
      <p:pic>
        <p:nvPicPr>
          <p:cNvPr id="7" name="Picture 6" descr="group-activity-green.a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62" y="868471"/>
            <a:ext cx="1067978" cy="667486"/>
          </a:xfrm>
          <a:prstGeom prst="rect">
            <a:avLst/>
          </a:prstGeom>
        </p:spPr>
      </p:pic>
    </p:spTree>
    <p:extLst>
      <p:ext uri="{BB962C8B-B14F-4D97-AF65-F5344CB8AC3E}">
        <p14:creationId xmlns:p14="http://schemas.microsoft.com/office/powerpoint/2010/main" val="25702444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0"/>
          </p:nvPr>
        </p:nvSpPr>
        <p:spPr>
          <a:xfrm>
            <a:off x="1241670" y="1812126"/>
            <a:ext cx="10038080" cy="4353560"/>
          </a:xfrm>
        </p:spPr>
        <p:txBody>
          <a:bodyPr/>
          <a:lstStyle/>
          <a:p>
            <a:pPr marL="0" indent="0">
              <a:buNone/>
            </a:pPr>
            <a:r>
              <a:rPr lang="en-US" sz="2200" b="1" dirty="0"/>
              <a:t>ANSWERS</a:t>
            </a:r>
          </a:p>
          <a:p>
            <a:pPr marL="0" indent="0">
              <a:buNone/>
            </a:pPr>
            <a:endParaRPr lang="en-US" sz="2200" b="1" dirty="0"/>
          </a:p>
          <a:p>
            <a:pPr marL="457200" indent="-457200">
              <a:buClrTx/>
              <a:buSzPct val="100000"/>
              <a:buFont typeface="+mj-lt"/>
              <a:buAutoNum type="arabicPeriod"/>
            </a:pPr>
            <a:r>
              <a:rPr lang="en-US" sz="2200" dirty="0"/>
              <a:t>All data created/modified during the workdays of Monday, Tuesday, and Wednesday.</a:t>
            </a:r>
          </a:p>
          <a:p>
            <a:pPr marL="457200" indent="-457200">
              <a:buClrTx/>
              <a:buSzPct val="100000"/>
              <a:buFont typeface="+mj-lt"/>
              <a:buAutoNum type="arabicPeriod"/>
            </a:pPr>
            <a:r>
              <a:rPr lang="en-US" sz="2200" dirty="0"/>
              <a:t>All data created/modified during the workday Thursday.</a:t>
            </a:r>
          </a:p>
          <a:p>
            <a:pPr marL="457200" indent="-457200">
              <a:buClrTx/>
              <a:buSzPct val="100000"/>
              <a:buFont typeface="+mj-lt"/>
              <a:buAutoNum type="arabicPeriod"/>
            </a:pPr>
            <a:r>
              <a:rPr lang="en-US" sz="2200" dirty="0"/>
              <a:t>All data created/modified during the workdays Monday and Tuesday.</a:t>
            </a:r>
          </a:p>
          <a:p>
            <a:endParaRPr lang="en-US" dirty="0"/>
          </a:p>
          <a:p>
            <a:endParaRPr lang="en-US" dirty="0"/>
          </a:p>
        </p:txBody>
      </p:sp>
      <p:sp>
        <p:nvSpPr>
          <p:cNvPr id="8" name="Title 4"/>
          <p:cNvSpPr txBox="1">
            <a:spLocks/>
          </p:cNvSpPr>
          <p:nvPr/>
        </p:nvSpPr>
        <p:spPr>
          <a:xfrm>
            <a:off x="1324981" y="559553"/>
            <a:ext cx="10325151" cy="1143000"/>
          </a:xfrm>
          <a:prstGeom prst="rect">
            <a:avLst/>
          </a:prstGeom>
        </p:spPr>
        <p:txBody>
          <a:bodyPr vert="horz" lIns="91440" tIns="45720" rIns="91440" bIns="45720" rtlCol="0" anchor="ctr">
            <a:normAutofit/>
          </a:bodyPr>
          <a:lstStyle>
            <a:lvl1pPr algn="l" defTabSz="457086" rtl="0" eaLnBrk="1" latinLnBrk="0" hangingPunct="1">
              <a:spcBef>
                <a:spcPct val="0"/>
              </a:spcBef>
              <a:buNone/>
              <a:defRPr lang="en-US" sz="6000" u="sng" kern="1200" baseline="12000" dirty="0">
                <a:solidFill>
                  <a:srgbClr val="006F53"/>
                </a:solidFill>
                <a:uFill>
                  <a:solidFill>
                    <a:srgbClr val="95D600"/>
                  </a:solidFill>
                </a:uFill>
                <a:latin typeface="Open Sans Semibold"/>
                <a:ea typeface="+mj-ea"/>
                <a:cs typeface="Open Sans Semibold"/>
              </a:defRPr>
            </a:lvl1pPr>
          </a:lstStyle>
          <a:p>
            <a:pPr>
              <a:lnSpc>
                <a:spcPct val="110000"/>
              </a:lnSpc>
            </a:pPr>
            <a:r>
              <a:rPr lang="en-US" dirty="0"/>
              <a:t>Activity: How Many Versions? (continued)</a:t>
            </a:r>
          </a:p>
        </p:txBody>
      </p:sp>
      <p:pic>
        <p:nvPicPr>
          <p:cNvPr id="9" name="Picture 8" descr="group-activity-green.a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62" y="868471"/>
            <a:ext cx="1067978" cy="667486"/>
          </a:xfrm>
          <a:prstGeom prst="rect">
            <a:avLst/>
          </a:prstGeom>
        </p:spPr>
      </p:pic>
    </p:spTree>
    <p:extLst>
      <p:ext uri="{BB962C8B-B14F-4D97-AF65-F5344CB8AC3E}">
        <p14:creationId xmlns:p14="http://schemas.microsoft.com/office/powerpoint/2010/main" val="13310246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a:spLocks noGrp="1"/>
          </p:cNvSpPr>
          <p:nvPr>
            <p:ph type="title"/>
          </p:nvPr>
        </p:nvSpPr>
        <p:spPr/>
        <p:txBody>
          <a:bodyPr>
            <a:normAutofit/>
          </a:bodyPr>
          <a:lstStyle/>
          <a:p>
            <a:pPr>
              <a:lnSpc>
                <a:spcPct val="110000"/>
              </a:lnSpc>
            </a:pPr>
            <a:r>
              <a:rPr lang="en-US" dirty="0"/>
              <a:t>Recovery Site Strategies</a:t>
            </a:r>
          </a:p>
        </p:txBody>
      </p:sp>
      <p:sp>
        <p:nvSpPr>
          <p:cNvPr id="3" name="Content Placeholder 2"/>
          <p:cNvSpPr>
            <a:spLocks noGrp="1"/>
          </p:cNvSpPr>
          <p:nvPr>
            <p:ph sz="half" idx="10"/>
          </p:nvPr>
        </p:nvSpPr>
        <p:spPr>
          <a:xfrm>
            <a:off x="1158239" y="1812126"/>
            <a:ext cx="9747653" cy="4353560"/>
          </a:xfrm>
        </p:spPr>
        <p:txBody>
          <a:bodyPr/>
          <a:lstStyle/>
          <a:p>
            <a:r>
              <a:rPr lang="en-US"/>
              <a:t>Redundant</a:t>
            </a:r>
            <a:endParaRPr lang="en-US" dirty="0"/>
          </a:p>
          <a:p>
            <a:r>
              <a:rPr lang="en-US" dirty="0"/>
              <a:t>Hot</a:t>
            </a:r>
          </a:p>
          <a:p>
            <a:r>
              <a:rPr lang="en-US" dirty="0"/>
              <a:t>Warm</a:t>
            </a:r>
          </a:p>
          <a:p>
            <a:r>
              <a:rPr lang="en-US" dirty="0"/>
              <a:t>Cold</a:t>
            </a:r>
          </a:p>
          <a:p>
            <a:r>
              <a:rPr lang="en-US" dirty="0"/>
              <a:t>Mobile</a:t>
            </a:r>
          </a:p>
          <a:p>
            <a:r>
              <a:rPr lang="en-US" dirty="0"/>
              <a:t>Cloud</a:t>
            </a:r>
          </a:p>
          <a:p>
            <a:r>
              <a:rPr lang="en-US" dirty="0"/>
              <a:t>Joint operating agreement (JOA)/memorandum of understanding (MOU)</a:t>
            </a:r>
          </a:p>
          <a:p>
            <a:endParaRPr lang="en-US" dirty="0"/>
          </a:p>
          <a:p>
            <a:endParaRPr lang="en-US" dirty="0"/>
          </a:p>
          <a:p>
            <a:endParaRPr lang="en-US" dirty="0"/>
          </a:p>
        </p:txBody>
      </p:sp>
    </p:spTree>
    <p:extLst>
      <p:ext uri="{BB962C8B-B14F-4D97-AF65-F5344CB8AC3E}">
        <p14:creationId xmlns:p14="http://schemas.microsoft.com/office/powerpoint/2010/main" val="40502817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a:spLocks noGrp="1"/>
          </p:cNvSpPr>
          <p:nvPr>
            <p:ph type="title"/>
          </p:nvPr>
        </p:nvSpPr>
        <p:spPr>
          <a:xfrm>
            <a:off x="1195202" y="559553"/>
            <a:ext cx="9880794" cy="1143000"/>
          </a:xfrm>
        </p:spPr>
        <p:txBody>
          <a:bodyPr>
            <a:normAutofit/>
          </a:bodyPr>
          <a:lstStyle/>
          <a:p>
            <a:pPr>
              <a:lnSpc>
                <a:spcPct val="110000"/>
              </a:lnSpc>
            </a:pPr>
            <a:r>
              <a:rPr lang="en-US" dirty="0"/>
              <a:t>Multiple Processing Sites</a:t>
            </a:r>
          </a:p>
        </p:txBody>
      </p:sp>
      <p:sp>
        <p:nvSpPr>
          <p:cNvPr id="12" name="Content Placeholder 2"/>
          <p:cNvSpPr txBox="1">
            <a:spLocks/>
          </p:cNvSpPr>
          <p:nvPr/>
        </p:nvSpPr>
        <p:spPr>
          <a:xfrm>
            <a:off x="1195201" y="1702553"/>
            <a:ext cx="10038080"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a:spcAft>
                <a:spcPts val="600"/>
              </a:spcAft>
            </a:pPr>
            <a:r>
              <a:rPr lang="en-US" dirty="0"/>
              <a:t>Some organizations that seek to minimize downtime and enhance BCDR capabilities utilize multiple processing sites to obviate the effects of an impact to any single site. </a:t>
            </a:r>
          </a:p>
          <a:p>
            <a:pPr>
              <a:spcAft>
                <a:spcPts val="600"/>
              </a:spcAft>
            </a:pPr>
            <a:r>
              <a:rPr lang="en-US" dirty="0"/>
              <a:t>This can be perceived as a JOA/MOU between internal bodies within the organization.</a:t>
            </a:r>
          </a:p>
          <a:p>
            <a:pPr>
              <a:spcAft>
                <a:spcPts val="600"/>
              </a:spcAft>
            </a:pPr>
            <a:r>
              <a:rPr lang="en-US" dirty="0"/>
              <a:t>Geographically separated branches can serve as alternate production sites for each other in the event of a contingency. </a:t>
            </a:r>
          </a:p>
        </p:txBody>
      </p:sp>
    </p:spTree>
    <p:extLst>
      <p:ext uri="{BB962C8B-B14F-4D97-AF65-F5344CB8AC3E}">
        <p14:creationId xmlns:p14="http://schemas.microsoft.com/office/powerpoint/2010/main" val="14301829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fontScale="90000"/>
          </a:bodyPr>
          <a:lstStyle/>
          <a:p>
            <a:pPr>
              <a:lnSpc>
                <a:spcPct val="110000"/>
              </a:lnSpc>
            </a:pPr>
            <a:r>
              <a:rPr lang="en-US" dirty="0"/>
              <a:t>System Resilience, High Availability, Quality of Service (</a:t>
            </a:r>
            <a:r>
              <a:rPr lang="en-US" dirty="0" err="1"/>
              <a:t>QoS</a:t>
            </a:r>
            <a:r>
              <a:rPr lang="en-US" dirty="0"/>
              <a:t>), and Fault Tolerance </a:t>
            </a:r>
          </a:p>
        </p:txBody>
      </p:sp>
      <p:sp>
        <p:nvSpPr>
          <p:cNvPr id="6" name="Content Placeholder 2"/>
          <p:cNvSpPr txBox="1">
            <a:spLocks/>
          </p:cNvSpPr>
          <p:nvPr/>
        </p:nvSpPr>
        <p:spPr>
          <a:xfrm>
            <a:off x="1158240" y="2104686"/>
            <a:ext cx="10038080"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a:spcAft>
                <a:spcPts val="600"/>
              </a:spcAft>
            </a:pPr>
            <a:r>
              <a:rPr lang="en-US" dirty="0"/>
              <a:t>Sufficient spare components</a:t>
            </a:r>
          </a:p>
          <a:p>
            <a:pPr>
              <a:spcAft>
                <a:spcPts val="600"/>
              </a:spcAft>
            </a:pPr>
            <a:r>
              <a:rPr lang="en-US" dirty="0"/>
              <a:t>Clustering</a:t>
            </a:r>
          </a:p>
          <a:p>
            <a:pPr>
              <a:spcAft>
                <a:spcPts val="600"/>
              </a:spcAft>
            </a:pPr>
            <a:r>
              <a:rPr lang="en-US" dirty="0"/>
              <a:t>Power</a:t>
            </a:r>
          </a:p>
          <a:p>
            <a:pPr>
              <a:spcAft>
                <a:spcPts val="600"/>
              </a:spcAft>
            </a:pPr>
            <a:r>
              <a:rPr lang="en-US" dirty="0"/>
              <a:t>RAID</a:t>
            </a:r>
          </a:p>
          <a:p>
            <a:pPr>
              <a:spcAft>
                <a:spcPts val="600"/>
              </a:spcAft>
            </a:pPr>
            <a:r>
              <a:rPr lang="en-US" dirty="0"/>
              <a:t>Centralized data storage:</a:t>
            </a:r>
          </a:p>
          <a:p>
            <a:pPr lvl="1"/>
            <a:r>
              <a:rPr lang="en-US" dirty="0"/>
              <a:t>Storage area network (SAN)</a:t>
            </a:r>
          </a:p>
          <a:p>
            <a:pPr lvl="1"/>
            <a:r>
              <a:rPr lang="en-US" dirty="0"/>
              <a:t>Network-attached storage (NAS)</a:t>
            </a:r>
          </a:p>
        </p:txBody>
      </p:sp>
    </p:spTree>
    <p:extLst>
      <p:ext uri="{BB962C8B-B14F-4D97-AF65-F5344CB8AC3E}">
        <p14:creationId xmlns:p14="http://schemas.microsoft.com/office/powerpoint/2010/main" val="37787998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987112" cy="1362075"/>
          </a:xfrm>
        </p:spPr>
        <p:txBody>
          <a:bodyPr/>
          <a:lstStyle/>
          <a:p>
            <a:r>
              <a:rPr lang="en-US" dirty="0"/>
              <a:t>Disaster Recovery Processes</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10</a:t>
            </a:r>
            <a:endParaRPr lang="en-US" sz="4600" dirty="0">
              <a:solidFill>
                <a:srgbClr val="006F53"/>
              </a:solidFill>
            </a:endParaRPr>
          </a:p>
        </p:txBody>
      </p:sp>
    </p:spTree>
    <p:extLst>
      <p:ext uri="{BB962C8B-B14F-4D97-AF65-F5344CB8AC3E}">
        <p14:creationId xmlns:p14="http://schemas.microsoft.com/office/powerpoint/2010/main" val="39465648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40" y="1812126"/>
            <a:ext cx="10347348" cy="4042574"/>
          </a:xfrm>
          <a:prstGeom prst="rect">
            <a:avLst/>
          </a:prstGeom>
        </p:spPr>
        <p:txBody>
          <a:bodyPr/>
          <a:lstStyle/>
          <a:p>
            <a:pPr marL="541338" indent="-541338">
              <a:buClrTx/>
              <a:buSzPct val="100000"/>
              <a:buFont typeface="+mj-lt"/>
              <a:buAutoNum type="arabicPeriod"/>
            </a:pPr>
            <a:r>
              <a:rPr lang="en-US" dirty="0"/>
              <a:t>Describe in detail, the essential elements of the business continuity and disaster recovery (BCDR) process, including response actions, the personnel involved, communications strategies, the practice and risks associated with assessment and recovery, and proper training and awareness for BCDR purposes.</a:t>
            </a:r>
          </a:p>
        </p:txBody>
      </p:sp>
    </p:spTree>
    <p:extLst>
      <p:ext uri="{BB962C8B-B14F-4D97-AF65-F5344CB8AC3E}">
        <p14:creationId xmlns:p14="http://schemas.microsoft.com/office/powerpoint/2010/main" val="15935662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9768727" cy="1143000"/>
          </a:xfrm>
        </p:spPr>
        <p:txBody>
          <a:bodyPr>
            <a:normAutofit/>
          </a:bodyPr>
          <a:lstStyle/>
          <a:p>
            <a:r>
              <a:rPr lang="en-US" dirty="0"/>
              <a:t>Response</a:t>
            </a:r>
            <a:endParaRPr lang="en-US" sz="6000" dirty="0"/>
          </a:p>
        </p:txBody>
      </p:sp>
      <p:sp>
        <p:nvSpPr>
          <p:cNvPr id="2" name="Rectangle 1"/>
          <p:cNvSpPr/>
          <p:nvPr/>
        </p:nvSpPr>
        <p:spPr>
          <a:xfrm>
            <a:off x="1195201" y="1702553"/>
            <a:ext cx="10134060" cy="1848583"/>
          </a:xfrm>
          <a:prstGeom prst="rect">
            <a:avLst/>
          </a:prstGeom>
        </p:spPr>
        <p:txBody>
          <a:bodyPr wrap="square">
            <a:spAutoFit/>
          </a:bodyPr>
          <a:lstStyle/>
          <a:p>
            <a:pPr lvl="0">
              <a:spcBef>
                <a:spcPts val="525"/>
              </a:spcBef>
              <a:spcAft>
                <a:spcPts val="600"/>
              </a:spcAft>
              <a:buClr>
                <a:srgbClr val="006F52"/>
              </a:buClr>
              <a:buSzPct val="100000"/>
            </a:pPr>
            <a:r>
              <a:rPr lang="en-US" sz="2400" dirty="0">
                <a:solidFill>
                  <a:srgbClr val="000000"/>
                </a:solidFill>
                <a:latin typeface="Open Sans Semibold"/>
                <a:ea typeface="Calibri"/>
                <a:cs typeface="Open Sans Semibold"/>
                <a:sym typeface="Calibri"/>
              </a:rPr>
              <a:t>The organization must determine:</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Criteria for initiating the response action</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Personnel authorized to initiate the BCDR action</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Information stream/chain to provide sufficient data</a:t>
            </a:r>
          </a:p>
        </p:txBody>
      </p:sp>
    </p:spTree>
    <p:extLst>
      <p:ext uri="{BB962C8B-B14F-4D97-AF65-F5344CB8AC3E}">
        <p14:creationId xmlns:p14="http://schemas.microsoft.com/office/powerpoint/2010/main" val="25533049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Personnel</a:t>
            </a:r>
          </a:p>
        </p:txBody>
      </p:sp>
      <p:sp>
        <p:nvSpPr>
          <p:cNvPr id="6" name="Content Placeholder 2"/>
          <p:cNvSpPr txBox="1">
            <a:spLocks/>
          </p:cNvSpPr>
          <p:nvPr/>
        </p:nvSpPr>
        <p:spPr>
          <a:xfrm>
            <a:off x="1158240" y="1832522"/>
            <a:ext cx="10038080"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dirty="0"/>
              <a:t>Specifically task participants</a:t>
            </a:r>
          </a:p>
          <a:p>
            <a:r>
              <a:rPr lang="en-US" dirty="0"/>
              <a:t>Critical path personnel</a:t>
            </a:r>
          </a:p>
          <a:p>
            <a:r>
              <a:rPr lang="en-US" dirty="0"/>
              <a:t>Responders</a:t>
            </a:r>
          </a:p>
          <a:p>
            <a:pPr marL="665163" lvl="1"/>
            <a:r>
              <a:rPr lang="en-US" dirty="0"/>
              <a:t>IT</a:t>
            </a:r>
          </a:p>
          <a:p>
            <a:pPr marL="665163" lvl="1"/>
            <a:r>
              <a:rPr lang="en-US" dirty="0"/>
              <a:t>Security</a:t>
            </a:r>
          </a:p>
          <a:p>
            <a:pPr marL="665163" lvl="1"/>
            <a:r>
              <a:rPr lang="en-US" dirty="0"/>
              <a:t>Legal</a:t>
            </a:r>
          </a:p>
          <a:p>
            <a:pPr marL="665163" lvl="1"/>
            <a:r>
              <a:rPr lang="en-US" dirty="0"/>
              <a:t>Human resources (HR)</a:t>
            </a:r>
          </a:p>
          <a:p>
            <a:pPr marL="665163" lvl="1"/>
            <a:r>
              <a:rPr lang="en-US" dirty="0"/>
              <a:t>Finance/accounting</a:t>
            </a:r>
          </a:p>
          <a:p>
            <a:pPr marL="665163" lvl="1"/>
            <a:r>
              <a:rPr lang="en-US" dirty="0"/>
              <a:t>PR/communications</a:t>
            </a:r>
          </a:p>
          <a:p>
            <a:r>
              <a:rPr lang="en-US" dirty="0"/>
              <a:t>Management</a:t>
            </a:r>
          </a:p>
        </p:txBody>
      </p:sp>
    </p:spTree>
    <p:extLst>
      <p:ext uri="{BB962C8B-B14F-4D97-AF65-F5344CB8AC3E}">
        <p14:creationId xmlns:p14="http://schemas.microsoft.com/office/powerpoint/2010/main" val="1798091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58876" y="706964"/>
            <a:ext cx="8718187" cy="842991"/>
          </a:xfrm>
          <a:prstGeom prst="rect">
            <a:avLst/>
          </a:prstGeom>
          <a:noFill/>
        </p:spPr>
        <p:txBody>
          <a:bodyPr lIns="91415" tIns="45708" rIns="91415" bIns="45708" anchor="ctr" anchorCtr="0"/>
          <a:lstStyle>
            <a:lvl1pPr algn="l" defTabSz="457200" rtl="0" eaLnBrk="1" latinLnBrk="0" hangingPunct="1">
              <a:spcBef>
                <a:spcPct val="0"/>
              </a:spcBef>
              <a:buNone/>
              <a:defRPr sz="4400" kern="1200">
                <a:solidFill>
                  <a:schemeClr val="tx2"/>
                </a:solidFill>
                <a:latin typeface="+mj-lt"/>
                <a:ea typeface="+mj-ea"/>
                <a:cs typeface="+mj-cs"/>
              </a:defRPr>
            </a:lvl1pPr>
          </a:lstStyle>
          <a:p>
            <a:pPr lvl="0">
              <a:defRPr/>
            </a:pPr>
            <a:r>
              <a:rPr lang="en-US" sz="6000" u="sng" baseline="12000" dirty="0">
                <a:solidFill>
                  <a:srgbClr val="006F53"/>
                </a:solidFill>
                <a:uFill>
                  <a:solidFill>
                    <a:srgbClr val="95D600"/>
                  </a:solidFill>
                </a:uFill>
                <a:latin typeface="Open Sans Semibold"/>
                <a:cs typeface="Open Sans Semibold"/>
              </a:rPr>
              <a:t>Domain Objectives (continued)</a:t>
            </a:r>
          </a:p>
        </p:txBody>
      </p:sp>
      <p:sp>
        <p:nvSpPr>
          <p:cNvPr id="13" name="Content Placeholder 5"/>
          <p:cNvSpPr>
            <a:spLocks noGrp="1"/>
          </p:cNvSpPr>
          <p:nvPr>
            <p:ph sz="half" idx="10"/>
          </p:nvPr>
        </p:nvSpPr>
        <p:spPr>
          <a:xfrm>
            <a:off x="1158238" y="1812127"/>
            <a:ext cx="10365465" cy="4067973"/>
          </a:xfrm>
          <a:prstGeom prst="rect">
            <a:avLst/>
          </a:prstGeom>
        </p:spPr>
        <p:txBody>
          <a:bodyPr/>
          <a:lstStyle/>
          <a:p>
            <a:pPr marL="541338" indent="-541338">
              <a:buClrTx/>
              <a:buSzPct val="100000"/>
              <a:buFont typeface="+mj-lt"/>
              <a:buAutoNum type="arabicPeriod" startAt="14"/>
            </a:pPr>
            <a:r>
              <a:rPr lang="en-US" dirty="0"/>
              <a:t>Describe the challenges and common practices associated with evidence collection and handling, including the chain of custody.</a:t>
            </a:r>
          </a:p>
          <a:p>
            <a:pPr marL="541338" indent="-541338">
              <a:buClrTx/>
              <a:buSzPct val="100000"/>
              <a:buFont typeface="+mj-lt"/>
              <a:buAutoNum type="arabicPeriod" startAt="14"/>
            </a:pPr>
            <a:r>
              <a:rPr lang="en-US" dirty="0"/>
              <a:t>List the desired characteristics (for reporting purposes) of evidence.</a:t>
            </a:r>
          </a:p>
          <a:p>
            <a:pPr marL="541338" indent="-541338">
              <a:buClrTx/>
              <a:buSzPct val="100000"/>
              <a:buFont typeface="+mj-lt"/>
              <a:buAutoNum type="arabicPeriod" startAt="14"/>
            </a:pPr>
            <a:r>
              <a:rPr lang="en-US" dirty="0"/>
              <a:t>Describe common evidence handling techniques, including digital forensics practices.</a:t>
            </a:r>
          </a:p>
          <a:p>
            <a:pPr marL="541338" indent="-541338">
              <a:buClrTx/>
              <a:buSzPct val="100000"/>
              <a:buFont typeface="+mj-lt"/>
              <a:buAutoNum type="arabicPeriod" startAt="14"/>
            </a:pPr>
            <a:r>
              <a:rPr lang="en-US" dirty="0"/>
              <a:t>Name the characteristics and purpose of intrusion detection systems/intrusion prevention systems (IDS/IPS).</a:t>
            </a:r>
          </a:p>
          <a:p>
            <a:pPr marL="541338" indent="-541338">
              <a:buClrTx/>
              <a:buSzPct val="100000"/>
              <a:buFont typeface="+mj-lt"/>
              <a:buAutoNum type="arabicPeriod" startAt="14"/>
            </a:pPr>
            <a:r>
              <a:rPr lang="en-US" dirty="0"/>
              <a:t>Describe the purpose and challenges associated with the employment of a security information and event management (SIEM) system.</a:t>
            </a:r>
          </a:p>
        </p:txBody>
      </p:sp>
    </p:spTree>
    <p:extLst>
      <p:ext uri="{BB962C8B-B14F-4D97-AF65-F5344CB8AC3E}">
        <p14:creationId xmlns:p14="http://schemas.microsoft.com/office/powerpoint/2010/main" val="1486573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Communications</a:t>
            </a:r>
          </a:p>
        </p:txBody>
      </p:sp>
      <p:sp>
        <p:nvSpPr>
          <p:cNvPr id="6" name="Content Placeholder 2"/>
          <p:cNvSpPr txBox="1">
            <a:spLocks/>
          </p:cNvSpPr>
          <p:nvPr/>
        </p:nvSpPr>
        <p:spPr>
          <a:xfrm>
            <a:off x="1158240" y="1832522"/>
            <a:ext cx="10038080"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a:spcBef>
                <a:spcPts val="400"/>
              </a:spcBef>
            </a:pPr>
            <a:r>
              <a:rPr lang="en-US" dirty="0"/>
              <a:t>Internal</a:t>
            </a:r>
          </a:p>
          <a:p>
            <a:pPr>
              <a:spcBef>
                <a:spcPts val="400"/>
              </a:spcBef>
            </a:pPr>
            <a:r>
              <a:rPr lang="en-US" dirty="0"/>
              <a:t>External</a:t>
            </a:r>
          </a:p>
          <a:p>
            <a:pPr marL="654050" lvl="1">
              <a:spcBef>
                <a:spcPts val="400"/>
              </a:spcBef>
            </a:pPr>
            <a:r>
              <a:rPr lang="en-US" dirty="0"/>
              <a:t>Law enforcement/first responders</a:t>
            </a:r>
          </a:p>
          <a:p>
            <a:pPr marL="654050" lvl="1">
              <a:spcBef>
                <a:spcPts val="400"/>
              </a:spcBef>
            </a:pPr>
            <a:r>
              <a:rPr lang="en-US" dirty="0"/>
              <a:t>Regulators</a:t>
            </a:r>
          </a:p>
          <a:p>
            <a:pPr marL="654050" lvl="1">
              <a:spcBef>
                <a:spcPts val="400"/>
              </a:spcBef>
            </a:pPr>
            <a:r>
              <a:rPr lang="en-US" dirty="0"/>
              <a:t>Public/news</a:t>
            </a:r>
          </a:p>
          <a:p>
            <a:pPr marL="654050" lvl="1">
              <a:spcBef>
                <a:spcPts val="400"/>
              </a:spcBef>
            </a:pPr>
            <a:r>
              <a:rPr lang="en-US" dirty="0"/>
              <a:t>Business partners</a:t>
            </a:r>
          </a:p>
          <a:p>
            <a:pPr>
              <a:spcBef>
                <a:spcPts val="400"/>
              </a:spcBef>
            </a:pPr>
            <a:r>
              <a:rPr lang="en-US" dirty="0"/>
              <a:t>Principles:</a:t>
            </a:r>
          </a:p>
          <a:p>
            <a:pPr marL="654050" lvl="1">
              <a:spcBef>
                <a:spcPts val="400"/>
              </a:spcBef>
            </a:pPr>
            <a:r>
              <a:rPr lang="en-US" dirty="0"/>
              <a:t>Single voice</a:t>
            </a:r>
          </a:p>
          <a:p>
            <a:pPr marL="654050" lvl="1">
              <a:spcBef>
                <a:spcPts val="400"/>
              </a:spcBef>
            </a:pPr>
            <a:r>
              <a:rPr lang="en-US" dirty="0"/>
              <a:t>Trained professionals</a:t>
            </a:r>
          </a:p>
          <a:p>
            <a:pPr marL="654050" lvl="1">
              <a:spcBef>
                <a:spcPts val="400"/>
              </a:spcBef>
            </a:pPr>
            <a:r>
              <a:rPr lang="en-US" dirty="0"/>
              <a:t>Immediacy versus accuracy</a:t>
            </a:r>
          </a:p>
        </p:txBody>
      </p:sp>
    </p:spTree>
    <p:extLst>
      <p:ext uri="{BB962C8B-B14F-4D97-AF65-F5344CB8AC3E}">
        <p14:creationId xmlns:p14="http://schemas.microsoft.com/office/powerpoint/2010/main" val="11231660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Assessment</a:t>
            </a:r>
          </a:p>
        </p:txBody>
      </p:sp>
      <p:sp>
        <p:nvSpPr>
          <p:cNvPr id="6" name="Content Placeholder 2"/>
          <p:cNvSpPr txBox="1">
            <a:spLocks/>
          </p:cNvSpPr>
          <p:nvPr/>
        </p:nvSpPr>
        <p:spPr>
          <a:xfrm>
            <a:off x="1158240" y="1832522"/>
            <a:ext cx="10038080"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None/>
            </a:pPr>
            <a:r>
              <a:rPr lang="en-US" dirty="0"/>
              <a:t>Enumeration can be used in:</a:t>
            </a:r>
          </a:p>
          <a:p>
            <a:r>
              <a:rPr lang="en-US" dirty="0"/>
              <a:t>Criminal prosecution</a:t>
            </a:r>
          </a:p>
          <a:p>
            <a:r>
              <a:rPr lang="en-US" dirty="0"/>
              <a:t>Civil litigation</a:t>
            </a:r>
          </a:p>
          <a:p>
            <a:r>
              <a:rPr lang="en-US" dirty="0"/>
              <a:t>Investor reporting</a:t>
            </a:r>
          </a:p>
          <a:p>
            <a:r>
              <a:rPr lang="en-US" dirty="0"/>
              <a:t>Informing regulators</a:t>
            </a:r>
          </a:p>
        </p:txBody>
      </p:sp>
    </p:spTree>
    <p:extLst>
      <p:ext uri="{BB962C8B-B14F-4D97-AF65-F5344CB8AC3E}">
        <p14:creationId xmlns:p14="http://schemas.microsoft.com/office/powerpoint/2010/main" val="4575934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Restoration</a:t>
            </a:r>
          </a:p>
        </p:txBody>
      </p:sp>
      <p:sp>
        <p:nvSpPr>
          <p:cNvPr id="6" name="Content Placeholder 2"/>
          <p:cNvSpPr txBox="1">
            <a:spLocks/>
          </p:cNvSpPr>
          <p:nvPr/>
        </p:nvSpPr>
        <p:spPr>
          <a:xfrm>
            <a:off x="1158240" y="1832522"/>
            <a:ext cx="10038080"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None/>
            </a:pPr>
            <a:r>
              <a:rPr lang="en-US" dirty="0"/>
              <a:t>Ultimate goal: resuming full normal operations:</a:t>
            </a:r>
          </a:p>
          <a:p>
            <a:r>
              <a:rPr lang="en-US" dirty="0"/>
              <a:t>Returning to original primary site</a:t>
            </a:r>
          </a:p>
          <a:p>
            <a:r>
              <a:rPr lang="en-US" dirty="0"/>
              <a:t>Restoring data to the production environment</a:t>
            </a:r>
          </a:p>
          <a:p>
            <a:endParaRPr lang="en-US" dirty="0"/>
          </a:p>
        </p:txBody>
      </p:sp>
    </p:spTree>
    <p:extLst>
      <p:ext uri="{BB962C8B-B14F-4D97-AF65-F5344CB8AC3E}">
        <p14:creationId xmlns:p14="http://schemas.microsoft.com/office/powerpoint/2010/main" val="21320202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Training and Awareness</a:t>
            </a:r>
          </a:p>
        </p:txBody>
      </p:sp>
      <p:sp>
        <p:nvSpPr>
          <p:cNvPr id="6" name="Content Placeholder 2"/>
          <p:cNvSpPr txBox="1">
            <a:spLocks/>
          </p:cNvSpPr>
          <p:nvPr/>
        </p:nvSpPr>
        <p:spPr>
          <a:xfrm>
            <a:off x="1158240" y="1832522"/>
            <a:ext cx="10038080"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Personnel specifically tasked (participating in response)</a:t>
            </a:r>
          </a:p>
          <a:p>
            <a:r>
              <a:rPr lang="en-US" dirty="0"/>
              <a:t>All personnel in the organization</a:t>
            </a:r>
          </a:p>
        </p:txBody>
      </p:sp>
    </p:spTree>
    <p:extLst>
      <p:ext uri="{BB962C8B-B14F-4D97-AF65-F5344CB8AC3E}">
        <p14:creationId xmlns:p14="http://schemas.microsoft.com/office/powerpoint/2010/main" val="20085854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987112" cy="1362075"/>
          </a:xfrm>
        </p:spPr>
        <p:txBody>
          <a:bodyPr/>
          <a:lstStyle/>
          <a:p>
            <a:r>
              <a:rPr lang="en-US" dirty="0"/>
              <a:t>Business Continuity Planning and Exercises</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11</a:t>
            </a:r>
            <a:endParaRPr lang="en-US" sz="4600" dirty="0">
              <a:solidFill>
                <a:srgbClr val="006F53"/>
              </a:solidFill>
            </a:endParaRPr>
          </a:p>
        </p:txBody>
      </p:sp>
    </p:spTree>
    <p:extLst>
      <p:ext uri="{BB962C8B-B14F-4D97-AF65-F5344CB8AC3E}">
        <p14:creationId xmlns:p14="http://schemas.microsoft.com/office/powerpoint/2010/main" val="167876699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39" y="1812126"/>
            <a:ext cx="10179247" cy="4042574"/>
          </a:xfrm>
          <a:prstGeom prst="rect">
            <a:avLst/>
          </a:prstGeom>
        </p:spPr>
        <p:txBody>
          <a:bodyPr/>
          <a:lstStyle/>
          <a:p>
            <a:pPr marL="541338" indent="-541338">
              <a:buClrTx/>
              <a:buSzPct val="100000"/>
              <a:buFont typeface="+mj-lt"/>
              <a:buAutoNum type="arabicPeriod"/>
            </a:pPr>
            <a:r>
              <a:rPr lang="en-US" dirty="0"/>
              <a:t>Describe the facets and challenges of business continuity and disaster recovery (BCDR) planning and exercises.</a:t>
            </a:r>
          </a:p>
        </p:txBody>
      </p:sp>
    </p:spTree>
    <p:extLst>
      <p:ext uri="{BB962C8B-B14F-4D97-AF65-F5344CB8AC3E}">
        <p14:creationId xmlns:p14="http://schemas.microsoft.com/office/powerpoint/2010/main" val="333620373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0" y="559553"/>
            <a:ext cx="10996799" cy="1143000"/>
          </a:xfrm>
        </p:spPr>
        <p:txBody>
          <a:bodyPr>
            <a:normAutofit/>
          </a:bodyPr>
          <a:lstStyle/>
          <a:p>
            <a:r>
              <a:rPr lang="en-US" spc="-50" dirty="0"/>
              <a:t>Business Continuity Planning and Exercises</a:t>
            </a:r>
            <a:endParaRPr lang="en-US" sz="6000" spc="-50" dirty="0"/>
          </a:p>
        </p:txBody>
      </p:sp>
      <p:sp>
        <p:nvSpPr>
          <p:cNvPr id="2" name="Rectangle 1"/>
          <p:cNvSpPr/>
          <p:nvPr/>
        </p:nvSpPr>
        <p:spPr>
          <a:xfrm>
            <a:off x="1195201" y="1702553"/>
            <a:ext cx="10134060" cy="3168175"/>
          </a:xfrm>
          <a:prstGeom prst="rect">
            <a:avLst/>
          </a:prstGeom>
        </p:spPr>
        <p:txBody>
          <a:bodyPr wrap="square">
            <a:spAutoFit/>
          </a:bodyPr>
          <a:lstStyle/>
          <a:p>
            <a:pPr lvl="0">
              <a:spcBef>
                <a:spcPts val="525"/>
              </a:spcBef>
              <a:spcAft>
                <a:spcPts val="600"/>
              </a:spcAft>
              <a:buClr>
                <a:srgbClr val="006F52"/>
              </a:buClr>
              <a:buSzPct val="100000"/>
            </a:pPr>
            <a:r>
              <a:rPr lang="en-US" sz="2400" i="1" dirty="0">
                <a:solidFill>
                  <a:srgbClr val="000000"/>
                </a:solidFill>
                <a:latin typeface="Open Sans Semibold"/>
                <a:ea typeface="Calibri"/>
                <a:cs typeface="Open Sans Semibold"/>
                <a:sym typeface="Calibri"/>
              </a:rPr>
              <a:t>Continuity methods and resources must be tested. </a:t>
            </a:r>
          </a:p>
          <a:p>
            <a:pPr lvl="0">
              <a:spcBef>
                <a:spcPts val="525"/>
              </a:spcBef>
              <a:spcAft>
                <a:spcPts val="600"/>
              </a:spcAft>
              <a:buClr>
                <a:srgbClr val="006F52"/>
              </a:buClr>
              <a:buSzPct val="100000"/>
            </a:pPr>
            <a:r>
              <a:rPr lang="en-US" sz="2400" dirty="0">
                <a:solidFill>
                  <a:srgbClr val="000000"/>
                </a:solidFill>
                <a:latin typeface="Open Sans Semibold"/>
                <a:ea typeface="Calibri"/>
                <a:cs typeface="Open Sans Semibold"/>
                <a:sym typeface="Calibri"/>
              </a:rPr>
              <a:t>When testing both a failover process and a backup procedure, some fundamental concepts should be considered:</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Test can result in actual contingency</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Test can be scaled down</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Tests involve costs</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Tests may be mandatory</a:t>
            </a:r>
          </a:p>
        </p:txBody>
      </p:sp>
    </p:spTree>
    <p:extLst>
      <p:ext uri="{BB962C8B-B14F-4D97-AF65-F5344CB8AC3E}">
        <p14:creationId xmlns:p14="http://schemas.microsoft.com/office/powerpoint/2010/main" val="40133218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987112" cy="1362075"/>
          </a:xfrm>
        </p:spPr>
        <p:txBody>
          <a:bodyPr/>
          <a:lstStyle/>
          <a:p>
            <a:r>
              <a:rPr lang="en-US" dirty="0"/>
              <a:t>Test Disaster Recovery Plans</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12</a:t>
            </a:r>
            <a:endParaRPr lang="en-US" sz="4600" dirty="0">
              <a:solidFill>
                <a:srgbClr val="006F53"/>
              </a:solidFill>
            </a:endParaRPr>
          </a:p>
        </p:txBody>
      </p:sp>
    </p:spTree>
    <p:extLst>
      <p:ext uri="{BB962C8B-B14F-4D97-AF65-F5344CB8AC3E}">
        <p14:creationId xmlns:p14="http://schemas.microsoft.com/office/powerpoint/2010/main" val="42248824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39" y="1812126"/>
            <a:ext cx="10179247" cy="4042574"/>
          </a:xfrm>
          <a:prstGeom prst="rect">
            <a:avLst/>
          </a:prstGeom>
        </p:spPr>
        <p:txBody>
          <a:bodyPr/>
          <a:lstStyle/>
          <a:p>
            <a:pPr marL="541338" indent="-541338">
              <a:buClrTx/>
              <a:buSzPct val="100000"/>
              <a:buFont typeface="+mj-lt"/>
              <a:buAutoNum type="arabicPeriod"/>
            </a:pPr>
            <a:r>
              <a:rPr lang="en-US" dirty="0"/>
              <a:t>Describe the characteristics of common types of business continuity and disaster recovery (BCDR) tests.</a:t>
            </a:r>
          </a:p>
          <a:p>
            <a:pPr marL="541338" indent="-541338">
              <a:buClrTx/>
              <a:buSzPct val="100000"/>
              <a:buFont typeface="+mj-lt"/>
              <a:buAutoNum type="arabicPeriod"/>
            </a:pPr>
            <a:endParaRPr lang="en-US" dirty="0"/>
          </a:p>
        </p:txBody>
      </p:sp>
    </p:spTree>
    <p:extLst>
      <p:ext uri="{BB962C8B-B14F-4D97-AF65-F5344CB8AC3E}">
        <p14:creationId xmlns:p14="http://schemas.microsoft.com/office/powerpoint/2010/main" val="40189280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9768727" cy="1143000"/>
          </a:xfrm>
        </p:spPr>
        <p:txBody>
          <a:bodyPr>
            <a:normAutofit/>
          </a:bodyPr>
          <a:lstStyle/>
          <a:p>
            <a:r>
              <a:rPr lang="en-US" dirty="0"/>
              <a:t>Test Disaster Recovery Plans</a:t>
            </a:r>
            <a:endParaRPr lang="en-US" sz="6000" dirty="0"/>
          </a:p>
        </p:txBody>
      </p:sp>
      <p:sp>
        <p:nvSpPr>
          <p:cNvPr id="2" name="Rectangle 1"/>
          <p:cNvSpPr/>
          <p:nvPr/>
        </p:nvSpPr>
        <p:spPr>
          <a:xfrm>
            <a:off x="1195201" y="1702553"/>
            <a:ext cx="10134060" cy="2208297"/>
          </a:xfrm>
          <a:prstGeom prst="rect">
            <a:avLst/>
          </a:prstGeom>
        </p:spPr>
        <p:txBody>
          <a:bodyPr wrap="square">
            <a:spAutoFit/>
          </a:bodyPr>
          <a:lstStyle/>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Read-through/Tabletop</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Walk-through</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Simulation</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Parallel</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Full interruption</a:t>
            </a:r>
          </a:p>
        </p:txBody>
      </p:sp>
    </p:spTree>
    <p:extLst>
      <p:ext uri="{BB962C8B-B14F-4D97-AF65-F5344CB8AC3E}">
        <p14:creationId xmlns:p14="http://schemas.microsoft.com/office/powerpoint/2010/main" val="1077335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58876" y="706964"/>
            <a:ext cx="8718187" cy="842991"/>
          </a:xfrm>
          <a:prstGeom prst="rect">
            <a:avLst/>
          </a:prstGeom>
          <a:noFill/>
        </p:spPr>
        <p:txBody>
          <a:bodyPr lIns="91415" tIns="45708" rIns="91415" bIns="45708" anchor="ctr" anchorCtr="0"/>
          <a:lstStyle>
            <a:lvl1pPr algn="l" defTabSz="457200" rtl="0" eaLnBrk="1" latinLnBrk="0" hangingPunct="1">
              <a:spcBef>
                <a:spcPct val="0"/>
              </a:spcBef>
              <a:buNone/>
              <a:defRPr sz="4400" kern="1200">
                <a:solidFill>
                  <a:schemeClr val="tx2"/>
                </a:solidFill>
                <a:latin typeface="+mj-lt"/>
                <a:ea typeface="+mj-ea"/>
                <a:cs typeface="+mj-cs"/>
              </a:defRPr>
            </a:lvl1pPr>
          </a:lstStyle>
          <a:p>
            <a:pPr lvl="0">
              <a:defRPr/>
            </a:pPr>
            <a:r>
              <a:rPr lang="en-US" sz="6000" u="sng" baseline="12000" dirty="0">
                <a:solidFill>
                  <a:srgbClr val="006F53"/>
                </a:solidFill>
                <a:uFill>
                  <a:solidFill>
                    <a:srgbClr val="95D600"/>
                  </a:solidFill>
                </a:uFill>
                <a:latin typeface="Open Sans Semibold"/>
                <a:cs typeface="Open Sans Semibold"/>
              </a:rPr>
              <a:t>Domain Objectives (continued)</a:t>
            </a:r>
          </a:p>
        </p:txBody>
      </p:sp>
      <p:sp>
        <p:nvSpPr>
          <p:cNvPr id="13" name="Content Placeholder 5"/>
          <p:cNvSpPr>
            <a:spLocks noGrp="1"/>
          </p:cNvSpPr>
          <p:nvPr>
            <p:ph sz="half" idx="10"/>
          </p:nvPr>
        </p:nvSpPr>
        <p:spPr>
          <a:xfrm>
            <a:off x="1158238" y="1812127"/>
            <a:ext cx="10272637" cy="4067973"/>
          </a:xfrm>
          <a:prstGeom prst="rect">
            <a:avLst/>
          </a:prstGeom>
        </p:spPr>
        <p:txBody>
          <a:bodyPr/>
          <a:lstStyle/>
          <a:p>
            <a:pPr marL="541338" indent="-541338">
              <a:buClrTx/>
              <a:buSzPct val="100000"/>
              <a:buFont typeface="+mj-lt"/>
              <a:buAutoNum type="arabicPeriod" startAt="19"/>
            </a:pPr>
            <a:r>
              <a:rPr lang="en-US" dirty="0"/>
              <a:t>Describe, in detail, the purpose of continuous monitoring practices and the tools currently in common use for achieving that purpose, specifically data leak protection (DLP).</a:t>
            </a:r>
          </a:p>
          <a:p>
            <a:pPr marL="541338" indent="-541338">
              <a:buClrTx/>
              <a:buSzPct val="100000"/>
              <a:buFont typeface="+mj-lt"/>
              <a:buAutoNum type="arabicPeriod" startAt="19"/>
            </a:pPr>
            <a:r>
              <a:rPr lang="en-US" dirty="0"/>
              <a:t>Describe the benefits and challenges associated with various common backup strategies and techniques.</a:t>
            </a:r>
          </a:p>
          <a:p>
            <a:pPr marL="541338" indent="-541338">
              <a:buClrTx/>
              <a:buSzPct val="100000"/>
              <a:buFont typeface="+mj-lt"/>
              <a:buAutoNum type="arabicPeriod" startAt="19"/>
            </a:pPr>
            <a:r>
              <a:rPr lang="en-US" dirty="0"/>
              <a:t>List the characteristics of common alternate operating site strategies.</a:t>
            </a:r>
          </a:p>
          <a:p>
            <a:pPr marL="541338" indent="-541338">
              <a:buClrTx/>
              <a:buSzPct val="100000"/>
              <a:buFont typeface="+mj-lt"/>
              <a:buAutoNum type="arabicPeriod" startAt="19"/>
            </a:pPr>
            <a:r>
              <a:rPr lang="en-US" dirty="0"/>
              <a:t>Describe the technologies and techniques associated with high-availability environments, including differentiating between various redundant array of independent disks (RAID) levels.</a:t>
            </a:r>
          </a:p>
        </p:txBody>
      </p:sp>
    </p:spTree>
    <p:extLst>
      <p:ext uri="{BB962C8B-B14F-4D97-AF65-F5344CB8AC3E}">
        <p14:creationId xmlns:p14="http://schemas.microsoft.com/office/powerpoint/2010/main" val="7758662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987112" cy="1362075"/>
          </a:xfrm>
        </p:spPr>
        <p:txBody>
          <a:bodyPr/>
          <a:lstStyle/>
          <a:p>
            <a:r>
              <a:rPr lang="en-US" dirty="0"/>
              <a:t>Personnel Safety and Security Concerns</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13</a:t>
            </a:r>
            <a:endParaRPr lang="en-US" sz="4600" dirty="0">
              <a:solidFill>
                <a:srgbClr val="006F53"/>
              </a:solidFill>
            </a:endParaRPr>
          </a:p>
        </p:txBody>
      </p:sp>
    </p:spTree>
    <p:extLst>
      <p:ext uri="{BB962C8B-B14F-4D97-AF65-F5344CB8AC3E}">
        <p14:creationId xmlns:p14="http://schemas.microsoft.com/office/powerpoint/2010/main" val="6541834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39" y="1812126"/>
            <a:ext cx="10179247" cy="4042574"/>
          </a:xfrm>
          <a:prstGeom prst="rect">
            <a:avLst/>
          </a:prstGeom>
        </p:spPr>
        <p:txBody>
          <a:bodyPr/>
          <a:lstStyle/>
          <a:p>
            <a:pPr marL="541338" indent="-541338">
              <a:buClrTx/>
              <a:buSzPct val="100000"/>
              <a:buFont typeface="+mj-lt"/>
              <a:buAutoNum type="arabicPeriod"/>
            </a:pPr>
            <a:r>
              <a:rPr lang="en-US" dirty="0"/>
              <a:t>List common security aspects of operational concerns associated with personnel.</a:t>
            </a:r>
          </a:p>
        </p:txBody>
      </p:sp>
    </p:spTree>
    <p:extLst>
      <p:ext uri="{BB962C8B-B14F-4D97-AF65-F5344CB8AC3E}">
        <p14:creationId xmlns:p14="http://schemas.microsoft.com/office/powerpoint/2010/main" val="31625445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9768727" cy="1143000"/>
          </a:xfrm>
        </p:spPr>
        <p:txBody>
          <a:bodyPr>
            <a:normAutofit/>
          </a:bodyPr>
          <a:lstStyle/>
          <a:p>
            <a:r>
              <a:rPr lang="en-US" dirty="0"/>
              <a:t>Travel</a:t>
            </a:r>
            <a:endParaRPr lang="en-US" sz="6000" dirty="0"/>
          </a:p>
        </p:txBody>
      </p:sp>
      <p:sp>
        <p:nvSpPr>
          <p:cNvPr id="2" name="Rectangle 1"/>
          <p:cNvSpPr/>
          <p:nvPr/>
        </p:nvSpPr>
        <p:spPr>
          <a:xfrm>
            <a:off x="1195201" y="1702553"/>
            <a:ext cx="10134060" cy="2208297"/>
          </a:xfrm>
          <a:prstGeom prst="rect">
            <a:avLst/>
          </a:prstGeom>
        </p:spPr>
        <p:txBody>
          <a:bodyPr wrap="square">
            <a:spAutoFit/>
          </a:bodyPr>
          <a:lstStyle/>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Encryption</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Secure remote access</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Additional jurisdictional concerns</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Personnel protection</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Condition monitoring</a:t>
            </a:r>
          </a:p>
        </p:txBody>
      </p:sp>
    </p:spTree>
    <p:extLst>
      <p:ext uri="{BB962C8B-B14F-4D97-AF65-F5344CB8AC3E}">
        <p14:creationId xmlns:p14="http://schemas.microsoft.com/office/powerpoint/2010/main" val="12635348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9768727" cy="1143000"/>
          </a:xfrm>
        </p:spPr>
        <p:txBody>
          <a:bodyPr>
            <a:normAutofit/>
          </a:bodyPr>
          <a:lstStyle/>
          <a:p>
            <a:r>
              <a:rPr lang="en-US" dirty="0"/>
              <a:t>Security Training and Awareness</a:t>
            </a:r>
            <a:endParaRPr lang="en-US" sz="6000" dirty="0"/>
          </a:p>
        </p:txBody>
      </p:sp>
      <p:sp>
        <p:nvSpPr>
          <p:cNvPr id="2" name="Rectangle 1"/>
          <p:cNvSpPr/>
          <p:nvPr/>
        </p:nvSpPr>
        <p:spPr>
          <a:xfrm>
            <a:off x="1195201" y="1702553"/>
            <a:ext cx="10134060" cy="2208297"/>
          </a:xfrm>
          <a:prstGeom prst="rect">
            <a:avLst/>
          </a:prstGeom>
        </p:spPr>
        <p:txBody>
          <a:bodyPr wrap="square">
            <a:spAutoFit/>
          </a:bodyPr>
          <a:lstStyle/>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Location-specific orientation for travelers</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Emergency procedures</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Incident reporting procedures</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Users’ role(s) in incident detection and response</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How to recognize attack attempts directly targeting individuals</a:t>
            </a:r>
          </a:p>
        </p:txBody>
      </p:sp>
    </p:spTree>
    <p:extLst>
      <p:ext uri="{BB962C8B-B14F-4D97-AF65-F5344CB8AC3E}">
        <p14:creationId xmlns:p14="http://schemas.microsoft.com/office/powerpoint/2010/main" val="17333268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9768727" cy="1143000"/>
          </a:xfrm>
        </p:spPr>
        <p:txBody>
          <a:bodyPr>
            <a:normAutofit/>
          </a:bodyPr>
          <a:lstStyle/>
          <a:p>
            <a:r>
              <a:rPr lang="en-US" dirty="0"/>
              <a:t>Emergency Management</a:t>
            </a:r>
            <a:endParaRPr lang="en-US" sz="6000" dirty="0"/>
          </a:p>
        </p:txBody>
      </p:sp>
      <p:sp>
        <p:nvSpPr>
          <p:cNvPr id="2" name="Rectangle 1"/>
          <p:cNvSpPr/>
          <p:nvPr/>
        </p:nvSpPr>
        <p:spPr>
          <a:xfrm>
            <a:off x="1195201" y="1702553"/>
            <a:ext cx="10134060" cy="3527889"/>
          </a:xfrm>
          <a:prstGeom prst="rect">
            <a:avLst/>
          </a:prstGeom>
        </p:spPr>
        <p:txBody>
          <a:bodyPr wrap="square">
            <a:spAutoFit/>
          </a:bodyPr>
          <a:lstStyle/>
          <a:p>
            <a:pPr lvl="0">
              <a:spcBef>
                <a:spcPts val="525"/>
              </a:spcBef>
              <a:spcAft>
                <a:spcPts val="600"/>
              </a:spcAft>
              <a:buClr>
                <a:srgbClr val="006F52"/>
              </a:buClr>
              <a:buSzPct val="100000"/>
            </a:pPr>
            <a:r>
              <a:rPr lang="en-US" sz="2400" dirty="0">
                <a:solidFill>
                  <a:srgbClr val="000000"/>
                </a:solidFill>
                <a:latin typeface="Open Sans Semibold"/>
                <a:ea typeface="Calibri"/>
                <a:cs typeface="Open Sans Semibold"/>
                <a:sym typeface="Calibri"/>
              </a:rPr>
              <a:t>Elements of the security program specific to personnel safety should include:</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Fire detection/suppression systems</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Evacuation practice</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Coordination with external entities</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Localized threats (climate, civil unrest, etc.)</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Asset protection secondary</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Relocation strategies</a:t>
            </a:r>
          </a:p>
        </p:txBody>
      </p:sp>
    </p:spTree>
    <p:extLst>
      <p:ext uri="{BB962C8B-B14F-4D97-AF65-F5344CB8AC3E}">
        <p14:creationId xmlns:p14="http://schemas.microsoft.com/office/powerpoint/2010/main" val="103002806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9768727" cy="1143000"/>
          </a:xfrm>
        </p:spPr>
        <p:txBody>
          <a:bodyPr>
            <a:normAutofit/>
          </a:bodyPr>
          <a:lstStyle/>
          <a:p>
            <a:r>
              <a:rPr lang="en-US" dirty="0"/>
              <a:t>Duress</a:t>
            </a:r>
            <a:endParaRPr lang="en-US" sz="6000" dirty="0"/>
          </a:p>
        </p:txBody>
      </p:sp>
      <p:sp>
        <p:nvSpPr>
          <p:cNvPr id="2" name="Rectangle 1"/>
          <p:cNvSpPr/>
          <p:nvPr/>
        </p:nvSpPr>
        <p:spPr>
          <a:xfrm>
            <a:off x="1195201" y="1702553"/>
            <a:ext cx="10134060" cy="3457357"/>
          </a:xfrm>
          <a:prstGeom prst="rect">
            <a:avLst/>
          </a:prstGeom>
        </p:spPr>
        <p:txBody>
          <a:bodyPr wrap="square">
            <a:spAutoFit/>
          </a:bodyPr>
          <a:lstStyle/>
          <a:p>
            <a:pPr marL="342900" lvl="0" indent="-342900">
              <a:spcBef>
                <a:spcPts val="525"/>
              </a:spcBef>
              <a:spcAft>
                <a:spcPts val="600"/>
              </a:spcAft>
              <a:buClr>
                <a:srgbClr val="006F52"/>
              </a:buClr>
              <a:buSzPct val="120000"/>
              <a:buFont typeface="Arial"/>
              <a:buChar char="•"/>
            </a:pPr>
            <a:r>
              <a:rPr lang="en-US" sz="2400" dirty="0">
                <a:solidFill>
                  <a:srgbClr val="000000"/>
                </a:solidFill>
                <a:latin typeface="Open Sans Semibold"/>
                <a:ea typeface="Calibri"/>
                <a:cs typeface="Open Sans Semibold"/>
                <a:sym typeface="Calibri"/>
              </a:rPr>
              <a:t>Personnel should have a means to report to the organization if they are ever put under duress (threatened or hindered in movement). </a:t>
            </a:r>
          </a:p>
          <a:p>
            <a:pPr marL="342900" lvl="0" indent="-342900">
              <a:spcBef>
                <a:spcPts val="525"/>
              </a:spcBef>
              <a:spcAft>
                <a:spcPts val="600"/>
              </a:spcAft>
              <a:buClr>
                <a:srgbClr val="006F52"/>
              </a:buClr>
              <a:buSzPct val="120000"/>
              <a:buFont typeface="Arial"/>
              <a:buChar char="•"/>
            </a:pPr>
            <a:r>
              <a:rPr lang="en-US" sz="2400" dirty="0">
                <a:solidFill>
                  <a:srgbClr val="000000"/>
                </a:solidFill>
                <a:latin typeface="Open Sans Semibold"/>
                <a:ea typeface="Calibri"/>
                <a:cs typeface="Open Sans Semibold"/>
                <a:sym typeface="Calibri"/>
              </a:rPr>
              <a:t>This is especially true for travelers, senior management, and critical personnel, all who may be subject to crimes that target those roles (kidnapping, terror attacks, etc.).</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Subtle/covert</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Training and practice</a:t>
            </a:r>
          </a:p>
          <a:p>
            <a:pPr marL="342900" lvl="0" indent="-342900">
              <a:spcBef>
                <a:spcPts val="525"/>
              </a:spcBef>
              <a:buClr>
                <a:srgbClr val="006F52"/>
              </a:buClr>
              <a:buSzPct val="120000"/>
              <a:buFont typeface="Arial" charset="0"/>
              <a:buChar char="•"/>
            </a:pPr>
            <a:r>
              <a:rPr lang="en-US" sz="2400" dirty="0">
                <a:solidFill>
                  <a:srgbClr val="000000"/>
                </a:solidFill>
                <a:latin typeface="Open Sans Semibold"/>
                <a:ea typeface="Calibri"/>
                <a:cs typeface="Open Sans Semibold"/>
                <a:sym typeface="Calibri"/>
              </a:rPr>
              <a:t>Regular schedule change</a:t>
            </a:r>
          </a:p>
        </p:txBody>
      </p:sp>
    </p:spTree>
    <p:extLst>
      <p:ext uri="{BB962C8B-B14F-4D97-AF65-F5344CB8AC3E}">
        <p14:creationId xmlns:p14="http://schemas.microsoft.com/office/powerpoint/2010/main" val="29858955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707221" y="3132209"/>
            <a:ext cx="8987112" cy="1362075"/>
          </a:xfrm>
        </p:spPr>
        <p:txBody>
          <a:bodyPr/>
          <a:lstStyle/>
          <a:p>
            <a:r>
              <a:rPr lang="en-US" dirty="0"/>
              <a:t>Domain Review</a:t>
            </a:r>
            <a:endParaRPr lang="en-US" dirty="0">
              <a:solidFill>
                <a:srgbClr val="000000"/>
              </a:solidFill>
            </a:endParaRPr>
          </a:p>
        </p:txBody>
      </p:sp>
      <p:sp>
        <p:nvSpPr>
          <p:cNvPr id="7"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14</a:t>
            </a:r>
            <a:endParaRPr lang="en-US" sz="4600" dirty="0">
              <a:solidFill>
                <a:srgbClr val="006F53"/>
              </a:solidFill>
            </a:endParaRPr>
          </a:p>
        </p:txBody>
      </p:sp>
    </p:spTree>
    <p:extLst>
      <p:ext uri="{BB962C8B-B14F-4D97-AF65-F5344CB8AC3E}">
        <p14:creationId xmlns:p14="http://schemas.microsoft.com/office/powerpoint/2010/main" val="101051652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9768727" cy="1143000"/>
          </a:xfrm>
        </p:spPr>
        <p:txBody>
          <a:bodyPr>
            <a:normAutofit/>
          </a:bodyPr>
          <a:lstStyle/>
          <a:p>
            <a:r>
              <a:rPr lang="en-US" dirty="0"/>
              <a:t>Domain Summary</a:t>
            </a:r>
            <a:endParaRPr lang="en-US" sz="6000" dirty="0"/>
          </a:p>
        </p:txBody>
      </p:sp>
      <p:sp>
        <p:nvSpPr>
          <p:cNvPr id="2" name="Rectangle 1"/>
          <p:cNvSpPr/>
          <p:nvPr/>
        </p:nvSpPr>
        <p:spPr>
          <a:xfrm>
            <a:off x="1195201" y="1702553"/>
            <a:ext cx="10134060" cy="1569660"/>
          </a:xfrm>
          <a:prstGeom prst="rect">
            <a:avLst/>
          </a:prstGeom>
        </p:spPr>
        <p:txBody>
          <a:bodyPr wrap="square">
            <a:spAutoFit/>
          </a:bodyPr>
          <a:lstStyle/>
          <a:p>
            <a:pPr lvl="0">
              <a:spcBef>
                <a:spcPts val="525"/>
              </a:spcBef>
              <a:spcAft>
                <a:spcPts val="600"/>
              </a:spcAft>
              <a:buClr>
                <a:srgbClr val="006F52"/>
              </a:buClr>
              <a:buSzPct val="100000"/>
            </a:pPr>
            <a:r>
              <a:rPr lang="en-US" sz="2400" dirty="0">
                <a:solidFill>
                  <a:srgbClr val="000000"/>
                </a:solidFill>
                <a:latin typeface="Open Sans Semibold"/>
                <a:ea typeface="Calibri"/>
                <a:cs typeface="Open Sans Semibold"/>
                <a:sym typeface="Calibri"/>
              </a:rPr>
              <a:t>The organization’s operations incur considerable security risks; it is important for the security practitioner to remember that the security effort supports operations and production and that every security decision comes with an associated tradeoff in productivity.</a:t>
            </a:r>
          </a:p>
        </p:txBody>
      </p:sp>
    </p:spTree>
    <p:extLst>
      <p:ext uri="{BB962C8B-B14F-4D97-AF65-F5344CB8AC3E}">
        <p14:creationId xmlns:p14="http://schemas.microsoft.com/office/powerpoint/2010/main" val="417658840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Domain Review Question</a:t>
            </a:r>
            <a:endParaRPr lang="en-US" sz="6000" dirty="0"/>
          </a:p>
        </p:txBody>
      </p:sp>
      <p:sp>
        <p:nvSpPr>
          <p:cNvPr id="6" name="Content Placeholder 2"/>
          <p:cNvSpPr>
            <a:spLocks noGrp="1"/>
          </p:cNvSpPr>
          <p:nvPr>
            <p:ph sz="half" idx="10"/>
          </p:nvPr>
        </p:nvSpPr>
        <p:spPr>
          <a:xfrm>
            <a:off x="1158240" y="1812126"/>
            <a:ext cx="10038080" cy="4042574"/>
          </a:xfrm>
          <a:prstGeom prst="rect">
            <a:avLst/>
          </a:prstGeom>
        </p:spPr>
        <p:txBody>
          <a:bodyPr/>
          <a:lstStyle/>
          <a:p>
            <a:pPr marL="457200" indent="-457200">
              <a:spcAft>
                <a:spcPts val="1600"/>
              </a:spcAft>
              <a:buClrTx/>
              <a:buSzPct val="100000"/>
              <a:buFont typeface="+mj-lt"/>
              <a:buAutoNum type="arabicPeriod"/>
            </a:pPr>
            <a:r>
              <a:rPr lang="en-US" dirty="0"/>
              <a:t>All of the following are types of alternate operating sites </a:t>
            </a:r>
            <a:r>
              <a:rPr lang="en-US" i="1" dirty="0"/>
              <a:t>except</a:t>
            </a:r>
            <a:r>
              <a:rPr lang="en-US" dirty="0"/>
              <a:t>: </a:t>
            </a:r>
          </a:p>
          <a:p>
            <a:pPr marL="623888" indent="-623888">
              <a:buClrTx/>
              <a:buSzPct val="100000"/>
              <a:buFont typeface="+mj-lt"/>
              <a:buAutoNum type="alphaUcPeriod"/>
            </a:pPr>
            <a:r>
              <a:rPr lang="en-US" dirty="0"/>
              <a:t>Joint operating agreement</a:t>
            </a:r>
          </a:p>
          <a:p>
            <a:pPr marL="623888" indent="-623888">
              <a:buClrTx/>
              <a:buSzPct val="100000"/>
              <a:buFont typeface="+mj-lt"/>
              <a:buAutoNum type="alphaUcPeriod"/>
            </a:pPr>
            <a:r>
              <a:rPr lang="en-US" dirty="0"/>
              <a:t>Mobile site</a:t>
            </a:r>
          </a:p>
          <a:p>
            <a:pPr marL="623888" indent="-623888">
              <a:buClrTx/>
              <a:buSzPct val="100000"/>
              <a:buFont typeface="+mj-lt"/>
              <a:buAutoNum type="alphaUcPeriod"/>
            </a:pPr>
            <a:r>
              <a:rPr lang="en-US" dirty="0"/>
              <a:t>Cloud</a:t>
            </a:r>
          </a:p>
          <a:p>
            <a:pPr marL="623888" indent="-623888">
              <a:buClrTx/>
              <a:buSzPct val="100000"/>
              <a:buFont typeface="+mj-lt"/>
              <a:buAutoNum type="alphaUcPeriod"/>
            </a:pPr>
            <a:r>
              <a:rPr lang="en-US" dirty="0"/>
              <a:t>Full interruption</a:t>
            </a:r>
          </a:p>
        </p:txBody>
      </p:sp>
    </p:spTree>
    <p:extLst>
      <p:ext uri="{BB962C8B-B14F-4D97-AF65-F5344CB8AC3E}">
        <p14:creationId xmlns:p14="http://schemas.microsoft.com/office/powerpoint/2010/main" val="103405563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Answers</a:t>
            </a:r>
          </a:p>
        </p:txBody>
      </p:sp>
      <p:sp>
        <p:nvSpPr>
          <p:cNvPr id="5" name="Content Placeholder 2"/>
          <p:cNvSpPr>
            <a:spLocks noGrp="1"/>
          </p:cNvSpPr>
          <p:nvPr>
            <p:ph sz="half" idx="10"/>
          </p:nvPr>
        </p:nvSpPr>
        <p:spPr>
          <a:xfrm>
            <a:off x="1158240" y="1812126"/>
            <a:ext cx="10038080" cy="4080674"/>
          </a:xfrm>
          <a:prstGeom prst="rect">
            <a:avLst/>
          </a:prstGeom>
        </p:spPr>
        <p:txBody>
          <a:bodyPr/>
          <a:lstStyle/>
          <a:p>
            <a:pPr marL="0" indent="0">
              <a:buNone/>
            </a:pPr>
            <a:r>
              <a:rPr lang="en-US" dirty="0"/>
              <a:t>The correct answer is D. </a:t>
            </a:r>
          </a:p>
          <a:p>
            <a:pPr marL="0" indent="0">
              <a:buNone/>
            </a:pPr>
            <a:endParaRPr lang="en-US" sz="2400" dirty="0"/>
          </a:p>
          <a:p>
            <a:pPr marL="0" indent="0">
              <a:buNone/>
            </a:pPr>
            <a:r>
              <a:rPr lang="en-US" dirty="0"/>
              <a:t>Full interruption is a type of BCDR exercise; all the other answers are types of alternate operating sites.</a:t>
            </a:r>
          </a:p>
        </p:txBody>
      </p:sp>
    </p:spTree>
    <p:extLst>
      <p:ext uri="{BB962C8B-B14F-4D97-AF65-F5344CB8AC3E}">
        <p14:creationId xmlns:p14="http://schemas.microsoft.com/office/powerpoint/2010/main" val="1150959770"/>
      </p:ext>
    </p:extLst>
  </p:cSld>
  <p:clrMapOvr>
    <a:masterClrMapping/>
  </p:clrMapOvr>
</p:sld>
</file>

<file path=ppt/theme/theme1.xml><?xml version="1.0" encoding="utf-8"?>
<a:theme xmlns:a="http://schemas.openxmlformats.org/drawingml/2006/main" name="ISC-PPT_Sample_EH_Widescreen(11-11)">
  <a:themeElements>
    <a:clrScheme name="Custom 4">
      <a:dk1>
        <a:sysClr val="windowText" lastClr="000000"/>
      </a:dk1>
      <a:lt1>
        <a:sysClr val="window" lastClr="FFFFFF"/>
      </a:lt1>
      <a:dk2>
        <a:srgbClr val="253E50"/>
      </a:dk2>
      <a:lt2>
        <a:srgbClr val="BECDD1"/>
      </a:lt2>
      <a:accent1>
        <a:srgbClr val="4E7FAC"/>
      </a:accent1>
      <a:accent2>
        <a:srgbClr val="F9BE00"/>
      </a:accent2>
      <a:accent3>
        <a:srgbClr val="59595B"/>
      </a:accent3>
      <a:accent4>
        <a:srgbClr val="FF8500"/>
      </a:accent4>
      <a:accent5>
        <a:srgbClr val="006F53"/>
      </a:accent5>
      <a:accent6>
        <a:srgbClr val="CEC9BA"/>
      </a:accent6>
      <a:hlink>
        <a:srgbClr val="000000"/>
      </a:hlink>
      <a:folHlink>
        <a:srgbClr val="00000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8F48BD80-8718-48E2-8335-AE52C0C33627}" vid="{E3D74D73-10C6-4F8B-B9DB-389F3B0581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8A97382334C464D8EE582CEB1472E9A" ma:contentTypeVersion="0" ma:contentTypeDescription="Create a new document." ma:contentTypeScope="" ma:versionID="8bb1a5c7f312fed43c4009e72924cc4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6622F2-8C2F-4568-BA79-123DA614E747}">
  <ds:schemaRefs>
    <ds:schemaRef ds:uri="http://schemas.microsoft.com/sharepoint/v3/contenttype/forms"/>
  </ds:schemaRefs>
</ds:datastoreItem>
</file>

<file path=customXml/itemProps2.xml><?xml version="1.0" encoding="utf-8"?>
<ds:datastoreItem xmlns:ds="http://schemas.openxmlformats.org/officeDocument/2006/customXml" ds:itemID="{431D2592-59FE-4F65-82A7-3B49916AF5E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1DC59C7-D367-4F8B-8B05-F3F10CB22B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57956</TotalTime>
  <Words>4086</Words>
  <Application>Microsoft Office PowerPoint</Application>
  <PresentationFormat>Widescreen</PresentationFormat>
  <Paragraphs>765</Paragraphs>
  <Slides>117</Slides>
  <Notes>96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117</vt:i4>
      </vt:variant>
    </vt:vector>
  </HeadingPairs>
  <TitlesOfParts>
    <vt:vector size="126" baseType="lpstr">
      <vt:lpstr>Arial</vt:lpstr>
      <vt:lpstr>Calibri</vt:lpstr>
      <vt:lpstr>Courier New</vt:lpstr>
      <vt:lpstr>Electra LT Std</vt:lpstr>
      <vt:lpstr>Franklin Gothic Book</vt:lpstr>
      <vt:lpstr>Gill Sans Light</vt:lpstr>
      <vt:lpstr>Open Sans</vt:lpstr>
      <vt:lpstr>Open Sans Semibold</vt:lpstr>
      <vt:lpstr>ISC-PPT_Sample_EH_Widescreen(11-11)</vt:lpstr>
      <vt:lpstr>PowerPoint Presentation</vt:lpstr>
      <vt:lpstr>Course Agenda</vt:lpstr>
      <vt:lpstr>Course Agenda (continued)</vt:lpstr>
      <vt:lpstr>Security Operations</vt:lpstr>
      <vt:lpstr>PowerPoint Presentation</vt:lpstr>
      <vt:lpstr>PowerPoint Presentation</vt:lpstr>
      <vt:lpstr>PowerPoint Presentation</vt:lpstr>
      <vt:lpstr>PowerPoint Presentation</vt:lpstr>
      <vt:lpstr>PowerPoint Presentation</vt:lpstr>
      <vt:lpstr>PowerPoint Presentation</vt:lpstr>
      <vt:lpstr>Domain Agenda </vt:lpstr>
      <vt:lpstr>Domain Agenda (continued)</vt:lpstr>
      <vt:lpstr>Domain Agenda (continued)</vt:lpstr>
      <vt:lpstr>Foundational Security Operations Concepts</vt:lpstr>
      <vt:lpstr>Module Objectives</vt:lpstr>
      <vt:lpstr>Foundational Security Operations Concepts</vt:lpstr>
      <vt:lpstr>Privileged Account Management</vt:lpstr>
      <vt:lpstr>Information Lifecycle</vt:lpstr>
      <vt:lpstr>Service-Level Agreements (SLAs)</vt:lpstr>
      <vt:lpstr>Securely Provisioning Resources</vt:lpstr>
      <vt:lpstr>Module Objectives</vt:lpstr>
      <vt:lpstr>Asset Inventory/Asset Management</vt:lpstr>
      <vt:lpstr>Configuration Management and Change Management</vt:lpstr>
      <vt:lpstr>Configuration Management and Change Management (continued)</vt:lpstr>
      <vt:lpstr>Configuration Management and Change Management (continued)</vt:lpstr>
      <vt:lpstr>Patch and Vulnerability Management</vt:lpstr>
      <vt:lpstr>Patch and Vulnerability Management (continued)</vt:lpstr>
      <vt:lpstr>Patch and Vulnerability Management (continued)</vt:lpstr>
      <vt:lpstr>Resource Protection Techniques</vt:lpstr>
      <vt:lpstr>Module Objectives</vt:lpstr>
      <vt:lpstr>Media Management</vt:lpstr>
      <vt:lpstr>Hardware and Software Asset Management</vt:lpstr>
      <vt:lpstr>Detective and Preventative Measures</vt:lpstr>
      <vt:lpstr>Module Objectives</vt:lpstr>
      <vt:lpstr>Third-Party Provided Security Services</vt:lpstr>
      <vt:lpstr>Third-Party Provided Security Services (continued)</vt:lpstr>
      <vt:lpstr>Sandboxing</vt:lpstr>
      <vt:lpstr>Honeypots/Honeynets</vt:lpstr>
      <vt:lpstr>Anti-Malware</vt:lpstr>
      <vt:lpstr>Incident Management</vt:lpstr>
      <vt:lpstr>Module Objective</vt:lpstr>
      <vt:lpstr>Incident Management</vt:lpstr>
      <vt:lpstr>Detection</vt:lpstr>
      <vt:lpstr>Response</vt:lpstr>
      <vt:lpstr>Mitigation</vt:lpstr>
      <vt:lpstr>Reporting</vt:lpstr>
      <vt:lpstr>Recovery</vt:lpstr>
      <vt:lpstr>Remediation</vt:lpstr>
      <vt:lpstr>Lessons Learned</vt:lpstr>
      <vt:lpstr>Requirements for Investigation Types</vt:lpstr>
      <vt:lpstr>Module Objective</vt:lpstr>
      <vt:lpstr>Requirements for Investigation Types</vt:lpstr>
      <vt:lpstr>Investigations</vt:lpstr>
      <vt:lpstr>Module Objectives</vt:lpstr>
      <vt:lpstr>Evidence Collection and Handling</vt:lpstr>
      <vt:lpstr>Evidence Collection and Handling (continued)</vt:lpstr>
      <vt:lpstr>Reporting and Documentation</vt:lpstr>
      <vt:lpstr>Reporting and Documentation (continued)</vt:lpstr>
      <vt:lpstr>Investigative Techniques</vt:lpstr>
      <vt:lpstr>Digital Forensics Tools, Tactics, and Procedures</vt:lpstr>
      <vt:lpstr>CASE</vt:lpstr>
      <vt:lpstr>Logging and Monitoring Activities</vt:lpstr>
      <vt:lpstr>Module Objectives</vt:lpstr>
      <vt:lpstr>Intrusion Detection and Prevention</vt:lpstr>
      <vt:lpstr>Security Information and Event Management (SIEM)</vt:lpstr>
      <vt:lpstr>Continuous Monitoring</vt:lpstr>
      <vt:lpstr>Recovery Strategies</vt:lpstr>
      <vt:lpstr>Module Objectives</vt:lpstr>
      <vt:lpstr>Backup Storage Strategies</vt:lpstr>
      <vt:lpstr>Activity: How Many Versions?</vt:lpstr>
      <vt:lpstr>PowerPoint Presentation</vt:lpstr>
      <vt:lpstr>PowerPoint Presentation</vt:lpstr>
      <vt:lpstr>Recovery Site Strategies</vt:lpstr>
      <vt:lpstr>Multiple Processing Sites</vt:lpstr>
      <vt:lpstr>System Resilience, High Availability, Quality of Service (QoS), and Fault Tolerance </vt:lpstr>
      <vt:lpstr>Disaster Recovery Processes</vt:lpstr>
      <vt:lpstr>Module Objectives</vt:lpstr>
      <vt:lpstr>Response</vt:lpstr>
      <vt:lpstr>Personnel</vt:lpstr>
      <vt:lpstr>Communications</vt:lpstr>
      <vt:lpstr>Assessment</vt:lpstr>
      <vt:lpstr>Restoration</vt:lpstr>
      <vt:lpstr>Training and Awareness</vt:lpstr>
      <vt:lpstr>Business Continuity Planning and Exercises</vt:lpstr>
      <vt:lpstr>Module Objectives</vt:lpstr>
      <vt:lpstr>Business Continuity Planning and Exercises</vt:lpstr>
      <vt:lpstr>Test Disaster Recovery Plans</vt:lpstr>
      <vt:lpstr>Module Objectives</vt:lpstr>
      <vt:lpstr>Test Disaster Recovery Plans</vt:lpstr>
      <vt:lpstr>Personnel Safety and Security Concerns</vt:lpstr>
      <vt:lpstr>Module Objectives</vt:lpstr>
      <vt:lpstr>Travel</vt:lpstr>
      <vt:lpstr>Security Training and Awareness</vt:lpstr>
      <vt:lpstr>Emergency Management</vt:lpstr>
      <vt:lpstr>Duress</vt:lpstr>
      <vt:lpstr>Domain Review</vt:lpstr>
      <vt:lpstr>Domain Summary</vt:lpstr>
      <vt:lpstr>Domain Review Question</vt:lpstr>
      <vt:lpstr>Answers</vt:lpstr>
      <vt:lpstr>Domain Review Question</vt:lpstr>
      <vt:lpstr>Answers</vt:lpstr>
      <vt:lpstr>Domain Review Question</vt:lpstr>
      <vt:lpstr>Answers</vt:lpstr>
      <vt:lpstr>Domain Review Question</vt:lpstr>
      <vt:lpstr>Answers</vt:lpstr>
      <vt:lpstr>Domain Review Question</vt:lpstr>
      <vt:lpstr>Answers</vt:lpstr>
      <vt:lpstr>Domain Review Question</vt:lpstr>
      <vt:lpstr>Answers</vt:lpstr>
      <vt:lpstr>Domain Review Question</vt:lpstr>
      <vt:lpstr>Answers</vt:lpstr>
      <vt:lpstr>Domain Review Question</vt:lpstr>
      <vt:lpstr>Answers</vt:lpstr>
      <vt:lpstr>Domain Review Question</vt:lpstr>
      <vt:lpstr>Answers</vt:lpstr>
      <vt:lpstr>Domain Review Question</vt:lpstr>
      <vt:lpstr>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Elaine Hester</dc:creator>
  <cp:lastModifiedBy>Michael Adegunwa</cp:lastModifiedBy>
  <cp:revision>970</cp:revision>
  <cp:lastPrinted>2017-02-17T18:55:59Z</cp:lastPrinted>
  <dcterms:created xsi:type="dcterms:W3CDTF">2017-11-14T22:01:41Z</dcterms:created>
  <dcterms:modified xsi:type="dcterms:W3CDTF">2018-06-18T20:31:29Z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0x01010058A97382334C464D8EE582CEB1472E9A</vt:lpwstr>
  </property>
</Properties>
</file>