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755780"/>
            <a:ext cx="8115301" cy="3200400"/>
          </a:xfrm>
        </p:spPr>
        <p:txBody>
          <a:bodyPr>
            <a:normAutofit/>
          </a:bodyPr>
          <a:lstStyle/>
          <a:p>
            <a:r>
              <a:rPr lang="en-US" dirty="0"/>
              <a:t>Security &amp; Risk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377819"/>
            <a:ext cx="9372600" cy="5118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Which of the following is the primary goal of a security awareness program? </a:t>
            </a:r>
          </a:p>
          <a:p>
            <a:pPr marL="0" indent="0">
              <a:buNone/>
            </a:pPr>
            <a:r>
              <a:rPr lang="en-US" sz="2600" dirty="0"/>
              <a:t>	a. It provides a vehicle for communicating security procedures</a:t>
            </a:r>
          </a:p>
          <a:p>
            <a:pPr marL="0" indent="0">
              <a:buNone/>
            </a:pPr>
            <a:r>
              <a:rPr lang="en-US" sz="2600" dirty="0"/>
              <a:t>	b. It provides a clear understanding of potential risk and exposure</a:t>
            </a:r>
          </a:p>
          <a:p>
            <a:pPr marL="0" indent="0">
              <a:buNone/>
            </a:pPr>
            <a:r>
              <a:rPr lang="en-US" sz="2600" dirty="0"/>
              <a:t>	c. It provides a forum for disclosing exposure and risk analysis</a:t>
            </a:r>
          </a:p>
          <a:p>
            <a:pPr marL="0" indent="0">
              <a:buNone/>
            </a:pPr>
            <a:r>
              <a:rPr lang="en-US" sz="2600" dirty="0"/>
              <a:t>	d. It provides a forum to communicate user responsibilities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	Answer: b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Which statement below most accurately reflects the goal of risk mitigation? </a:t>
            </a:r>
          </a:p>
          <a:p>
            <a:pPr marL="0" indent="0">
              <a:buNone/>
            </a:pPr>
            <a:r>
              <a:rPr lang="en-US" dirty="0"/>
              <a:t>	a. Defining the acceptable level of risk the organization can tolerate, then reduce risk to that level</a:t>
            </a:r>
          </a:p>
          <a:p>
            <a:pPr marL="0" indent="0">
              <a:buNone/>
            </a:pPr>
            <a:r>
              <a:rPr lang="en-US" dirty="0"/>
              <a:t>	b. Analyzing and removing all vulnerabilities and threats to security within the organization</a:t>
            </a:r>
          </a:p>
          <a:p>
            <a:pPr marL="0" indent="0">
              <a:buNone/>
            </a:pPr>
            <a:r>
              <a:rPr lang="en-US" dirty="0"/>
              <a:t>	c. Defining the acceptable level of risk the organization can tolerate, and assigning any costs associated with loss or disruption to a third party</a:t>
            </a:r>
          </a:p>
          <a:p>
            <a:pPr marL="0" indent="0">
              <a:buNone/>
            </a:pPr>
            <a:r>
              <a:rPr lang="en-US" dirty="0"/>
              <a:t>	d. Analyzing the effects of a business disruption and preparing the company’s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Answer: a</a:t>
            </a:r>
          </a:p>
        </p:txBody>
      </p:sp>
    </p:spTree>
    <p:extLst>
      <p:ext uri="{BB962C8B-B14F-4D97-AF65-F5344CB8AC3E}">
        <p14:creationId xmlns:p14="http://schemas.microsoft.com/office/powerpoint/2010/main" val="9130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dirty="0"/>
              <a:t>Maria is the on-staff CISSP for Happy Corp. After completing the business continuity planning effort, senior leadership has decided to accept several identified risks. What should Maria do next?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a. Move to designing the Disaster Recovery Plan (DRP)</a:t>
            </a:r>
          </a:p>
          <a:p>
            <a:pPr marL="0" indent="0">
              <a:buNone/>
            </a:pPr>
            <a:r>
              <a:rPr lang="en-US" sz="3500" dirty="0"/>
              <a:t>	b. Repeat the Business Impact Assessment (BIA) to update it</a:t>
            </a:r>
          </a:p>
          <a:p>
            <a:pPr marL="0" indent="0">
              <a:buNone/>
            </a:pPr>
            <a:r>
              <a:rPr lang="en-US" sz="3500" dirty="0"/>
              <a:t>	c. Document the decision making process thoroughly</a:t>
            </a:r>
          </a:p>
          <a:p>
            <a:pPr marL="0" indent="0">
              <a:buNone/>
            </a:pPr>
            <a:r>
              <a:rPr lang="en-US" sz="3500" dirty="0"/>
              <a:t>	d. Implement security controls for the risks being accepted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Answer: c</a:t>
            </a:r>
          </a:p>
        </p:txBody>
      </p:sp>
    </p:spTree>
    <p:extLst>
      <p:ext uri="{BB962C8B-B14F-4D97-AF65-F5344CB8AC3E}">
        <p14:creationId xmlns:p14="http://schemas.microsoft.com/office/powerpoint/2010/main" val="6078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Which is the final step of a Quantitative Risk Analysis?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a. Calculate Annualized Loss Expectancy (ALE)</a:t>
            </a:r>
          </a:p>
          <a:p>
            <a:pPr marL="0" indent="0">
              <a:buNone/>
            </a:pPr>
            <a:r>
              <a:rPr lang="en-US" sz="3500" dirty="0"/>
              <a:t>	b. Conduct a cost benefit analysis</a:t>
            </a:r>
          </a:p>
          <a:p>
            <a:pPr marL="0" indent="0">
              <a:buNone/>
            </a:pPr>
            <a:r>
              <a:rPr lang="en-US" sz="3500" dirty="0"/>
              <a:t>	c. Assess the Annualized Rate of Occurrence (ARO)</a:t>
            </a:r>
          </a:p>
          <a:p>
            <a:pPr marL="0" indent="0">
              <a:buNone/>
            </a:pPr>
            <a:r>
              <a:rPr lang="en-US" sz="3500" dirty="0"/>
              <a:t>	d. Calculate Asset Value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Answer: b</a:t>
            </a:r>
          </a:p>
        </p:txBody>
      </p:sp>
    </p:spTree>
    <p:extLst>
      <p:ext uri="{BB962C8B-B14F-4D97-AF65-F5344CB8AC3E}">
        <p14:creationId xmlns:p14="http://schemas.microsoft.com/office/powerpoint/2010/main" val="57083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/>
              <a:t>Which of the following is used as an authorization mechanism?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a. Token</a:t>
            </a:r>
          </a:p>
          <a:p>
            <a:pPr marL="0" indent="0">
              <a:buNone/>
            </a:pPr>
            <a:r>
              <a:rPr lang="en-US" sz="3500" dirty="0"/>
              <a:t>	b. Iris Scan</a:t>
            </a:r>
          </a:p>
          <a:p>
            <a:pPr marL="0" indent="0">
              <a:buNone/>
            </a:pPr>
            <a:r>
              <a:rPr lang="en-US" sz="3500" dirty="0"/>
              <a:t>	c. Username</a:t>
            </a:r>
          </a:p>
          <a:p>
            <a:pPr marL="0" indent="0">
              <a:buNone/>
            </a:pPr>
            <a:r>
              <a:rPr lang="en-US" sz="3500" dirty="0"/>
              <a:t>	d. Access Control List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Answer: d</a:t>
            </a:r>
          </a:p>
        </p:txBody>
      </p:sp>
    </p:spTree>
    <p:extLst>
      <p:ext uri="{BB962C8B-B14F-4D97-AF65-F5344CB8AC3E}">
        <p14:creationId xmlns:p14="http://schemas.microsoft.com/office/powerpoint/2010/main" val="9576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500" dirty="0"/>
              <a:t>You are the CISSP for ITPROTV, senior management is trying to decide what the appropriate investment value is for a countermeasure that will protect their assets valued at $1 million from a potential threat that has an annualized rate of occurrence (ARO) of once every five years and an exposure factor (EF) of 10%: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a. $100,000</a:t>
            </a:r>
          </a:p>
          <a:p>
            <a:pPr marL="0" indent="0">
              <a:buNone/>
            </a:pPr>
            <a:r>
              <a:rPr lang="en-US" sz="3500" dirty="0"/>
              <a:t>	b. $20,000</a:t>
            </a:r>
          </a:p>
          <a:p>
            <a:pPr marL="0" indent="0">
              <a:buNone/>
            </a:pPr>
            <a:r>
              <a:rPr lang="en-US" sz="3500" dirty="0"/>
              <a:t>	c. $200,000</a:t>
            </a:r>
          </a:p>
          <a:p>
            <a:pPr marL="0" indent="0">
              <a:buNone/>
            </a:pPr>
            <a:r>
              <a:rPr lang="en-US" sz="3500" dirty="0"/>
              <a:t>	d. $40,000 </a:t>
            </a:r>
          </a:p>
          <a:p>
            <a:pPr marL="0" indent="0">
              <a:buNone/>
            </a:pPr>
            <a:r>
              <a:rPr lang="en-US" sz="3500" dirty="0"/>
              <a:t> </a:t>
            </a:r>
          </a:p>
          <a:p>
            <a:pPr marL="0" indent="0">
              <a:buNone/>
            </a:pPr>
            <a:r>
              <a:rPr lang="en-US" sz="3500" dirty="0"/>
              <a:t>	Answer: b</a:t>
            </a:r>
          </a:p>
        </p:txBody>
      </p:sp>
    </p:spTree>
    <p:extLst>
      <p:ext uri="{BB962C8B-B14F-4D97-AF65-F5344CB8AC3E}">
        <p14:creationId xmlns:p14="http://schemas.microsoft.com/office/powerpoint/2010/main" val="36389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dirty="0"/>
              <a:t>Which of the following control categories DOES NOT accurately describe an automatic gate in front of a secure compound?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a. Deterrent</a:t>
            </a:r>
          </a:p>
          <a:p>
            <a:pPr marL="0" indent="0">
              <a:buNone/>
            </a:pPr>
            <a:r>
              <a:rPr lang="en-US" sz="3500" dirty="0"/>
              <a:t>	b. Physical</a:t>
            </a:r>
          </a:p>
          <a:p>
            <a:pPr marL="0" indent="0">
              <a:buNone/>
            </a:pPr>
            <a:r>
              <a:rPr lang="en-US" sz="3500" dirty="0"/>
              <a:t>	c. Detective</a:t>
            </a:r>
          </a:p>
          <a:p>
            <a:pPr marL="0" indent="0">
              <a:buNone/>
            </a:pPr>
            <a:r>
              <a:rPr lang="en-US" sz="3500" dirty="0"/>
              <a:t>	d. Preventive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Answer: c</a:t>
            </a:r>
          </a:p>
        </p:txBody>
      </p:sp>
    </p:spTree>
    <p:extLst>
      <p:ext uri="{BB962C8B-B14F-4D97-AF65-F5344CB8AC3E}">
        <p14:creationId xmlns:p14="http://schemas.microsoft.com/office/powerpoint/2010/main" val="13288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"/>
            <a:ext cx="9372600" cy="1295400"/>
          </a:xfrm>
        </p:spPr>
        <p:txBody>
          <a:bodyPr/>
          <a:lstStyle/>
          <a:p>
            <a:r>
              <a:rPr lang="en-US" dirty="0"/>
              <a:t>Review Question #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5444"/>
            <a:ext cx="9372600" cy="51182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Effective security management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a. achieves security at the lowest cost</a:t>
            </a:r>
          </a:p>
          <a:p>
            <a:pPr marL="0" indent="0">
              <a:buNone/>
            </a:pPr>
            <a:r>
              <a:rPr lang="en-US" sz="3500" dirty="0"/>
              <a:t>	b. reduces risk to an acceptable level</a:t>
            </a:r>
          </a:p>
          <a:p>
            <a:pPr marL="0" indent="0">
              <a:buNone/>
            </a:pPr>
            <a:r>
              <a:rPr lang="en-US" sz="3500" dirty="0"/>
              <a:t>	c. prioritizes security for new products</a:t>
            </a:r>
          </a:p>
          <a:p>
            <a:pPr marL="0" indent="0">
              <a:buNone/>
            </a:pPr>
            <a:r>
              <a:rPr lang="en-US" sz="3500" dirty="0"/>
              <a:t>	d. installs patches in a timely manner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	Answer: b</a:t>
            </a:r>
          </a:p>
        </p:txBody>
      </p:sp>
    </p:spTree>
    <p:extLst>
      <p:ext uri="{BB962C8B-B14F-4D97-AF65-F5344CB8AC3E}">
        <p14:creationId xmlns:p14="http://schemas.microsoft.com/office/powerpoint/2010/main" val="17723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266</TotalTime>
  <Words>534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Wireframe Building 16x9</vt:lpstr>
      <vt:lpstr>Security &amp; Risk management</vt:lpstr>
      <vt:lpstr>Review Question # 1</vt:lpstr>
      <vt:lpstr>Review Question # 2</vt:lpstr>
      <vt:lpstr>Review Question # 3</vt:lpstr>
      <vt:lpstr>Review Question # 4</vt:lpstr>
      <vt:lpstr>Review Question # 5</vt:lpstr>
      <vt:lpstr>Review Question # 6</vt:lpstr>
      <vt:lpstr>Review Question # 7</vt:lpstr>
      <vt:lpstr>Review Question #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Security</dc:title>
  <dc:creator>Adam Gordon</dc:creator>
  <cp:lastModifiedBy>Adam Gordon</cp:lastModifiedBy>
  <cp:revision>15</cp:revision>
  <dcterms:created xsi:type="dcterms:W3CDTF">2020-04-28T22:28:43Z</dcterms:created>
  <dcterms:modified xsi:type="dcterms:W3CDTF">2020-06-09T20:54:05Z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