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8" r:id="rId2"/>
    <p:sldId id="269" r:id="rId3"/>
    <p:sldId id="270" r:id="rId4"/>
    <p:sldId id="271" r:id="rId5"/>
    <p:sldId id="272" r:id="rId6"/>
    <p:sldId id="27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55780"/>
            <a:ext cx="6858000" cy="3200400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6858000" cy="109728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465DD-9819-4ABC-A784-477AFBA19C86}" type="datetime1">
              <a:rPr lang="en-US" smtClean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E545-DA4D-4588-A168-A47EEF327FC2}" type="datetime1">
              <a:rPr lang="en-US" smtClean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42120" y="380999"/>
            <a:ext cx="2011680" cy="609600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199" y="380999"/>
            <a:ext cx="7074859" cy="6096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6042-7092-4D96-B3CE-E8E6CFEE88C8}" type="datetime1">
              <a:rPr lang="en-US" smtClean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9729644A-97F2-4BC4-BBF7-FC141F507563}" type="datetime1">
              <a:rPr lang="en-US" smtClean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22960"/>
            <a:ext cx="8686800" cy="201168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109728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18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4EB7-77EC-481E-BDC6-73CA182AC952}" type="datetime1">
              <a:rPr lang="en-US" smtClean="0"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12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18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18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6069-A392-4E44-934F-6743D63E2A4F}" type="datetime1">
              <a:rPr lang="en-US" smtClean="0"/>
              <a:t>4/28/2020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9843-3551-47D6-BD3E-346FBDF458AF}" type="datetime1">
              <a:rPr lang="en-US" smtClean="0"/>
              <a:t>4/28/2020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2989-19D5-42F7-8321-FE6B75231AF4}" type="datetime1">
              <a:rPr lang="en-US" smtClean="0"/>
              <a:t>4/28/2020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9420" y="408993"/>
            <a:ext cx="4800937" cy="1828800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1" y="381000"/>
            <a:ext cx="5489510" cy="5791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9420" y="2237793"/>
            <a:ext cx="4800937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C03C-1F27-412D-AD0B-6423348F1B9B}" type="datetime1">
              <a:rPr lang="en-US" smtClean="0"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248" y="384048"/>
            <a:ext cx="4800600" cy="18288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ln>
            <a:noFill/>
          </a:ln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140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120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987419"/>
            <a:ext cx="9372600" cy="448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31790" y="5586761"/>
            <a:ext cx="280731" cy="883759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619CFDC2-5630-4611-9BF0-0EF7C8C4398D}" type="datetime1">
              <a:rPr lang="en-US" smtClean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31790" y="365125"/>
            <a:ext cx="280730" cy="5139936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3321" y="6268940"/>
            <a:ext cx="722377" cy="201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914400" rtl="0" eaLnBrk="1" latinLnBrk="0" hangingPunct="1">
        <a:lnSpc>
          <a:spcPct val="90000"/>
        </a:lnSpc>
        <a:spcBef>
          <a:spcPts val="12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Asset Security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Domain 2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38100"/>
            <a:ext cx="9372600" cy="1295400"/>
          </a:xfrm>
        </p:spPr>
        <p:txBody>
          <a:bodyPr/>
          <a:lstStyle/>
          <a:p>
            <a:r>
              <a:rPr lang="en-US" dirty="0"/>
              <a:t>Review Question #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8775" y="1377819"/>
            <a:ext cx="9372600" cy="511823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500" dirty="0"/>
              <a:t>Which role is focused on balancing the need for security controls with business requirements?</a:t>
            </a:r>
          </a:p>
          <a:p>
            <a:endParaRPr lang="en-US" sz="3500" dirty="0"/>
          </a:p>
          <a:p>
            <a:pPr marL="0" indent="0">
              <a:buNone/>
            </a:pPr>
            <a:r>
              <a:rPr lang="en-US" sz="3500" dirty="0"/>
              <a:t>a. Data stewards</a:t>
            </a:r>
          </a:p>
          <a:p>
            <a:pPr marL="0" indent="0">
              <a:buNone/>
            </a:pPr>
            <a:r>
              <a:rPr lang="en-US" sz="3500" dirty="0"/>
              <a:t>b. Business owners</a:t>
            </a:r>
          </a:p>
          <a:p>
            <a:pPr marL="0" indent="0">
              <a:buNone/>
            </a:pPr>
            <a:r>
              <a:rPr lang="en-US" sz="3500" dirty="0"/>
              <a:t>c. Data processors</a:t>
            </a:r>
          </a:p>
          <a:p>
            <a:pPr marL="0" indent="0">
              <a:buNone/>
            </a:pPr>
            <a:r>
              <a:rPr lang="en-US" sz="3500" dirty="0"/>
              <a:t>d. Line of Business owners</a:t>
            </a:r>
          </a:p>
          <a:p>
            <a:pPr marL="0" indent="0">
              <a:buNone/>
            </a:pPr>
            <a:r>
              <a:rPr lang="en-US" sz="3500" dirty="0"/>
              <a:t>e. Data owners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500" dirty="0"/>
              <a:t>Answer:  b</a:t>
            </a:r>
          </a:p>
        </p:txBody>
      </p:sp>
    </p:spTree>
    <p:extLst>
      <p:ext uri="{BB962C8B-B14F-4D97-AF65-F5344CB8AC3E}">
        <p14:creationId xmlns:p14="http://schemas.microsoft.com/office/powerpoint/2010/main" val="252333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04774"/>
            <a:ext cx="9372600" cy="66770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Benefits of establishing data standards for the organization include:</a:t>
            </a:r>
          </a:p>
          <a:p>
            <a:pPr marL="0" indent="0">
              <a:buNone/>
            </a:pPr>
            <a:r>
              <a:rPr lang="en-US" dirty="0"/>
              <a:t>a. more efficient data management, decreased data sharing, higher quality data, improved data consistency, increased data integration, better understanding of data, improved documentation of information resources</a:t>
            </a:r>
          </a:p>
          <a:p>
            <a:pPr marL="0" indent="0">
              <a:buNone/>
            </a:pPr>
            <a:r>
              <a:rPr lang="en-US" dirty="0"/>
              <a:t>b. more efficient data management, increased data sharing, higher quality data, improved data consistency, increased data integration, better understanding of data, improved documentation of information resources</a:t>
            </a:r>
          </a:p>
          <a:p>
            <a:pPr marL="0" indent="0">
              <a:buNone/>
            </a:pPr>
            <a:r>
              <a:rPr lang="en-US" dirty="0"/>
              <a:t>c. more efficient data management, increased data sharing, medium quality data, improved data consistency, decreased data integration, better understanding of data, improved documentation of information resources</a:t>
            </a:r>
          </a:p>
          <a:p>
            <a:pPr marL="0" indent="0">
              <a:buNone/>
            </a:pPr>
            <a:r>
              <a:rPr lang="en-US" dirty="0"/>
              <a:t>d. more efficient data management, increased data sharing, highest quality data, improved data consistency, increased data integration, better understanding of data, improved documentation of information metadata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Answer: B</a:t>
            </a:r>
          </a:p>
        </p:txBody>
      </p:sp>
    </p:spTree>
    <p:extLst>
      <p:ext uri="{BB962C8B-B14F-4D97-AF65-F5344CB8AC3E}">
        <p14:creationId xmlns:p14="http://schemas.microsoft.com/office/powerpoint/2010/main" val="374267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38100"/>
            <a:ext cx="9372600" cy="1295400"/>
          </a:xfrm>
        </p:spPr>
        <p:txBody>
          <a:bodyPr/>
          <a:lstStyle/>
          <a:p>
            <a:r>
              <a:rPr lang="en-US" dirty="0"/>
              <a:t>Review Question #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25444"/>
            <a:ext cx="9372600" cy="511823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500" dirty="0"/>
              <a:t>In the event of a security incident, one of the primary objectives of the operations staff is to ensure that</a:t>
            </a:r>
          </a:p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r>
              <a:rPr lang="en-US" sz="3500" dirty="0"/>
              <a:t>a. the attackers are detected and stopped</a:t>
            </a:r>
          </a:p>
          <a:p>
            <a:pPr marL="0" indent="0">
              <a:buNone/>
            </a:pPr>
            <a:r>
              <a:rPr lang="en-US" sz="3500" dirty="0"/>
              <a:t>b. there is minimal disruption to the organization’s mission</a:t>
            </a:r>
          </a:p>
          <a:p>
            <a:pPr marL="0" indent="0">
              <a:buNone/>
            </a:pPr>
            <a:r>
              <a:rPr lang="en-US" sz="3500" dirty="0"/>
              <a:t>c. appropriate documentation about the event is maintained as chain of evidence</a:t>
            </a:r>
          </a:p>
          <a:p>
            <a:pPr marL="0" indent="0">
              <a:buNone/>
            </a:pPr>
            <a:r>
              <a:rPr lang="en-US" sz="3500" dirty="0"/>
              <a:t>d. the affected systems are immediately shut off to limit to the impact</a:t>
            </a:r>
          </a:p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r>
              <a:rPr lang="en-US" sz="3500" dirty="0"/>
              <a:t>	Answer: b</a:t>
            </a:r>
          </a:p>
        </p:txBody>
      </p:sp>
    </p:spTree>
    <p:extLst>
      <p:ext uri="{BB962C8B-B14F-4D97-AF65-F5344CB8AC3E}">
        <p14:creationId xmlns:p14="http://schemas.microsoft.com/office/powerpoint/2010/main" val="91301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38100"/>
            <a:ext cx="9372600" cy="1295400"/>
          </a:xfrm>
        </p:spPr>
        <p:txBody>
          <a:bodyPr/>
          <a:lstStyle/>
          <a:p>
            <a:r>
              <a:rPr lang="en-US" dirty="0"/>
              <a:t>Review Question #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25444"/>
            <a:ext cx="9372600" cy="511823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500" dirty="0"/>
              <a:t>When an organization is determining which data is sensitive, it must consider all of the following except: </a:t>
            </a:r>
          </a:p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r>
              <a:rPr lang="en-US" sz="3500" dirty="0"/>
              <a:t>a. Expectations of customers </a:t>
            </a:r>
          </a:p>
          <a:p>
            <a:pPr marL="0" indent="0">
              <a:buNone/>
            </a:pPr>
            <a:r>
              <a:rPr lang="en-US" sz="3500" dirty="0"/>
              <a:t>b. Legislation or regulations </a:t>
            </a:r>
          </a:p>
          <a:p>
            <a:pPr marL="0" indent="0">
              <a:buNone/>
            </a:pPr>
            <a:r>
              <a:rPr lang="en-US" sz="3500" dirty="0"/>
              <a:t>c. Quantity of data </a:t>
            </a:r>
          </a:p>
          <a:p>
            <a:pPr marL="0" indent="0">
              <a:buNone/>
            </a:pPr>
            <a:r>
              <a:rPr lang="en-US" sz="3500" dirty="0"/>
              <a:t>d. Age of the data </a:t>
            </a:r>
          </a:p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r>
              <a:rPr lang="en-US" sz="3500" dirty="0"/>
              <a:t>	Answer: c</a:t>
            </a:r>
          </a:p>
        </p:txBody>
      </p:sp>
    </p:spTree>
    <p:extLst>
      <p:ext uri="{BB962C8B-B14F-4D97-AF65-F5344CB8AC3E}">
        <p14:creationId xmlns:p14="http://schemas.microsoft.com/office/powerpoint/2010/main" val="60788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38100"/>
            <a:ext cx="9372600" cy="1295400"/>
          </a:xfrm>
        </p:spPr>
        <p:txBody>
          <a:bodyPr/>
          <a:lstStyle/>
          <a:p>
            <a:r>
              <a:rPr lang="en-US" dirty="0"/>
              <a:t>Review Question #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25444"/>
            <a:ext cx="9372600" cy="511823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500" dirty="0"/>
              <a:t>Which of the following BEST determines access and suitability of an individual?</a:t>
            </a:r>
          </a:p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r>
              <a:rPr lang="en-US" sz="3500" dirty="0"/>
              <a:t>a. Job rank or title</a:t>
            </a:r>
          </a:p>
          <a:p>
            <a:pPr marL="0" indent="0">
              <a:buNone/>
            </a:pPr>
            <a:r>
              <a:rPr lang="en-US" sz="3500" dirty="0"/>
              <a:t>b. Partnership with the security team</a:t>
            </a:r>
          </a:p>
          <a:p>
            <a:pPr marL="0" indent="0">
              <a:buNone/>
            </a:pPr>
            <a:r>
              <a:rPr lang="en-US" sz="3500" dirty="0"/>
              <a:t>c. Role</a:t>
            </a:r>
          </a:p>
          <a:p>
            <a:pPr marL="0" indent="0">
              <a:buNone/>
            </a:pPr>
            <a:r>
              <a:rPr lang="en-US" sz="3500" dirty="0"/>
              <a:t>d. Clearance level</a:t>
            </a:r>
          </a:p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r>
              <a:rPr lang="en-US" sz="3500" dirty="0"/>
              <a:t>	Answer: d</a:t>
            </a:r>
          </a:p>
        </p:txBody>
      </p:sp>
    </p:spTree>
    <p:extLst>
      <p:ext uri="{BB962C8B-B14F-4D97-AF65-F5344CB8AC3E}">
        <p14:creationId xmlns:p14="http://schemas.microsoft.com/office/powerpoint/2010/main" val="570831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reframe Building 16x9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wireframe building presentation (widescreen).potx" id="{58CE74E2-616B-447D-963B-87527DA5909A}" vid="{49D84436-E293-416F-BC4D-7976A1E115A4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wireframe building presentation (widescreen)</Template>
  <TotalTime>220</TotalTime>
  <Words>356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Wireframe Building 16x9</vt:lpstr>
      <vt:lpstr>Asset Security</vt:lpstr>
      <vt:lpstr>Review Question # 1</vt:lpstr>
      <vt:lpstr>PowerPoint Presentation</vt:lpstr>
      <vt:lpstr>Review Question # 3</vt:lpstr>
      <vt:lpstr>Review Question # 4</vt:lpstr>
      <vt:lpstr>Review Question #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Asset Security</dc:title>
  <dc:creator>Adam Gordon</dc:creator>
  <cp:lastModifiedBy>Adam Gordon</cp:lastModifiedBy>
  <cp:revision>4</cp:revision>
  <dcterms:created xsi:type="dcterms:W3CDTF">2020-04-28T22:28:43Z</dcterms:created>
  <dcterms:modified xsi:type="dcterms:W3CDTF">2020-04-29T02:08:59Z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