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71" r:id="rId8"/>
    <p:sldId id="272" r:id="rId9"/>
    <p:sldId id="268" r:id="rId10"/>
    <p:sldId id="259" r:id="rId11"/>
    <p:sldId id="267" r:id="rId12"/>
    <p:sldId id="269" r:id="rId13"/>
    <p:sldId id="260" r:id="rId14"/>
    <p:sldId id="261" r:id="rId15"/>
    <p:sldId id="262" r:id="rId16"/>
    <p:sldId id="263" r:id="rId17"/>
    <p:sldId id="264" r:id="rId18"/>
    <p:sldId id="265" r:id="rId19"/>
    <p:sldId id="266" r:id="rId20"/>
    <p:sldId id="273"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4" d="100"/>
          <a:sy n="64" d="100"/>
        </p:scale>
        <p:origin x="6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thereum.org/" TargetMode="External"/><Relationship Id="rId7" Type="http://schemas.openxmlformats.org/officeDocument/2006/relationships/hyperlink" Target="https://github.com/openblockchain" TargetMode="External"/><Relationship Id="rId2" Type="http://schemas.openxmlformats.org/officeDocument/2006/relationships/hyperlink" Target="https://hyperledger.org/" TargetMode="External"/><Relationship Id="rId1" Type="http://schemas.openxmlformats.org/officeDocument/2006/relationships/slideLayout" Target="../slideLayouts/slideLayout2.xml"/><Relationship Id="rId6" Type="http://schemas.openxmlformats.org/officeDocument/2006/relationships/hyperlink" Target="https://github.com/corda/corda" TargetMode="External"/><Relationship Id="rId5" Type="http://schemas.openxmlformats.org/officeDocument/2006/relationships/hyperlink" Target="https://erisindustries.com/" TargetMode="External"/><Relationship Id="rId4" Type="http://schemas.openxmlformats.org/officeDocument/2006/relationships/hyperlink" Target="http://www.multichain.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1934811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30891"/>
            <a:ext cx="9905998" cy="1428944"/>
          </a:xfrm>
        </p:spPr>
        <p:txBody>
          <a:bodyPr/>
          <a:lstStyle/>
          <a:p>
            <a:r>
              <a:rPr lang="en-US" dirty="0" smtClean="0"/>
              <a:t>Three Pillars OF Blockchain</a:t>
            </a:r>
            <a:endParaRPr lang="en-US" dirty="0"/>
          </a:p>
        </p:txBody>
      </p:sp>
      <p:sp>
        <p:nvSpPr>
          <p:cNvPr id="3" name="Content Placeholder 2"/>
          <p:cNvSpPr>
            <a:spLocks noGrp="1"/>
          </p:cNvSpPr>
          <p:nvPr>
            <p:ph idx="1"/>
          </p:nvPr>
        </p:nvSpPr>
        <p:spPr>
          <a:xfrm>
            <a:off x="1141412" y="1212573"/>
            <a:ext cx="9905999" cy="4578628"/>
          </a:xfrm>
        </p:spPr>
        <p:txBody>
          <a:bodyPr/>
          <a:lstStyle/>
          <a:p>
            <a:endParaRPr lang="en-US" dirty="0" smtClean="0"/>
          </a:p>
          <a:p>
            <a:pPr marL="0" indent="0">
              <a:buNone/>
            </a:pPr>
            <a:r>
              <a:rPr lang="en-US" sz="4400" dirty="0" smtClean="0"/>
              <a:t>Decentralization</a:t>
            </a:r>
          </a:p>
          <a:p>
            <a:pPr marL="0" indent="0">
              <a:buNone/>
            </a:pPr>
            <a:r>
              <a:rPr lang="en-US" sz="4400" dirty="0" smtClean="0"/>
              <a:t>Transparency</a:t>
            </a:r>
          </a:p>
          <a:p>
            <a:pPr marL="0" indent="0">
              <a:buNone/>
            </a:pPr>
            <a:r>
              <a:rPr lang="en-US" sz="4400" dirty="0" smtClean="0"/>
              <a:t>Immutability</a:t>
            </a:r>
            <a:endParaRPr lang="en-US" sz="4400" dirty="0"/>
          </a:p>
        </p:txBody>
      </p:sp>
    </p:spTree>
    <p:extLst>
      <p:ext uri="{BB962C8B-B14F-4D97-AF65-F5344CB8AC3E}">
        <p14:creationId xmlns:p14="http://schemas.microsoft.com/office/powerpoint/2010/main" val="7800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51865"/>
          </a:xfrm>
        </p:spPr>
        <p:txBody>
          <a:bodyPr/>
          <a:lstStyle/>
          <a:p>
            <a:r>
              <a:rPr lang="en-US" dirty="0" smtClean="0"/>
              <a:t>Decentralization</a:t>
            </a:r>
            <a:endParaRPr lang="en-US" dirty="0"/>
          </a:p>
        </p:txBody>
      </p:sp>
      <p:sp>
        <p:nvSpPr>
          <p:cNvPr id="3" name="Content Placeholder 2"/>
          <p:cNvSpPr>
            <a:spLocks noGrp="1"/>
          </p:cNvSpPr>
          <p:nvPr>
            <p:ph idx="1"/>
          </p:nvPr>
        </p:nvSpPr>
        <p:spPr>
          <a:xfrm>
            <a:off x="1141412" y="1570383"/>
            <a:ext cx="9905999" cy="4220818"/>
          </a:xfrm>
        </p:spPr>
        <p:txBody>
          <a:bodyPr/>
          <a:lstStyle/>
          <a:p>
            <a:r>
              <a:rPr lang="en-US" dirty="0"/>
              <a:t>In a decentralized system, the information is not stored by one single entity. In fact, everyone in the network owns the information</a:t>
            </a:r>
            <a:r>
              <a:rPr lang="en-US" dirty="0" smtClean="0"/>
              <a:t>.</a:t>
            </a:r>
          </a:p>
          <a:p>
            <a:r>
              <a:rPr lang="en-US" dirty="0"/>
              <a:t>In a decentralized network, if you wanted to interact with your friend then you can do so directly without going through a third party</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780" y="4230135"/>
            <a:ext cx="8051524" cy="1713824"/>
          </a:xfrm>
          <a:prstGeom prst="rect">
            <a:avLst/>
          </a:prstGeom>
        </p:spPr>
      </p:pic>
    </p:spTree>
    <p:extLst>
      <p:ext uri="{BB962C8B-B14F-4D97-AF65-F5344CB8AC3E}">
        <p14:creationId xmlns:p14="http://schemas.microsoft.com/office/powerpoint/2010/main" val="2442801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822" y="121562"/>
            <a:ext cx="4702796" cy="31576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141412" y="1"/>
            <a:ext cx="9905999" cy="5741506"/>
          </a:xfrm>
        </p:spPr>
        <p:txBody>
          <a:bodyPr/>
          <a:lstStyle/>
          <a:p>
            <a:pPr marL="0" indent="0">
              <a:buNone/>
            </a:pPr>
            <a:r>
              <a:rPr lang="en-US" dirty="0" smtClean="0"/>
              <a:t>                                         </a:t>
            </a:r>
            <a:r>
              <a:rPr lang="en-US" sz="3200" dirty="0" smtClean="0"/>
              <a:t>The New Networks</a:t>
            </a:r>
            <a:endParaRPr lang="en-US" sz="3200" dirty="0"/>
          </a:p>
          <a:p>
            <a:pPr marL="0" indent="0">
              <a:buNone/>
            </a:pPr>
            <a:r>
              <a:rPr lang="en-US" sz="3200" dirty="0" smtClean="0"/>
              <a:t>	</a:t>
            </a:r>
            <a:r>
              <a:rPr lang="en-US" sz="2800" dirty="0" smtClean="0"/>
              <a:t>Centralized                                        Decentralized</a:t>
            </a:r>
          </a:p>
          <a:p>
            <a:pPr marL="0" indent="0">
              <a:buNone/>
            </a:pPr>
            <a:r>
              <a:rPr lang="en-US" sz="2800" dirty="0"/>
              <a:t>	</a:t>
            </a:r>
            <a:endParaRPr lang="en-US" sz="2800" dirty="0" smtClean="0"/>
          </a:p>
        </p:txBody>
      </p:sp>
      <p:sp>
        <p:nvSpPr>
          <p:cNvPr id="4" name="Oval 3"/>
          <p:cNvSpPr/>
          <p:nvPr/>
        </p:nvSpPr>
        <p:spPr>
          <a:xfrm>
            <a:off x="2484783" y="3021496"/>
            <a:ext cx="506895" cy="38762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Oval 4"/>
          <p:cNvSpPr/>
          <p:nvPr/>
        </p:nvSpPr>
        <p:spPr>
          <a:xfrm>
            <a:off x="4018274" y="3105978"/>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19469" y="3755334"/>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53917" y="1713671"/>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53647" y="2737401"/>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03104" y="3646003"/>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60983" y="4200938"/>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71461" y="2137741"/>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8" idx="4"/>
            <a:endCxn id="4" idx="0"/>
          </p:cNvCxnSpPr>
          <p:nvPr/>
        </p:nvCxnSpPr>
        <p:spPr>
          <a:xfrm>
            <a:off x="2488096" y="1932332"/>
            <a:ext cx="250135" cy="108916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9" idx="5"/>
            <a:endCxn id="4" idx="2"/>
          </p:cNvCxnSpPr>
          <p:nvPr/>
        </p:nvCxnSpPr>
        <p:spPr>
          <a:xfrm>
            <a:off x="2082704" y="2924040"/>
            <a:ext cx="402079" cy="291269"/>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7" idx="6"/>
            <a:endCxn id="4" idx="3"/>
          </p:cNvCxnSpPr>
          <p:nvPr/>
        </p:nvCxnSpPr>
        <p:spPr>
          <a:xfrm flipV="1">
            <a:off x="1987826" y="3352355"/>
            <a:ext cx="571190" cy="51231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11" idx="0"/>
            <a:endCxn id="4" idx="4"/>
          </p:cNvCxnSpPr>
          <p:nvPr/>
        </p:nvCxnSpPr>
        <p:spPr>
          <a:xfrm flipV="1">
            <a:off x="2695162" y="3409122"/>
            <a:ext cx="43069" cy="79181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10" idx="2"/>
            <a:endCxn id="4" idx="5"/>
          </p:cNvCxnSpPr>
          <p:nvPr/>
        </p:nvCxnSpPr>
        <p:spPr>
          <a:xfrm flipH="1" flipV="1">
            <a:off x="2917445" y="3352355"/>
            <a:ext cx="385659" cy="402979"/>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12" idx="4"/>
            <a:endCxn id="4" idx="7"/>
          </p:cNvCxnSpPr>
          <p:nvPr/>
        </p:nvCxnSpPr>
        <p:spPr>
          <a:xfrm flipH="1">
            <a:off x="2917445" y="2356402"/>
            <a:ext cx="788195" cy="721861"/>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5" idx="2"/>
            <a:endCxn id="4" idx="6"/>
          </p:cNvCxnSpPr>
          <p:nvPr/>
        </p:nvCxnSpPr>
        <p:spPr>
          <a:xfrm flipH="1">
            <a:off x="2991678" y="3215309"/>
            <a:ext cx="1026596" cy="0"/>
          </a:xfrm>
          <a:prstGeom prst="line">
            <a:avLst/>
          </a:prstGeom>
        </p:spPr>
        <p:style>
          <a:lnRef idx="1">
            <a:schemeClr val="dk1"/>
          </a:lnRef>
          <a:fillRef idx="0">
            <a:schemeClr val="dk1"/>
          </a:fillRef>
          <a:effectRef idx="0">
            <a:schemeClr val="dk1"/>
          </a:effectRef>
          <a:fontRef idx="minor">
            <a:schemeClr val="tx1"/>
          </a:fontRef>
        </p:style>
      </p:cxnSp>
      <p:sp>
        <p:nvSpPr>
          <p:cNvPr id="47" name="Oval 46"/>
          <p:cNvSpPr/>
          <p:nvPr/>
        </p:nvSpPr>
        <p:spPr>
          <a:xfrm>
            <a:off x="8410160" y="1823001"/>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817126" y="2561810"/>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933621" y="3499179"/>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8085483" y="3822422"/>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9973917" y="2137740"/>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242274" y="3541419"/>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9503465" y="4310268"/>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163911" y="2661201"/>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a:stCxn id="47" idx="3"/>
            <a:endCxn id="48" idx="7"/>
          </p:cNvCxnSpPr>
          <p:nvPr/>
        </p:nvCxnSpPr>
        <p:spPr>
          <a:xfrm flipH="1">
            <a:off x="8046183" y="2009640"/>
            <a:ext cx="403277" cy="584192"/>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48" idx="6"/>
            <a:endCxn id="54" idx="2"/>
          </p:cNvCxnSpPr>
          <p:nvPr/>
        </p:nvCxnSpPr>
        <p:spPr>
          <a:xfrm>
            <a:off x="8085483" y="2671141"/>
            <a:ext cx="1078428" cy="99391"/>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65" name="Straight Connector 64"/>
          <p:cNvCxnSpPr>
            <a:stCxn id="47" idx="5"/>
            <a:endCxn id="54" idx="1"/>
          </p:cNvCxnSpPr>
          <p:nvPr/>
        </p:nvCxnSpPr>
        <p:spPr>
          <a:xfrm>
            <a:off x="8639217" y="2009640"/>
            <a:ext cx="563994" cy="68358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54" idx="7"/>
            <a:endCxn id="51" idx="3"/>
          </p:cNvCxnSpPr>
          <p:nvPr/>
        </p:nvCxnSpPr>
        <p:spPr>
          <a:xfrm flipV="1">
            <a:off x="9392968" y="2324379"/>
            <a:ext cx="620249" cy="36884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54" idx="4"/>
            <a:endCxn id="49" idx="0"/>
          </p:cNvCxnSpPr>
          <p:nvPr/>
        </p:nvCxnSpPr>
        <p:spPr>
          <a:xfrm flipH="1">
            <a:off x="9067800" y="2879862"/>
            <a:ext cx="230290" cy="619317"/>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49" idx="2"/>
            <a:endCxn id="50" idx="7"/>
          </p:cNvCxnSpPr>
          <p:nvPr/>
        </p:nvCxnSpPr>
        <p:spPr>
          <a:xfrm flipH="1">
            <a:off x="8314540" y="3608510"/>
            <a:ext cx="619081" cy="245934"/>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50" idx="5"/>
            <a:endCxn id="53" idx="1"/>
          </p:cNvCxnSpPr>
          <p:nvPr/>
        </p:nvCxnSpPr>
        <p:spPr>
          <a:xfrm>
            <a:off x="8314540" y="4009061"/>
            <a:ext cx="1228225" cy="333229"/>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49" idx="6"/>
            <a:endCxn id="52" idx="2"/>
          </p:cNvCxnSpPr>
          <p:nvPr/>
        </p:nvCxnSpPr>
        <p:spPr>
          <a:xfrm>
            <a:off x="9201978" y="3608510"/>
            <a:ext cx="1040296" cy="4224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stCxn id="52" idx="4"/>
            <a:endCxn id="53" idx="7"/>
          </p:cNvCxnSpPr>
          <p:nvPr/>
        </p:nvCxnSpPr>
        <p:spPr>
          <a:xfrm flipH="1">
            <a:off x="9732522" y="3760080"/>
            <a:ext cx="643931" cy="582210"/>
          </a:xfrm>
          <a:prstGeom prst="line">
            <a:avLst/>
          </a:prstGeom>
        </p:spPr>
        <p:style>
          <a:lnRef idx="1">
            <a:schemeClr val="dk1"/>
          </a:lnRef>
          <a:fillRef idx="0">
            <a:schemeClr val="dk1"/>
          </a:fillRef>
          <a:effectRef idx="0">
            <a:schemeClr val="dk1"/>
          </a:effectRef>
          <a:fontRef idx="minor">
            <a:schemeClr val="tx1"/>
          </a:fontRef>
        </p:style>
      </p:cxnSp>
      <p:sp>
        <p:nvSpPr>
          <p:cNvPr id="82" name="Oval 81"/>
          <p:cNvSpPr/>
          <p:nvPr/>
        </p:nvSpPr>
        <p:spPr>
          <a:xfrm>
            <a:off x="10600083" y="4441399"/>
            <a:ext cx="268357" cy="218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a:stCxn id="52" idx="5"/>
            <a:endCxn id="82" idx="0"/>
          </p:cNvCxnSpPr>
          <p:nvPr/>
        </p:nvCxnSpPr>
        <p:spPr>
          <a:xfrm>
            <a:off x="10471331" y="3728058"/>
            <a:ext cx="262931" cy="713341"/>
          </a:xfrm>
          <a:prstGeom prst="line">
            <a:avLst/>
          </a:prstGeom>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1430441" y="4523626"/>
            <a:ext cx="3011558" cy="1815882"/>
          </a:xfrm>
          <a:prstGeom prst="rect">
            <a:avLst/>
          </a:prstGeom>
          <a:noFill/>
        </p:spPr>
        <p:txBody>
          <a:bodyPr wrap="square" rtlCol="0">
            <a:spAutoFit/>
          </a:bodyPr>
          <a:lstStyle/>
          <a:p>
            <a:r>
              <a:rPr lang="en-US" sz="1600" dirty="0" smtClean="0"/>
              <a:t>Central system have a core authority that </a:t>
            </a:r>
            <a:r>
              <a:rPr lang="en-US" sz="1600" b="1" dirty="0" smtClean="0"/>
              <a:t>dictates the truth </a:t>
            </a:r>
            <a:r>
              <a:rPr lang="en-US" sz="1600" dirty="0" smtClean="0"/>
              <a:t>to other participants in the network</a:t>
            </a:r>
          </a:p>
          <a:p>
            <a:r>
              <a:rPr lang="en-US" sz="1600" dirty="0" smtClean="0"/>
              <a:t>Only </a:t>
            </a:r>
            <a:r>
              <a:rPr lang="en-US" sz="1600" b="1" dirty="0" smtClean="0"/>
              <a:t>privileged users or institutions </a:t>
            </a:r>
            <a:r>
              <a:rPr lang="en-US" sz="1600" dirty="0" smtClean="0"/>
              <a:t>can access the transaction history and confirm a new transaction</a:t>
            </a:r>
            <a:endParaRPr lang="en-US" sz="1600" dirty="0"/>
          </a:p>
        </p:txBody>
      </p:sp>
      <p:sp>
        <p:nvSpPr>
          <p:cNvPr id="86" name="TextBox 85"/>
          <p:cNvSpPr txBox="1"/>
          <p:nvPr/>
        </p:nvSpPr>
        <p:spPr>
          <a:xfrm>
            <a:off x="7759147" y="4717648"/>
            <a:ext cx="3488635" cy="2123658"/>
          </a:xfrm>
          <a:prstGeom prst="rect">
            <a:avLst/>
          </a:prstGeom>
          <a:noFill/>
        </p:spPr>
        <p:txBody>
          <a:bodyPr wrap="square" rtlCol="0">
            <a:spAutoFit/>
          </a:bodyPr>
          <a:lstStyle/>
          <a:p>
            <a:r>
              <a:rPr lang="en-US" sz="1600" dirty="0" smtClean="0"/>
              <a:t>Decentralized </a:t>
            </a:r>
            <a:r>
              <a:rPr lang="en-US" sz="1600" dirty="0"/>
              <a:t>system have </a:t>
            </a:r>
            <a:r>
              <a:rPr lang="en-US" sz="1600" dirty="0" smtClean="0"/>
              <a:t>no </a:t>
            </a:r>
            <a:r>
              <a:rPr lang="en-US" sz="1600" dirty="0"/>
              <a:t>core authority that </a:t>
            </a:r>
            <a:r>
              <a:rPr lang="en-US" sz="1600" b="1" dirty="0"/>
              <a:t>dictates the truth </a:t>
            </a:r>
            <a:r>
              <a:rPr lang="en-US" sz="1600" dirty="0"/>
              <a:t>to other participants in the </a:t>
            </a:r>
            <a:r>
              <a:rPr lang="en-US" sz="1600" dirty="0" smtClean="0"/>
              <a:t>network</a:t>
            </a:r>
          </a:p>
          <a:p>
            <a:r>
              <a:rPr lang="en-US" sz="1600" dirty="0" smtClean="0"/>
              <a:t>Every participants in the network </a:t>
            </a:r>
            <a:r>
              <a:rPr lang="en-US" sz="1600" dirty="0"/>
              <a:t>can access the transaction history and confirm a new transaction</a:t>
            </a:r>
          </a:p>
          <a:p>
            <a:endParaRPr lang="en-US" dirty="0"/>
          </a:p>
          <a:p>
            <a:endParaRPr lang="en-US" dirty="0"/>
          </a:p>
        </p:txBody>
      </p:sp>
    </p:spTree>
    <p:extLst>
      <p:ext uri="{BB962C8B-B14F-4D97-AF65-F5344CB8AC3E}">
        <p14:creationId xmlns:p14="http://schemas.microsoft.com/office/powerpoint/2010/main" val="685729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0831"/>
            <a:ext cx="9905998" cy="842534"/>
          </a:xfrm>
        </p:spPr>
        <p:txBody>
          <a:bodyPr/>
          <a:lstStyle/>
          <a:p>
            <a:r>
              <a:rPr lang="en-US" dirty="0" smtClean="0"/>
              <a:t>Transparency</a:t>
            </a:r>
            <a:endParaRPr lang="en-US" dirty="0"/>
          </a:p>
        </p:txBody>
      </p:sp>
      <p:sp>
        <p:nvSpPr>
          <p:cNvPr id="3" name="Content Placeholder 2"/>
          <p:cNvSpPr>
            <a:spLocks noGrp="1"/>
          </p:cNvSpPr>
          <p:nvPr>
            <p:ph idx="1"/>
          </p:nvPr>
        </p:nvSpPr>
        <p:spPr>
          <a:xfrm>
            <a:off x="1141412" y="1083365"/>
            <a:ext cx="9905999" cy="4707837"/>
          </a:xfrm>
        </p:spPr>
        <p:txBody>
          <a:bodyPr/>
          <a:lstStyle/>
          <a:p>
            <a:r>
              <a:rPr lang="en-US" dirty="0" smtClean="0"/>
              <a:t>Transparency is one of the major feature in blockchain. It is one </a:t>
            </a:r>
            <a:r>
              <a:rPr lang="en-US" dirty="0"/>
              <a:t>of the most interesting and misunderstood </a:t>
            </a:r>
            <a:r>
              <a:rPr lang="en-US" dirty="0" smtClean="0"/>
              <a:t>concepts.</a:t>
            </a:r>
            <a:r>
              <a:rPr lang="en-US" dirty="0"/>
              <a:t> Some people say that blockchain gives you privacy while some say that it is </a:t>
            </a:r>
            <a:r>
              <a:rPr lang="en-US" dirty="0" smtClean="0"/>
              <a:t>transparent</a:t>
            </a:r>
          </a:p>
          <a:p>
            <a:r>
              <a:rPr lang="en-US" dirty="0" smtClean="0"/>
              <a:t>In any transaction that happens in a blockchain network a participant identity is hidden via complex cryptography and is represented using their public </a:t>
            </a:r>
            <a:r>
              <a:rPr lang="en-US" dirty="0" err="1" smtClean="0"/>
              <a:t>ip</a:t>
            </a:r>
            <a:r>
              <a:rPr lang="en-US" dirty="0" smtClean="0"/>
              <a:t> address.</a:t>
            </a:r>
          </a:p>
          <a:p>
            <a:r>
              <a:rPr lang="en-US" dirty="0" err="1" smtClean="0"/>
              <a:t>Eg</a:t>
            </a:r>
            <a:r>
              <a:rPr lang="en-US" dirty="0" smtClean="0"/>
              <a:t>. If </a:t>
            </a:r>
            <a:r>
              <a:rPr lang="en-US" dirty="0" err="1" smtClean="0"/>
              <a:t>alice</a:t>
            </a:r>
            <a:r>
              <a:rPr lang="en-US" dirty="0" smtClean="0"/>
              <a:t> sends 1 bitcoin then you will not see “Alice sent 1 bitcoin” instead it will be like “</a:t>
            </a:r>
            <a:r>
              <a:rPr lang="en-US" dirty="0"/>
              <a:t>1MF1bhsFLkBzzz9vpFYEmvwT2TbyCt7NZJ sent 1 </a:t>
            </a:r>
            <a:r>
              <a:rPr lang="en-US" dirty="0" smtClean="0"/>
              <a:t>bitcoin” in the ledger.</a:t>
            </a:r>
            <a:endParaRPr lang="en-US" dirty="0"/>
          </a:p>
        </p:txBody>
      </p:sp>
    </p:spTree>
    <p:extLst>
      <p:ext uri="{BB962C8B-B14F-4D97-AF65-F5344CB8AC3E}">
        <p14:creationId xmlns:p14="http://schemas.microsoft.com/office/powerpoint/2010/main" val="3009921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66" y="141440"/>
            <a:ext cx="9534523" cy="133558"/>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378" y="3654013"/>
            <a:ext cx="9667288" cy="2131149"/>
          </a:xfrm>
        </p:spPr>
      </p:pic>
      <p:sp>
        <p:nvSpPr>
          <p:cNvPr id="5" name="Rectangle 4"/>
          <p:cNvSpPr/>
          <p:nvPr/>
        </p:nvSpPr>
        <p:spPr>
          <a:xfrm>
            <a:off x="1398104" y="474558"/>
            <a:ext cx="9579562" cy="2677656"/>
          </a:xfrm>
          <a:prstGeom prst="rect">
            <a:avLst/>
          </a:prstGeom>
        </p:spPr>
        <p:txBody>
          <a:bodyPr wrap="square">
            <a:spAutoFit/>
          </a:bodyPr>
          <a:lstStyle/>
          <a:p>
            <a:r>
              <a:rPr lang="en-US" sz="2800" dirty="0">
                <a:latin typeface="SegoeUI"/>
              </a:rPr>
              <a:t>So, while the person’s real identity is secure, you will still see all the transactions that were done by their public address. This level of transparency has never existed before within a financial system. It adds that extra, and much needed, level of accountability which is required by some of these biggest institutions.</a:t>
            </a:r>
            <a:endParaRPr lang="en-US" sz="2800" dirty="0"/>
          </a:p>
        </p:txBody>
      </p:sp>
    </p:spTree>
    <p:extLst>
      <p:ext uri="{BB962C8B-B14F-4D97-AF65-F5344CB8AC3E}">
        <p14:creationId xmlns:p14="http://schemas.microsoft.com/office/powerpoint/2010/main" val="768564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0405"/>
            <a:ext cx="9905998" cy="1071134"/>
          </a:xfrm>
        </p:spPr>
        <p:txBody>
          <a:bodyPr/>
          <a:lstStyle/>
          <a:p>
            <a:r>
              <a:rPr lang="en-US" dirty="0" smtClean="0"/>
              <a:t>Immutability</a:t>
            </a:r>
            <a:endParaRPr lang="en-US" dirty="0"/>
          </a:p>
        </p:txBody>
      </p:sp>
      <p:sp>
        <p:nvSpPr>
          <p:cNvPr id="3" name="Content Placeholder 2"/>
          <p:cNvSpPr>
            <a:spLocks noGrp="1"/>
          </p:cNvSpPr>
          <p:nvPr>
            <p:ph idx="1"/>
          </p:nvPr>
        </p:nvSpPr>
        <p:spPr>
          <a:xfrm>
            <a:off x="1141412" y="1232452"/>
            <a:ext cx="9905999" cy="4558749"/>
          </a:xfrm>
        </p:spPr>
        <p:txBody>
          <a:bodyPr/>
          <a:lstStyle/>
          <a:p>
            <a:r>
              <a:rPr lang="en-US" dirty="0" smtClean="0"/>
              <a:t>In context of Blockchain , it means </a:t>
            </a:r>
            <a:r>
              <a:rPr lang="en-US" dirty="0"/>
              <a:t>that once something has been entered into the blockchain, it cannot be tampered with</a:t>
            </a:r>
            <a:r>
              <a:rPr lang="en-US" dirty="0" smtClean="0"/>
              <a:t>.</a:t>
            </a:r>
          </a:p>
          <a:p>
            <a:r>
              <a:rPr lang="en-US" dirty="0" smtClean="0"/>
              <a:t>This is achieved by using the property </a:t>
            </a:r>
            <a:r>
              <a:rPr lang="en-US" dirty="0"/>
              <a:t>of cryptographic hash </a:t>
            </a:r>
            <a:r>
              <a:rPr lang="en-US" dirty="0" smtClean="0"/>
              <a:t>function.</a:t>
            </a:r>
          </a:p>
          <a:p>
            <a:pPr marL="457200" lvl="1" indent="0">
              <a:buNone/>
            </a:pPr>
            <a:r>
              <a:rPr lang="en-US" dirty="0" smtClean="0"/>
              <a:t>In </a:t>
            </a:r>
            <a:r>
              <a:rPr lang="en-US" dirty="0"/>
              <a:t>simple terms, hashing means taking an input string of any length and giving out an output of a fixed length. In the context of cryptocurrencies like bitcoin, the transactions are taken as an input and run through a hashing algorithm (bitcoin uses SHA-256) which gives </a:t>
            </a:r>
            <a:r>
              <a:rPr lang="en-US" dirty="0" smtClean="0"/>
              <a:t>an output </a:t>
            </a:r>
            <a:r>
              <a:rPr lang="en-US" dirty="0"/>
              <a:t>of a fixed length</a:t>
            </a:r>
            <a:r>
              <a:rPr lang="en-US" dirty="0" smtClean="0"/>
              <a:t>.</a:t>
            </a:r>
            <a:endParaRPr lang="en-US" sz="2400" dirty="0"/>
          </a:p>
          <a:p>
            <a:pPr marL="457200" lvl="1" indent="0">
              <a:buNone/>
            </a:pPr>
            <a:r>
              <a:rPr lang="en-US" dirty="0" smtClean="0"/>
              <a:t>There is one property which cryptographic hashing function has called “Avalanche effect”</a:t>
            </a:r>
            <a:endParaRPr lang="en-US" sz="2400" dirty="0" smtClean="0"/>
          </a:p>
        </p:txBody>
      </p:sp>
    </p:spTree>
    <p:extLst>
      <p:ext uri="{BB962C8B-B14F-4D97-AF65-F5344CB8AC3E}">
        <p14:creationId xmlns:p14="http://schemas.microsoft.com/office/powerpoint/2010/main" val="2822335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33563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141412" y="268356"/>
            <a:ext cx="9905999" cy="5473149"/>
          </a:xfrm>
        </p:spPr>
        <p:txBody>
          <a:bodyPr/>
          <a:lstStyle/>
          <a:p>
            <a:pPr marL="0" indent="0">
              <a:buNone/>
            </a:pPr>
            <a:r>
              <a:rPr lang="en-US" dirty="0" smtClean="0"/>
              <a:t>			</a:t>
            </a:r>
            <a:r>
              <a:rPr lang="en-US" sz="3600" dirty="0" smtClean="0"/>
              <a:t>The Avalanche Effect</a:t>
            </a:r>
            <a:endParaRPr lang="en-US" sz="3600" dirty="0"/>
          </a:p>
          <a:p>
            <a:pPr marL="0" indent="0">
              <a:buNone/>
            </a:pPr>
            <a:r>
              <a:rPr lang="en-US" sz="2800" dirty="0"/>
              <a:t>Even if you make a small change in your input, the changes that will be reflected in the hash will be huge</a:t>
            </a:r>
            <a:r>
              <a:rPr lang="en-US" sz="2800" dirty="0" smtClean="0"/>
              <a:t>.</a:t>
            </a:r>
          </a:p>
          <a:p>
            <a:pPr marL="0" indent="0">
              <a:buNone/>
            </a:pPr>
            <a:r>
              <a:rPr lang="en-US" sz="2800" dirty="0" smtClean="0"/>
              <a:t> </a:t>
            </a:r>
            <a:r>
              <a:rPr lang="en-US" sz="2800" dirty="0"/>
              <a:t>Let’s test it out using SHA-256</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966371"/>
            <a:ext cx="9673154" cy="1247820"/>
          </a:xfrm>
          <a:prstGeom prst="rect">
            <a:avLst/>
          </a:prstGeom>
        </p:spPr>
      </p:pic>
      <p:sp>
        <p:nvSpPr>
          <p:cNvPr id="5" name="TextBox 4"/>
          <p:cNvSpPr txBox="1"/>
          <p:nvPr/>
        </p:nvSpPr>
        <p:spPr>
          <a:xfrm>
            <a:off x="1141411" y="4472608"/>
            <a:ext cx="9879495" cy="830997"/>
          </a:xfrm>
          <a:prstGeom prst="rect">
            <a:avLst/>
          </a:prstGeom>
          <a:noFill/>
        </p:spPr>
        <p:txBody>
          <a:bodyPr wrap="square" rtlCol="0">
            <a:spAutoFit/>
          </a:bodyPr>
          <a:lstStyle/>
          <a:p>
            <a:r>
              <a:rPr lang="en-US" sz="2400" dirty="0" smtClean="0"/>
              <a:t>As in the above example just by making a small change the hash changes accordingly</a:t>
            </a:r>
            <a:endParaRPr lang="en-US" sz="2400" dirty="0"/>
          </a:p>
        </p:txBody>
      </p:sp>
    </p:spTree>
    <p:extLst>
      <p:ext uri="{BB962C8B-B14F-4D97-AF65-F5344CB8AC3E}">
        <p14:creationId xmlns:p14="http://schemas.microsoft.com/office/powerpoint/2010/main" val="1867729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1074"/>
            <a:ext cx="9905998" cy="20643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141412" y="318052"/>
            <a:ext cx="9905999" cy="6182139"/>
          </a:xfrm>
        </p:spPr>
        <p:txBody>
          <a:bodyPr>
            <a:normAutofit lnSpcReduction="10000"/>
          </a:bodyPr>
          <a:lstStyle/>
          <a:p>
            <a:pPr marL="0" indent="0">
              <a:buNone/>
            </a:pPr>
            <a:r>
              <a:rPr lang="en-US" sz="3600" b="1" dirty="0" smtClean="0"/>
              <a:t>Real Life Use Cases</a:t>
            </a:r>
          </a:p>
          <a:p>
            <a:r>
              <a:rPr lang="en-US" b="1" dirty="0"/>
              <a:t>Dubai: The Smart </a:t>
            </a:r>
            <a:r>
              <a:rPr lang="en-US" b="1" dirty="0" smtClean="0"/>
              <a:t>City</a:t>
            </a:r>
          </a:p>
          <a:p>
            <a:pPr marL="457200" lvl="1" indent="0">
              <a:buNone/>
            </a:pPr>
            <a:r>
              <a:rPr lang="en-US" sz="2400" dirty="0" smtClean="0"/>
              <a:t>In </a:t>
            </a:r>
            <a:r>
              <a:rPr lang="en-US" sz="2400" dirty="0"/>
              <a:t>the year 2016, smart Dubai office introduced Blockchain strategy. Using this technology entrepreneurs and developers will be able to connect with investor and leading companies. The objective is to implement blockchain base system which favors the development of various kind of industries to make Dubai 'the happiest city in the world.'</a:t>
            </a:r>
            <a:endParaRPr lang="en-US" sz="2400" b="1" dirty="0" smtClean="0"/>
          </a:p>
          <a:p>
            <a:r>
              <a:rPr lang="en-US" b="1" dirty="0"/>
              <a:t> Blockchain for Humanitarian </a:t>
            </a:r>
            <a:r>
              <a:rPr lang="en-US" b="1" dirty="0" smtClean="0"/>
              <a:t>Aid</a:t>
            </a:r>
          </a:p>
          <a:p>
            <a:pPr marL="457200" lvl="1" indent="0">
              <a:buNone/>
            </a:pPr>
            <a:r>
              <a:rPr lang="en-US" sz="2400" dirty="0"/>
              <a:t>In January 2017 the united nations world food program started a project called humanitarian aid. The project was developed in rural areas of the Sindh region of Pakistan. By using the Blockchain technology, beneficiaries received money, food and all type of transactions are registered on a blockchain to ensure security and transparency of this process.</a:t>
            </a:r>
            <a:endParaRPr lang="en-US" sz="2400" b="1" dirty="0"/>
          </a:p>
        </p:txBody>
      </p:sp>
    </p:spTree>
    <p:extLst>
      <p:ext uri="{BB962C8B-B14F-4D97-AF65-F5344CB8AC3E}">
        <p14:creationId xmlns:p14="http://schemas.microsoft.com/office/powerpoint/2010/main" val="864579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50162"/>
            <a:ext cx="9905998" cy="653691"/>
          </a:xfrm>
        </p:spPr>
        <p:txBody>
          <a:bodyPr/>
          <a:lstStyle/>
          <a:p>
            <a:r>
              <a:rPr lang="en-US" dirty="0" smtClean="0"/>
              <a:t>Summary</a:t>
            </a:r>
            <a:endParaRPr lang="en-US" dirty="0"/>
          </a:p>
        </p:txBody>
      </p:sp>
      <p:sp>
        <p:nvSpPr>
          <p:cNvPr id="3" name="Content Placeholder 2"/>
          <p:cNvSpPr>
            <a:spLocks noGrp="1"/>
          </p:cNvSpPr>
          <p:nvPr>
            <p:ph idx="1"/>
          </p:nvPr>
        </p:nvSpPr>
        <p:spPr>
          <a:xfrm>
            <a:off x="1141412" y="1003852"/>
            <a:ext cx="9905999" cy="5714999"/>
          </a:xfrm>
        </p:spPr>
        <p:txBody>
          <a:bodyPr>
            <a:normAutofit fontScale="92500" lnSpcReduction="20000"/>
          </a:bodyPr>
          <a:lstStyle/>
          <a:p>
            <a:r>
              <a:rPr lang="en-US" dirty="0"/>
              <a:t>A Blockchain is a chain of blocks that contain information</a:t>
            </a:r>
          </a:p>
          <a:p>
            <a:r>
              <a:rPr lang="en-US" dirty="0" smtClean="0"/>
              <a:t>Every </a:t>
            </a:r>
            <a:r>
              <a:rPr lang="en-US" dirty="0"/>
              <a:t>block contains hash.</a:t>
            </a:r>
          </a:p>
          <a:p>
            <a:r>
              <a:rPr lang="en-US" dirty="0"/>
              <a:t>Each block has a hash of the previous block</a:t>
            </a:r>
          </a:p>
          <a:p>
            <a:r>
              <a:rPr lang="en-US" dirty="0"/>
              <a:t>Blockchain require Proof of Work before a new block is added</a:t>
            </a:r>
          </a:p>
          <a:p>
            <a:r>
              <a:rPr lang="en-US" dirty="0"/>
              <a:t>The blockchain database is disturbed amongst multiple peers and is not centralized.</a:t>
            </a:r>
          </a:p>
          <a:p>
            <a:r>
              <a:rPr lang="en-US" dirty="0"/>
              <a:t>Block chain technology is Resilience, Decentralize, Time reducing, reliable and its offers unalterable transitions</a:t>
            </a:r>
          </a:p>
          <a:p>
            <a:r>
              <a:rPr lang="en-US" dirty="0" smtClean="0"/>
              <a:t>Higher </a:t>
            </a:r>
            <a:r>
              <a:rPr lang="en-US" dirty="0"/>
              <a:t>cost, slower transactions, small ledger, the risk of error are some disadvantage of using this technology</a:t>
            </a:r>
          </a:p>
          <a:p>
            <a:r>
              <a:rPr lang="en-US" dirty="0"/>
              <a:t>Dubai- The Smart City, Incent Customer retention, and Blockchain for Humanitarian Aid are the real-life use cases of Blockchain</a:t>
            </a:r>
          </a:p>
          <a:p>
            <a:r>
              <a:rPr lang="en-US" dirty="0"/>
              <a:t>Bitcoin uses blockchain technology which is not governed by any central authority or banks</a:t>
            </a:r>
          </a:p>
          <a:p>
            <a:endParaRPr lang="en-US" dirty="0"/>
          </a:p>
        </p:txBody>
      </p:sp>
    </p:spTree>
    <p:extLst>
      <p:ext uri="{BB962C8B-B14F-4D97-AF65-F5344CB8AC3E}">
        <p14:creationId xmlns:p14="http://schemas.microsoft.com/office/powerpoint/2010/main" val="1982110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61804"/>
          </a:xfrm>
        </p:spPr>
        <p:txBody>
          <a:bodyPr/>
          <a:lstStyle/>
          <a:p>
            <a:r>
              <a:rPr lang="en-US" dirty="0" smtClean="0"/>
              <a:t>Abstract</a:t>
            </a:r>
            <a:endParaRPr lang="en-US" dirty="0"/>
          </a:p>
        </p:txBody>
      </p:sp>
      <p:sp>
        <p:nvSpPr>
          <p:cNvPr id="3" name="Content Placeholder 2"/>
          <p:cNvSpPr>
            <a:spLocks noGrp="1"/>
          </p:cNvSpPr>
          <p:nvPr>
            <p:ph idx="1"/>
          </p:nvPr>
        </p:nvSpPr>
        <p:spPr>
          <a:xfrm>
            <a:off x="1141412" y="1441174"/>
            <a:ext cx="9905999" cy="4350027"/>
          </a:xfrm>
        </p:spPr>
        <p:txBody>
          <a:bodyPr>
            <a:normAutofit fontScale="92500" lnSpcReduction="20000"/>
          </a:bodyPr>
          <a:lstStyle/>
          <a:p>
            <a:r>
              <a:rPr lang="en-US" dirty="0" smtClean="0"/>
              <a:t>What is Blockchain</a:t>
            </a:r>
            <a:r>
              <a:rPr lang="en-US" dirty="0"/>
              <a:t> </a:t>
            </a:r>
            <a:r>
              <a:rPr lang="en-US" dirty="0" smtClean="0"/>
              <a:t>?</a:t>
            </a:r>
          </a:p>
          <a:p>
            <a:r>
              <a:rPr lang="en-US" dirty="0"/>
              <a:t>Why </a:t>
            </a:r>
            <a:r>
              <a:rPr lang="en-US" dirty="0" smtClean="0"/>
              <a:t>Blockchain</a:t>
            </a:r>
          </a:p>
          <a:p>
            <a:r>
              <a:rPr lang="en-US" dirty="0"/>
              <a:t>Pillars of </a:t>
            </a:r>
            <a:r>
              <a:rPr lang="en-US" dirty="0" smtClean="0"/>
              <a:t>Blockchain</a:t>
            </a:r>
          </a:p>
          <a:p>
            <a:r>
              <a:rPr lang="en-US" dirty="0" smtClean="0"/>
              <a:t>Blockchain Basic Architecture</a:t>
            </a:r>
          </a:p>
          <a:p>
            <a:r>
              <a:rPr lang="en-US" dirty="0" smtClean="0"/>
              <a:t>How Blockchain works</a:t>
            </a:r>
          </a:p>
          <a:p>
            <a:r>
              <a:rPr lang="en-US" dirty="0" smtClean="0"/>
              <a:t>Proof Of Work</a:t>
            </a:r>
          </a:p>
          <a:p>
            <a:r>
              <a:rPr lang="en-US" dirty="0" smtClean="0"/>
              <a:t>Use Cases &amp; Practical Implementation</a:t>
            </a:r>
          </a:p>
          <a:p>
            <a:r>
              <a:rPr lang="en-US" dirty="0" smtClean="0"/>
              <a:t>Limitation Of Blockchain Technology</a:t>
            </a:r>
          </a:p>
          <a:p>
            <a:r>
              <a:rPr lang="en-US" dirty="0" smtClean="0"/>
              <a:t>Summary</a:t>
            </a:r>
          </a:p>
          <a:p>
            <a:endParaRPr lang="en-US" dirty="0" smtClean="0"/>
          </a:p>
          <a:p>
            <a:endParaRPr lang="en-US" dirty="0" smtClean="0"/>
          </a:p>
        </p:txBody>
      </p:sp>
    </p:spTree>
    <p:extLst>
      <p:ext uri="{BB962C8B-B14F-4D97-AF65-F5344CB8AC3E}">
        <p14:creationId xmlns:p14="http://schemas.microsoft.com/office/powerpoint/2010/main" val="1303316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BLOCKCHAIN?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In simple words, Blockchain can be defined as a chain of the block that contains </a:t>
            </a:r>
            <a:r>
              <a:rPr lang="en-US" b="1" dirty="0" smtClean="0"/>
              <a:t>information</a:t>
            </a:r>
            <a:r>
              <a:rPr lang="en-US" dirty="0" smtClean="0"/>
              <a:t>.</a:t>
            </a:r>
          </a:p>
          <a:p>
            <a:pPr marL="0" indent="0">
              <a:buNone/>
            </a:pPr>
            <a:r>
              <a:rPr lang="en-US" dirty="0" smtClean="0"/>
              <a:t>This </a:t>
            </a:r>
            <a:r>
              <a:rPr lang="en-US" dirty="0"/>
              <a:t>technique is intended to timestamp digital documents so that it's not possible to backdate them or temper them</a:t>
            </a:r>
            <a:r>
              <a:rPr lang="en-US" dirty="0" smtClean="0"/>
              <a:t>.</a:t>
            </a:r>
            <a:r>
              <a:rPr lang="en-US" dirty="0"/>
              <a:t> </a:t>
            </a:r>
            <a:r>
              <a:rPr lang="en-US" dirty="0" smtClean="0"/>
              <a:t>This </a:t>
            </a:r>
            <a:r>
              <a:rPr lang="en-US" dirty="0"/>
              <a:t>technology was originally described in 1991 and was intended to </a:t>
            </a:r>
            <a:r>
              <a:rPr lang="en-US" i="1" dirty="0"/>
              <a:t>timestamp digital documents</a:t>
            </a:r>
            <a:r>
              <a:rPr lang="en-US" dirty="0"/>
              <a:t> to avoid backdate or tempering of any records</a:t>
            </a:r>
            <a:r>
              <a:rPr lang="en-US" dirty="0" smtClean="0"/>
              <a:t>.</a:t>
            </a:r>
          </a:p>
          <a:p>
            <a:pPr marL="0" indent="0">
              <a:buNone/>
            </a:pPr>
            <a:r>
              <a:rPr lang="en-US" dirty="0"/>
              <a:t>The term </a:t>
            </a:r>
            <a:r>
              <a:rPr lang="en-US" dirty="0" smtClean="0"/>
              <a:t>Blockchain became </a:t>
            </a:r>
            <a:r>
              <a:rPr lang="en-US" dirty="0"/>
              <a:t>popular when an anonymous person or a group of people known as Satoshi </a:t>
            </a:r>
            <a:r>
              <a:rPr lang="en-US" dirty="0" err="1"/>
              <a:t>Nakamoto</a:t>
            </a:r>
            <a:r>
              <a:rPr lang="en-US" dirty="0"/>
              <a:t> published a paper </a:t>
            </a:r>
            <a:r>
              <a:rPr lang="en-US" dirty="0" smtClean="0"/>
              <a:t>on </a:t>
            </a:r>
            <a:r>
              <a:rPr lang="en-US" dirty="0"/>
              <a:t>the Bitcoin cryptocurrency</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937" y="466119"/>
            <a:ext cx="2965174" cy="1500809"/>
          </a:xfrm>
          <a:prstGeom prst="rect">
            <a:avLst/>
          </a:prstGeom>
        </p:spPr>
      </p:pic>
    </p:spTree>
    <p:extLst>
      <p:ext uri="{BB962C8B-B14F-4D97-AF65-F5344CB8AC3E}">
        <p14:creationId xmlns:p14="http://schemas.microsoft.com/office/powerpoint/2010/main" val="567824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141413" y="357809"/>
            <a:ext cx="9905998" cy="26070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882993" y="122582"/>
            <a:ext cx="10994267" cy="6109253"/>
          </a:xfrm>
        </p:spPr>
        <p:txBody>
          <a:bodyPr>
            <a:normAutofit/>
          </a:bodyPr>
          <a:lstStyle/>
          <a:p>
            <a:pPr marL="0" indent="0">
              <a:buNone/>
            </a:pPr>
            <a:r>
              <a:rPr lang="en-US" sz="3200" b="1" dirty="0" smtClean="0"/>
              <a:t>Different Framework for Enterprise Blockchain </a:t>
            </a:r>
            <a:r>
              <a:rPr lang="en-US" sz="3200" b="1" dirty="0" err="1" smtClean="0"/>
              <a:t>Implemenation</a:t>
            </a:r>
            <a:endParaRPr lang="en-US" sz="3200" b="1" dirty="0"/>
          </a:p>
        </p:txBody>
      </p:sp>
      <p:sp>
        <p:nvSpPr>
          <p:cNvPr id="4" name="Rectangle 3"/>
          <p:cNvSpPr/>
          <p:nvPr/>
        </p:nvSpPr>
        <p:spPr>
          <a:xfrm>
            <a:off x="1232451" y="1073426"/>
            <a:ext cx="8994913" cy="4708981"/>
          </a:xfrm>
          <a:prstGeom prst="rect">
            <a:avLst/>
          </a:prstGeom>
        </p:spPr>
        <p:txBody>
          <a:bodyPr wrap="square">
            <a:spAutoFit/>
          </a:bodyPr>
          <a:lstStyle/>
          <a:p>
            <a:pPr>
              <a:buFont typeface="+mj-lt"/>
              <a:buAutoNum type="arabicPeriod"/>
            </a:pPr>
            <a:r>
              <a:rPr lang="en-US" sz="3000" dirty="0" err="1" smtClean="0">
                <a:hlinkClick r:id="rId2"/>
              </a:rPr>
              <a:t>Hyperledger</a:t>
            </a:r>
            <a:r>
              <a:rPr lang="en-US" sz="3000" dirty="0"/>
              <a:t> </a:t>
            </a:r>
            <a:r>
              <a:rPr lang="en-US" sz="3000" dirty="0" smtClean="0"/>
              <a:t>: Supported by Linux Foundation and IBM.</a:t>
            </a:r>
          </a:p>
          <a:p>
            <a:pPr>
              <a:buFont typeface="+mj-lt"/>
              <a:buAutoNum type="arabicPeriod"/>
            </a:pPr>
            <a:r>
              <a:rPr lang="en-US" sz="3000" dirty="0" smtClean="0">
                <a:hlinkClick r:id="rId3"/>
              </a:rPr>
              <a:t>Ethereum</a:t>
            </a:r>
            <a:r>
              <a:rPr lang="en-US" sz="3000" dirty="0"/>
              <a:t> </a:t>
            </a:r>
            <a:r>
              <a:rPr lang="en-US" sz="3000" dirty="0" smtClean="0"/>
              <a:t>: a private blockchain framework from Ethereum.</a:t>
            </a:r>
          </a:p>
          <a:p>
            <a:pPr>
              <a:buFont typeface="+mj-lt"/>
              <a:buAutoNum type="arabicPeriod"/>
            </a:pPr>
            <a:r>
              <a:rPr lang="en-US" sz="3000" dirty="0" smtClean="0">
                <a:hlinkClick r:id="rId4"/>
              </a:rPr>
              <a:t>Multichain</a:t>
            </a:r>
            <a:r>
              <a:rPr lang="en-US" sz="3000" dirty="0"/>
              <a:t> </a:t>
            </a:r>
            <a:r>
              <a:rPr lang="en-US" sz="3000" dirty="0" smtClean="0"/>
              <a:t>: a open platform for building </a:t>
            </a:r>
            <a:r>
              <a:rPr lang="en-US" sz="3000" dirty="0" err="1" smtClean="0"/>
              <a:t>blockchains</a:t>
            </a:r>
            <a:r>
              <a:rPr lang="en-US" sz="3000" dirty="0" smtClean="0"/>
              <a:t>.</a:t>
            </a:r>
          </a:p>
          <a:p>
            <a:pPr>
              <a:buFont typeface="+mj-lt"/>
              <a:buAutoNum type="arabicPeriod"/>
            </a:pPr>
            <a:r>
              <a:rPr lang="en-US" sz="3000" dirty="0" smtClean="0">
                <a:hlinkClick r:id="rId5"/>
              </a:rPr>
              <a:t>Eris Industries</a:t>
            </a:r>
            <a:r>
              <a:rPr lang="en-US" sz="3000" dirty="0"/>
              <a:t> </a:t>
            </a:r>
            <a:r>
              <a:rPr lang="en-US" sz="3000" dirty="0" smtClean="0"/>
              <a:t>: a low cost blockchain implementation framework.</a:t>
            </a:r>
          </a:p>
          <a:p>
            <a:pPr>
              <a:buFont typeface="+mj-lt"/>
              <a:buAutoNum type="arabicPeriod"/>
            </a:pPr>
            <a:r>
              <a:rPr lang="en-US" sz="3000" dirty="0" smtClean="0">
                <a:hlinkClick r:id="rId6"/>
              </a:rPr>
              <a:t>R3 </a:t>
            </a:r>
            <a:r>
              <a:rPr lang="en-US" sz="3000" dirty="0" err="1" smtClean="0">
                <a:hlinkClick r:id="rId6"/>
              </a:rPr>
              <a:t>Corda</a:t>
            </a:r>
            <a:r>
              <a:rPr lang="en-US" sz="3000" dirty="0"/>
              <a:t> </a:t>
            </a:r>
            <a:r>
              <a:rPr lang="en-US" sz="3000" dirty="0" smtClean="0"/>
              <a:t>: </a:t>
            </a:r>
            <a:r>
              <a:rPr lang="en-US" sz="3000" dirty="0" err="1" smtClean="0"/>
              <a:t>Corda</a:t>
            </a:r>
            <a:r>
              <a:rPr lang="en-US" sz="3000" dirty="0" smtClean="0"/>
              <a:t> is a blockchain framework designed specifically for BFSI industry.</a:t>
            </a:r>
          </a:p>
          <a:p>
            <a:pPr>
              <a:buFont typeface="+mj-lt"/>
              <a:buAutoNum type="arabicPeriod"/>
            </a:pPr>
            <a:r>
              <a:rPr lang="en-US" sz="3000" dirty="0" err="1" smtClean="0">
                <a:hlinkClick r:id="rId7"/>
              </a:rPr>
              <a:t>Openblockchain</a:t>
            </a:r>
            <a:r>
              <a:rPr lang="en-US" sz="3000" dirty="0" smtClean="0"/>
              <a:t> : a open blockchain fabric code framework.</a:t>
            </a:r>
            <a:endParaRPr lang="en-US" sz="3000" b="0" i="0" dirty="0">
              <a:effectLst/>
            </a:endParaRPr>
          </a:p>
        </p:txBody>
      </p:sp>
    </p:spTree>
    <p:extLst>
      <p:ext uri="{BB962C8B-B14F-4D97-AF65-F5344CB8AC3E}">
        <p14:creationId xmlns:p14="http://schemas.microsoft.com/office/powerpoint/2010/main" val="2539191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1440"/>
            <a:ext cx="9905998" cy="733204"/>
          </a:xfrm>
        </p:spPr>
        <p:txBody>
          <a:bodyPr/>
          <a:lstStyle/>
          <a:p>
            <a:r>
              <a:rPr lang="en-US" dirty="0" smtClean="0"/>
              <a:t>USE cases</a:t>
            </a:r>
            <a:endParaRPr lang="en-US" dirty="0"/>
          </a:p>
        </p:txBody>
      </p:sp>
      <p:sp>
        <p:nvSpPr>
          <p:cNvPr id="3" name="Content Placeholder 2"/>
          <p:cNvSpPr>
            <a:spLocks noGrp="1"/>
          </p:cNvSpPr>
          <p:nvPr>
            <p:ph idx="1"/>
          </p:nvPr>
        </p:nvSpPr>
        <p:spPr>
          <a:xfrm>
            <a:off x="1141412" y="1036912"/>
            <a:ext cx="9905999" cy="5522913"/>
          </a:xfrm>
        </p:spPr>
        <p:txBody>
          <a:bodyPr/>
          <a:lstStyle/>
          <a:p>
            <a:r>
              <a:rPr lang="en-US" dirty="0" smtClean="0"/>
              <a:t>Bank Use</a:t>
            </a:r>
          </a:p>
          <a:p>
            <a:r>
              <a:rPr lang="en-US" dirty="0" smtClean="0"/>
              <a:t>Healthcare Uses</a:t>
            </a:r>
          </a:p>
          <a:p>
            <a:r>
              <a:rPr lang="en-US" dirty="0" smtClean="0"/>
              <a:t>Use in CryptoCurrency</a:t>
            </a:r>
          </a:p>
          <a:p>
            <a:r>
              <a:rPr lang="en-US" dirty="0" smtClean="0"/>
              <a:t>PropertyRecord Uses</a:t>
            </a:r>
          </a:p>
          <a:p>
            <a:r>
              <a:rPr lang="en-US" dirty="0" smtClean="0"/>
              <a:t>Supply Chain Use</a:t>
            </a:r>
            <a:endParaRPr lang="en-US" dirty="0"/>
          </a:p>
          <a:p>
            <a:r>
              <a:rPr lang="en-US" dirty="0" smtClean="0"/>
              <a:t>In Smart Contracts</a:t>
            </a:r>
          </a:p>
          <a:p>
            <a:r>
              <a:rPr lang="en-US" dirty="0" smtClean="0"/>
              <a:t>In Voting</a:t>
            </a:r>
            <a:endParaRPr lang="en-US" dirty="0"/>
          </a:p>
        </p:txBody>
      </p:sp>
    </p:spTree>
    <p:extLst>
      <p:ext uri="{BB962C8B-B14F-4D97-AF65-F5344CB8AC3E}">
        <p14:creationId xmlns:p14="http://schemas.microsoft.com/office/powerpoint/2010/main" val="113620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378" y="201074"/>
            <a:ext cx="9905998" cy="902169"/>
          </a:xfrm>
        </p:spPr>
        <p:txBody>
          <a:bodyPr/>
          <a:lstStyle/>
          <a:p>
            <a:r>
              <a:rPr lang="en-US" dirty="0" smtClean="0"/>
              <a:t>How Blockchain works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0553"/>
          </a:xfrm>
        </p:spPr>
      </p:pic>
    </p:spTree>
    <p:extLst>
      <p:ext uri="{BB962C8B-B14F-4D97-AF65-F5344CB8AC3E}">
        <p14:creationId xmlns:p14="http://schemas.microsoft.com/office/powerpoint/2010/main" val="2331172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822" y="260709"/>
            <a:ext cx="9712117" cy="613934"/>
          </a:xfrm>
        </p:spPr>
        <p:txBody>
          <a:bodyPr/>
          <a:lstStyle/>
          <a:p>
            <a:r>
              <a:rPr lang="en-US" dirty="0" smtClean="0"/>
              <a:t> </a:t>
            </a:r>
            <a:endParaRPr lang="en-US" dirty="0"/>
          </a:p>
        </p:txBody>
      </p:sp>
      <p:sp>
        <p:nvSpPr>
          <p:cNvPr id="3" name="Content Placeholder 2"/>
          <p:cNvSpPr>
            <a:spLocks noGrp="1"/>
          </p:cNvSpPr>
          <p:nvPr>
            <p:ph idx="1"/>
          </p:nvPr>
        </p:nvSpPr>
        <p:spPr>
          <a:xfrm>
            <a:off x="1141412" y="139145"/>
            <a:ext cx="10040812" cy="6867941"/>
          </a:xfrm>
        </p:spPr>
        <p:txBody>
          <a:bodyPr>
            <a:normAutofit/>
          </a:bodyPr>
          <a:lstStyle/>
          <a:p>
            <a:pPr marL="0" indent="0">
              <a:buNone/>
            </a:pPr>
            <a:r>
              <a:rPr lang="en-US" sz="3600" dirty="0" smtClean="0"/>
              <a:t>What is a Block?</a:t>
            </a:r>
          </a:p>
          <a:p>
            <a:pPr marL="0" indent="0">
              <a:buNone/>
            </a:pPr>
            <a:r>
              <a:rPr lang="en-US" dirty="0" smtClean="0"/>
              <a:t>“Blocks” on blockchain are made up of digital pieces of information.</a:t>
            </a:r>
          </a:p>
          <a:p>
            <a:pPr marL="0" indent="0">
              <a:buNone/>
            </a:pPr>
            <a:r>
              <a:rPr lang="en-US" dirty="0" smtClean="0"/>
              <a:t>Basically they have three parts:</a:t>
            </a:r>
          </a:p>
          <a:p>
            <a:r>
              <a:rPr lang="en-US" dirty="0" smtClean="0"/>
              <a:t>Data</a:t>
            </a:r>
          </a:p>
          <a:p>
            <a:r>
              <a:rPr lang="en-US" dirty="0" smtClean="0"/>
              <a:t>Participants present in the transaction</a:t>
            </a:r>
          </a:p>
          <a:p>
            <a:r>
              <a:rPr lang="en-US" dirty="0" smtClean="0"/>
              <a:t>A unique information to separate them from other blocks in the network</a:t>
            </a:r>
          </a:p>
          <a:p>
            <a:pPr marL="0" indent="0">
              <a:buNone/>
            </a:pPr>
            <a:endParaRPr lang="en-US" dirty="0" smtClean="0"/>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1568435" y="4183544"/>
            <a:ext cx="1530627" cy="1313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Block1</a:t>
            </a:r>
            <a:endParaRPr lang="en-US" dirty="0"/>
          </a:p>
        </p:txBody>
      </p:sp>
      <p:sp>
        <p:nvSpPr>
          <p:cNvPr id="6" name="Rectangle 5"/>
          <p:cNvSpPr/>
          <p:nvPr/>
        </p:nvSpPr>
        <p:spPr>
          <a:xfrm>
            <a:off x="4166459" y="4183543"/>
            <a:ext cx="1302027" cy="1313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Block2</a:t>
            </a:r>
            <a:endParaRPr lang="en-US" dirty="0"/>
          </a:p>
        </p:txBody>
      </p:sp>
      <p:sp>
        <p:nvSpPr>
          <p:cNvPr id="7" name="Rectangle 6"/>
          <p:cNvSpPr/>
          <p:nvPr/>
        </p:nvSpPr>
        <p:spPr>
          <a:xfrm>
            <a:off x="6496255" y="4183542"/>
            <a:ext cx="1338471" cy="1313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Block3</a:t>
            </a:r>
            <a:endParaRPr lang="en-US" dirty="0"/>
          </a:p>
        </p:txBody>
      </p:sp>
      <p:sp>
        <p:nvSpPr>
          <p:cNvPr id="8" name="Rectangle 7"/>
          <p:cNvSpPr/>
          <p:nvPr/>
        </p:nvSpPr>
        <p:spPr>
          <a:xfrm>
            <a:off x="9780805" y="4179430"/>
            <a:ext cx="1401418" cy="1313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 N</a:t>
            </a:r>
            <a:endParaRPr lang="en-US" dirty="0"/>
          </a:p>
        </p:txBody>
      </p:sp>
      <p:cxnSp>
        <p:nvCxnSpPr>
          <p:cNvPr id="11" name="Straight Arrow Connector 10"/>
          <p:cNvCxnSpPr>
            <a:stCxn id="4" idx="2"/>
          </p:cNvCxnSpPr>
          <p:nvPr/>
        </p:nvCxnSpPr>
        <p:spPr>
          <a:xfrm flipH="1">
            <a:off x="2333748" y="5497167"/>
            <a:ext cx="1" cy="536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643177" y="5965207"/>
            <a:ext cx="1480930" cy="369332"/>
          </a:xfrm>
          <a:prstGeom prst="rect">
            <a:avLst/>
          </a:prstGeom>
          <a:noFill/>
        </p:spPr>
        <p:txBody>
          <a:bodyPr wrap="square" rtlCol="0">
            <a:spAutoFit/>
          </a:bodyPr>
          <a:lstStyle/>
          <a:p>
            <a:r>
              <a:rPr lang="en-US" dirty="0" smtClean="0"/>
              <a:t>Genesis Block</a:t>
            </a:r>
            <a:endParaRPr lang="en-US" dirty="0"/>
          </a:p>
        </p:txBody>
      </p:sp>
      <p:sp>
        <p:nvSpPr>
          <p:cNvPr id="17" name="Left-Right Arrow 16"/>
          <p:cNvSpPr/>
          <p:nvPr/>
        </p:nvSpPr>
        <p:spPr>
          <a:xfrm>
            <a:off x="3180941" y="4843075"/>
            <a:ext cx="921026" cy="1391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5606803" y="4840352"/>
            <a:ext cx="836544" cy="1499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7952999" y="4845172"/>
            <a:ext cx="477078" cy="1221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8653672" y="4836242"/>
            <a:ext cx="414131" cy="1221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20"/>
          <p:cNvSpPr/>
          <p:nvPr/>
        </p:nvSpPr>
        <p:spPr>
          <a:xfrm>
            <a:off x="9173722" y="4836242"/>
            <a:ext cx="531809" cy="1039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885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0953"/>
            <a:ext cx="9905998" cy="1140708"/>
          </a:xfrm>
        </p:spPr>
        <p:txBody>
          <a:bodyPr/>
          <a:lstStyle/>
          <a:p>
            <a:r>
              <a:rPr lang="en-US" dirty="0" smtClean="0"/>
              <a:t>Proof of work &amp; Proof of stake</a:t>
            </a:r>
            <a:endParaRPr lang="en-US" dirty="0"/>
          </a:p>
        </p:txBody>
      </p:sp>
      <p:sp>
        <p:nvSpPr>
          <p:cNvPr id="3" name="Content Placeholder 2"/>
          <p:cNvSpPr>
            <a:spLocks noGrp="1"/>
          </p:cNvSpPr>
          <p:nvPr>
            <p:ph idx="1"/>
          </p:nvPr>
        </p:nvSpPr>
        <p:spPr>
          <a:xfrm>
            <a:off x="1141412" y="1083364"/>
            <a:ext cx="10159379" cy="4740965"/>
          </a:xfrm>
        </p:spPr>
        <p:txBody>
          <a:bodyPr>
            <a:normAutofit fontScale="92500" lnSpcReduction="10000"/>
          </a:bodyPr>
          <a:lstStyle/>
          <a:p>
            <a:r>
              <a:rPr lang="en-US" dirty="0"/>
              <a:t>Hashes are an excellent mechanism to prevent tempering but computers these days are high-speed and can calculate hundreds of thousands of hashes per </a:t>
            </a:r>
            <a:r>
              <a:rPr lang="en-US" dirty="0" smtClean="0"/>
              <a:t>second. This might be raise security concern as attacker can change hashes of all block in network in few minutes.</a:t>
            </a:r>
          </a:p>
          <a:p>
            <a:r>
              <a:rPr lang="en-US" dirty="0" smtClean="0"/>
              <a:t>Proof of work  helps to slow down the block creation process thus preventing it from any attack.</a:t>
            </a:r>
          </a:p>
          <a:p>
            <a:pPr marL="0" indent="0">
              <a:buNone/>
            </a:pPr>
            <a:r>
              <a:rPr lang="en-US" dirty="0" smtClean="0"/>
              <a:t>“A </a:t>
            </a:r>
            <a:r>
              <a:rPr lang="en-US" dirty="0"/>
              <a:t>proof-of-work is a computational problem that takes certain </a:t>
            </a:r>
            <a:r>
              <a:rPr lang="en-US" dirty="0" smtClean="0"/>
              <a:t>effort </a:t>
            </a:r>
            <a:r>
              <a:rPr lang="en-US" dirty="0"/>
              <a:t>to solve. But the time required to verify the results of the computational problem is very less compared to the effort it takes to solve the computational problem </a:t>
            </a:r>
            <a:r>
              <a:rPr lang="en-US" dirty="0" smtClean="0"/>
              <a:t>itself”</a:t>
            </a:r>
          </a:p>
          <a:p>
            <a:pPr marL="0" indent="0">
              <a:buNone/>
            </a:pPr>
            <a:r>
              <a:rPr lang="en-US" dirty="0"/>
              <a:t>In case of Bitcoin, it takes almost 10 minutes to calculate the required proof-of-work to </a:t>
            </a:r>
            <a:r>
              <a:rPr lang="en-US" dirty="0" smtClean="0"/>
              <a:t>validate and add a </a:t>
            </a:r>
            <a:r>
              <a:rPr lang="en-US" dirty="0"/>
              <a:t>new block to the </a:t>
            </a:r>
            <a:r>
              <a:rPr lang="en-US" dirty="0" smtClean="0"/>
              <a:t>blockchain</a:t>
            </a:r>
            <a:endParaRPr lang="en-US" dirty="0"/>
          </a:p>
        </p:txBody>
      </p:sp>
    </p:spTree>
    <p:extLst>
      <p:ext uri="{BB962C8B-B14F-4D97-AF65-F5344CB8AC3E}">
        <p14:creationId xmlns:p14="http://schemas.microsoft.com/office/powerpoint/2010/main" val="2714805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743" y="171257"/>
            <a:ext cx="9905998" cy="792839"/>
          </a:xfrm>
        </p:spPr>
        <p:txBody>
          <a:bodyPr/>
          <a:lstStyle/>
          <a:p>
            <a:r>
              <a:rPr lang="en-US" dirty="0" smtClean="0"/>
              <a:t>Why Blockchain</a:t>
            </a:r>
            <a:endParaRPr lang="en-US" dirty="0"/>
          </a:p>
        </p:txBody>
      </p:sp>
      <p:sp>
        <p:nvSpPr>
          <p:cNvPr id="3" name="Content Placeholder 2"/>
          <p:cNvSpPr>
            <a:spLocks noGrp="1"/>
          </p:cNvSpPr>
          <p:nvPr>
            <p:ph idx="1"/>
          </p:nvPr>
        </p:nvSpPr>
        <p:spPr>
          <a:xfrm>
            <a:off x="1141412" y="964096"/>
            <a:ext cx="9905999" cy="5357191"/>
          </a:xfrm>
        </p:spPr>
        <p:txBody>
          <a:bodyPr>
            <a:normAutofit/>
          </a:bodyPr>
          <a:lstStyle/>
          <a:p>
            <a:pPr marL="0" indent="0">
              <a:buNone/>
            </a:pPr>
            <a:r>
              <a:rPr lang="en-US" sz="2800" dirty="0" smtClean="0"/>
              <a:t>Few reasons why this technology is becoming popular</a:t>
            </a:r>
          </a:p>
          <a:p>
            <a:r>
              <a:rPr lang="en-US" sz="2800" dirty="0" smtClean="0"/>
              <a:t>Resilience</a:t>
            </a:r>
          </a:p>
          <a:p>
            <a:r>
              <a:rPr lang="en-US" sz="2800" dirty="0" smtClean="0"/>
              <a:t>Time Duration</a:t>
            </a:r>
          </a:p>
          <a:p>
            <a:r>
              <a:rPr lang="en-US" sz="2800" dirty="0" smtClean="0"/>
              <a:t>Reliability</a:t>
            </a:r>
          </a:p>
          <a:p>
            <a:r>
              <a:rPr lang="en-US" sz="2800" dirty="0" smtClean="0"/>
              <a:t>Fraud prevention</a:t>
            </a:r>
          </a:p>
          <a:p>
            <a:r>
              <a:rPr lang="en-US" sz="2800" dirty="0" smtClean="0"/>
              <a:t>Security</a:t>
            </a:r>
          </a:p>
          <a:p>
            <a:r>
              <a:rPr lang="en-US" sz="2800" dirty="0"/>
              <a:t>Collaboration</a:t>
            </a:r>
          </a:p>
        </p:txBody>
      </p:sp>
    </p:spTree>
    <p:extLst>
      <p:ext uri="{BB962C8B-B14F-4D97-AF65-F5344CB8AC3E}">
        <p14:creationId xmlns:p14="http://schemas.microsoft.com/office/powerpoint/2010/main" val="3556179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B886E4EACC374B986939DD27EBC242" ma:contentTypeVersion="2" ma:contentTypeDescription="Create a new document." ma:contentTypeScope="" ma:versionID="8067141b92b53f8bc8e37434fbb78aab">
  <xsd:schema xmlns:xsd="http://www.w3.org/2001/XMLSchema" xmlns:xs="http://www.w3.org/2001/XMLSchema" xmlns:p="http://schemas.microsoft.com/office/2006/metadata/properties" xmlns:ns3="8f94e44b-ef18-4bc0-b4b9-ded27812a7a8" targetNamespace="http://schemas.microsoft.com/office/2006/metadata/properties" ma:root="true" ma:fieldsID="b8a8861e8e1dd2dd204dfa4a172cb25b" ns3:_="">
    <xsd:import namespace="8f94e44b-ef18-4bc0-b4b9-ded27812a7a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94e44b-ef18-4bc0-b4b9-ded27812a7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028CA0-4BB3-4F6E-8E89-370DB29C9177}">
  <ds:schemaRefs>
    <ds:schemaRef ds:uri="http://schemas.microsoft.com/office/2006/documentManagement/types"/>
    <ds:schemaRef ds:uri="http://schemas.microsoft.com/office/infopath/2007/PartnerControls"/>
    <ds:schemaRef ds:uri="8f94e44b-ef18-4bc0-b4b9-ded27812a7a8"/>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A18B29E-4D12-4D12-B2B6-1E00A227D16E}">
  <ds:schemaRefs>
    <ds:schemaRef ds:uri="http://schemas.microsoft.com/sharepoint/v3/contenttype/forms"/>
  </ds:schemaRefs>
</ds:datastoreItem>
</file>

<file path=customXml/itemProps3.xml><?xml version="1.0" encoding="utf-8"?>
<ds:datastoreItem xmlns:ds="http://schemas.openxmlformats.org/officeDocument/2006/customXml" ds:itemID="{CB130D77-C35E-4BD9-883E-ED56244FC4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94e44b-ef18-4bc0-b4b9-ded27812a7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7771</TotalTime>
  <Words>971</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SegoeUI</vt:lpstr>
      <vt:lpstr>Trebuchet MS</vt:lpstr>
      <vt:lpstr>Tw Cen MT</vt:lpstr>
      <vt:lpstr>Circuit</vt:lpstr>
      <vt:lpstr>PowerPoint Presentation</vt:lpstr>
      <vt:lpstr>Abstract</vt:lpstr>
      <vt:lpstr>What IS BLOCKCHAIN?</vt:lpstr>
      <vt:lpstr> </vt:lpstr>
      <vt:lpstr>USE cases</vt:lpstr>
      <vt:lpstr>How Blockchain works</vt:lpstr>
      <vt:lpstr> </vt:lpstr>
      <vt:lpstr>Proof of work &amp; Proof of stake</vt:lpstr>
      <vt:lpstr>Why Blockchain</vt:lpstr>
      <vt:lpstr>Three Pillars OF Blockchain</vt:lpstr>
      <vt:lpstr>Decentralization</vt:lpstr>
      <vt:lpstr> </vt:lpstr>
      <vt:lpstr>Transparency</vt:lpstr>
      <vt:lpstr> </vt:lpstr>
      <vt:lpstr>Immutability</vt:lpstr>
      <vt:lpstr> </vt:lpstr>
      <vt:lpstr> </vt:lpstr>
      <vt:lpstr>Summary</vt:lpstr>
    </vt:vector>
  </TitlesOfParts>
  <Company>Mindtree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Jain</dc:creator>
  <cp:lastModifiedBy>Akshay Jain</cp:lastModifiedBy>
  <cp:revision>28</cp:revision>
  <dcterms:created xsi:type="dcterms:W3CDTF">2019-11-05T12:42:48Z</dcterms:created>
  <dcterms:modified xsi:type="dcterms:W3CDTF">2019-11-11T04:46:36Z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0x010100BCB886E4EACC374B986939DD27EBC242</vt:lpwstr>
  </property>
</Properties>
</file>