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Lst>
  <p:sldSz cx="18288000" cy="10287000"/>
  <p:notesSz cx="6858000" cy="9144000"/>
  <p:embeddedFontLst>
    <p:embeddedFont>
      <p:font typeface="TAN Mon Cheri" charset="1" panose="00000000000000000000"/>
      <p:regular r:id="rId10"/>
    </p:embeddedFont>
    <p:embeddedFont>
      <p:font typeface="Garet 2" charset="1" panose="00000000000000000000"/>
      <p:regular r:id="rId11"/>
    </p:embeddedFont>
    <p:embeddedFont>
      <p:font typeface="Alegreya" charset="1" panose="00000500000000000000"/>
      <p:regular r:id="rId1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8F5ED"/>
        </a:solidFill>
      </p:bgPr>
    </p:bg>
    <p:spTree>
      <p:nvGrpSpPr>
        <p:cNvPr id="1" name=""/>
        <p:cNvGrpSpPr/>
        <p:nvPr/>
      </p:nvGrpSpPr>
      <p:grpSpPr>
        <a:xfrm>
          <a:off x="0" y="0"/>
          <a:ext cx="0" cy="0"/>
          <a:chOff x="0" y="0"/>
          <a:chExt cx="0" cy="0"/>
        </a:xfrm>
      </p:grpSpPr>
      <p:grpSp>
        <p:nvGrpSpPr>
          <p:cNvPr name="Group 2" id="2"/>
          <p:cNvGrpSpPr/>
          <p:nvPr/>
        </p:nvGrpSpPr>
        <p:grpSpPr>
          <a:xfrm rot="0">
            <a:off x="14475039" y="0"/>
            <a:ext cx="3812961" cy="10287000"/>
            <a:chOff x="0" y="0"/>
            <a:chExt cx="1004237" cy="2709333"/>
          </a:xfrm>
        </p:grpSpPr>
        <p:sp>
          <p:nvSpPr>
            <p:cNvPr name="Freeform 3" id="3"/>
            <p:cNvSpPr/>
            <p:nvPr/>
          </p:nvSpPr>
          <p:spPr>
            <a:xfrm flipH="false" flipV="false" rot="0">
              <a:off x="0" y="0"/>
              <a:ext cx="1004237" cy="2709333"/>
            </a:xfrm>
            <a:custGeom>
              <a:avLst/>
              <a:gdLst/>
              <a:ahLst/>
              <a:cxnLst/>
              <a:rect r="r" b="b" t="t" l="l"/>
              <a:pathLst>
                <a:path h="2709333" w="1004237">
                  <a:moveTo>
                    <a:pt x="0" y="0"/>
                  </a:moveTo>
                  <a:lnTo>
                    <a:pt x="1004237" y="0"/>
                  </a:lnTo>
                  <a:lnTo>
                    <a:pt x="1004237" y="2709333"/>
                  </a:lnTo>
                  <a:lnTo>
                    <a:pt x="0" y="2709333"/>
                  </a:lnTo>
                  <a:close/>
                </a:path>
              </a:pathLst>
            </a:custGeom>
            <a:solidFill>
              <a:srgbClr val="A5A58D"/>
            </a:solidFill>
          </p:spPr>
        </p:sp>
        <p:sp>
          <p:nvSpPr>
            <p:cNvPr name="TextBox 4" id="4"/>
            <p:cNvSpPr txBox="true"/>
            <p:nvPr/>
          </p:nvSpPr>
          <p:spPr>
            <a:xfrm>
              <a:off x="0" y="-38100"/>
              <a:ext cx="1004237" cy="2747433"/>
            </a:xfrm>
            <a:prstGeom prst="rect">
              <a:avLst/>
            </a:prstGeom>
          </p:spPr>
          <p:txBody>
            <a:bodyPr anchor="ctr" rtlCol="false" tIns="50800" lIns="50800" bIns="50800" rIns="50800"/>
            <a:lstStyle/>
            <a:p>
              <a:pPr algn="ctr">
                <a:lnSpc>
                  <a:spcPts val="2800"/>
                </a:lnSpc>
              </a:pPr>
            </a:p>
          </p:txBody>
        </p:sp>
      </p:grpSp>
      <p:sp>
        <p:nvSpPr>
          <p:cNvPr name="Freeform 5" id="5"/>
          <p:cNvSpPr/>
          <p:nvPr/>
        </p:nvSpPr>
        <p:spPr>
          <a:xfrm flipH="false" flipV="false" rot="0">
            <a:off x="13695608" y="4364069"/>
            <a:ext cx="1558861" cy="1558861"/>
          </a:xfrm>
          <a:custGeom>
            <a:avLst/>
            <a:gdLst/>
            <a:ahLst/>
            <a:cxnLst/>
            <a:rect r="r" b="b" t="t" l="l"/>
            <a:pathLst>
              <a:path h="1558861" w="1558861">
                <a:moveTo>
                  <a:pt x="0" y="0"/>
                </a:moveTo>
                <a:lnTo>
                  <a:pt x="1558861" y="0"/>
                </a:lnTo>
                <a:lnTo>
                  <a:pt x="1558861" y="1558862"/>
                </a:lnTo>
                <a:lnTo>
                  <a:pt x="0" y="155886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1028700" y="3807301"/>
            <a:ext cx="11773457" cy="1028700"/>
          </a:xfrm>
          <a:prstGeom prst="rect">
            <a:avLst/>
          </a:prstGeom>
        </p:spPr>
        <p:txBody>
          <a:bodyPr anchor="t" rtlCol="false" tIns="0" lIns="0" bIns="0" rIns="0">
            <a:spAutoFit/>
          </a:bodyPr>
          <a:lstStyle/>
          <a:p>
            <a:pPr algn="l">
              <a:lnSpc>
                <a:spcPts val="8400"/>
              </a:lnSpc>
            </a:pPr>
            <a:r>
              <a:rPr lang="en-US" sz="6000">
                <a:solidFill>
                  <a:srgbClr val="A5A58D"/>
                </a:solidFill>
                <a:latin typeface="TAN Mon Cheri"/>
              </a:rPr>
              <a:t>Name: Jainam Rambhia</a:t>
            </a:r>
          </a:p>
        </p:txBody>
      </p:sp>
      <p:sp>
        <p:nvSpPr>
          <p:cNvPr name="TextBox 7" id="7"/>
          <p:cNvSpPr txBox="true"/>
          <p:nvPr/>
        </p:nvSpPr>
        <p:spPr>
          <a:xfrm rot="0">
            <a:off x="1668883" y="5693886"/>
            <a:ext cx="8350501" cy="669925"/>
          </a:xfrm>
          <a:prstGeom prst="rect">
            <a:avLst/>
          </a:prstGeom>
        </p:spPr>
        <p:txBody>
          <a:bodyPr anchor="t" rtlCol="false" tIns="0" lIns="0" bIns="0" rIns="0">
            <a:spAutoFit/>
          </a:bodyPr>
          <a:lstStyle/>
          <a:p>
            <a:pPr algn="l">
              <a:lnSpc>
                <a:spcPts val="5000"/>
              </a:lnSpc>
            </a:pPr>
            <a:r>
              <a:rPr lang="en-US" sz="5000">
                <a:solidFill>
                  <a:srgbClr val="A5A58D"/>
                </a:solidFill>
                <a:latin typeface="Garet 2"/>
              </a:rPr>
              <a:t>Group ID: 1943</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8F5ED"/>
        </a:solidFill>
      </p:bgPr>
    </p:bg>
    <p:spTree>
      <p:nvGrpSpPr>
        <p:cNvPr id="1" name=""/>
        <p:cNvGrpSpPr/>
        <p:nvPr/>
      </p:nvGrpSpPr>
      <p:grpSpPr>
        <a:xfrm>
          <a:off x="0" y="0"/>
          <a:ext cx="0" cy="0"/>
          <a:chOff x="0" y="0"/>
          <a:chExt cx="0" cy="0"/>
        </a:xfrm>
      </p:grpSpPr>
      <p:grpSp>
        <p:nvGrpSpPr>
          <p:cNvPr name="Group 2" id="2"/>
          <p:cNvGrpSpPr/>
          <p:nvPr/>
        </p:nvGrpSpPr>
        <p:grpSpPr>
          <a:xfrm rot="0">
            <a:off x="14475039" y="0"/>
            <a:ext cx="3812961" cy="10287000"/>
            <a:chOff x="0" y="0"/>
            <a:chExt cx="1004237" cy="2709333"/>
          </a:xfrm>
        </p:grpSpPr>
        <p:sp>
          <p:nvSpPr>
            <p:cNvPr name="Freeform 3" id="3"/>
            <p:cNvSpPr/>
            <p:nvPr/>
          </p:nvSpPr>
          <p:spPr>
            <a:xfrm flipH="false" flipV="false" rot="0">
              <a:off x="0" y="0"/>
              <a:ext cx="1004237" cy="2709333"/>
            </a:xfrm>
            <a:custGeom>
              <a:avLst/>
              <a:gdLst/>
              <a:ahLst/>
              <a:cxnLst/>
              <a:rect r="r" b="b" t="t" l="l"/>
              <a:pathLst>
                <a:path h="2709333" w="1004237">
                  <a:moveTo>
                    <a:pt x="0" y="0"/>
                  </a:moveTo>
                  <a:lnTo>
                    <a:pt x="1004237" y="0"/>
                  </a:lnTo>
                  <a:lnTo>
                    <a:pt x="1004237" y="2709333"/>
                  </a:lnTo>
                  <a:lnTo>
                    <a:pt x="0" y="2709333"/>
                  </a:lnTo>
                  <a:close/>
                </a:path>
              </a:pathLst>
            </a:custGeom>
            <a:solidFill>
              <a:srgbClr val="A5A58D"/>
            </a:solidFill>
          </p:spPr>
        </p:sp>
        <p:sp>
          <p:nvSpPr>
            <p:cNvPr name="TextBox 4" id="4"/>
            <p:cNvSpPr txBox="true"/>
            <p:nvPr/>
          </p:nvSpPr>
          <p:spPr>
            <a:xfrm>
              <a:off x="0" y="-38100"/>
              <a:ext cx="1004237" cy="2747433"/>
            </a:xfrm>
            <a:prstGeom prst="rect">
              <a:avLst/>
            </a:prstGeom>
          </p:spPr>
          <p:txBody>
            <a:bodyPr anchor="ctr" rtlCol="false" tIns="50800" lIns="50800" bIns="50800" rIns="50800"/>
            <a:lstStyle/>
            <a:p>
              <a:pPr algn="ctr">
                <a:lnSpc>
                  <a:spcPts val="2800"/>
                </a:lnSpc>
              </a:pPr>
            </a:p>
          </p:txBody>
        </p:sp>
      </p:grpSp>
      <p:sp>
        <p:nvSpPr>
          <p:cNvPr name="Freeform 5" id="5"/>
          <p:cNvSpPr/>
          <p:nvPr/>
        </p:nvSpPr>
        <p:spPr>
          <a:xfrm flipH="false" flipV="false" rot="0">
            <a:off x="13695608" y="4364069"/>
            <a:ext cx="1558861" cy="1558861"/>
          </a:xfrm>
          <a:custGeom>
            <a:avLst/>
            <a:gdLst/>
            <a:ahLst/>
            <a:cxnLst/>
            <a:rect r="r" b="b" t="t" l="l"/>
            <a:pathLst>
              <a:path h="1558861" w="1558861">
                <a:moveTo>
                  <a:pt x="0" y="0"/>
                </a:moveTo>
                <a:lnTo>
                  <a:pt x="1558861" y="0"/>
                </a:lnTo>
                <a:lnTo>
                  <a:pt x="1558861" y="1558862"/>
                </a:lnTo>
                <a:lnTo>
                  <a:pt x="0" y="155886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1375682" y="447675"/>
            <a:ext cx="11773457" cy="1038225"/>
          </a:xfrm>
          <a:prstGeom prst="rect">
            <a:avLst/>
          </a:prstGeom>
        </p:spPr>
        <p:txBody>
          <a:bodyPr anchor="t" rtlCol="false" tIns="0" lIns="0" bIns="0" rIns="0">
            <a:spAutoFit/>
          </a:bodyPr>
          <a:lstStyle/>
          <a:p>
            <a:pPr algn="ctr">
              <a:lnSpc>
                <a:spcPts val="8400"/>
              </a:lnSpc>
            </a:pPr>
            <a:r>
              <a:rPr lang="en-US" sz="6000">
                <a:solidFill>
                  <a:srgbClr val="A5A58D"/>
                </a:solidFill>
                <a:latin typeface="Alegreya"/>
              </a:rPr>
              <a:t>Problem Statement</a:t>
            </a:r>
          </a:p>
        </p:txBody>
      </p:sp>
      <p:sp>
        <p:nvSpPr>
          <p:cNvPr name="TextBox 7" id="7"/>
          <p:cNvSpPr txBox="true"/>
          <p:nvPr/>
        </p:nvSpPr>
        <p:spPr>
          <a:xfrm rot="0">
            <a:off x="1028700" y="2461274"/>
            <a:ext cx="12270466" cy="6151553"/>
          </a:xfrm>
          <a:prstGeom prst="rect">
            <a:avLst/>
          </a:prstGeom>
        </p:spPr>
        <p:txBody>
          <a:bodyPr anchor="t" rtlCol="false" tIns="0" lIns="0" bIns="0" rIns="0">
            <a:spAutoFit/>
          </a:bodyPr>
          <a:lstStyle/>
          <a:p>
            <a:pPr algn="l">
              <a:lnSpc>
                <a:spcPts val="6127"/>
              </a:lnSpc>
            </a:pPr>
            <a:r>
              <a:rPr lang="en-US" sz="4408">
                <a:solidFill>
                  <a:srgbClr val="A5A58D"/>
                </a:solidFill>
                <a:latin typeface="Alegreya"/>
              </a:rPr>
              <a:t>Goal: To provide strategic insights into broad market trends and economic indicators that influence the multifamily property market. This module analyzes macro-level data, including demographic shifts, economic trends, and sector-specific developments, to forecast market directions and potential impacts on property investments.</a:t>
            </a:r>
          </a:p>
          <a:p>
            <a:pPr algn="l">
              <a:lnSpc>
                <a:spcPts val="6127"/>
              </a:lnSpc>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8F5ED"/>
        </a:solidFill>
      </p:bgPr>
    </p:bg>
    <p:spTree>
      <p:nvGrpSpPr>
        <p:cNvPr id="1" name=""/>
        <p:cNvGrpSpPr/>
        <p:nvPr/>
      </p:nvGrpSpPr>
      <p:grpSpPr>
        <a:xfrm>
          <a:off x="0" y="0"/>
          <a:ext cx="0" cy="0"/>
          <a:chOff x="0" y="0"/>
          <a:chExt cx="0" cy="0"/>
        </a:xfrm>
      </p:grpSpPr>
      <p:grpSp>
        <p:nvGrpSpPr>
          <p:cNvPr name="Group 2" id="2"/>
          <p:cNvGrpSpPr/>
          <p:nvPr/>
        </p:nvGrpSpPr>
        <p:grpSpPr>
          <a:xfrm rot="0">
            <a:off x="14475039" y="0"/>
            <a:ext cx="3812961" cy="10287000"/>
            <a:chOff x="0" y="0"/>
            <a:chExt cx="1004237" cy="2709333"/>
          </a:xfrm>
        </p:grpSpPr>
        <p:sp>
          <p:nvSpPr>
            <p:cNvPr name="Freeform 3" id="3"/>
            <p:cNvSpPr/>
            <p:nvPr/>
          </p:nvSpPr>
          <p:spPr>
            <a:xfrm flipH="false" flipV="false" rot="0">
              <a:off x="0" y="0"/>
              <a:ext cx="1004237" cy="2709333"/>
            </a:xfrm>
            <a:custGeom>
              <a:avLst/>
              <a:gdLst/>
              <a:ahLst/>
              <a:cxnLst/>
              <a:rect r="r" b="b" t="t" l="l"/>
              <a:pathLst>
                <a:path h="2709333" w="1004237">
                  <a:moveTo>
                    <a:pt x="0" y="0"/>
                  </a:moveTo>
                  <a:lnTo>
                    <a:pt x="1004237" y="0"/>
                  </a:lnTo>
                  <a:lnTo>
                    <a:pt x="1004237" y="2709333"/>
                  </a:lnTo>
                  <a:lnTo>
                    <a:pt x="0" y="2709333"/>
                  </a:lnTo>
                  <a:close/>
                </a:path>
              </a:pathLst>
            </a:custGeom>
            <a:solidFill>
              <a:srgbClr val="A5A58D"/>
            </a:solidFill>
          </p:spPr>
        </p:sp>
        <p:sp>
          <p:nvSpPr>
            <p:cNvPr name="TextBox 4" id="4"/>
            <p:cNvSpPr txBox="true"/>
            <p:nvPr/>
          </p:nvSpPr>
          <p:spPr>
            <a:xfrm>
              <a:off x="0" y="-38100"/>
              <a:ext cx="1004237" cy="2747433"/>
            </a:xfrm>
            <a:prstGeom prst="rect">
              <a:avLst/>
            </a:prstGeom>
          </p:spPr>
          <p:txBody>
            <a:bodyPr anchor="ctr" rtlCol="false" tIns="50800" lIns="50800" bIns="50800" rIns="50800"/>
            <a:lstStyle/>
            <a:p>
              <a:pPr algn="ctr">
                <a:lnSpc>
                  <a:spcPts val="2800"/>
                </a:lnSpc>
              </a:pPr>
            </a:p>
          </p:txBody>
        </p:sp>
      </p:grpSp>
      <p:sp>
        <p:nvSpPr>
          <p:cNvPr name="Freeform 5" id="5"/>
          <p:cNvSpPr/>
          <p:nvPr/>
        </p:nvSpPr>
        <p:spPr>
          <a:xfrm flipH="false" flipV="false" rot="0">
            <a:off x="13695608" y="4364069"/>
            <a:ext cx="1558861" cy="1558861"/>
          </a:xfrm>
          <a:custGeom>
            <a:avLst/>
            <a:gdLst/>
            <a:ahLst/>
            <a:cxnLst/>
            <a:rect r="r" b="b" t="t" l="l"/>
            <a:pathLst>
              <a:path h="1558861" w="1558861">
                <a:moveTo>
                  <a:pt x="0" y="0"/>
                </a:moveTo>
                <a:lnTo>
                  <a:pt x="1558861" y="0"/>
                </a:lnTo>
                <a:lnTo>
                  <a:pt x="1558861" y="1558862"/>
                </a:lnTo>
                <a:lnTo>
                  <a:pt x="0" y="155886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1375682" y="447675"/>
            <a:ext cx="11773457" cy="1038225"/>
          </a:xfrm>
          <a:prstGeom prst="rect">
            <a:avLst/>
          </a:prstGeom>
        </p:spPr>
        <p:txBody>
          <a:bodyPr anchor="t" rtlCol="false" tIns="0" lIns="0" bIns="0" rIns="0">
            <a:spAutoFit/>
          </a:bodyPr>
          <a:lstStyle/>
          <a:p>
            <a:pPr algn="ctr">
              <a:lnSpc>
                <a:spcPts val="8400"/>
              </a:lnSpc>
            </a:pPr>
            <a:r>
              <a:rPr lang="en-US" sz="6000">
                <a:solidFill>
                  <a:srgbClr val="A5A58D"/>
                </a:solidFill>
                <a:latin typeface="Alegreya"/>
              </a:rPr>
              <a:t>Approach</a:t>
            </a:r>
          </a:p>
        </p:txBody>
      </p:sp>
      <p:sp>
        <p:nvSpPr>
          <p:cNvPr name="TextBox 7" id="7"/>
          <p:cNvSpPr txBox="true"/>
          <p:nvPr/>
        </p:nvSpPr>
        <p:spPr>
          <a:xfrm rot="0">
            <a:off x="1028700" y="2432699"/>
            <a:ext cx="12270466" cy="6130925"/>
          </a:xfrm>
          <a:prstGeom prst="rect">
            <a:avLst/>
          </a:prstGeom>
        </p:spPr>
        <p:txBody>
          <a:bodyPr anchor="t" rtlCol="false" tIns="0" lIns="0" bIns="0" rIns="0">
            <a:spAutoFit/>
          </a:bodyPr>
          <a:lstStyle/>
          <a:p>
            <a:pPr algn="l">
              <a:lnSpc>
                <a:spcPts val="5425"/>
              </a:lnSpc>
            </a:pPr>
            <a:r>
              <a:rPr lang="en-US" sz="3500">
                <a:solidFill>
                  <a:srgbClr val="A5A58D"/>
                </a:solidFill>
                <a:latin typeface="Alegreya"/>
              </a:rPr>
              <a:t>Fetching data using public data, creating API’s for automated fetching of data daily. Data is stored on AWS, fetching is done using databricks where scripts are run parallely and data is secured. </a:t>
            </a:r>
          </a:p>
          <a:p>
            <a:pPr algn="l">
              <a:lnSpc>
                <a:spcPts val="5425"/>
              </a:lnSpc>
            </a:pPr>
          </a:p>
          <a:p>
            <a:pPr algn="l">
              <a:lnSpc>
                <a:spcPts val="5425"/>
              </a:lnSpc>
            </a:pPr>
            <a:r>
              <a:rPr lang="en-US" sz="3500">
                <a:solidFill>
                  <a:srgbClr val="A5A58D"/>
                </a:solidFill>
                <a:latin typeface="Alegreya"/>
              </a:rPr>
              <a:t>For visualization, Tableau has been used which helps in extensive data visualization capabilities. </a:t>
            </a:r>
          </a:p>
          <a:p>
            <a:pPr algn="l">
              <a:lnSpc>
                <a:spcPts val="5425"/>
              </a:lnSpc>
            </a:pPr>
          </a:p>
          <a:p>
            <a:pPr algn="l">
              <a:lnSpc>
                <a:spcPts val="5425"/>
              </a:lnSpc>
            </a:pPr>
            <a:r>
              <a:rPr lang="en-US" sz="3500">
                <a:solidFill>
                  <a:srgbClr val="A5A58D"/>
                </a:solidFill>
                <a:latin typeface="Alegreya"/>
              </a:rPr>
              <a:t>For website, a react frontend has been chosen for its reusable components feature. Tableau graphs are integrated in the website. </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8F5ED"/>
        </a:solidFill>
      </p:bgPr>
    </p:bg>
    <p:spTree>
      <p:nvGrpSpPr>
        <p:cNvPr id="1" name=""/>
        <p:cNvGrpSpPr/>
        <p:nvPr/>
      </p:nvGrpSpPr>
      <p:grpSpPr>
        <a:xfrm>
          <a:off x="0" y="0"/>
          <a:ext cx="0" cy="0"/>
          <a:chOff x="0" y="0"/>
          <a:chExt cx="0" cy="0"/>
        </a:xfrm>
      </p:grpSpPr>
      <p:grpSp>
        <p:nvGrpSpPr>
          <p:cNvPr name="Group 2" id="2"/>
          <p:cNvGrpSpPr/>
          <p:nvPr/>
        </p:nvGrpSpPr>
        <p:grpSpPr>
          <a:xfrm rot="0">
            <a:off x="14475039" y="0"/>
            <a:ext cx="3812961" cy="10287000"/>
            <a:chOff x="0" y="0"/>
            <a:chExt cx="1004237" cy="2709333"/>
          </a:xfrm>
        </p:grpSpPr>
        <p:sp>
          <p:nvSpPr>
            <p:cNvPr name="Freeform 3" id="3"/>
            <p:cNvSpPr/>
            <p:nvPr/>
          </p:nvSpPr>
          <p:spPr>
            <a:xfrm flipH="false" flipV="false" rot="0">
              <a:off x="0" y="0"/>
              <a:ext cx="1004237" cy="2709333"/>
            </a:xfrm>
            <a:custGeom>
              <a:avLst/>
              <a:gdLst/>
              <a:ahLst/>
              <a:cxnLst/>
              <a:rect r="r" b="b" t="t" l="l"/>
              <a:pathLst>
                <a:path h="2709333" w="1004237">
                  <a:moveTo>
                    <a:pt x="0" y="0"/>
                  </a:moveTo>
                  <a:lnTo>
                    <a:pt x="1004237" y="0"/>
                  </a:lnTo>
                  <a:lnTo>
                    <a:pt x="1004237" y="2709333"/>
                  </a:lnTo>
                  <a:lnTo>
                    <a:pt x="0" y="2709333"/>
                  </a:lnTo>
                  <a:close/>
                </a:path>
              </a:pathLst>
            </a:custGeom>
            <a:solidFill>
              <a:srgbClr val="A5A58D"/>
            </a:solidFill>
          </p:spPr>
        </p:sp>
        <p:sp>
          <p:nvSpPr>
            <p:cNvPr name="TextBox 4" id="4"/>
            <p:cNvSpPr txBox="true"/>
            <p:nvPr/>
          </p:nvSpPr>
          <p:spPr>
            <a:xfrm>
              <a:off x="0" y="-38100"/>
              <a:ext cx="1004237" cy="2747433"/>
            </a:xfrm>
            <a:prstGeom prst="rect">
              <a:avLst/>
            </a:prstGeom>
          </p:spPr>
          <p:txBody>
            <a:bodyPr anchor="ctr" rtlCol="false" tIns="50800" lIns="50800" bIns="50800" rIns="50800"/>
            <a:lstStyle/>
            <a:p>
              <a:pPr algn="ctr">
                <a:lnSpc>
                  <a:spcPts val="2800"/>
                </a:lnSpc>
              </a:pPr>
            </a:p>
          </p:txBody>
        </p:sp>
      </p:grpSp>
      <p:sp>
        <p:nvSpPr>
          <p:cNvPr name="Freeform 5" id="5"/>
          <p:cNvSpPr/>
          <p:nvPr/>
        </p:nvSpPr>
        <p:spPr>
          <a:xfrm flipH="false" flipV="false" rot="0">
            <a:off x="13695608" y="4364069"/>
            <a:ext cx="1558861" cy="1558861"/>
          </a:xfrm>
          <a:custGeom>
            <a:avLst/>
            <a:gdLst/>
            <a:ahLst/>
            <a:cxnLst/>
            <a:rect r="r" b="b" t="t" l="l"/>
            <a:pathLst>
              <a:path h="1558861" w="1558861">
                <a:moveTo>
                  <a:pt x="0" y="0"/>
                </a:moveTo>
                <a:lnTo>
                  <a:pt x="1558861" y="0"/>
                </a:lnTo>
                <a:lnTo>
                  <a:pt x="1558861" y="1558862"/>
                </a:lnTo>
                <a:lnTo>
                  <a:pt x="0" y="155886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906236" y="3141889"/>
            <a:ext cx="11773457" cy="4238625"/>
          </a:xfrm>
          <a:prstGeom prst="rect">
            <a:avLst/>
          </a:prstGeom>
        </p:spPr>
        <p:txBody>
          <a:bodyPr anchor="t" rtlCol="false" tIns="0" lIns="0" bIns="0" rIns="0">
            <a:spAutoFit/>
          </a:bodyPr>
          <a:lstStyle/>
          <a:p>
            <a:pPr algn="ctr">
              <a:lnSpc>
                <a:spcPts val="8400"/>
              </a:lnSpc>
            </a:pPr>
            <a:r>
              <a:rPr lang="en-US" sz="6000">
                <a:solidFill>
                  <a:srgbClr val="A5A58D"/>
                </a:solidFill>
                <a:latin typeface="Alegreya"/>
              </a:rPr>
              <a:t>END</a:t>
            </a:r>
          </a:p>
          <a:p>
            <a:pPr algn="ctr">
              <a:lnSpc>
                <a:spcPts val="8400"/>
              </a:lnSpc>
            </a:pPr>
          </a:p>
          <a:p>
            <a:pPr algn="ctr">
              <a:lnSpc>
                <a:spcPts val="8400"/>
              </a:lnSpc>
            </a:pPr>
          </a:p>
          <a:p>
            <a:pPr algn="ctr">
              <a:lnSpc>
                <a:spcPts val="8400"/>
              </a:lnSpc>
            </a:pPr>
            <a:r>
              <a:rPr lang="en-US" sz="6000">
                <a:solidFill>
                  <a:srgbClr val="A5A58D"/>
                </a:solidFill>
                <a:latin typeface="Alegreya"/>
              </a:rPr>
              <a:t>THANK YOU!</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DAGI_9uTjD4</dc:identifier>
  <dcterms:modified xsi:type="dcterms:W3CDTF">2011-08-01T06:04:30Z</dcterms:modified>
  <cp:revision>1</cp:revision>
  <dc:title>Name: Jainam Rambhia</dc:title>
</cp:coreProperties>
</file>