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7" r:id="rId5"/>
    <p:sldId id="259" r:id="rId6"/>
    <p:sldId id="261" r:id="rId7"/>
    <p:sldId id="265"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600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61197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681100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27929"/>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187768"/>
            <a:ext cx="7415927" cy="3193971"/>
          </a:xfrm>
          <a:prstGeom prst="rect">
            <a:avLst/>
          </a:prstGeom>
          <a:noFill/>
          <a:ln/>
        </p:spPr>
        <p:txBody>
          <a:bodyPr wrap="square" rtlCol="0" anchor="t"/>
          <a:lstStyle/>
          <a:p>
            <a:pPr marL="0" indent="0">
              <a:lnSpc>
                <a:spcPts val="8384"/>
              </a:lnSpc>
              <a:buNone/>
            </a:pPr>
            <a:r>
              <a:rPr lang="en-US" sz="6707" b="1" dirty="0">
                <a:solidFill>
                  <a:srgbClr val="233939"/>
                </a:solidFill>
                <a:latin typeface="Syne" pitchFamily="34" charset="0"/>
                <a:ea typeface="Syne" pitchFamily="34" charset="-122"/>
                <a:cs typeface="Syne" pitchFamily="34" charset="-120"/>
              </a:rPr>
              <a:t>urbanVoyage.AI</a:t>
            </a:r>
            <a:endParaRPr lang="en-US" sz="6707" dirty="0"/>
          </a:p>
        </p:txBody>
      </p:sp>
      <p:sp>
        <p:nvSpPr>
          <p:cNvPr id="6" name="Text 3"/>
          <p:cNvSpPr/>
          <p:nvPr/>
        </p:nvSpPr>
        <p:spPr>
          <a:xfrm>
            <a:off x="849131" y="2562531"/>
            <a:ext cx="7415927" cy="1580198"/>
          </a:xfrm>
          <a:prstGeom prst="rect">
            <a:avLst/>
          </a:prstGeom>
          <a:noFill/>
          <a:ln/>
        </p:spPr>
        <p:txBody>
          <a:bodyPr wrap="square" rtlCol="0" anchor="t"/>
          <a:lstStyle/>
          <a:p>
            <a:pPr marL="0" indent="0" algn="just">
              <a:lnSpc>
                <a:spcPts val="3110"/>
              </a:lnSpc>
              <a:buNone/>
            </a:pPr>
            <a:r>
              <a:rPr lang="en-US" sz="1944" dirty="0">
                <a:solidFill>
                  <a:srgbClr val="3B4E4E"/>
                </a:solidFill>
                <a:latin typeface="Overpass" pitchFamily="34" charset="0"/>
                <a:ea typeface="Overpass" pitchFamily="34" charset="-122"/>
                <a:cs typeface="Overpass" pitchFamily="34" charset="-120"/>
              </a:rPr>
              <a:t>Introducing an AI-driven tool for real estate investment analysis. This tool analyzes market trends, and offers initial financial insights, which assists in making informed decisions on property investments. By automating parts of the data collection and preliminary market analysis, this tool helps investors quickly identify potential investment opportunities and understand their financial viability. </a:t>
            </a:r>
            <a:endParaRPr lang="en-US" sz="1944" dirty="0"/>
          </a:p>
        </p:txBody>
      </p:sp>
      <p:sp>
        <p:nvSpPr>
          <p:cNvPr id="7" name="Shape 4"/>
          <p:cNvSpPr/>
          <p:nvPr/>
        </p:nvSpPr>
        <p:spPr>
          <a:xfrm>
            <a:off x="927579" y="5610705"/>
            <a:ext cx="394930" cy="394930"/>
          </a:xfrm>
          <a:prstGeom prst="roundRect">
            <a:avLst>
              <a:gd name="adj" fmla="val 23151155"/>
            </a:avLst>
          </a:prstGeom>
          <a:solidFill>
            <a:srgbClr val="B285B0"/>
          </a:solidFill>
          <a:ln w="7620">
            <a:solidFill>
              <a:srgbClr val="FFFFFF"/>
            </a:solidFill>
            <a:prstDash val="solid"/>
          </a:ln>
        </p:spPr>
      </p:sp>
      <p:sp>
        <p:nvSpPr>
          <p:cNvPr id="8" name="Text 5"/>
          <p:cNvSpPr/>
          <p:nvPr/>
        </p:nvSpPr>
        <p:spPr>
          <a:xfrm>
            <a:off x="997268" y="6702505"/>
            <a:ext cx="261699" cy="172045"/>
          </a:xfrm>
          <a:prstGeom prst="rect">
            <a:avLst/>
          </a:prstGeom>
          <a:noFill/>
          <a:ln/>
        </p:spPr>
        <p:txBody>
          <a:bodyPr wrap="none" rtlCol="0" anchor="t"/>
          <a:lstStyle/>
          <a:p>
            <a:pPr marL="0" indent="0" algn="ctr">
              <a:lnSpc>
                <a:spcPts val="768"/>
              </a:lnSpc>
              <a:buNone/>
            </a:pPr>
            <a:endParaRPr lang="en-US" sz="768" dirty="0"/>
          </a:p>
        </p:txBody>
      </p:sp>
      <p:sp>
        <p:nvSpPr>
          <p:cNvPr id="9" name="Text 6"/>
          <p:cNvSpPr/>
          <p:nvPr/>
        </p:nvSpPr>
        <p:spPr>
          <a:xfrm>
            <a:off x="1497781" y="5563434"/>
            <a:ext cx="2612708" cy="431959"/>
          </a:xfrm>
          <a:prstGeom prst="rect">
            <a:avLst/>
          </a:prstGeom>
          <a:noFill/>
          <a:ln/>
        </p:spPr>
        <p:txBody>
          <a:bodyPr wrap="none" rtlCol="0" anchor="t"/>
          <a:lstStyle/>
          <a:p>
            <a:pPr marL="0" indent="0" algn="l">
              <a:lnSpc>
                <a:spcPts val="3402"/>
              </a:lnSpc>
              <a:buNone/>
            </a:pPr>
            <a:r>
              <a:rPr lang="en-US" sz="2430" b="1" dirty="0">
                <a:solidFill>
                  <a:srgbClr val="3B4E4E"/>
                </a:solidFill>
                <a:latin typeface="Overpass" pitchFamily="34" charset="0"/>
                <a:ea typeface="Overpass" pitchFamily="34" charset="-122"/>
                <a:cs typeface="Overpass" pitchFamily="34" charset="-120"/>
              </a:rPr>
              <a:t>by </a:t>
            </a:r>
            <a:r>
              <a:rPr lang="en-US" sz="2430" b="1">
                <a:solidFill>
                  <a:srgbClr val="3B4E4E"/>
                </a:solidFill>
                <a:latin typeface="Overpass" pitchFamily="34" charset="0"/>
                <a:ea typeface="Overpass" pitchFamily="34" charset="-122"/>
                <a:cs typeface="Overpass" pitchFamily="34" charset="-120"/>
              </a:rPr>
              <a:t>Vatsal Khandor (1859)</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700"/>
            </a:avLst>
          </a:prstGeom>
          <a:solidFill>
            <a:srgbClr val="FFFDE6">
              <a:alpha val="85000"/>
            </a:srgbClr>
          </a:solidFill>
          <a:ln/>
        </p:spPr>
      </p:sp>
      <p:sp>
        <p:nvSpPr>
          <p:cNvPr id="6" name="Text 3"/>
          <p:cNvSpPr/>
          <p:nvPr/>
        </p:nvSpPr>
        <p:spPr>
          <a:xfrm>
            <a:off x="864037" y="1163241"/>
            <a:ext cx="11566803" cy="771525"/>
          </a:xfrm>
          <a:prstGeom prst="rect">
            <a:avLst/>
          </a:prstGeom>
          <a:noFill/>
          <a:ln/>
        </p:spPr>
        <p:txBody>
          <a:bodyPr wrap="none" rtlCol="0" anchor="t"/>
          <a:lstStyle/>
          <a:p>
            <a:pPr marL="0" indent="0">
              <a:lnSpc>
                <a:spcPts val="6075"/>
              </a:lnSpc>
              <a:buNone/>
            </a:pPr>
            <a:r>
              <a:rPr lang="en-US" sz="4860" b="1" dirty="0">
                <a:solidFill>
                  <a:srgbClr val="233939"/>
                </a:solidFill>
                <a:latin typeface="Syne" pitchFamily="34" charset="0"/>
                <a:ea typeface="Syne" pitchFamily="34" charset="-122"/>
                <a:cs typeface="Syne" pitchFamily="34" charset="-120"/>
              </a:rPr>
              <a:t>Data Collection and Management</a:t>
            </a:r>
            <a:endParaRPr lang="en-US" sz="4860" dirty="0"/>
          </a:p>
        </p:txBody>
      </p:sp>
      <p:sp>
        <p:nvSpPr>
          <p:cNvPr id="7" name="Shape 4"/>
          <p:cNvSpPr/>
          <p:nvPr/>
        </p:nvSpPr>
        <p:spPr>
          <a:xfrm>
            <a:off x="1209675" y="2305050"/>
            <a:ext cx="49292" cy="4761309"/>
          </a:xfrm>
          <a:prstGeom prst="roundRect">
            <a:avLst>
              <a:gd name="adj" fmla="val 225391"/>
            </a:avLst>
          </a:prstGeom>
          <a:solidFill>
            <a:srgbClr val="C3D4CC"/>
          </a:solidFill>
          <a:ln/>
        </p:spPr>
      </p:sp>
      <p:sp>
        <p:nvSpPr>
          <p:cNvPr id="8" name="Shape 5"/>
          <p:cNvSpPr/>
          <p:nvPr/>
        </p:nvSpPr>
        <p:spPr>
          <a:xfrm>
            <a:off x="1512034" y="2835712"/>
            <a:ext cx="864037" cy="49292"/>
          </a:xfrm>
          <a:prstGeom prst="roundRect">
            <a:avLst>
              <a:gd name="adj" fmla="val 225391"/>
            </a:avLst>
          </a:prstGeom>
          <a:solidFill>
            <a:srgbClr val="C3D4CC"/>
          </a:solidFill>
          <a:ln/>
        </p:spPr>
      </p:sp>
      <p:sp>
        <p:nvSpPr>
          <p:cNvPr id="9" name="Shape 6"/>
          <p:cNvSpPr/>
          <p:nvPr/>
        </p:nvSpPr>
        <p:spPr>
          <a:xfrm>
            <a:off x="956608" y="2582704"/>
            <a:ext cx="555427" cy="555427"/>
          </a:xfrm>
          <a:prstGeom prst="roundRect">
            <a:avLst>
              <a:gd name="adj" fmla="val 20003"/>
            </a:avLst>
          </a:prstGeom>
          <a:solidFill>
            <a:srgbClr val="DDEEE6"/>
          </a:solidFill>
          <a:ln w="15240">
            <a:solidFill>
              <a:srgbClr val="C3D4CC"/>
            </a:solidFill>
            <a:prstDash val="solid"/>
          </a:ln>
        </p:spPr>
      </p:sp>
      <p:sp>
        <p:nvSpPr>
          <p:cNvPr id="10" name="Text 7"/>
          <p:cNvSpPr/>
          <p:nvPr/>
        </p:nvSpPr>
        <p:spPr>
          <a:xfrm>
            <a:off x="1162110" y="2675215"/>
            <a:ext cx="144423" cy="370284"/>
          </a:xfrm>
          <a:prstGeom prst="rect">
            <a:avLst/>
          </a:prstGeom>
          <a:noFill/>
          <a:ln/>
        </p:spPr>
        <p:txBody>
          <a:bodyPr wrap="none" rtlCol="0" anchor="t"/>
          <a:lstStyle/>
          <a:p>
            <a:pPr marL="0" indent="0" algn="ctr">
              <a:lnSpc>
                <a:spcPts val="2916"/>
              </a:lnSpc>
              <a:buNone/>
            </a:pPr>
            <a:r>
              <a:rPr lang="en-US" sz="2916" b="1" dirty="0">
                <a:solidFill>
                  <a:srgbClr val="3B4E4E"/>
                </a:solidFill>
                <a:latin typeface="Syne" pitchFamily="34" charset="0"/>
                <a:ea typeface="Syne" pitchFamily="34" charset="-122"/>
                <a:cs typeface="Syne" pitchFamily="34" charset="-120"/>
              </a:rPr>
              <a:t>1</a:t>
            </a:r>
            <a:endParaRPr lang="en-US" sz="2916" dirty="0"/>
          </a:p>
        </p:txBody>
      </p:sp>
      <p:sp>
        <p:nvSpPr>
          <p:cNvPr id="11" name="Text 8"/>
          <p:cNvSpPr/>
          <p:nvPr/>
        </p:nvSpPr>
        <p:spPr>
          <a:xfrm>
            <a:off x="2592110" y="2551867"/>
            <a:ext cx="3086100" cy="385763"/>
          </a:xfrm>
          <a:prstGeom prst="rect">
            <a:avLst/>
          </a:prstGeom>
          <a:noFill/>
          <a:ln/>
        </p:spPr>
        <p:txBody>
          <a:bodyPr wrap="none" rtlCol="0" anchor="t"/>
          <a:lstStyle/>
          <a:p>
            <a:pPr marL="0" indent="0" algn="l">
              <a:lnSpc>
                <a:spcPts val="3038"/>
              </a:lnSpc>
              <a:buNone/>
            </a:pPr>
            <a:r>
              <a:rPr lang="en-US" sz="2430" b="1" dirty="0">
                <a:solidFill>
                  <a:srgbClr val="3B4E4E"/>
                </a:solidFill>
                <a:latin typeface="Syne" pitchFamily="34" charset="0"/>
                <a:ea typeface="Syne" pitchFamily="34" charset="-122"/>
                <a:cs typeface="Syne" pitchFamily="34" charset="-120"/>
              </a:rPr>
              <a:t>Data Scraping</a:t>
            </a:r>
            <a:endParaRPr lang="en-US" sz="2430" dirty="0"/>
          </a:p>
        </p:txBody>
      </p:sp>
      <p:sp>
        <p:nvSpPr>
          <p:cNvPr id="12" name="Text 9"/>
          <p:cNvSpPr/>
          <p:nvPr/>
        </p:nvSpPr>
        <p:spPr>
          <a:xfrm>
            <a:off x="2592110" y="3085743"/>
            <a:ext cx="11174254" cy="395049"/>
          </a:xfrm>
          <a:prstGeom prst="rect">
            <a:avLst/>
          </a:prstGeom>
          <a:noFill/>
          <a:ln/>
        </p:spPr>
        <p:txBody>
          <a:bodyPr wrap="none" rtlCol="0" anchor="t"/>
          <a:lstStyle/>
          <a:p>
            <a:pPr marL="0" indent="0" algn="l">
              <a:lnSpc>
                <a:spcPts val="3110"/>
              </a:lnSpc>
              <a:buNone/>
            </a:pPr>
            <a:r>
              <a:rPr lang="en-US" sz="1944" dirty="0">
                <a:solidFill>
                  <a:srgbClr val="3B4E4E"/>
                </a:solidFill>
                <a:latin typeface="Overpass" pitchFamily="34" charset="0"/>
                <a:ea typeface="Overpass" pitchFamily="34" charset="-122"/>
                <a:cs typeface="Overpass" pitchFamily="34" charset="-120"/>
              </a:rPr>
              <a:t>Automated retrieval of property listings from designated real estate databases.</a:t>
            </a:r>
            <a:endParaRPr lang="en-US" sz="1944" dirty="0"/>
          </a:p>
        </p:txBody>
      </p:sp>
      <p:sp>
        <p:nvSpPr>
          <p:cNvPr id="13" name="Shape 10"/>
          <p:cNvSpPr/>
          <p:nvPr/>
        </p:nvSpPr>
        <p:spPr>
          <a:xfrm>
            <a:off x="1512034" y="4505087"/>
            <a:ext cx="864037" cy="49292"/>
          </a:xfrm>
          <a:prstGeom prst="roundRect">
            <a:avLst>
              <a:gd name="adj" fmla="val 225391"/>
            </a:avLst>
          </a:prstGeom>
          <a:solidFill>
            <a:srgbClr val="C3D4CC"/>
          </a:solidFill>
          <a:ln/>
        </p:spPr>
      </p:sp>
      <p:sp>
        <p:nvSpPr>
          <p:cNvPr id="14" name="Shape 11"/>
          <p:cNvSpPr/>
          <p:nvPr/>
        </p:nvSpPr>
        <p:spPr>
          <a:xfrm>
            <a:off x="956608" y="4252079"/>
            <a:ext cx="555427" cy="555427"/>
          </a:xfrm>
          <a:prstGeom prst="roundRect">
            <a:avLst>
              <a:gd name="adj" fmla="val 20003"/>
            </a:avLst>
          </a:prstGeom>
          <a:solidFill>
            <a:srgbClr val="DDEEE6"/>
          </a:solidFill>
          <a:ln w="15240">
            <a:solidFill>
              <a:srgbClr val="C3D4CC"/>
            </a:solidFill>
            <a:prstDash val="solid"/>
          </a:ln>
        </p:spPr>
      </p:sp>
      <p:sp>
        <p:nvSpPr>
          <p:cNvPr id="15" name="Text 12"/>
          <p:cNvSpPr/>
          <p:nvPr/>
        </p:nvSpPr>
        <p:spPr>
          <a:xfrm>
            <a:off x="1118771" y="4344591"/>
            <a:ext cx="231100" cy="370284"/>
          </a:xfrm>
          <a:prstGeom prst="rect">
            <a:avLst/>
          </a:prstGeom>
          <a:noFill/>
          <a:ln/>
        </p:spPr>
        <p:txBody>
          <a:bodyPr wrap="none" rtlCol="0" anchor="t"/>
          <a:lstStyle/>
          <a:p>
            <a:pPr marL="0" indent="0" algn="ctr">
              <a:lnSpc>
                <a:spcPts val="2916"/>
              </a:lnSpc>
              <a:buNone/>
            </a:pPr>
            <a:r>
              <a:rPr lang="en-US" sz="2916" b="1" dirty="0">
                <a:solidFill>
                  <a:srgbClr val="3B4E4E"/>
                </a:solidFill>
                <a:latin typeface="Syne" pitchFamily="34" charset="0"/>
                <a:ea typeface="Syne" pitchFamily="34" charset="-122"/>
                <a:cs typeface="Syne" pitchFamily="34" charset="-120"/>
              </a:rPr>
              <a:t>2</a:t>
            </a:r>
            <a:endParaRPr lang="en-US" sz="2916" dirty="0"/>
          </a:p>
        </p:txBody>
      </p:sp>
      <p:sp>
        <p:nvSpPr>
          <p:cNvPr id="16" name="Text 13"/>
          <p:cNvSpPr/>
          <p:nvPr/>
        </p:nvSpPr>
        <p:spPr>
          <a:xfrm>
            <a:off x="2592110" y="4221242"/>
            <a:ext cx="3086100" cy="385763"/>
          </a:xfrm>
          <a:prstGeom prst="rect">
            <a:avLst/>
          </a:prstGeom>
          <a:noFill/>
          <a:ln/>
        </p:spPr>
        <p:txBody>
          <a:bodyPr wrap="none" rtlCol="0" anchor="t"/>
          <a:lstStyle/>
          <a:p>
            <a:pPr marL="0" indent="0" algn="l">
              <a:lnSpc>
                <a:spcPts val="3038"/>
              </a:lnSpc>
              <a:buNone/>
            </a:pPr>
            <a:r>
              <a:rPr lang="en-US" sz="2430" b="1" dirty="0">
                <a:solidFill>
                  <a:srgbClr val="3B4E4E"/>
                </a:solidFill>
                <a:latin typeface="Syne" pitchFamily="34" charset="0"/>
                <a:ea typeface="Syne" pitchFamily="34" charset="-122"/>
                <a:cs typeface="Syne" pitchFamily="34" charset="-120"/>
              </a:rPr>
              <a:t>Data Processing</a:t>
            </a:r>
            <a:endParaRPr lang="en-US" sz="2430" dirty="0"/>
          </a:p>
        </p:txBody>
      </p:sp>
      <p:sp>
        <p:nvSpPr>
          <p:cNvPr id="17" name="Text 14"/>
          <p:cNvSpPr/>
          <p:nvPr/>
        </p:nvSpPr>
        <p:spPr>
          <a:xfrm>
            <a:off x="2592110" y="4755118"/>
            <a:ext cx="11174254" cy="395049"/>
          </a:xfrm>
          <a:prstGeom prst="rect">
            <a:avLst/>
          </a:prstGeom>
          <a:noFill/>
          <a:ln/>
        </p:spPr>
        <p:txBody>
          <a:bodyPr wrap="none" rtlCol="0" anchor="t"/>
          <a:lstStyle/>
          <a:p>
            <a:pPr marL="0" indent="0" algn="l">
              <a:lnSpc>
                <a:spcPts val="3110"/>
              </a:lnSpc>
              <a:buNone/>
            </a:pPr>
            <a:r>
              <a:rPr lang="en-US" sz="1944" dirty="0">
                <a:solidFill>
                  <a:srgbClr val="3B4E4E"/>
                </a:solidFill>
                <a:latin typeface="Overpass" pitchFamily="34" charset="0"/>
                <a:ea typeface="Overpass" pitchFamily="34" charset="-122"/>
                <a:cs typeface="Overpass" pitchFamily="34" charset="-120"/>
              </a:rPr>
              <a:t>Validation, cleansing, and conversion to uniform format and ensuring data is consistent.</a:t>
            </a:r>
            <a:endParaRPr lang="en-US" sz="1944" dirty="0"/>
          </a:p>
        </p:txBody>
      </p:sp>
      <p:sp>
        <p:nvSpPr>
          <p:cNvPr id="18" name="Shape 15"/>
          <p:cNvSpPr/>
          <p:nvPr/>
        </p:nvSpPr>
        <p:spPr>
          <a:xfrm>
            <a:off x="1512034" y="6174462"/>
            <a:ext cx="864037" cy="49292"/>
          </a:xfrm>
          <a:prstGeom prst="roundRect">
            <a:avLst>
              <a:gd name="adj" fmla="val 225391"/>
            </a:avLst>
          </a:prstGeom>
          <a:solidFill>
            <a:srgbClr val="C3D4CC"/>
          </a:solidFill>
          <a:ln/>
        </p:spPr>
      </p:sp>
      <p:sp>
        <p:nvSpPr>
          <p:cNvPr id="19" name="Shape 16"/>
          <p:cNvSpPr/>
          <p:nvPr/>
        </p:nvSpPr>
        <p:spPr>
          <a:xfrm>
            <a:off x="956608" y="5921454"/>
            <a:ext cx="555427" cy="555427"/>
          </a:xfrm>
          <a:prstGeom prst="roundRect">
            <a:avLst>
              <a:gd name="adj" fmla="val 20003"/>
            </a:avLst>
          </a:prstGeom>
          <a:solidFill>
            <a:srgbClr val="DDEEE6"/>
          </a:solidFill>
          <a:ln w="15240">
            <a:solidFill>
              <a:srgbClr val="C3D4CC"/>
            </a:solidFill>
            <a:prstDash val="solid"/>
          </a:ln>
        </p:spPr>
      </p:sp>
      <p:sp>
        <p:nvSpPr>
          <p:cNvPr id="20" name="Text 17"/>
          <p:cNvSpPr/>
          <p:nvPr/>
        </p:nvSpPr>
        <p:spPr>
          <a:xfrm>
            <a:off x="1115556" y="6013966"/>
            <a:ext cx="237411" cy="370284"/>
          </a:xfrm>
          <a:prstGeom prst="rect">
            <a:avLst/>
          </a:prstGeom>
          <a:noFill/>
          <a:ln/>
        </p:spPr>
        <p:txBody>
          <a:bodyPr wrap="none" rtlCol="0" anchor="t"/>
          <a:lstStyle/>
          <a:p>
            <a:pPr marL="0" indent="0" algn="ctr">
              <a:lnSpc>
                <a:spcPts val="2916"/>
              </a:lnSpc>
              <a:buNone/>
            </a:pPr>
            <a:r>
              <a:rPr lang="en-US" sz="2916" b="1" dirty="0">
                <a:solidFill>
                  <a:srgbClr val="3B4E4E"/>
                </a:solidFill>
                <a:latin typeface="Syne" pitchFamily="34" charset="0"/>
                <a:ea typeface="Syne" pitchFamily="34" charset="-122"/>
                <a:cs typeface="Syne" pitchFamily="34" charset="-120"/>
              </a:rPr>
              <a:t>3</a:t>
            </a:r>
            <a:endParaRPr lang="en-US" sz="2916" dirty="0"/>
          </a:p>
        </p:txBody>
      </p:sp>
      <p:sp>
        <p:nvSpPr>
          <p:cNvPr id="21" name="Text 18"/>
          <p:cNvSpPr/>
          <p:nvPr/>
        </p:nvSpPr>
        <p:spPr>
          <a:xfrm>
            <a:off x="2592110" y="5890617"/>
            <a:ext cx="3086100" cy="385763"/>
          </a:xfrm>
          <a:prstGeom prst="rect">
            <a:avLst/>
          </a:prstGeom>
          <a:noFill/>
          <a:ln/>
        </p:spPr>
        <p:txBody>
          <a:bodyPr wrap="none" rtlCol="0" anchor="t"/>
          <a:lstStyle/>
          <a:p>
            <a:pPr marL="0" indent="0" algn="l">
              <a:lnSpc>
                <a:spcPts val="3038"/>
              </a:lnSpc>
              <a:buNone/>
            </a:pPr>
            <a:r>
              <a:rPr lang="en-US" sz="2430" b="1" dirty="0">
                <a:solidFill>
                  <a:srgbClr val="3B4E4E"/>
                </a:solidFill>
                <a:latin typeface="Syne" pitchFamily="34" charset="0"/>
                <a:ea typeface="Syne" pitchFamily="34" charset="-122"/>
                <a:cs typeface="Syne" pitchFamily="34" charset="-120"/>
              </a:rPr>
              <a:t>Interactive Search Interface</a:t>
            </a:r>
            <a:endParaRPr lang="en-US" sz="2430" dirty="0"/>
          </a:p>
        </p:txBody>
      </p:sp>
      <p:sp>
        <p:nvSpPr>
          <p:cNvPr id="22" name="Text 19"/>
          <p:cNvSpPr/>
          <p:nvPr/>
        </p:nvSpPr>
        <p:spPr>
          <a:xfrm>
            <a:off x="2592110" y="6424493"/>
            <a:ext cx="11174254" cy="979917"/>
          </a:xfrm>
          <a:prstGeom prst="rect">
            <a:avLst/>
          </a:prstGeom>
          <a:noFill/>
          <a:ln/>
        </p:spPr>
        <p:txBody>
          <a:bodyPr wrap="none" rtlCol="0" anchor="t"/>
          <a:lstStyle/>
          <a:p>
            <a:pPr marL="0" indent="0" algn="l">
              <a:lnSpc>
                <a:spcPts val="3110"/>
              </a:lnSpc>
              <a:buNone/>
            </a:pPr>
            <a:r>
              <a:rPr lang="en-US" sz="1944" dirty="0">
                <a:solidFill>
                  <a:srgbClr val="3B4E4E"/>
                </a:solidFill>
                <a:latin typeface="Overpass" pitchFamily="34" charset="0"/>
                <a:ea typeface="Overpass" pitchFamily="34" charset="-122"/>
                <a:cs typeface="Overpass" pitchFamily="34" charset="-120"/>
              </a:rPr>
              <a:t>Dynamic, user-driven interface allowing for real-time property searches and filtering based on multiple</a:t>
            </a:r>
          </a:p>
          <a:p>
            <a:pPr marL="0" indent="0" algn="l">
              <a:lnSpc>
                <a:spcPts val="3110"/>
              </a:lnSpc>
              <a:buNone/>
            </a:pPr>
            <a:r>
              <a:rPr lang="en-US" sz="1944" dirty="0">
                <a:solidFill>
                  <a:srgbClr val="3B4E4E"/>
                </a:solidFill>
                <a:latin typeface="Overpass" pitchFamily="34" charset="0"/>
                <a:ea typeface="Overpass" pitchFamily="34" charset="-122"/>
                <a:cs typeface="Overpass" pitchFamily="34" charset="-120"/>
              </a:rPr>
              <a:t>parameters such as location, price range, and property features.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864037" y="2400538"/>
            <a:ext cx="6172200" cy="771525"/>
          </a:xfrm>
          <a:prstGeom prst="rect">
            <a:avLst/>
          </a:prstGeom>
          <a:noFill/>
          <a:ln/>
        </p:spPr>
        <p:txBody>
          <a:bodyPr wrap="none" rtlCol="0" anchor="t"/>
          <a:lstStyle/>
          <a:p>
            <a:pPr marL="0" indent="0">
              <a:lnSpc>
                <a:spcPts val="6075"/>
              </a:lnSpc>
              <a:buNone/>
            </a:pPr>
            <a:r>
              <a:rPr lang="en-US" sz="4860" b="1" dirty="0">
                <a:solidFill>
                  <a:srgbClr val="233939"/>
                </a:solidFill>
                <a:latin typeface="Syne" pitchFamily="34" charset="0"/>
                <a:ea typeface="Syne" pitchFamily="34" charset="-122"/>
                <a:cs typeface="Syne" pitchFamily="34" charset="-120"/>
              </a:rPr>
              <a:t>Value Proposition</a:t>
            </a:r>
            <a:endParaRPr lang="en-US" sz="4860" dirty="0"/>
          </a:p>
        </p:txBody>
      </p:sp>
      <p:sp>
        <p:nvSpPr>
          <p:cNvPr id="5" name="Text 3"/>
          <p:cNvSpPr/>
          <p:nvPr/>
        </p:nvSpPr>
        <p:spPr>
          <a:xfrm>
            <a:off x="864037" y="3789164"/>
            <a:ext cx="3126224" cy="385763"/>
          </a:xfrm>
          <a:prstGeom prst="rect">
            <a:avLst/>
          </a:prstGeom>
          <a:noFill/>
          <a:ln/>
        </p:spPr>
        <p:txBody>
          <a:bodyPr wrap="none" rtlCol="0" anchor="t"/>
          <a:lstStyle/>
          <a:p>
            <a:pPr marL="0" indent="0">
              <a:lnSpc>
                <a:spcPts val="3038"/>
              </a:lnSpc>
              <a:buNone/>
            </a:pPr>
            <a:r>
              <a:rPr lang="en-US" sz="2430" b="1" dirty="0">
                <a:solidFill>
                  <a:srgbClr val="233939"/>
                </a:solidFill>
                <a:latin typeface="Syne" pitchFamily="34" charset="0"/>
                <a:ea typeface="Syne" pitchFamily="34" charset="-122"/>
                <a:cs typeface="Syne" pitchFamily="34" charset="-120"/>
              </a:rPr>
              <a:t>Property Scanning</a:t>
            </a:r>
            <a:endParaRPr lang="en-US" sz="2430" dirty="0"/>
          </a:p>
        </p:txBody>
      </p:sp>
      <p:sp>
        <p:nvSpPr>
          <p:cNvPr id="6" name="Text 4"/>
          <p:cNvSpPr/>
          <p:nvPr/>
        </p:nvSpPr>
        <p:spPr>
          <a:xfrm>
            <a:off x="864037" y="4421743"/>
            <a:ext cx="3898821" cy="1185148"/>
          </a:xfrm>
          <a:prstGeom prst="rect">
            <a:avLst/>
          </a:prstGeom>
          <a:noFill/>
          <a:ln/>
        </p:spPr>
        <p:txBody>
          <a:bodyPr wrap="square" rtlCol="0" anchor="t"/>
          <a:lstStyle/>
          <a:p>
            <a:pPr marL="0" indent="0">
              <a:lnSpc>
                <a:spcPts val="3110"/>
              </a:lnSpc>
              <a:buNone/>
            </a:pPr>
            <a:r>
              <a:rPr lang="en-US" sz="2000" dirty="0"/>
              <a:t>Gathers and displays updated property listings, enabling users to analyze trends and data points specific to locations and property types.</a:t>
            </a:r>
            <a:endParaRPr lang="en-US" sz="1944" dirty="0"/>
          </a:p>
        </p:txBody>
      </p:sp>
      <p:sp>
        <p:nvSpPr>
          <p:cNvPr id="7" name="Text 5"/>
          <p:cNvSpPr/>
          <p:nvPr/>
        </p:nvSpPr>
        <p:spPr>
          <a:xfrm>
            <a:off x="5372695" y="3789164"/>
            <a:ext cx="3086100" cy="385763"/>
          </a:xfrm>
          <a:prstGeom prst="rect">
            <a:avLst/>
          </a:prstGeom>
          <a:noFill/>
          <a:ln/>
        </p:spPr>
        <p:txBody>
          <a:bodyPr wrap="none" rtlCol="0" anchor="t"/>
          <a:lstStyle/>
          <a:p>
            <a:pPr marL="0" indent="0">
              <a:lnSpc>
                <a:spcPts val="3038"/>
              </a:lnSpc>
              <a:buNone/>
            </a:pPr>
            <a:r>
              <a:rPr lang="en-US" sz="2430" b="1" dirty="0">
                <a:solidFill>
                  <a:srgbClr val="233939"/>
                </a:solidFill>
                <a:latin typeface="Syne" pitchFamily="34" charset="0"/>
                <a:ea typeface="Syne" pitchFamily="34" charset="-122"/>
                <a:cs typeface="Syne" pitchFamily="34" charset="-120"/>
              </a:rPr>
              <a:t>AI based Scoring System</a:t>
            </a:r>
            <a:endParaRPr lang="en-US" sz="2430" dirty="0"/>
          </a:p>
        </p:txBody>
      </p:sp>
      <p:sp>
        <p:nvSpPr>
          <p:cNvPr id="8" name="Text 6"/>
          <p:cNvSpPr/>
          <p:nvPr/>
        </p:nvSpPr>
        <p:spPr>
          <a:xfrm>
            <a:off x="5372695" y="4421743"/>
            <a:ext cx="3898821" cy="1185148"/>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Employs an AI-driven interface to answer user queries about property features, prices, and comparison, enhancing decision-making for investments.</a:t>
            </a:r>
            <a:endParaRPr lang="en-US" sz="1944" dirty="0"/>
          </a:p>
        </p:txBody>
      </p:sp>
      <p:sp>
        <p:nvSpPr>
          <p:cNvPr id="9" name="Text 7"/>
          <p:cNvSpPr/>
          <p:nvPr/>
        </p:nvSpPr>
        <p:spPr>
          <a:xfrm>
            <a:off x="9881354" y="3789164"/>
            <a:ext cx="3086100" cy="385763"/>
          </a:xfrm>
          <a:prstGeom prst="rect">
            <a:avLst/>
          </a:prstGeom>
          <a:noFill/>
          <a:ln/>
        </p:spPr>
        <p:txBody>
          <a:bodyPr wrap="none" rtlCol="0" anchor="t"/>
          <a:lstStyle/>
          <a:p>
            <a:pPr marL="0" indent="0">
              <a:lnSpc>
                <a:spcPts val="3038"/>
              </a:lnSpc>
              <a:buNone/>
            </a:pPr>
            <a:r>
              <a:rPr lang="en-US" sz="2430" b="1" dirty="0">
                <a:solidFill>
                  <a:srgbClr val="233939"/>
                </a:solidFill>
                <a:latin typeface="Syne" pitchFamily="34" charset="0"/>
                <a:ea typeface="Syne" pitchFamily="34" charset="-122"/>
                <a:cs typeface="Syne" pitchFamily="34" charset="-120"/>
              </a:rPr>
              <a:t>Market Trends</a:t>
            </a:r>
            <a:endParaRPr lang="en-US" sz="2430" dirty="0"/>
          </a:p>
        </p:txBody>
      </p:sp>
      <p:sp>
        <p:nvSpPr>
          <p:cNvPr id="10" name="Text 8"/>
          <p:cNvSpPr/>
          <p:nvPr/>
        </p:nvSpPr>
        <p:spPr>
          <a:xfrm>
            <a:off x="9881354" y="4421743"/>
            <a:ext cx="3898821" cy="1185148"/>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Graphical representation of property data over time, aiding in the identification of market trends and potential investment hotspots.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4618455" y="3594637"/>
            <a:ext cx="6172200" cy="771525"/>
          </a:xfrm>
          <a:prstGeom prst="rect">
            <a:avLst/>
          </a:prstGeom>
          <a:noFill/>
          <a:ln/>
        </p:spPr>
        <p:txBody>
          <a:bodyPr wrap="none" rtlCol="0" anchor="t"/>
          <a:lstStyle/>
          <a:p>
            <a:pPr marL="0" indent="0">
              <a:lnSpc>
                <a:spcPts val="6075"/>
              </a:lnSpc>
              <a:buNone/>
            </a:pPr>
            <a:r>
              <a:rPr lang="en-US" sz="4860" b="1" dirty="0">
                <a:solidFill>
                  <a:srgbClr val="233939"/>
                </a:solidFill>
                <a:latin typeface="Syne" pitchFamily="34" charset="0"/>
                <a:ea typeface="Syne" pitchFamily="34" charset="-122"/>
                <a:cs typeface="Syne" pitchFamily="34" charset="-120"/>
              </a:rPr>
              <a:t>Time for the Demo!</a:t>
            </a:r>
            <a:endParaRPr lang="en-US" sz="4860" dirty="0"/>
          </a:p>
        </p:txBody>
      </p:sp>
    </p:spTree>
    <p:extLst>
      <p:ext uri="{BB962C8B-B14F-4D97-AF65-F5344CB8AC3E}">
        <p14:creationId xmlns:p14="http://schemas.microsoft.com/office/powerpoint/2010/main" val="249740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864037" y="1510665"/>
            <a:ext cx="8440579" cy="771525"/>
          </a:xfrm>
          <a:prstGeom prst="rect">
            <a:avLst/>
          </a:prstGeom>
          <a:noFill/>
          <a:ln/>
        </p:spPr>
        <p:txBody>
          <a:bodyPr wrap="none" rtlCol="0" anchor="t"/>
          <a:lstStyle/>
          <a:p>
            <a:pPr marL="0" indent="0">
              <a:lnSpc>
                <a:spcPts val="6075"/>
              </a:lnSpc>
              <a:buNone/>
            </a:pPr>
            <a:r>
              <a:rPr lang="en-US" sz="4860" b="1" dirty="0">
                <a:solidFill>
                  <a:srgbClr val="233939"/>
                </a:solidFill>
                <a:latin typeface="Syne" pitchFamily="34" charset="0"/>
                <a:ea typeface="Syne" pitchFamily="34" charset="-122"/>
                <a:cs typeface="Syne" pitchFamily="34" charset="-120"/>
              </a:rPr>
              <a:t>Automated Underwriting</a:t>
            </a:r>
            <a:endParaRPr lang="en-US" sz="4860" dirty="0"/>
          </a:p>
        </p:txBody>
      </p:sp>
      <p:sp>
        <p:nvSpPr>
          <p:cNvPr id="5" name="Shape 3"/>
          <p:cNvSpPr/>
          <p:nvPr/>
        </p:nvSpPr>
        <p:spPr>
          <a:xfrm>
            <a:off x="864037" y="2775942"/>
            <a:ext cx="6327815" cy="1848088"/>
          </a:xfrm>
          <a:prstGeom prst="roundRect">
            <a:avLst>
              <a:gd name="adj" fmla="val 6012"/>
            </a:avLst>
          </a:prstGeom>
          <a:solidFill>
            <a:srgbClr val="DDEEE6"/>
          </a:solidFill>
          <a:ln w="15240">
            <a:solidFill>
              <a:srgbClr val="C3D4CC"/>
            </a:solidFill>
            <a:prstDash val="solid"/>
          </a:ln>
        </p:spPr>
      </p:sp>
      <p:sp>
        <p:nvSpPr>
          <p:cNvPr id="6" name="Text 4"/>
          <p:cNvSpPr/>
          <p:nvPr/>
        </p:nvSpPr>
        <p:spPr>
          <a:xfrm>
            <a:off x="1126093" y="2946938"/>
            <a:ext cx="3086100" cy="385763"/>
          </a:xfrm>
          <a:prstGeom prst="rect">
            <a:avLst/>
          </a:prstGeom>
          <a:noFill/>
          <a:ln/>
        </p:spPr>
        <p:txBody>
          <a:bodyPr wrap="none" rtlCol="0" anchor="t"/>
          <a:lstStyle/>
          <a:p>
            <a:pPr marL="0" indent="0">
              <a:lnSpc>
                <a:spcPts val="3038"/>
              </a:lnSpc>
              <a:buNone/>
            </a:pPr>
            <a:r>
              <a:rPr lang="en-US" sz="2430" b="1" dirty="0">
                <a:solidFill>
                  <a:srgbClr val="3B4E4E"/>
                </a:solidFill>
                <a:latin typeface="Syne" pitchFamily="34" charset="0"/>
                <a:ea typeface="Syne" pitchFamily="34" charset="-122"/>
                <a:cs typeface="Syne" pitchFamily="34" charset="-120"/>
              </a:rPr>
              <a:t>Financial Analysis</a:t>
            </a:r>
            <a:endParaRPr lang="en-US" sz="2430" dirty="0"/>
          </a:p>
        </p:txBody>
      </p:sp>
      <p:sp>
        <p:nvSpPr>
          <p:cNvPr id="7" name="Text 5"/>
          <p:cNvSpPr/>
          <p:nvPr/>
        </p:nvSpPr>
        <p:spPr>
          <a:xfrm>
            <a:off x="1125974" y="3440690"/>
            <a:ext cx="5803702" cy="790099"/>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Provides analysis based on historical data trends and user-defined criteria.</a:t>
            </a:r>
            <a:endParaRPr lang="en-US" sz="1944" dirty="0"/>
          </a:p>
        </p:txBody>
      </p:sp>
      <p:sp>
        <p:nvSpPr>
          <p:cNvPr id="8" name="Shape 6"/>
          <p:cNvSpPr/>
          <p:nvPr/>
        </p:nvSpPr>
        <p:spPr>
          <a:xfrm>
            <a:off x="7438668" y="2775942"/>
            <a:ext cx="6327815" cy="1848088"/>
          </a:xfrm>
          <a:prstGeom prst="roundRect">
            <a:avLst>
              <a:gd name="adj" fmla="val 6012"/>
            </a:avLst>
          </a:prstGeom>
          <a:solidFill>
            <a:srgbClr val="DDEEE6"/>
          </a:solidFill>
          <a:ln w="15240">
            <a:solidFill>
              <a:srgbClr val="C3D4CC"/>
            </a:solidFill>
            <a:prstDash val="solid"/>
          </a:ln>
        </p:spPr>
      </p:sp>
      <p:sp>
        <p:nvSpPr>
          <p:cNvPr id="9" name="Text 7"/>
          <p:cNvSpPr/>
          <p:nvPr/>
        </p:nvSpPr>
        <p:spPr>
          <a:xfrm>
            <a:off x="7700724" y="2965153"/>
            <a:ext cx="3086100" cy="385763"/>
          </a:xfrm>
          <a:prstGeom prst="rect">
            <a:avLst/>
          </a:prstGeom>
          <a:noFill/>
          <a:ln/>
        </p:spPr>
        <p:txBody>
          <a:bodyPr wrap="none" rtlCol="0" anchor="t"/>
          <a:lstStyle/>
          <a:p>
            <a:pPr marL="0" indent="0">
              <a:lnSpc>
                <a:spcPts val="3038"/>
              </a:lnSpc>
              <a:buNone/>
            </a:pPr>
            <a:r>
              <a:rPr lang="en-US" sz="2430" b="1" dirty="0">
                <a:solidFill>
                  <a:srgbClr val="3B4E4E"/>
                </a:solidFill>
                <a:latin typeface="Syne" pitchFamily="34" charset="0"/>
                <a:ea typeface="Syne" pitchFamily="34" charset="-122"/>
                <a:cs typeface="Syne" pitchFamily="34" charset="-120"/>
              </a:rPr>
              <a:t>Risk Assessment</a:t>
            </a:r>
            <a:endParaRPr lang="en-US" sz="2430" dirty="0"/>
          </a:p>
        </p:txBody>
      </p:sp>
      <p:sp>
        <p:nvSpPr>
          <p:cNvPr id="10" name="Text 8"/>
          <p:cNvSpPr/>
          <p:nvPr/>
        </p:nvSpPr>
        <p:spPr>
          <a:xfrm>
            <a:off x="7700604" y="3381760"/>
            <a:ext cx="5803702" cy="790099"/>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Supports identification of risks through detailed property and market data insights, aiding investors in making well-informed decisions.</a:t>
            </a:r>
            <a:endParaRPr lang="en-US" sz="1944" dirty="0"/>
          </a:p>
        </p:txBody>
      </p:sp>
      <p:sp>
        <p:nvSpPr>
          <p:cNvPr id="11" name="Shape 9"/>
          <p:cNvSpPr/>
          <p:nvPr/>
        </p:nvSpPr>
        <p:spPr>
          <a:xfrm>
            <a:off x="864037" y="4870847"/>
            <a:ext cx="6327815" cy="1848088"/>
          </a:xfrm>
          <a:prstGeom prst="roundRect">
            <a:avLst>
              <a:gd name="adj" fmla="val 6012"/>
            </a:avLst>
          </a:prstGeom>
          <a:solidFill>
            <a:srgbClr val="DDEEE6"/>
          </a:solidFill>
          <a:ln w="15240">
            <a:solidFill>
              <a:srgbClr val="C3D4CC"/>
            </a:solidFill>
            <a:prstDash val="solid"/>
          </a:ln>
        </p:spPr>
      </p:sp>
      <p:sp>
        <p:nvSpPr>
          <p:cNvPr id="12" name="Text 10"/>
          <p:cNvSpPr/>
          <p:nvPr/>
        </p:nvSpPr>
        <p:spPr>
          <a:xfrm>
            <a:off x="1126093" y="5035705"/>
            <a:ext cx="3441383" cy="385763"/>
          </a:xfrm>
          <a:prstGeom prst="rect">
            <a:avLst/>
          </a:prstGeom>
          <a:noFill/>
          <a:ln/>
        </p:spPr>
        <p:txBody>
          <a:bodyPr wrap="none" rtlCol="0" anchor="t"/>
          <a:lstStyle/>
          <a:p>
            <a:pPr marL="0" indent="0">
              <a:lnSpc>
                <a:spcPts val="3038"/>
              </a:lnSpc>
              <a:buNone/>
            </a:pPr>
            <a:r>
              <a:rPr lang="en-US" sz="2430" b="1" dirty="0">
                <a:solidFill>
                  <a:srgbClr val="3B4E4E"/>
                </a:solidFill>
                <a:latin typeface="Syne" pitchFamily="34" charset="0"/>
                <a:ea typeface="Syne" pitchFamily="34" charset="-122"/>
                <a:cs typeface="Syne" pitchFamily="34" charset="-120"/>
              </a:rPr>
              <a:t>Data Validation</a:t>
            </a:r>
            <a:endParaRPr lang="en-US" sz="2430" dirty="0"/>
          </a:p>
        </p:txBody>
      </p:sp>
      <p:sp>
        <p:nvSpPr>
          <p:cNvPr id="13" name="Text 11"/>
          <p:cNvSpPr/>
          <p:nvPr/>
        </p:nvSpPr>
        <p:spPr>
          <a:xfrm>
            <a:off x="1125974" y="5474389"/>
            <a:ext cx="5803702" cy="790099"/>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Ensures data accuracy through rigorous validation techniques, enhancing the reliability of investment assessments.</a:t>
            </a:r>
            <a:endParaRPr lang="en-US" sz="1944" dirty="0"/>
          </a:p>
        </p:txBody>
      </p:sp>
      <p:sp>
        <p:nvSpPr>
          <p:cNvPr id="14" name="Shape 12"/>
          <p:cNvSpPr/>
          <p:nvPr/>
        </p:nvSpPr>
        <p:spPr>
          <a:xfrm>
            <a:off x="7438548" y="4870847"/>
            <a:ext cx="6327815" cy="1848088"/>
          </a:xfrm>
          <a:prstGeom prst="roundRect">
            <a:avLst>
              <a:gd name="adj" fmla="val 6012"/>
            </a:avLst>
          </a:prstGeom>
          <a:solidFill>
            <a:srgbClr val="DDEEE6"/>
          </a:solidFill>
          <a:ln w="15240">
            <a:solidFill>
              <a:srgbClr val="C3D4CC"/>
            </a:solidFill>
            <a:prstDash val="solid"/>
          </a:ln>
        </p:spPr>
      </p:sp>
      <p:sp>
        <p:nvSpPr>
          <p:cNvPr id="15" name="Text 13"/>
          <p:cNvSpPr/>
          <p:nvPr/>
        </p:nvSpPr>
        <p:spPr>
          <a:xfrm>
            <a:off x="7700724" y="4993599"/>
            <a:ext cx="4350187" cy="385763"/>
          </a:xfrm>
          <a:prstGeom prst="rect">
            <a:avLst/>
          </a:prstGeom>
          <a:noFill/>
          <a:ln/>
        </p:spPr>
        <p:txBody>
          <a:bodyPr wrap="none" rtlCol="0" anchor="t"/>
          <a:lstStyle/>
          <a:p>
            <a:pPr marL="0" indent="0">
              <a:lnSpc>
                <a:spcPts val="3038"/>
              </a:lnSpc>
              <a:buNone/>
            </a:pPr>
            <a:r>
              <a:rPr lang="en-US" sz="2430" b="1" dirty="0">
                <a:solidFill>
                  <a:srgbClr val="3B4E4E"/>
                </a:solidFill>
                <a:latin typeface="Syne" pitchFamily="34" charset="0"/>
                <a:ea typeface="Syne" pitchFamily="34" charset="-122"/>
                <a:cs typeface="Syne" pitchFamily="34" charset="-120"/>
              </a:rPr>
              <a:t>Investment Guidance</a:t>
            </a:r>
            <a:endParaRPr lang="en-US" sz="2430" dirty="0"/>
          </a:p>
        </p:txBody>
      </p:sp>
      <p:sp>
        <p:nvSpPr>
          <p:cNvPr id="16" name="Text 14"/>
          <p:cNvSpPr/>
          <p:nvPr/>
        </p:nvSpPr>
        <p:spPr>
          <a:xfrm>
            <a:off x="7700724" y="5421468"/>
            <a:ext cx="5803702" cy="790099"/>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Utilizes AI to offer property recommendations, tailored to user preferences and market conditions and also suggest negotiation tips.</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64037" y="1240155"/>
            <a:ext cx="9244727" cy="1543050"/>
          </a:xfrm>
          <a:prstGeom prst="rect">
            <a:avLst/>
          </a:prstGeom>
          <a:noFill/>
          <a:ln/>
        </p:spPr>
        <p:txBody>
          <a:bodyPr wrap="square" rtlCol="0" anchor="t"/>
          <a:lstStyle/>
          <a:p>
            <a:pPr marL="0" indent="0">
              <a:lnSpc>
                <a:spcPts val="6075"/>
              </a:lnSpc>
              <a:buNone/>
            </a:pPr>
            <a:r>
              <a:rPr lang="en-US" sz="4860" b="1" dirty="0">
                <a:solidFill>
                  <a:srgbClr val="233939"/>
                </a:solidFill>
                <a:latin typeface="Syne" pitchFamily="34" charset="0"/>
                <a:ea typeface="Syne" pitchFamily="34" charset="-122"/>
                <a:cs typeface="Syne" pitchFamily="34" charset="-120"/>
              </a:rPr>
              <a:t>Future Scope (Client-Side App)</a:t>
            </a:r>
            <a:endParaRPr lang="en-US" sz="4860" dirty="0"/>
          </a:p>
        </p:txBody>
      </p:sp>
      <p:sp>
        <p:nvSpPr>
          <p:cNvPr id="6" name="Shape 3"/>
          <p:cNvSpPr/>
          <p:nvPr/>
        </p:nvSpPr>
        <p:spPr>
          <a:xfrm>
            <a:off x="864037" y="3431143"/>
            <a:ext cx="555427" cy="555427"/>
          </a:xfrm>
          <a:prstGeom prst="roundRect">
            <a:avLst>
              <a:gd name="adj" fmla="val 20003"/>
            </a:avLst>
          </a:prstGeom>
          <a:solidFill>
            <a:srgbClr val="DDEEE6"/>
          </a:solidFill>
          <a:ln w="15240">
            <a:solidFill>
              <a:srgbClr val="C3D4CC"/>
            </a:solidFill>
            <a:prstDash val="solid"/>
          </a:ln>
        </p:spPr>
      </p:sp>
      <p:sp>
        <p:nvSpPr>
          <p:cNvPr id="7" name="Text 4"/>
          <p:cNvSpPr/>
          <p:nvPr/>
        </p:nvSpPr>
        <p:spPr>
          <a:xfrm>
            <a:off x="1069538" y="3523655"/>
            <a:ext cx="144423" cy="370284"/>
          </a:xfrm>
          <a:prstGeom prst="rect">
            <a:avLst/>
          </a:prstGeom>
          <a:noFill/>
          <a:ln/>
        </p:spPr>
        <p:txBody>
          <a:bodyPr wrap="none" rtlCol="0" anchor="t"/>
          <a:lstStyle/>
          <a:p>
            <a:pPr marL="0" indent="0" algn="ctr">
              <a:lnSpc>
                <a:spcPts val="2916"/>
              </a:lnSpc>
              <a:buNone/>
            </a:pPr>
            <a:r>
              <a:rPr lang="en-US" sz="2916" b="1" dirty="0">
                <a:solidFill>
                  <a:srgbClr val="3B4E4E"/>
                </a:solidFill>
                <a:latin typeface="Syne" pitchFamily="34" charset="0"/>
                <a:ea typeface="Syne" pitchFamily="34" charset="-122"/>
                <a:cs typeface="Syne" pitchFamily="34" charset="-120"/>
              </a:rPr>
              <a:t>1</a:t>
            </a:r>
            <a:endParaRPr lang="en-US" sz="2916" dirty="0"/>
          </a:p>
        </p:txBody>
      </p:sp>
      <p:sp>
        <p:nvSpPr>
          <p:cNvPr id="8" name="Text 5"/>
          <p:cNvSpPr/>
          <p:nvPr/>
        </p:nvSpPr>
        <p:spPr>
          <a:xfrm>
            <a:off x="1666280" y="3431143"/>
            <a:ext cx="3696772" cy="771525"/>
          </a:xfrm>
          <a:prstGeom prst="rect">
            <a:avLst/>
          </a:prstGeom>
          <a:noFill/>
          <a:ln/>
        </p:spPr>
        <p:txBody>
          <a:bodyPr wrap="square" rtlCol="0" anchor="t"/>
          <a:lstStyle/>
          <a:p>
            <a:pPr marL="0" indent="0">
              <a:lnSpc>
                <a:spcPts val="3038"/>
              </a:lnSpc>
              <a:buNone/>
            </a:pPr>
            <a:r>
              <a:rPr lang="en-US" sz="2430" b="1" dirty="0">
                <a:solidFill>
                  <a:srgbClr val="3B4E4E"/>
                </a:solidFill>
                <a:latin typeface="Syne" pitchFamily="34" charset="0"/>
                <a:ea typeface="Syne" pitchFamily="34" charset="-122"/>
                <a:cs typeface="Syne" pitchFamily="34" charset="-120"/>
              </a:rPr>
              <a:t>Real time data access</a:t>
            </a:r>
          </a:p>
        </p:txBody>
      </p:sp>
      <p:sp>
        <p:nvSpPr>
          <p:cNvPr id="9" name="Text 6"/>
          <p:cNvSpPr/>
          <p:nvPr/>
        </p:nvSpPr>
        <p:spPr>
          <a:xfrm>
            <a:off x="1666280" y="3989666"/>
            <a:ext cx="3696772" cy="1185148"/>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Automates real-time data access to consumers.</a:t>
            </a:r>
            <a:endParaRPr lang="en-US" sz="1944" dirty="0"/>
          </a:p>
        </p:txBody>
      </p:sp>
      <p:sp>
        <p:nvSpPr>
          <p:cNvPr id="10" name="Shape 7"/>
          <p:cNvSpPr/>
          <p:nvPr/>
        </p:nvSpPr>
        <p:spPr>
          <a:xfrm>
            <a:off x="5609868" y="3431143"/>
            <a:ext cx="555427" cy="555427"/>
          </a:xfrm>
          <a:prstGeom prst="roundRect">
            <a:avLst>
              <a:gd name="adj" fmla="val 20003"/>
            </a:avLst>
          </a:prstGeom>
          <a:solidFill>
            <a:srgbClr val="DDEEE6"/>
          </a:solidFill>
          <a:ln w="15240">
            <a:solidFill>
              <a:srgbClr val="C3D4CC"/>
            </a:solidFill>
            <a:prstDash val="solid"/>
          </a:ln>
        </p:spPr>
      </p:sp>
      <p:sp>
        <p:nvSpPr>
          <p:cNvPr id="11" name="Text 8"/>
          <p:cNvSpPr/>
          <p:nvPr/>
        </p:nvSpPr>
        <p:spPr>
          <a:xfrm>
            <a:off x="5772031" y="3523655"/>
            <a:ext cx="231100" cy="370284"/>
          </a:xfrm>
          <a:prstGeom prst="rect">
            <a:avLst/>
          </a:prstGeom>
          <a:noFill/>
          <a:ln/>
        </p:spPr>
        <p:txBody>
          <a:bodyPr wrap="none" rtlCol="0" anchor="t"/>
          <a:lstStyle/>
          <a:p>
            <a:pPr marL="0" indent="0" algn="ctr">
              <a:lnSpc>
                <a:spcPts val="2916"/>
              </a:lnSpc>
              <a:buNone/>
            </a:pPr>
            <a:r>
              <a:rPr lang="en-US" sz="2916" b="1" dirty="0">
                <a:solidFill>
                  <a:srgbClr val="3B4E4E"/>
                </a:solidFill>
                <a:latin typeface="Syne" pitchFamily="34" charset="0"/>
                <a:ea typeface="Syne" pitchFamily="34" charset="-122"/>
                <a:cs typeface="Syne" pitchFamily="34" charset="-120"/>
              </a:rPr>
              <a:t>2</a:t>
            </a:r>
            <a:endParaRPr lang="en-US" sz="2916" dirty="0"/>
          </a:p>
        </p:txBody>
      </p:sp>
      <p:sp>
        <p:nvSpPr>
          <p:cNvPr id="12" name="Text 9"/>
          <p:cNvSpPr/>
          <p:nvPr/>
        </p:nvSpPr>
        <p:spPr>
          <a:xfrm>
            <a:off x="6412111" y="3431143"/>
            <a:ext cx="3461147" cy="385763"/>
          </a:xfrm>
          <a:prstGeom prst="rect">
            <a:avLst/>
          </a:prstGeom>
          <a:noFill/>
          <a:ln/>
        </p:spPr>
        <p:txBody>
          <a:bodyPr wrap="none" rtlCol="0" anchor="t"/>
          <a:lstStyle/>
          <a:p>
            <a:pPr marL="0" indent="0">
              <a:lnSpc>
                <a:spcPts val="3038"/>
              </a:lnSpc>
              <a:buNone/>
            </a:pPr>
            <a:r>
              <a:rPr lang="en-US" sz="2430" b="1" dirty="0">
                <a:solidFill>
                  <a:srgbClr val="3B4E4E"/>
                </a:solidFill>
                <a:latin typeface="Syne" pitchFamily="34" charset="0"/>
                <a:ea typeface="Syne" pitchFamily="34" charset="-122"/>
                <a:cs typeface="Syne" pitchFamily="34" charset="-120"/>
              </a:rPr>
              <a:t>RBAC based Client/Broker Portal</a:t>
            </a:r>
          </a:p>
          <a:p>
            <a:pPr marL="0" indent="0">
              <a:lnSpc>
                <a:spcPts val="3038"/>
              </a:lnSpc>
              <a:buNone/>
            </a:pPr>
            <a:endParaRPr lang="en-US" sz="2430" dirty="0"/>
          </a:p>
        </p:txBody>
      </p:sp>
      <p:sp>
        <p:nvSpPr>
          <p:cNvPr id="13" name="Text 10"/>
          <p:cNvSpPr/>
          <p:nvPr/>
        </p:nvSpPr>
        <p:spPr>
          <a:xfrm>
            <a:off x="6437052" y="3995907"/>
            <a:ext cx="3696772" cy="1185148"/>
          </a:xfrm>
          <a:prstGeom prst="rect">
            <a:avLst/>
          </a:prstGeom>
          <a:noFill/>
          <a:ln/>
        </p:spPr>
        <p:txBody>
          <a:bodyPr wrap="squar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Customized reports for enhanced decision-making.</a:t>
            </a:r>
            <a:endParaRPr lang="en-US" sz="1944" dirty="0"/>
          </a:p>
        </p:txBody>
      </p:sp>
      <p:sp>
        <p:nvSpPr>
          <p:cNvPr id="14" name="Shape 11"/>
          <p:cNvSpPr/>
          <p:nvPr/>
        </p:nvSpPr>
        <p:spPr>
          <a:xfrm>
            <a:off x="864037" y="6060400"/>
            <a:ext cx="555427" cy="555427"/>
          </a:xfrm>
          <a:prstGeom prst="roundRect">
            <a:avLst>
              <a:gd name="adj" fmla="val 20003"/>
            </a:avLst>
          </a:prstGeom>
          <a:solidFill>
            <a:srgbClr val="DDEEE6"/>
          </a:solidFill>
          <a:ln w="15240">
            <a:solidFill>
              <a:srgbClr val="C3D4CC"/>
            </a:solidFill>
            <a:prstDash val="solid"/>
          </a:ln>
        </p:spPr>
      </p:sp>
      <p:sp>
        <p:nvSpPr>
          <p:cNvPr id="15" name="Text 12"/>
          <p:cNvSpPr/>
          <p:nvPr/>
        </p:nvSpPr>
        <p:spPr>
          <a:xfrm>
            <a:off x="1022985" y="6152912"/>
            <a:ext cx="237411" cy="370284"/>
          </a:xfrm>
          <a:prstGeom prst="rect">
            <a:avLst/>
          </a:prstGeom>
          <a:noFill/>
          <a:ln/>
        </p:spPr>
        <p:txBody>
          <a:bodyPr wrap="none" rtlCol="0" anchor="t"/>
          <a:lstStyle/>
          <a:p>
            <a:pPr marL="0" indent="0" algn="ctr">
              <a:lnSpc>
                <a:spcPts val="2916"/>
              </a:lnSpc>
              <a:buNone/>
            </a:pPr>
            <a:r>
              <a:rPr lang="en-US" sz="2916" b="1" dirty="0">
                <a:solidFill>
                  <a:srgbClr val="3B4E4E"/>
                </a:solidFill>
                <a:latin typeface="Syne" pitchFamily="34" charset="0"/>
                <a:ea typeface="Syne" pitchFamily="34" charset="-122"/>
                <a:cs typeface="Syne" pitchFamily="34" charset="-120"/>
              </a:rPr>
              <a:t>3</a:t>
            </a:r>
            <a:endParaRPr lang="en-US" sz="2916" dirty="0"/>
          </a:p>
        </p:txBody>
      </p:sp>
      <p:sp>
        <p:nvSpPr>
          <p:cNvPr id="16" name="Text 13"/>
          <p:cNvSpPr/>
          <p:nvPr/>
        </p:nvSpPr>
        <p:spPr>
          <a:xfrm>
            <a:off x="1666280" y="6060400"/>
            <a:ext cx="3086457" cy="385763"/>
          </a:xfrm>
          <a:prstGeom prst="rect">
            <a:avLst/>
          </a:prstGeom>
          <a:noFill/>
          <a:ln/>
        </p:spPr>
        <p:txBody>
          <a:bodyPr wrap="none" rtlCol="0" anchor="t"/>
          <a:lstStyle/>
          <a:p>
            <a:pPr marL="0" indent="0">
              <a:lnSpc>
                <a:spcPts val="3038"/>
              </a:lnSpc>
              <a:buNone/>
            </a:pPr>
            <a:r>
              <a:rPr lang="en-US" sz="2430" b="1" dirty="0">
                <a:solidFill>
                  <a:srgbClr val="3B4E4E"/>
                </a:solidFill>
                <a:latin typeface="Syne" pitchFamily="34" charset="0"/>
                <a:ea typeface="Syne" pitchFamily="34" charset="-122"/>
                <a:cs typeface="Syne" pitchFamily="34" charset="-120"/>
              </a:rPr>
              <a:t>Recommendation Engine</a:t>
            </a:r>
            <a:endParaRPr lang="en-US" sz="2430" dirty="0"/>
          </a:p>
        </p:txBody>
      </p:sp>
      <p:sp>
        <p:nvSpPr>
          <p:cNvPr id="17" name="Text 14"/>
          <p:cNvSpPr/>
          <p:nvPr/>
        </p:nvSpPr>
        <p:spPr>
          <a:xfrm>
            <a:off x="1666280" y="6594277"/>
            <a:ext cx="8442484" cy="1388200"/>
          </a:xfrm>
          <a:prstGeom prst="rect">
            <a:avLst/>
          </a:prstGeom>
          <a:noFill/>
          <a:ln/>
        </p:spPr>
        <p:txBody>
          <a:bodyPr wrap="non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Enhances compliance and reduces risk by ensuring all documentation adheres </a:t>
            </a:r>
          </a:p>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to current legal and regulatory standards, supported by AI-driven verifications.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
        <p:nvSpPr>
          <p:cNvPr id="4" name="Text 2"/>
          <p:cNvSpPr/>
          <p:nvPr/>
        </p:nvSpPr>
        <p:spPr>
          <a:xfrm>
            <a:off x="864037" y="2407087"/>
            <a:ext cx="8011597" cy="771525"/>
          </a:xfrm>
          <a:prstGeom prst="rect">
            <a:avLst/>
          </a:prstGeom>
          <a:noFill/>
          <a:ln/>
        </p:spPr>
        <p:txBody>
          <a:bodyPr wrap="none" rtlCol="0" anchor="t"/>
          <a:lstStyle/>
          <a:p>
            <a:pPr marL="0" indent="0">
              <a:lnSpc>
                <a:spcPts val="6075"/>
              </a:lnSpc>
              <a:buNone/>
            </a:pPr>
            <a:r>
              <a:rPr lang="en-US" sz="4860" b="1" dirty="0">
                <a:solidFill>
                  <a:srgbClr val="233939"/>
                </a:solidFill>
                <a:latin typeface="Syne" pitchFamily="34" charset="0"/>
                <a:ea typeface="Syne" pitchFamily="34" charset="-122"/>
                <a:cs typeface="Syne" pitchFamily="34" charset="-120"/>
              </a:rPr>
              <a:t>Additional Considerations (Broker-Side App)</a:t>
            </a:r>
            <a:endParaRPr lang="en-US" sz="4860" dirty="0"/>
          </a:p>
        </p:txBody>
      </p:sp>
      <p:sp>
        <p:nvSpPr>
          <p:cNvPr id="5" name="Shape 3"/>
          <p:cNvSpPr/>
          <p:nvPr/>
        </p:nvSpPr>
        <p:spPr>
          <a:xfrm>
            <a:off x="864037" y="3672364"/>
            <a:ext cx="12902327" cy="2150031"/>
          </a:xfrm>
          <a:prstGeom prst="roundRect">
            <a:avLst>
              <a:gd name="adj" fmla="val 5167"/>
            </a:avLst>
          </a:prstGeom>
          <a:noFill/>
          <a:ln w="15240">
            <a:solidFill>
              <a:srgbClr val="000000">
                <a:alpha val="8000"/>
              </a:srgbClr>
            </a:solidFill>
            <a:prstDash val="solid"/>
          </a:ln>
        </p:spPr>
      </p:sp>
      <p:sp>
        <p:nvSpPr>
          <p:cNvPr id="6" name="Shape 4"/>
          <p:cNvSpPr/>
          <p:nvPr/>
        </p:nvSpPr>
        <p:spPr>
          <a:xfrm>
            <a:off x="879277" y="3687604"/>
            <a:ext cx="12870537" cy="706517"/>
          </a:xfrm>
          <a:prstGeom prst="rect">
            <a:avLst/>
          </a:prstGeom>
          <a:solidFill>
            <a:srgbClr val="FFFFFF">
              <a:alpha val="4000"/>
            </a:srgbClr>
          </a:solidFill>
          <a:ln/>
        </p:spPr>
      </p:sp>
      <p:sp>
        <p:nvSpPr>
          <p:cNvPr id="7" name="Text 5"/>
          <p:cNvSpPr/>
          <p:nvPr/>
        </p:nvSpPr>
        <p:spPr>
          <a:xfrm>
            <a:off x="1127522" y="3843337"/>
            <a:ext cx="3792260" cy="395049"/>
          </a:xfrm>
          <a:prstGeom prst="rect">
            <a:avLst/>
          </a:prstGeom>
          <a:noFill/>
          <a:ln/>
        </p:spPr>
        <p:txBody>
          <a:bodyPr wrap="non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Scenario Analysis</a:t>
            </a:r>
            <a:endParaRPr lang="en-US" sz="1944" dirty="0"/>
          </a:p>
        </p:txBody>
      </p:sp>
      <p:sp>
        <p:nvSpPr>
          <p:cNvPr id="8" name="Text 6"/>
          <p:cNvSpPr/>
          <p:nvPr/>
        </p:nvSpPr>
        <p:spPr>
          <a:xfrm>
            <a:off x="5421035" y="3843337"/>
            <a:ext cx="3788450" cy="395049"/>
          </a:xfrm>
          <a:prstGeom prst="rect">
            <a:avLst/>
          </a:prstGeom>
          <a:noFill/>
          <a:ln/>
        </p:spPr>
        <p:txBody>
          <a:bodyPr wrap="non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Performance Projections</a:t>
            </a:r>
            <a:endParaRPr lang="en-US" sz="1944" dirty="0"/>
          </a:p>
        </p:txBody>
      </p:sp>
      <p:sp>
        <p:nvSpPr>
          <p:cNvPr id="9" name="Text 7"/>
          <p:cNvSpPr/>
          <p:nvPr/>
        </p:nvSpPr>
        <p:spPr>
          <a:xfrm>
            <a:off x="9710738" y="3843337"/>
            <a:ext cx="3792260" cy="395049"/>
          </a:xfrm>
          <a:prstGeom prst="rect">
            <a:avLst/>
          </a:prstGeom>
          <a:noFill/>
          <a:ln/>
        </p:spPr>
        <p:txBody>
          <a:bodyPr wrap="non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Tenant Risk Assessment</a:t>
            </a:r>
            <a:endParaRPr lang="en-US" sz="1944" dirty="0"/>
          </a:p>
        </p:txBody>
      </p:sp>
      <p:sp>
        <p:nvSpPr>
          <p:cNvPr id="10" name="Shape 8"/>
          <p:cNvSpPr/>
          <p:nvPr/>
        </p:nvSpPr>
        <p:spPr>
          <a:xfrm>
            <a:off x="879277" y="4394121"/>
            <a:ext cx="12870537" cy="706517"/>
          </a:xfrm>
          <a:prstGeom prst="rect">
            <a:avLst/>
          </a:prstGeom>
          <a:solidFill>
            <a:srgbClr val="000000">
              <a:alpha val="4000"/>
            </a:srgbClr>
          </a:solidFill>
          <a:ln/>
        </p:spPr>
      </p:sp>
      <p:sp>
        <p:nvSpPr>
          <p:cNvPr id="11" name="Text 9"/>
          <p:cNvSpPr/>
          <p:nvPr/>
        </p:nvSpPr>
        <p:spPr>
          <a:xfrm>
            <a:off x="1127522" y="4549854"/>
            <a:ext cx="3792260" cy="395049"/>
          </a:xfrm>
          <a:prstGeom prst="rect">
            <a:avLst/>
          </a:prstGeom>
          <a:noFill/>
          <a:ln/>
        </p:spPr>
        <p:txBody>
          <a:bodyPr wrap="non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Market Condition Simulations</a:t>
            </a:r>
            <a:endParaRPr lang="en-US" sz="1944" dirty="0"/>
          </a:p>
        </p:txBody>
      </p:sp>
      <p:sp>
        <p:nvSpPr>
          <p:cNvPr id="12" name="Text 10"/>
          <p:cNvSpPr/>
          <p:nvPr/>
        </p:nvSpPr>
        <p:spPr>
          <a:xfrm>
            <a:off x="5421035" y="4549854"/>
            <a:ext cx="3788450" cy="395049"/>
          </a:xfrm>
          <a:prstGeom prst="rect">
            <a:avLst/>
          </a:prstGeom>
          <a:noFill/>
          <a:ln/>
        </p:spPr>
        <p:txBody>
          <a:bodyPr wrap="non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ROI Forecasts</a:t>
            </a:r>
            <a:endParaRPr lang="en-US" sz="1944" dirty="0"/>
          </a:p>
        </p:txBody>
      </p:sp>
      <p:sp>
        <p:nvSpPr>
          <p:cNvPr id="13" name="Text 11"/>
          <p:cNvSpPr/>
          <p:nvPr/>
        </p:nvSpPr>
        <p:spPr>
          <a:xfrm>
            <a:off x="9710738" y="4549854"/>
            <a:ext cx="3792260" cy="395049"/>
          </a:xfrm>
          <a:prstGeom prst="rect">
            <a:avLst/>
          </a:prstGeom>
          <a:noFill/>
          <a:ln/>
        </p:spPr>
        <p:txBody>
          <a:bodyPr wrap="non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Sensitivity Analysis</a:t>
            </a:r>
            <a:endParaRPr lang="en-US" sz="1944" dirty="0"/>
          </a:p>
        </p:txBody>
      </p:sp>
      <p:sp>
        <p:nvSpPr>
          <p:cNvPr id="14" name="Shape 12"/>
          <p:cNvSpPr/>
          <p:nvPr/>
        </p:nvSpPr>
        <p:spPr>
          <a:xfrm>
            <a:off x="879277" y="5100638"/>
            <a:ext cx="12870537" cy="706517"/>
          </a:xfrm>
          <a:prstGeom prst="rect">
            <a:avLst/>
          </a:prstGeom>
          <a:solidFill>
            <a:srgbClr val="FFFFFF">
              <a:alpha val="4000"/>
            </a:srgbClr>
          </a:solidFill>
          <a:ln/>
        </p:spPr>
      </p:sp>
      <p:sp>
        <p:nvSpPr>
          <p:cNvPr id="15" name="Text 13"/>
          <p:cNvSpPr/>
          <p:nvPr/>
        </p:nvSpPr>
        <p:spPr>
          <a:xfrm>
            <a:off x="1127522" y="5256371"/>
            <a:ext cx="3792260" cy="395049"/>
          </a:xfrm>
          <a:prstGeom prst="rect">
            <a:avLst/>
          </a:prstGeom>
          <a:noFill/>
          <a:ln/>
        </p:spPr>
        <p:txBody>
          <a:bodyPr wrap="non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Economic Trend Modeling</a:t>
            </a:r>
            <a:endParaRPr lang="en-US" sz="1944" dirty="0"/>
          </a:p>
        </p:txBody>
      </p:sp>
      <p:sp>
        <p:nvSpPr>
          <p:cNvPr id="16" name="Text 14"/>
          <p:cNvSpPr/>
          <p:nvPr/>
        </p:nvSpPr>
        <p:spPr>
          <a:xfrm>
            <a:off x="5421035" y="5256371"/>
            <a:ext cx="3788450" cy="395049"/>
          </a:xfrm>
          <a:prstGeom prst="rect">
            <a:avLst/>
          </a:prstGeom>
          <a:noFill/>
          <a:ln/>
        </p:spPr>
        <p:txBody>
          <a:bodyPr wrap="none" rtlCol="0" anchor="t"/>
          <a:lstStyle/>
          <a:p>
            <a:pPr marL="0" indent="0">
              <a:lnSpc>
                <a:spcPts val="3110"/>
              </a:lnSpc>
              <a:buNone/>
            </a:pPr>
            <a:r>
              <a:rPr lang="en-US" sz="1944" dirty="0">
                <a:solidFill>
                  <a:srgbClr val="3B4E4E"/>
                </a:solidFill>
                <a:latin typeface="Overpass" pitchFamily="34" charset="0"/>
                <a:ea typeface="Overpass" pitchFamily="34" charset="-122"/>
                <a:cs typeface="Overpass" pitchFamily="34" charset="-120"/>
              </a:rPr>
              <a:t>Cash Flow Predictions</a:t>
            </a:r>
            <a:endParaRPr lang="en-US" sz="1944" dirty="0"/>
          </a:p>
        </p:txBody>
      </p:sp>
      <p:sp>
        <p:nvSpPr>
          <p:cNvPr id="17" name="Text 15"/>
          <p:cNvSpPr/>
          <p:nvPr/>
        </p:nvSpPr>
        <p:spPr>
          <a:xfrm>
            <a:off x="9710738" y="5256371"/>
            <a:ext cx="3792260" cy="395049"/>
          </a:xfrm>
          <a:prstGeom prst="rect">
            <a:avLst/>
          </a:prstGeom>
          <a:noFill/>
          <a:ln/>
        </p:spPr>
        <p:txBody>
          <a:bodyPr wrap="none" rtlCol="0" anchor="t"/>
          <a:lstStyle/>
          <a:p>
            <a:pPr marL="0" indent="0">
              <a:lnSpc>
                <a:spcPts val="3110"/>
              </a:lnSpc>
              <a:buNone/>
            </a:pPr>
            <a:endParaRPr lang="en-US" sz="1944" dirty="0"/>
          </a:p>
        </p:txBody>
      </p:sp>
    </p:spTree>
    <p:extLst>
      <p:ext uri="{BB962C8B-B14F-4D97-AF65-F5344CB8AC3E}">
        <p14:creationId xmlns:p14="http://schemas.microsoft.com/office/powerpoint/2010/main" val="169831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25020" y="0"/>
            <a:ext cx="14630400" cy="8229600"/>
          </a:xfrm>
          <a:prstGeom prst="rect">
            <a:avLst/>
          </a:prstGeom>
          <a:solidFill>
            <a:srgbClr val="FFFDE6"/>
          </a:solidFill>
          <a:ln/>
        </p:spPr>
        <p:txBody>
          <a:bodyPr/>
          <a:lstStyle/>
          <a:p>
            <a:endParaRPr lang="en-IN" dirty="0"/>
          </a:p>
        </p:txBody>
      </p:sp>
      <p:sp>
        <p:nvSpPr>
          <p:cNvPr id="4" name="Text 2"/>
          <p:cNvSpPr/>
          <p:nvPr/>
        </p:nvSpPr>
        <p:spPr>
          <a:xfrm>
            <a:off x="2918748" y="2562820"/>
            <a:ext cx="8011597" cy="771525"/>
          </a:xfrm>
          <a:prstGeom prst="rect">
            <a:avLst/>
          </a:prstGeom>
          <a:noFill/>
          <a:ln/>
        </p:spPr>
        <p:txBody>
          <a:bodyPr wrap="none" rtlCol="0" anchor="t"/>
          <a:lstStyle/>
          <a:p>
            <a:pPr marL="0" indent="0">
              <a:lnSpc>
                <a:spcPts val="6075"/>
              </a:lnSpc>
              <a:buNone/>
            </a:pPr>
            <a:r>
              <a:rPr lang="en-US" sz="4860" b="1" dirty="0">
                <a:solidFill>
                  <a:srgbClr val="233939"/>
                </a:solidFill>
                <a:latin typeface="Syne" pitchFamily="34" charset="0"/>
                <a:ea typeface="Syne" pitchFamily="34" charset="-122"/>
                <a:cs typeface="Syne" pitchFamily="34" charset="-120"/>
              </a:rPr>
              <a:t>Thank you for the opportunity!</a:t>
            </a:r>
            <a:endParaRPr lang="en-US" sz="4860" dirty="0"/>
          </a:p>
        </p:txBody>
      </p:sp>
      <p:sp>
        <p:nvSpPr>
          <p:cNvPr id="7" name="Text 5"/>
          <p:cNvSpPr/>
          <p:nvPr/>
        </p:nvSpPr>
        <p:spPr>
          <a:xfrm>
            <a:off x="1127522" y="3843337"/>
            <a:ext cx="3792260" cy="395049"/>
          </a:xfrm>
          <a:prstGeom prst="rect">
            <a:avLst/>
          </a:prstGeom>
          <a:noFill/>
          <a:ln/>
        </p:spPr>
        <p:txBody>
          <a:bodyPr wrap="none" rtlCol="0" anchor="t"/>
          <a:lstStyle/>
          <a:p>
            <a:pPr marL="0" indent="0">
              <a:lnSpc>
                <a:spcPts val="3110"/>
              </a:lnSpc>
              <a:buNone/>
            </a:pPr>
            <a:endParaRPr lang="en-US" sz="1944" dirty="0"/>
          </a:p>
        </p:txBody>
      </p:sp>
      <p:sp>
        <p:nvSpPr>
          <p:cNvPr id="8" name="Text 6"/>
          <p:cNvSpPr/>
          <p:nvPr/>
        </p:nvSpPr>
        <p:spPr>
          <a:xfrm>
            <a:off x="5421035" y="3843337"/>
            <a:ext cx="3788450" cy="395049"/>
          </a:xfrm>
          <a:prstGeom prst="rect">
            <a:avLst/>
          </a:prstGeom>
          <a:noFill/>
          <a:ln/>
        </p:spPr>
        <p:txBody>
          <a:bodyPr wrap="none" rtlCol="0" anchor="t"/>
          <a:lstStyle/>
          <a:p>
            <a:pPr marL="0" indent="0">
              <a:lnSpc>
                <a:spcPts val="3110"/>
              </a:lnSpc>
              <a:buNone/>
            </a:pPr>
            <a:endParaRPr lang="en-US" sz="1944" dirty="0"/>
          </a:p>
        </p:txBody>
      </p:sp>
      <p:sp>
        <p:nvSpPr>
          <p:cNvPr id="9" name="Text 7"/>
          <p:cNvSpPr/>
          <p:nvPr/>
        </p:nvSpPr>
        <p:spPr>
          <a:xfrm>
            <a:off x="9710738" y="3843337"/>
            <a:ext cx="3792260" cy="395049"/>
          </a:xfrm>
          <a:prstGeom prst="rect">
            <a:avLst/>
          </a:prstGeom>
          <a:noFill/>
          <a:ln/>
        </p:spPr>
        <p:txBody>
          <a:bodyPr wrap="none" rtlCol="0" anchor="t"/>
          <a:lstStyle/>
          <a:p>
            <a:pPr marL="0" indent="0">
              <a:lnSpc>
                <a:spcPts val="3110"/>
              </a:lnSpc>
              <a:buNone/>
            </a:pPr>
            <a:endParaRPr lang="en-US" sz="1944" dirty="0"/>
          </a:p>
        </p:txBody>
      </p:sp>
      <p:sp>
        <p:nvSpPr>
          <p:cNvPr id="11" name="Text 9"/>
          <p:cNvSpPr/>
          <p:nvPr/>
        </p:nvSpPr>
        <p:spPr>
          <a:xfrm>
            <a:off x="5845008" y="4574543"/>
            <a:ext cx="3792260" cy="395049"/>
          </a:xfrm>
          <a:prstGeom prst="rect">
            <a:avLst/>
          </a:prstGeom>
          <a:noFill/>
          <a:ln/>
        </p:spPr>
        <p:txBody>
          <a:bodyPr wrap="none" rtlCol="0" anchor="t"/>
          <a:lstStyle/>
          <a:p>
            <a:pPr marL="0" indent="0">
              <a:lnSpc>
                <a:spcPts val="3110"/>
              </a:lnSpc>
              <a:buNone/>
            </a:pPr>
            <a:endParaRPr lang="en-US" sz="2500" dirty="0"/>
          </a:p>
        </p:txBody>
      </p:sp>
      <p:sp>
        <p:nvSpPr>
          <p:cNvPr id="12" name="Text 10"/>
          <p:cNvSpPr/>
          <p:nvPr/>
        </p:nvSpPr>
        <p:spPr>
          <a:xfrm>
            <a:off x="5421035" y="4549854"/>
            <a:ext cx="3788450" cy="395049"/>
          </a:xfrm>
          <a:prstGeom prst="rect">
            <a:avLst/>
          </a:prstGeom>
          <a:noFill/>
          <a:ln/>
        </p:spPr>
        <p:txBody>
          <a:bodyPr wrap="none" rtlCol="0" anchor="t"/>
          <a:lstStyle/>
          <a:p>
            <a:pPr marL="0" indent="0">
              <a:lnSpc>
                <a:spcPts val="3110"/>
              </a:lnSpc>
              <a:buNone/>
            </a:pPr>
            <a:endParaRPr lang="en-US" sz="1944" dirty="0"/>
          </a:p>
        </p:txBody>
      </p:sp>
      <p:sp>
        <p:nvSpPr>
          <p:cNvPr id="13" name="Text 11"/>
          <p:cNvSpPr/>
          <p:nvPr/>
        </p:nvSpPr>
        <p:spPr>
          <a:xfrm>
            <a:off x="9710738" y="4549854"/>
            <a:ext cx="3792260" cy="395049"/>
          </a:xfrm>
          <a:prstGeom prst="rect">
            <a:avLst/>
          </a:prstGeom>
          <a:noFill/>
          <a:ln/>
        </p:spPr>
        <p:txBody>
          <a:bodyPr wrap="none" rtlCol="0" anchor="t"/>
          <a:lstStyle/>
          <a:p>
            <a:pPr marL="0" indent="0">
              <a:lnSpc>
                <a:spcPts val="3110"/>
              </a:lnSpc>
              <a:buNone/>
            </a:pPr>
            <a:endParaRPr lang="en-US" sz="1944" dirty="0"/>
          </a:p>
        </p:txBody>
      </p:sp>
      <p:sp>
        <p:nvSpPr>
          <p:cNvPr id="14" name="Shape 12"/>
          <p:cNvSpPr/>
          <p:nvPr/>
        </p:nvSpPr>
        <p:spPr>
          <a:xfrm>
            <a:off x="879277" y="5100638"/>
            <a:ext cx="12870537" cy="706517"/>
          </a:xfrm>
          <a:prstGeom prst="rect">
            <a:avLst/>
          </a:prstGeom>
          <a:solidFill>
            <a:srgbClr val="FFFFFF">
              <a:alpha val="4000"/>
            </a:srgbClr>
          </a:solidFill>
          <a:ln/>
        </p:spPr>
      </p:sp>
      <p:sp>
        <p:nvSpPr>
          <p:cNvPr id="15" name="Text 13"/>
          <p:cNvSpPr/>
          <p:nvPr/>
        </p:nvSpPr>
        <p:spPr>
          <a:xfrm>
            <a:off x="1127522" y="5256371"/>
            <a:ext cx="3792260" cy="395049"/>
          </a:xfrm>
          <a:prstGeom prst="rect">
            <a:avLst/>
          </a:prstGeom>
          <a:noFill/>
          <a:ln/>
        </p:spPr>
        <p:txBody>
          <a:bodyPr wrap="none" rtlCol="0" anchor="t"/>
          <a:lstStyle/>
          <a:p>
            <a:pPr marL="0" indent="0">
              <a:lnSpc>
                <a:spcPts val="3110"/>
              </a:lnSpc>
              <a:buNone/>
            </a:pPr>
            <a:endParaRPr lang="en-US" sz="1944" dirty="0"/>
          </a:p>
        </p:txBody>
      </p:sp>
      <p:sp>
        <p:nvSpPr>
          <p:cNvPr id="16" name="Text 14"/>
          <p:cNvSpPr/>
          <p:nvPr/>
        </p:nvSpPr>
        <p:spPr>
          <a:xfrm>
            <a:off x="5421035" y="5256371"/>
            <a:ext cx="3788450" cy="395049"/>
          </a:xfrm>
          <a:prstGeom prst="rect">
            <a:avLst/>
          </a:prstGeom>
          <a:noFill/>
          <a:ln/>
        </p:spPr>
        <p:txBody>
          <a:bodyPr wrap="none" rtlCol="0" anchor="t"/>
          <a:lstStyle/>
          <a:p>
            <a:pPr marL="0" indent="0">
              <a:lnSpc>
                <a:spcPts val="3110"/>
              </a:lnSpc>
              <a:buNone/>
            </a:pPr>
            <a:endParaRPr lang="en-US" sz="1944" dirty="0"/>
          </a:p>
        </p:txBody>
      </p:sp>
      <p:sp>
        <p:nvSpPr>
          <p:cNvPr id="17" name="Text 15"/>
          <p:cNvSpPr/>
          <p:nvPr/>
        </p:nvSpPr>
        <p:spPr>
          <a:xfrm>
            <a:off x="9710738" y="5256371"/>
            <a:ext cx="3792260"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384</Words>
  <Application>Microsoft Office PowerPoint</Application>
  <PresentationFormat>Custom</PresentationFormat>
  <Paragraphs>60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Overpass</vt:lpstr>
      <vt:lpstr>Syne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Vatsal Khandor</cp:lastModifiedBy>
  <cp:revision>7</cp:revision>
  <dcterms:created xsi:type="dcterms:W3CDTF">2024-06-23T22:39:32Z</dcterms:created>
  <dcterms:modified xsi:type="dcterms:W3CDTF">2024-06-24T02:40:40Z</dcterms:modified>
</cp:coreProperties>
</file>