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embeddedFontLst>
    <p:embeddedFont>
      <p:font typeface="DM Sans"/>
      <p:bold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DMSans-boldItalic.fntdata"/><Relationship Id="rId14" Type="http://schemas.openxmlformats.org/officeDocument/2006/relationships/font" Target="fonts/DM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7c276ce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e7c276ce2c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7c276ce2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e7c276ce2c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7c276ce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e7c276ce2c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7c276ce2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e7c276ce2c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3" Type="http://schemas.openxmlformats.org/officeDocument/2006/relationships/image" Target="../media/image31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.png"/><Relationship Id="rId15" Type="http://schemas.openxmlformats.org/officeDocument/2006/relationships/image" Target="../media/image18.png"/><Relationship Id="rId14" Type="http://schemas.openxmlformats.org/officeDocument/2006/relationships/image" Target="../media/image19.png"/><Relationship Id="rId17" Type="http://schemas.openxmlformats.org/officeDocument/2006/relationships/image" Target="../media/image4.png"/><Relationship Id="rId16" Type="http://schemas.openxmlformats.org/officeDocument/2006/relationships/image" Target="../media/image9.png"/><Relationship Id="rId5" Type="http://schemas.openxmlformats.org/officeDocument/2006/relationships/image" Target="../media/image20.png"/><Relationship Id="rId6" Type="http://schemas.openxmlformats.org/officeDocument/2006/relationships/image" Target="../media/image2.png"/><Relationship Id="rId7" Type="http://schemas.openxmlformats.org/officeDocument/2006/relationships/image" Target="../media/image17.png"/><Relationship Id="rId8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Relationship Id="rId7" Type="http://schemas.openxmlformats.org/officeDocument/2006/relationships/image" Target="../media/image6.png"/><Relationship Id="rId8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6.png"/><Relationship Id="rId7" Type="http://schemas.openxmlformats.org/officeDocument/2006/relationships/image" Target="../media/image31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Relationship Id="rId7" Type="http://schemas.openxmlformats.org/officeDocument/2006/relationships/image" Target="../media/image6.png"/><Relationship Id="rId8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Relationship Id="rId7" Type="http://schemas.openxmlformats.org/officeDocument/2006/relationships/image" Target="../media/image6.png"/><Relationship Id="rId8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Relationship Id="rId7" Type="http://schemas.openxmlformats.org/officeDocument/2006/relationships/image" Target="../media/image6.png"/><Relationship Id="rId8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7.png"/><Relationship Id="rId13" Type="http://schemas.openxmlformats.org/officeDocument/2006/relationships/image" Target="../media/image19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5" Type="http://schemas.openxmlformats.org/officeDocument/2006/relationships/image" Target="../media/image9.png"/><Relationship Id="rId14" Type="http://schemas.openxmlformats.org/officeDocument/2006/relationships/image" Target="../media/image18.png"/><Relationship Id="rId16" Type="http://schemas.openxmlformats.org/officeDocument/2006/relationships/image" Target="../media/image4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Relationship Id="rId7" Type="http://schemas.openxmlformats.org/officeDocument/2006/relationships/image" Target="../media/image13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rot="-5400000">
            <a:off x="4000499" y="-3993584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-2329398" y="8614893"/>
            <a:ext cx="4899948" cy="3344214"/>
          </a:xfrm>
          <a:custGeom>
            <a:rect b="b" l="l" r="r" t="t"/>
            <a:pathLst>
              <a:path extrusionOk="0"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3"/>
          <p:cNvSpPr/>
          <p:nvPr/>
        </p:nvSpPr>
        <p:spPr>
          <a:xfrm>
            <a:off x="6030709" y="9258300"/>
            <a:ext cx="3059829" cy="751049"/>
          </a:xfrm>
          <a:custGeom>
            <a:rect b="b" l="l" r="r" t="t"/>
            <a:pathLst>
              <a:path extrusionOk="0"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3"/>
          <p:cNvSpPr/>
          <p:nvPr/>
        </p:nvSpPr>
        <p:spPr>
          <a:xfrm>
            <a:off x="14236705" y="6409875"/>
            <a:ext cx="724985" cy="920616"/>
          </a:xfrm>
          <a:custGeom>
            <a:rect b="b" l="l" r="r" t="t"/>
            <a:pathLst>
              <a:path extrusionOk="0"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>
            <a:off x="14215205" y="8540136"/>
            <a:ext cx="4602314" cy="3618569"/>
          </a:xfrm>
          <a:custGeom>
            <a:rect b="b" l="l" r="r" t="t"/>
            <a:pathLst>
              <a:path extrusionOk="0"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3"/>
          <p:cNvSpPr/>
          <p:nvPr/>
        </p:nvSpPr>
        <p:spPr>
          <a:xfrm>
            <a:off x="-674156" y="-1072630"/>
            <a:ext cx="4899948" cy="3068592"/>
          </a:xfrm>
          <a:custGeom>
            <a:rect b="b" l="l" r="r" t="t"/>
            <a:pathLst>
              <a:path extrusionOk="0"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3"/>
          <p:cNvSpPr/>
          <p:nvPr/>
        </p:nvSpPr>
        <p:spPr>
          <a:xfrm>
            <a:off x="12686214" y="-2578193"/>
            <a:ext cx="4292424" cy="3870986"/>
          </a:xfrm>
          <a:custGeom>
            <a:rect b="b" l="l" r="r" t="t"/>
            <a:pathLst>
              <a:path extrusionOk="0"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3"/>
          <p:cNvSpPr/>
          <p:nvPr/>
        </p:nvSpPr>
        <p:spPr>
          <a:xfrm>
            <a:off x="10138935" y="9258300"/>
            <a:ext cx="4076270" cy="2863579"/>
          </a:xfrm>
          <a:custGeom>
            <a:rect b="b" l="l" r="r" t="t"/>
            <a:pathLst>
              <a:path extrusionOk="0"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3"/>
          <p:cNvSpPr/>
          <p:nvPr/>
        </p:nvSpPr>
        <p:spPr>
          <a:xfrm>
            <a:off x="7409323" y="-2700100"/>
            <a:ext cx="5493058" cy="4114800"/>
          </a:xfrm>
          <a:custGeom>
            <a:rect b="b" l="l" r="r" t="t"/>
            <a:pathLst>
              <a:path extrusionOk="0"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3"/>
          <p:cNvSpPr/>
          <p:nvPr/>
        </p:nvSpPr>
        <p:spPr>
          <a:xfrm rot="4747568">
            <a:off x="-2972342" y="3665317"/>
            <a:ext cx="4896097" cy="2735694"/>
          </a:xfrm>
          <a:custGeom>
            <a:rect b="b" l="l" r="r" t="t"/>
            <a:pathLst>
              <a:path extrusionOk="0"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13"/>
          <p:cNvSpPr/>
          <p:nvPr/>
        </p:nvSpPr>
        <p:spPr>
          <a:xfrm>
            <a:off x="4831481" y="-1626507"/>
            <a:ext cx="2892762" cy="2919301"/>
          </a:xfrm>
          <a:custGeom>
            <a:rect b="b" l="l" r="r" t="t"/>
            <a:pathLst>
              <a:path extrusionOk="0"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13"/>
          <p:cNvSpPr/>
          <p:nvPr/>
        </p:nvSpPr>
        <p:spPr>
          <a:xfrm>
            <a:off x="17259300" y="2262342"/>
            <a:ext cx="3575541" cy="3575541"/>
          </a:xfrm>
          <a:custGeom>
            <a:rect b="b" l="l" r="r" t="t"/>
            <a:pathLst>
              <a:path extrusionOk="0"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13"/>
          <p:cNvSpPr/>
          <p:nvPr/>
        </p:nvSpPr>
        <p:spPr>
          <a:xfrm>
            <a:off x="2570549" y="9093737"/>
            <a:ext cx="2587020" cy="2386526"/>
          </a:xfrm>
          <a:custGeom>
            <a:rect b="b" l="l" r="r" t="t"/>
            <a:pathLst>
              <a:path extrusionOk="0"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13"/>
          <p:cNvSpPr/>
          <p:nvPr/>
        </p:nvSpPr>
        <p:spPr>
          <a:xfrm rot="-5282649">
            <a:off x="16440369" y="6970869"/>
            <a:ext cx="3382987" cy="1154444"/>
          </a:xfrm>
          <a:custGeom>
            <a:rect b="b" l="l" r="r" t="t"/>
            <a:pathLst>
              <a:path extrusionOk="0"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p13"/>
          <p:cNvSpPr/>
          <p:nvPr/>
        </p:nvSpPr>
        <p:spPr>
          <a:xfrm>
            <a:off x="16978638" y="-642644"/>
            <a:ext cx="3104522" cy="3342688"/>
          </a:xfrm>
          <a:custGeom>
            <a:rect b="b" l="l" r="r" t="t"/>
            <a:pathLst>
              <a:path extrusionOk="0"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13"/>
          <p:cNvSpPr txBox="1"/>
          <p:nvPr/>
        </p:nvSpPr>
        <p:spPr>
          <a:xfrm>
            <a:off x="1470302" y="1508613"/>
            <a:ext cx="15737957" cy="4778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3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99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Jain Hackathon Project Presentation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6646820" y="7630444"/>
            <a:ext cx="92646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81">
                <a:latin typeface="DM Sans"/>
                <a:ea typeface="DM Sans"/>
                <a:cs typeface="DM Sans"/>
                <a:sym typeface="DM Sans"/>
              </a:rPr>
              <a:t>Praj DHarod </a:t>
            </a:r>
            <a:r>
              <a:rPr b="1" lang="en-US" sz="43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r>
              <a:rPr b="1" lang="en-US" sz="4381">
                <a:latin typeface="DM Sans"/>
                <a:ea typeface="DM Sans"/>
                <a:cs typeface="DM Sans"/>
                <a:sym typeface="DM Sans"/>
              </a:rPr>
              <a:t>906</a:t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4737926" y="2576219"/>
            <a:ext cx="724985" cy="920616"/>
          </a:xfrm>
          <a:custGeom>
            <a:rect b="b" l="l" r="r" t="t"/>
            <a:pathLst>
              <a:path extrusionOk="0"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 rot="-5400000">
            <a:off x="4000501" y="-39624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</p:sp>
      <p:sp>
        <p:nvSpPr>
          <p:cNvPr id="107" name="Google Shape;107;p14"/>
          <p:cNvSpPr/>
          <p:nvPr/>
        </p:nvSpPr>
        <p:spPr>
          <a:xfrm>
            <a:off x="10994934" y="2091045"/>
            <a:ext cx="6264366" cy="6104909"/>
          </a:xfrm>
          <a:custGeom>
            <a:rect b="b" l="l" r="r" t="t"/>
            <a:pathLst>
              <a:path extrusionOk="0"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p14"/>
          <p:cNvSpPr txBox="1"/>
          <p:nvPr/>
        </p:nvSpPr>
        <p:spPr>
          <a:xfrm>
            <a:off x="929850" y="1549550"/>
            <a:ext cx="1266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8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</a:rPr>
              <a:t>Understanding Problem Statement</a:t>
            </a:r>
            <a:r>
              <a:rPr b="1" lang="en-US" sz="2800"/>
              <a:t>:</a:t>
            </a:r>
            <a:r>
              <a:rPr b="1" lang="en-US" sz="2800">
                <a:solidFill>
                  <a:srgbClr val="000000"/>
                </a:solidFill>
              </a:rPr>
              <a:t> </a:t>
            </a:r>
            <a:r>
              <a:rPr b="1" lang="en-US" sz="2800"/>
              <a:t>Challenges</a:t>
            </a:r>
            <a:r>
              <a:rPr b="1" lang="en-US" sz="2800">
                <a:solidFill>
                  <a:srgbClr val="000000"/>
                </a:solidFill>
              </a:rPr>
              <a:t> in </a:t>
            </a:r>
            <a:r>
              <a:rPr b="1" lang="en-US" sz="2800"/>
              <a:t>Real Estate Investment</a:t>
            </a:r>
            <a:endParaRPr b="1" sz="200"/>
          </a:p>
        </p:txBody>
      </p:sp>
      <p:sp>
        <p:nvSpPr>
          <p:cNvPr id="109" name="Google Shape;109;p14"/>
          <p:cNvSpPr/>
          <p:nvPr/>
        </p:nvSpPr>
        <p:spPr>
          <a:xfrm>
            <a:off x="15353489" y="8540136"/>
            <a:ext cx="4602314" cy="3618569"/>
          </a:xfrm>
          <a:custGeom>
            <a:rect b="b" l="l" r="r" t="t"/>
            <a:pathLst>
              <a:path extrusionOk="0"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14"/>
          <p:cNvSpPr/>
          <p:nvPr/>
        </p:nvSpPr>
        <p:spPr>
          <a:xfrm>
            <a:off x="-674156" y="-1072630"/>
            <a:ext cx="4899948" cy="3068592"/>
          </a:xfrm>
          <a:custGeom>
            <a:rect b="b" l="l" r="r" t="t"/>
            <a:pathLst>
              <a:path extrusionOk="0"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" name="Google Shape;111;p14"/>
          <p:cNvSpPr/>
          <p:nvPr/>
        </p:nvSpPr>
        <p:spPr>
          <a:xfrm>
            <a:off x="9144000" y="9258300"/>
            <a:ext cx="4076270" cy="2863579"/>
          </a:xfrm>
          <a:custGeom>
            <a:rect b="b" l="l" r="r" t="t"/>
            <a:pathLst>
              <a:path extrusionOk="0"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14"/>
          <p:cNvSpPr/>
          <p:nvPr/>
        </p:nvSpPr>
        <p:spPr>
          <a:xfrm>
            <a:off x="5003948" y="-1890601"/>
            <a:ext cx="2892762" cy="2919301"/>
          </a:xfrm>
          <a:custGeom>
            <a:rect b="b" l="l" r="r" t="t"/>
            <a:pathLst>
              <a:path extrusionOk="0"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14"/>
          <p:cNvSpPr/>
          <p:nvPr/>
        </p:nvSpPr>
        <p:spPr>
          <a:xfrm rot="-5282649">
            <a:off x="16004285" y="265374"/>
            <a:ext cx="4017207" cy="1370872"/>
          </a:xfrm>
          <a:custGeom>
            <a:rect b="b" l="l" r="r" t="t"/>
            <a:pathLst>
              <a:path extrusionOk="0"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4" name="Google Shape;114;p14"/>
          <p:cNvSpPr/>
          <p:nvPr/>
        </p:nvSpPr>
        <p:spPr>
          <a:xfrm>
            <a:off x="929850" y="2856178"/>
            <a:ext cx="8937600" cy="58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chemeClr val="dk1"/>
                </a:solidFill>
              </a:rPr>
              <a:t>Manual Data Collection:</a:t>
            </a:r>
            <a:r>
              <a:rPr lang="en-US" sz="2700">
                <a:solidFill>
                  <a:schemeClr val="dk1"/>
                </a:solidFill>
              </a:rPr>
              <a:t> Current methods rely on manual extraction and analysis of property data, leading to inefficiencies and delays.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chemeClr val="dk1"/>
                </a:solidFill>
              </a:rPr>
              <a:t>Risk Assessment:</a:t>
            </a:r>
            <a:r>
              <a:rPr lang="en-US" sz="2700">
                <a:solidFill>
                  <a:schemeClr val="dk1"/>
                </a:solidFill>
              </a:rPr>
              <a:t> Limited automation in evaluating financial risks, property conditions, and compliance with regulations.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chemeClr val="dk1"/>
                </a:solidFill>
              </a:rPr>
              <a:t>Market Analysis:</a:t>
            </a:r>
            <a:r>
              <a:rPr lang="en-US" sz="2700">
                <a:solidFill>
                  <a:schemeClr val="dk1"/>
                </a:solidFill>
              </a:rPr>
              <a:t> Difficulty in integrating real-time market data to make timely investment decisions.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chemeClr val="dk1"/>
                </a:solidFill>
              </a:rPr>
              <a:t>Scalability Issues:</a:t>
            </a:r>
            <a:r>
              <a:rPr lang="en-US" sz="2700">
                <a:solidFill>
                  <a:schemeClr val="dk1"/>
                </a:solidFill>
              </a:rPr>
              <a:t> Existing systems lack scalability to handle large volumes of property data and diverse investor requirements.</a:t>
            </a:r>
            <a:endParaRPr b="1" sz="3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 rot="-5400000">
            <a:off x="4000501" y="-39624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9" l="-71859" r="-74149" t="-3629"/>
            </a:stretch>
          </a:blipFill>
          <a:ln>
            <a:noFill/>
          </a:ln>
        </p:spPr>
      </p:sp>
      <p:sp>
        <p:nvSpPr>
          <p:cNvPr id="120" name="Google Shape;120;p15"/>
          <p:cNvSpPr/>
          <p:nvPr/>
        </p:nvSpPr>
        <p:spPr>
          <a:xfrm>
            <a:off x="10994934" y="2091045"/>
            <a:ext cx="6264366" cy="6104909"/>
          </a:xfrm>
          <a:custGeom>
            <a:rect b="b" l="l" r="r" t="t"/>
            <a:pathLst>
              <a:path extrusionOk="0"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p15"/>
          <p:cNvSpPr txBox="1"/>
          <p:nvPr/>
        </p:nvSpPr>
        <p:spPr>
          <a:xfrm>
            <a:off x="1102525" y="1859750"/>
            <a:ext cx="126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8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Project Vision and </a:t>
            </a:r>
            <a:r>
              <a:rPr b="1" lang="en-US" sz="3000">
                <a:solidFill>
                  <a:schemeClr val="dk1"/>
                </a:solidFill>
              </a:rPr>
              <a:t>Mission</a:t>
            </a:r>
            <a:endParaRPr b="1" sz="300"/>
          </a:p>
        </p:txBody>
      </p:sp>
      <p:sp>
        <p:nvSpPr>
          <p:cNvPr id="122" name="Google Shape;122;p15"/>
          <p:cNvSpPr/>
          <p:nvPr/>
        </p:nvSpPr>
        <p:spPr>
          <a:xfrm>
            <a:off x="15353489" y="8540136"/>
            <a:ext cx="4602314" cy="3618569"/>
          </a:xfrm>
          <a:custGeom>
            <a:rect b="b" l="l" r="r" t="t"/>
            <a:pathLst>
              <a:path extrusionOk="0"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" name="Google Shape;123;p15"/>
          <p:cNvSpPr/>
          <p:nvPr/>
        </p:nvSpPr>
        <p:spPr>
          <a:xfrm>
            <a:off x="-674156" y="-1072630"/>
            <a:ext cx="4899948" cy="3068592"/>
          </a:xfrm>
          <a:custGeom>
            <a:rect b="b" l="l" r="r" t="t"/>
            <a:pathLst>
              <a:path extrusionOk="0"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15"/>
          <p:cNvSpPr/>
          <p:nvPr/>
        </p:nvSpPr>
        <p:spPr>
          <a:xfrm>
            <a:off x="9144000" y="9258300"/>
            <a:ext cx="4076270" cy="2863579"/>
          </a:xfrm>
          <a:custGeom>
            <a:rect b="b" l="l" r="r" t="t"/>
            <a:pathLst>
              <a:path extrusionOk="0"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5" name="Google Shape;125;p15"/>
          <p:cNvSpPr/>
          <p:nvPr/>
        </p:nvSpPr>
        <p:spPr>
          <a:xfrm>
            <a:off x="5003948" y="-1890601"/>
            <a:ext cx="2892762" cy="2919301"/>
          </a:xfrm>
          <a:custGeom>
            <a:rect b="b" l="l" r="r" t="t"/>
            <a:pathLst>
              <a:path extrusionOk="0"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6" name="Google Shape;126;p15"/>
          <p:cNvSpPr/>
          <p:nvPr/>
        </p:nvSpPr>
        <p:spPr>
          <a:xfrm rot="-5279728">
            <a:off x="16005203" y="264381"/>
            <a:ext cx="4019667" cy="1371711"/>
          </a:xfrm>
          <a:custGeom>
            <a:rect b="b" l="l" r="r" t="t"/>
            <a:pathLst>
              <a:path extrusionOk="0"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7" name="Google Shape;127;p15"/>
          <p:cNvSpPr/>
          <p:nvPr/>
        </p:nvSpPr>
        <p:spPr>
          <a:xfrm>
            <a:off x="929850" y="2856178"/>
            <a:ext cx="8937600" cy="58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</a:rPr>
              <a:t>Vision:</a:t>
            </a:r>
            <a:r>
              <a:rPr lang="en-US" sz="2200">
                <a:solidFill>
                  <a:schemeClr val="dk1"/>
                </a:solidFill>
              </a:rPr>
              <a:t> To establish a cutting-edge real estate investment platform that leverages AI and real-time data integration to transform decision-making and enhance investment outcomes.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</a:rPr>
              <a:t>Mission: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</a:rPr>
              <a:t>Automate Underwriting:</a:t>
            </a:r>
            <a:r>
              <a:rPr lang="en-US" sz="2200">
                <a:solidFill>
                  <a:schemeClr val="dk1"/>
                </a:solidFill>
              </a:rPr>
              <a:t> Develop AI-driven algorithms for real-time financial analysis, risk assessment, and compliance checks.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</a:rPr>
              <a:t>Enable Predictive Insights:</a:t>
            </a:r>
            <a:r>
              <a:rPr lang="en-US" sz="2200">
                <a:solidFill>
                  <a:schemeClr val="dk1"/>
                </a:solidFill>
              </a:rPr>
              <a:t> Integrate advanced market analysis to forecast trends and identify investment opportunities.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</a:rPr>
              <a:t>Enhance User Experience:</a:t>
            </a:r>
            <a:r>
              <a:rPr lang="en-US" sz="2200">
                <a:solidFill>
                  <a:schemeClr val="dk1"/>
                </a:solidFill>
              </a:rPr>
              <a:t> Provide intuitive interfaces and customizable tools for investors of varying expertise levels.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</a:rPr>
              <a:t>Ensure Data Security:</a:t>
            </a:r>
            <a:r>
              <a:rPr lang="en-US" sz="2200">
                <a:solidFill>
                  <a:schemeClr val="dk1"/>
                </a:solidFill>
              </a:rPr>
              <a:t> Implement robust measures to protect sensitive information and ensure compliance with data privacy regulations.</a:t>
            </a:r>
            <a:endParaRPr b="1" sz="3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/>
          <p:nvPr/>
        </p:nvSpPr>
        <p:spPr>
          <a:xfrm rot="-5400000">
            <a:off x="4000501" y="-39624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9" l="-71859" r="-74149" t="-3629"/>
            </a:stretch>
          </a:blipFill>
          <a:ln>
            <a:noFill/>
          </a:ln>
        </p:spPr>
      </p:sp>
      <p:sp>
        <p:nvSpPr>
          <p:cNvPr id="133" name="Google Shape;133;p16"/>
          <p:cNvSpPr/>
          <p:nvPr/>
        </p:nvSpPr>
        <p:spPr>
          <a:xfrm>
            <a:off x="10994934" y="2091045"/>
            <a:ext cx="6264366" cy="6104909"/>
          </a:xfrm>
          <a:custGeom>
            <a:rect b="b" l="l" r="r" t="t"/>
            <a:pathLst>
              <a:path extrusionOk="0"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16"/>
          <p:cNvSpPr txBox="1"/>
          <p:nvPr/>
        </p:nvSpPr>
        <p:spPr>
          <a:xfrm>
            <a:off x="929850" y="1995950"/>
            <a:ext cx="1266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8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High-Level System </a:t>
            </a:r>
            <a:r>
              <a:rPr b="1" lang="en-US" sz="3400">
                <a:solidFill>
                  <a:schemeClr val="dk1"/>
                </a:solidFill>
              </a:rPr>
              <a:t>Design</a:t>
            </a:r>
            <a:r>
              <a:rPr b="1" lang="en-US" sz="3000">
                <a:solidFill>
                  <a:schemeClr val="dk1"/>
                </a:solidFill>
              </a:rPr>
              <a:t>: </a:t>
            </a:r>
            <a:r>
              <a:rPr b="1" lang="en-US" sz="2800">
                <a:solidFill>
                  <a:schemeClr val="dk1"/>
                </a:solidFill>
              </a:rPr>
              <a:t>System Architecture Overview</a:t>
            </a:r>
            <a:endParaRPr sz="4600"/>
          </a:p>
        </p:txBody>
      </p:sp>
      <p:sp>
        <p:nvSpPr>
          <p:cNvPr id="135" name="Google Shape;135;p16"/>
          <p:cNvSpPr/>
          <p:nvPr/>
        </p:nvSpPr>
        <p:spPr>
          <a:xfrm>
            <a:off x="15353489" y="8540136"/>
            <a:ext cx="4602314" cy="3618569"/>
          </a:xfrm>
          <a:custGeom>
            <a:rect b="b" l="l" r="r" t="t"/>
            <a:pathLst>
              <a:path extrusionOk="0"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16"/>
          <p:cNvSpPr/>
          <p:nvPr/>
        </p:nvSpPr>
        <p:spPr>
          <a:xfrm>
            <a:off x="-674156" y="-1072630"/>
            <a:ext cx="4899948" cy="3068592"/>
          </a:xfrm>
          <a:custGeom>
            <a:rect b="b" l="l" r="r" t="t"/>
            <a:pathLst>
              <a:path extrusionOk="0"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16"/>
          <p:cNvSpPr/>
          <p:nvPr/>
        </p:nvSpPr>
        <p:spPr>
          <a:xfrm>
            <a:off x="9144000" y="9258300"/>
            <a:ext cx="4076270" cy="2863579"/>
          </a:xfrm>
          <a:custGeom>
            <a:rect b="b" l="l" r="r" t="t"/>
            <a:pathLst>
              <a:path extrusionOk="0"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16"/>
          <p:cNvSpPr/>
          <p:nvPr/>
        </p:nvSpPr>
        <p:spPr>
          <a:xfrm>
            <a:off x="5003948" y="-1890601"/>
            <a:ext cx="2892762" cy="2919301"/>
          </a:xfrm>
          <a:custGeom>
            <a:rect b="b" l="l" r="r" t="t"/>
            <a:pathLst>
              <a:path extrusionOk="0"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9" name="Google Shape;139;p16"/>
          <p:cNvSpPr/>
          <p:nvPr/>
        </p:nvSpPr>
        <p:spPr>
          <a:xfrm rot="-5279728">
            <a:off x="16005203" y="264381"/>
            <a:ext cx="4019667" cy="1371711"/>
          </a:xfrm>
          <a:custGeom>
            <a:rect b="b" l="l" r="r" t="t"/>
            <a:pathLst>
              <a:path extrusionOk="0"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16"/>
          <p:cNvSpPr/>
          <p:nvPr/>
        </p:nvSpPr>
        <p:spPr>
          <a:xfrm>
            <a:off x="929850" y="2856178"/>
            <a:ext cx="8937600" cy="58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Data Collection and Integration Module: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Automated scraping of property listings, financial statements, and legal documents.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Integration with external data sources for comprehensive analysis.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Market Analysis Module: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Real-time monitoring of property listings and market trends.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Integration with underwriting for holistic property evaluations.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Automated Underwriting Module: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AI algorithms for calculating financial metrics (NOI, Cap Rate, DSCR, LTV).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Predictive models for risk assessment and compliance checks.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Investment and Stakeholder Management Module: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Management of stakeholder information, financial contributions, and investor relations.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Capital flow management post-investment.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Documentation and Reporting Module: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Automation of transactional documentation.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Generation of detailed reports and investment forecasts.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 rot="-5400000">
            <a:off x="4000501" y="-39624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9" l="-71859" r="-74149" t="-3629"/>
            </a:stretch>
          </a:blipFill>
          <a:ln>
            <a:noFill/>
          </a:ln>
        </p:spPr>
      </p:sp>
      <p:sp>
        <p:nvSpPr>
          <p:cNvPr id="146" name="Google Shape;146;p17"/>
          <p:cNvSpPr/>
          <p:nvPr/>
        </p:nvSpPr>
        <p:spPr>
          <a:xfrm>
            <a:off x="10994934" y="2091045"/>
            <a:ext cx="6264366" cy="6104909"/>
          </a:xfrm>
          <a:custGeom>
            <a:rect b="b" l="l" r="r" t="t"/>
            <a:pathLst>
              <a:path extrusionOk="0"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17"/>
          <p:cNvSpPr txBox="1"/>
          <p:nvPr/>
        </p:nvSpPr>
        <p:spPr>
          <a:xfrm>
            <a:off x="929850" y="1995950"/>
            <a:ext cx="1266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8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Technical </a:t>
            </a:r>
            <a:r>
              <a:rPr b="1" lang="en-US" sz="3000"/>
              <a:t>Architecture</a:t>
            </a:r>
            <a:r>
              <a:rPr b="1" lang="en-US" sz="3400">
                <a:solidFill>
                  <a:schemeClr val="dk1"/>
                </a:solidFill>
              </a:rPr>
              <a:t>: </a:t>
            </a:r>
            <a:endParaRPr sz="5000"/>
          </a:p>
        </p:txBody>
      </p:sp>
      <p:sp>
        <p:nvSpPr>
          <p:cNvPr id="148" name="Google Shape;148;p17"/>
          <p:cNvSpPr/>
          <p:nvPr/>
        </p:nvSpPr>
        <p:spPr>
          <a:xfrm>
            <a:off x="15353489" y="8540136"/>
            <a:ext cx="4602314" cy="3618569"/>
          </a:xfrm>
          <a:custGeom>
            <a:rect b="b" l="l" r="r" t="t"/>
            <a:pathLst>
              <a:path extrusionOk="0"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17"/>
          <p:cNvSpPr/>
          <p:nvPr/>
        </p:nvSpPr>
        <p:spPr>
          <a:xfrm>
            <a:off x="-674156" y="-1072630"/>
            <a:ext cx="4899948" cy="3068592"/>
          </a:xfrm>
          <a:custGeom>
            <a:rect b="b" l="l" r="r" t="t"/>
            <a:pathLst>
              <a:path extrusionOk="0"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17"/>
          <p:cNvSpPr/>
          <p:nvPr/>
        </p:nvSpPr>
        <p:spPr>
          <a:xfrm>
            <a:off x="9144000" y="9258300"/>
            <a:ext cx="4076270" cy="2863579"/>
          </a:xfrm>
          <a:custGeom>
            <a:rect b="b" l="l" r="r" t="t"/>
            <a:pathLst>
              <a:path extrusionOk="0"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17"/>
          <p:cNvSpPr/>
          <p:nvPr/>
        </p:nvSpPr>
        <p:spPr>
          <a:xfrm>
            <a:off x="5003948" y="-1890601"/>
            <a:ext cx="2892762" cy="2919301"/>
          </a:xfrm>
          <a:custGeom>
            <a:rect b="b" l="l" r="r" t="t"/>
            <a:pathLst>
              <a:path extrusionOk="0"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2" name="Google Shape;152;p17"/>
          <p:cNvSpPr/>
          <p:nvPr/>
        </p:nvSpPr>
        <p:spPr>
          <a:xfrm rot="-5279728">
            <a:off x="16005203" y="264381"/>
            <a:ext cx="4019667" cy="1371711"/>
          </a:xfrm>
          <a:custGeom>
            <a:rect b="b" l="l" r="r" t="t"/>
            <a:pathLst>
              <a:path extrusionOk="0"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3" name="Google Shape;153;p17"/>
          <p:cNvSpPr/>
          <p:nvPr/>
        </p:nvSpPr>
        <p:spPr>
          <a:xfrm>
            <a:off x="929850" y="2856178"/>
            <a:ext cx="8937600" cy="58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Components and Integration Points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Frontend:</a:t>
            </a:r>
            <a:r>
              <a:rPr lang="en-US" sz="1800">
                <a:solidFill>
                  <a:schemeClr val="dk1"/>
                </a:solidFill>
              </a:rPr>
              <a:t> Flask-based web application for user interaction and data visualization.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Backend:</a:t>
            </a:r>
            <a:r>
              <a:rPr lang="en-US" sz="1800">
                <a:solidFill>
                  <a:schemeClr val="dk1"/>
                </a:solidFill>
              </a:rPr>
              <a:t> Python-based backend for data processing, AI algorithms, and database management (SQLite).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Data Security:</a:t>
            </a:r>
            <a:r>
              <a:rPr lang="en-US" sz="1800">
                <a:solidFill>
                  <a:schemeClr val="dk1"/>
                </a:solidFill>
              </a:rPr>
              <a:t> Encryption and compliance with regulatory standards (GDPR, ADA).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Integration: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Seamless data flow between modules for real-time updates and synchronized analysis.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Feedback loop for continuous improvement based on user interactions and market dynamics.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/>
          <p:nvPr/>
        </p:nvSpPr>
        <p:spPr>
          <a:xfrm rot="-5400000">
            <a:off x="4031304" y="-39624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</p:sp>
      <p:sp>
        <p:nvSpPr>
          <p:cNvPr id="159" name="Google Shape;159;p18"/>
          <p:cNvSpPr txBox="1"/>
          <p:nvPr/>
        </p:nvSpPr>
        <p:spPr>
          <a:xfrm>
            <a:off x="6477000" y="419100"/>
            <a:ext cx="5936470" cy="88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80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Demo Video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/>
          <p:nvPr/>
        </p:nvSpPr>
        <p:spPr>
          <a:xfrm rot="-5400000">
            <a:off x="4000501" y="-39624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9" l="-71859" r="-74149" t="-3629"/>
            </a:stretch>
          </a:blipFill>
          <a:ln>
            <a:noFill/>
          </a:ln>
        </p:spPr>
      </p:sp>
      <p:sp>
        <p:nvSpPr>
          <p:cNvPr id="165" name="Google Shape;165;p19"/>
          <p:cNvSpPr/>
          <p:nvPr/>
        </p:nvSpPr>
        <p:spPr>
          <a:xfrm>
            <a:off x="10994934" y="2091045"/>
            <a:ext cx="6264366" cy="6104909"/>
          </a:xfrm>
          <a:custGeom>
            <a:rect b="b" l="l" r="r" t="t"/>
            <a:pathLst>
              <a:path extrusionOk="0"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19"/>
          <p:cNvSpPr txBox="1"/>
          <p:nvPr/>
        </p:nvSpPr>
        <p:spPr>
          <a:xfrm>
            <a:off x="929850" y="1549550"/>
            <a:ext cx="126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8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Conclusion and Next Steps</a:t>
            </a:r>
            <a:endParaRPr b="1" sz="400"/>
          </a:p>
        </p:txBody>
      </p:sp>
      <p:sp>
        <p:nvSpPr>
          <p:cNvPr id="167" name="Google Shape;167;p19"/>
          <p:cNvSpPr/>
          <p:nvPr/>
        </p:nvSpPr>
        <p:spPr>
          <a:xfrm>
            <a:off x="15353489" y="8540136"/>
            <a:ext cx="4602314" cy="3618569"/>
          </a:xfrm>
          <a:custGeom>
            <a:rect b="b" l="l" r="r" t="t"/>
            <a:pathLst>
              <a:path extrusionOk="0"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p19"/>
          <p:cNvSpPr/>
          <p:nvPr/>
        </p:nvSpPr>
        <p:spPr>
          <a:xfrm>
            <a:off x="-674156" y="-1072630"/>
            <a:ext cx="4899948" cy="3068592"/>
          </a:xfrm>
          <a:custGeom>
            <a:rect b="b" l="l" r="r" t="t"/>
            <a:pathLst>
              <a:path extrusionOk="0"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9" name="Google Shape;169;p19"/>
          <p:cNvSpPr/>
          <p:nvPr/>
        </p:nvSpPr>
        <p:spPr>
          <a:xfrm>
            <a:off x="9144000" y="9258300"/>
            <a:ext cx="4076270" cy="2863579"/>
          </a:xfrm>
          <a:custGeom>
            <a:rect b="b" l="l" r="r" t="t"/>
            <a:pathLst>
              <a:path extrusionOk="0"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0" name="Google Shape;170;p19"/>
          <p:cNvSpPr/>
          <p:nvPr/>
        </p:nvSpPr>
        <p:spPr>
          <a:xfrm>
            <a:off x="5003948" y="-1890601"/>
            <a:ext cx="2892762" cy="2919301"/>
          </a:xfrm>
          <a:custGeom>
            <a:rect b="b" l="l" r="r" t="t"/>
            <a:pathLst>
              <a:path extrusionOk="0"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1" name="Google Shape;171;p19"/>
          <p:cNvSpPr/>
          <p:nvPr/>
        </p:nvSpPr>
        <p:spPr>
          <a:xfrm rot="-5279728">
            <a:off x="16005203" y="264381"/>
            <a:ext cx="4019667" cy="1371711"/>
          </a:xfrm>
          <a:custGeom>
            <a:rect b="b" l="l" r="r" t="t"/>
            <a:pathLst>
              <a:path extrusionOk="0"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2" name="Google Shape;172;p19"/>
          <p:cNvSpPr/>
          <p:nvPr/>
        </p:nvSpPr>
        <p:spPr>
          <a:xfrm>
            <a:off x="929850" y="2856178"/>
            <a:ext cx="8937600" cy="58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Key Takeaways: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Innovation:</a:t>
            </a:r>
            <a:r>
              <a:rPr lang="en-US" sz="2300">
                <a:solidFill>
                  <a:schemeClr val="dk1"/>
                </a:solidFill>
              </a:rPr>
              <a:t> Leveraging AI and real-time data integration to optimize investment decisions.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Efficiency:</a:t>
            </a:r>
            <a:r>
              <a:rPr lang="en-US" sz="2300">
                <a:solidFill>
                  <a:schemeClr val="dk1"/>
                </a:solidFill>
              </a:rPr>
              <a:t> Automating processes to minimize manual effort and enhance accuracy.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Scalability:</a:t>
            </a:r>
            <a:r>
              <a:rPr lang="en-US" sz="2300">
                <a:solidFill>
                  <a:schemeClr val="dk1"/>
                </a:solidFill>
              </a:rPr>
              <a:t> Designing a modular architecture to accommodate future growth and global market integration.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Next Steps: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Development Completion:</a:t>
            </a:r>
            <a:r>
              <a:rPr lang="en-US" sz="2300">
                <a:solidFill>
                  <a:schemeClr val="dk1"/>
                </a:solidFill>
              </a:rPr>
              <a:t> Finalize AI algorithms, UI/UX enhancements, and backend integration.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Deployment and Testing:</a:t>
            </a:r>
            <a:r>
              <a:rPr lang="en-US" sz="2300">
                <a:solidFill>
                  <a:schemeClr val="dk1"/>
                </a:solidFill>
              </a:rPr>
              <a:t> Launch the platform and conduct rigorous testing to ensure reliability and performance.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User Feedback:</a:t>
            </a:r>
            <a:r>
              <a:rPr lang="en-US" sz="2300">
                <a:solidFill>
                  <a:schemeClr val="dk1"/>
                </a:solidFill>
              </a:rPr>
              <a:t> Gather insights from initial users to refine features and address usability concerns.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Future Enhancements:</a:t>
            </a:r>
            <a:r>
              <a:rPr lang="en-US" sz="2300">
                <a:solidFill>
                  <a:schemeClr val="dk1"/>
                </a:solidFill>
              </a:rPr>
              <a:t> Explore advanced analytics, global market expansion, and integration with emerging technologies.</a:t>
            </a:r>
            <a:endParaRPr b="1" sz="3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/>
          <p:nvPr/>
        </p:nvSpPr>
        <p:spPr>
          <a:xfrm rot="-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45" l="-71863" r="-74151" t="-3629"/>
            </a:stretch>
          </a:blipFill>
          <a:ln>
            <a:noFill/>
          </a:ln>
        </p:spPr>
      </p:sp>
      <p:sp>
        <p:nvSpPr>
          <p:cNvPr id="178" name="Google Shape;178;p20"/>
          <p:cNvSpPr/>
          <p:nvPr/>
        </p:nvSpPr>
        <p:spPr>
          <a:xfrm>
            <a:off x="-2329398" y="8614893"/>
            <a:ext cx="4899948" cy="3344214"/>
          </a:xfrm>
          <a:custGeom>
            <a:rect b="b" l="l" r="r" t="t"/>
            <a:pathLst>
              <a:path extrusionOk="0"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20"/>
          <p:cNvSpPr/>
          <p:nvPr/>
        </p:nvSpPr>
        <p:spPr>
          <a:xfrm>
            <a:off x="6030709" y="9258300"/>
            <a:ext cx="3059829" cy="751049"/>
          </a:xfrm>
          <a:custGeom>
            <a:rect b="b" l="l" r="r" t="t"/>
            <a:pathLst>
              <a:path extrusionOk="0"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p20"/>
          <p:cNvSpPr/>
          <p:nvPr/>
        </p:nvSpPr>
        <p:spPr>
          <a:xfrm>
            <a:off x="14215205" y="8540136"/>
            <a:ext cx="4602314" cy="3618569"/>
          </a:xfrm>
          <a:custGeom>
            <a:rect b="b" l="l" r="r" t="t"/>
            <a:pathLst>
              <a:path extrusionOk="0"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20"/>
          <p:cNvSpPr/>
          <p:nvPr/>
        </p:nvSpPr>
        <p:spPr>
          <a:xfrm>
            <a:off x="-674156" y="-1072630"/>
            <a:ext cx="4899948" cy="3068592"/>
          </a:xfrm>
          <a:custGeom>
            <a:rect b="b" l="l" r="r" t="t"/>
            <a:pathLst>
              <a:path extrusionOk="0"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2" name="Google Shape;182;p20"/>
          <p:cNvSpPr/>
          <p:nvPr/>
        </p:nvSpPr>
        <p:spPr>
          <a:xfrm>
            <a:off x="12686214" y="-2578193"/>
            <a:ext cx="4292424" cy="3870986"/>
          </a:xfrm>
          <a:custGeom>
            <a:rect b="b" l="l" r="r" t="t"/>
            <a:pathLst>
              <a:path extrusionOk="0"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3" name="Google Shape;183;p20"/>
          <p:cNvSpPr/>
          <p:nvPr/>
        </p:nvSpPr>
        <p:spPr>
          <a:xfrm>
            <a:off x="10138935" y="9258300"/>
            <a:ext cx="4076270" cy="2863579"/>
          </a:xfrm>
          <a:custGeom>
            <a:rect b="b" l="l" r="r" t="t"/>
            <a:pathLst>
              <a:path extrusionOk="0"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4" name="Google Shape;184;p20"/>
          <p:cNvSpPr/>
          <p:nvPr/>
        </p:nvSpPr>
        <p:spPr>
          <a:xfrm>
            <a:off x="7409323" y="-2700100"/>
            <a:ext cx="5493058" cy="4114800"/>
          </a:xfrm>
          <a:custGeom>
            <a:rect b="b" l="l" r="r" t="t"/>
            <a:pathLst>
              <a:path extrusionOk="0"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5" name="Google Shape;185;p20"/>
          <p:cNvSpPr/>
          <p:nvPr/>
        </p:nvSpPr>
        <p:spPr>
          <a:xfrm rot="4747568">
            <a:off x="-2972342" y="3665317"/>
            <a:ext cx="4896097" cy="2735694"/>
          </a:xfrm>
          <a:custGeom>
            <a:rect b="b" l="l" r="r" t="t"/>
            <a:pathLst>
              <a:path extrusionOk="0"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6" name="Google Shape;186;p20"/>
          <p:cNvSpPr/>
          <p:nvPr/>
        </p:nvSpPr>
        <p:spPr>
          <a:xfrm>
            <a:off x="4831481" y="-1626507"/>
            <a:ext cx="2892762" cy="2919301"/>
          </a:xfrm>
          <a:custGeom>
            <a:rect b="b" l="l" r="r" t="t"/>
            <a:pathLst>
              <a:path extrusionOk="0"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7" name="Google Shape;187;p20"/>
          <p:cNvSpPr/>
          <p:nvPr/>
        </p:nvSpPr>
        <p:spPr>
          <a:xfrm>
            <a:off x="17259300" y="2262342"/>
            <a:ext cx="3575541" cy="3575541"/>
          </a:xfrm>
          <a:custGeom>
            <a:rect b="b" l="l" r="r" t="t"/>
            <a:pathLst>
              <a:path extrusionOk="0"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8" name="Google Shape;188;p20"/>
          <p:cNvSpPr/>
          <p:nvPr/>
        </p:nvSpPr>
        <p:spPr>
          <a:xfrm>
            <a:off x="2570549" y="9093737"/>
            <a:ext cx="2587020" cy="2386526"/>
          </a:xfrm>
          <a:custGeom>
            <a:rect b="b" l="l" r="r" t="t"/>
            <a:pathLst>
              <a:path extrusionOk="0"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9" name="Google Shape;189;p20"/>
          <p:cNvSpPr/>
          <p:nvPr/>
        </p:nvSpPr>
        <p:spPr>
          <a:xfrm rot="-5282649">
            <a:off x="16440369" y="6970869"/>
            <a:ext cx="3382987" cy="1154444"/>
          </a:xfrm>
          <a:custGeom>
            <a:rect b="b" l="l" r="r" t="t"/>
            <a:pathLst>
              <a:path extrusionOk="0"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0" name="Google Shape;190;p20"/>
          <p:cNvSpPr/>
          <p:nvPr/>
        </p:nvSpPr>
        <p:spPr>
          <a:xfrm>
            <a:off x="16978638" y="-642644"/>
            <a:ext cx="3104522" cy="3342688"/>
          </a:xfrm>
          <a:custGeom>
            <a:rect b="b" l="l" r="r" t="t"/>
            <a:pathLst>
              <a:path extrusionOk="0"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1" name="Google Shape;191;p20"/>
          <p:cNvSpPr txBox="1"/>
          <p:nvPr/>
        </p:nvSpPr>
        <p:spPr>
          <a:xfrm>
            <a:off x="3688802" y="3019867"/>
            <a:ext cx="109104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6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59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