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78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317C4AE-E9B1-49DB-A22C-F1D568299196}" type="datetimeFigureOut">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00018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690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719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1515821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5951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366710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3180582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05488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3167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7C4AE-E9B1-49DB-A22C-F1D568299196}"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1754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17C4AE-E9B1-49DB-A22C-F1D568299196}"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4412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17C4AE-E9B1-49DB-A22C-F1D568299196}" type="datetimeFigureOut">
              <a:rPr lang="en-IN" smtClean="0"/>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07946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7C4AE-E9B1-49DB-A22C-F1D568299196}" type="datetimeFigureOut">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3201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C4AE-E9B1-49DB-A22C-F1D568299196}" type="datetimeFigureOut">
              <a:rPr lang="en-IN" smtClean="0"/>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35172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7C4AE-E9B1-49DB-A22C-F1D568299196}"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2067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7C4AE-E9B1-49DB-A22C-F1D568299196}"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D85B3-9FC8-426D-9246-05E75BB047B7}" type="slidenum">
              <a:rPr lang="en-IN" smtClean="0"/>
              <a:t>‹#›</a:t>
            </a:fld>
            <a:endParaRPr lang="en-IN"/>
          </a:p>
        </p:txBody>
      </p:sp>
    </p:spTree>
    <p:extLst>
      <p:ext uri="{BB962C8B-B14F-4D97-AF65-F5344CB8AC3E}">
        <p14:creationId xmlns:p14="http://schemas.microsoft.com/office/powerpoint/2010/main" val="293948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317C4AE-E9B1-49DB-A22C-F1D568299196}" type="datetimeFigureOut">
              <a:rPr lang="en-IN" smtClean="0"/>
              <a:t>12-05-2021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87D85B3-9FC8-426D-9246-05E75BB047B7}" type="slidenum">
              <a:rPr lang="en-IN" smtClean="0"/>
              <a:t>‹#›</a:t>
            </a:fld>
            <a:endParaRPr lang="en-IN"/>
          </a:p>
        </p:txBody>
      </p:sp>
    </p:spTree>
    <p:extLst>
      <p:ext uri="{BB962C8B-B14F-4D97-AF65-F5344CB8AC3E}">
        <p14:creationId xmlns:p14="http://schemas.microsoft.com/office/powerpoint/2010/main" val="319502902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ommons.wikimedia.org/wiki/File:KPMG.sv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FC1923-6E9B-4C90-84F9-2C89134F9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99" y="699652"/>
            <a:ext cx="7262763" cy="2567330"/>
          </a:xfrm>
          <a:prstGeom prst="rect">
            <a:avLst/>
          </a:prstGeom>
        </p:spPr>
      </p:pic>
      <p:pic>
        <p:nvPicPr>
          <p:cNvPr id="7" name="Picture 6">
            <a:extLst>
              <a:ext uri="{FF2B5EF4-FFF2-40B4-BE49-F238E27FC236}">
                <a16:creationId xmlns:a16="http://schemas.microsoft.com/office/drawing/2014/main" id="{C18D9CD1-2AEF-4EB9-9655-6B23A5E9A6E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42990" y="5720826"/>
            <a:ext cx="1864311" cy="759873"/>
          </a:xfrm>
          <a:prstGeom prst="rect">
            <a:avLst/>
          </a:prstGeom>
        </p:spPr>
      </p:pic>
      <p:sp>
        <p:nvSpPr>
          <p:cNvPr id="9" name="TextBox 8">
            <a:extLst>
              <a:ext uri="{FF2B5EF4-FFF2-40B4-BE49-F238E27FC236}">
                <a16:creationId xmlns:a16="http://schemas.microsoft.com/office/drawing/2014/main" id="{95022732-A814-4B72-A4BF-E2E86908981E}"/>
              </a:ext>
            </a:extLst>
          </p:cNvPr>
          <p:cNvSpPr txBox="1"/>
          <p:nvPr/>
        </p:nvSpPr>
        <p:spPr>
          <a:xfrm>
            <a:off x="384699" y="5720826"/>
            <a:ext cx="9442882" cy="400110"/>
          </a:xfrm>
          <a:prstGeom prst="rect">
            <a:avLst/>
          </a:prstGeom>
          <a:noFill/>
        </p:spPr>
        <p:txBody>
          <a:bodyPr wrap="square" rtlCol="0">
            <a:spAutoFit/>
          </a:bodyPr>
          <a:lstStyle/>
          <a:p>
            <a:r>
              <a:rPr lang="en-IN" sz="2000" dirty="0"/>
              <a:t>By: Jainam Shah, Junior Consultant, KPMG Data Analytics Team</a:t>
            </a:r>
          </a:p>
        </p:txBody>
      </p:sp>
      <p:sp>
        <p:nvSpPr>
          <p:cNvPr id="10" name="TextBox 9">
            <a:extLst>
              <a:ext uri="{FF2B5EF4-FFF2-40B4-BE49-F238E27FC236}">
                <a16:creationId xmlns:a16="http://schemas.microsoft.com/office/drawing/2014/main" id="{675314BA-1DEE-461D-90A4-B7E2211F536C}"/>
              </a:ext>
            </a:extLst>
          </p:cNvPr>
          <p:cNvSpPr txBox="1"/>
          <p:nvPr/>
        </p:nvSpPr>
        <p:spPr>
          <a:xfrm>
            <a:off x="287044" y="3591019"/>
            <a:ext cx="8478175" cy="1107996"/>
          </a:xfrm>
          <a:prstGeom prst="rect">
            <a:avLst/>
          </a:prstGeom>
          <a:noFill/>
        </p:spPr>
        <p:txBody>
          <a:bodyPr wrap="square" rtlCol="0">
            <a:spAutoFit/>
          </a:bodyPr>
          <a:lstStyle/>
          <a:p>
            <a:r>
              <a:rPr lang="en-IN" sz="2400" b="1" dirty="0"/>
              <a:t>Final Analysis:</a:t>
            </a:r>
          </a:p>
          <a:p>
            <a:r>
              <a:rPr lang="en-IN" sz="2400" dirty="0"/>
              <a:t>Profit Dashboard and Sheets for Sprocket Central</a:t>
            </a:r>
          </a:p>
          <a:p>
            <a:endParaRPr lang="en-IN" dirty="0"/>
          </a:p>
        </p:txBody>
      </p:sp>
    </p:spTree>
    <p:extLst>
      <p:ext uri="{BB962C8B-B14F-4D97-AF65-F5344CB8AC3E}">
        <p14:creationId xmlns:p14="http://schemas.microsoft.com/office/powerpoint/2010/main" val="288970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6697B-0A6F-46C9-A033-94D0AF9D5E95}"/>
              </a:ext>
            </a:extLst>
          </p:cNvPr>
          <p:cNvSpPr txBox="1"/>
          <p:nvPr/>
        </p:nvSpPr>
        <p:spPr>
          <a:xfrm>
            <a:off x="99134" y="328473"/>
            <a:ext cx="11993732" cy="1200329"/>
          </a:xfrm>
          <a:prstGeom prst="rect">
            <a:avLst/>
          </a:prstGeom>
          <a:noFill/>
        </p:spPr>
        <p:txBody>
          <a:bodyPr wrap="square" rtlCol="0">
            <a:spAutoFit/>
          </a:bodyPr>
          <a:lstStyle/>
          <a:p>
            <a:r>
              <a:rPr lang="en-US" b="0" i="0" dirty="0">
                <a:effectLst/>
              </a:rPr>
              <a:t>What additional external datasets may be useful to obtain greater insights into customer preferences:</a:t>
            </a:r>
          </a:p>
          <a:p>
            <a:endParaRPr lang="en-US" dirty="0"/>
          </a:p>
          <a:p>
            <a:r>
              <a:rPr lang="en-US" dirty="0"/>
              <a:t>If the datasets of Revenue generated was provided, we can get the insights of revenue vs profit, so we can get an in-depth perspective of Revenue, Costs and Profits.</a:t>
            </a:r>
            <a:endParaRPr lang="en-IN" dirty="0"/>
          </a:p>
        </p:txBody>
      </p:sp>
      <p:sp>
        <p:nvSpPr>
          <p:cNvPr id="3" name="TextBox 2">
            <a:extLst>
              <a:ext uri="{FF2B5EF4-FFF2-40B4-BE49-F238E27FC236}">
                <a16:creationId xmlns:a16="http://schemas.microsoft.com/office/drawing/2014/main" id="{A4238505-549F-41C4-AF93-0D0E05C8CAF7}"/>
              </a:ext>
            </a:extLst>
          </p:cNvPr>
          <p:cNvSpPr txBox="1"/>
          <p:nvPr/>
        </p:nvSpPr>
        <p:spPr>
          <a:xfrm>
            <a:off x="213064" y="1642369"/>
            <a:ext cx="11879802" cy="3970318"/>
          </a:xfrm>
          <a:prstGeom prst="rect">
            <a:avLst/>
          </a:prstGeom>
          <a:noFill/>
        </p:spPr>
        <p:txBody>
          <a:bodyPr wrap="square" rtlCol="0">
            <a:spAutoFit/>
          </a:bodyPr>
          <a:lstStyle/>
          <a:p>
            <a:r>
              <a:rPr lang="en-IN" dirty="0"/>
              <a:t>Marketing Strategy:</a:t>
            </a:r>
          </a:p>
          <a:p>
            <a:r>
              <a:rPr lang="en-IN" dirty="0"/>
              <a:t>Since we’re trying to Increase profits form under-performing factors, our marketing strategy should look like this:</a:t>
            </a:r>
          </a:p>
          <a:p>
            <a:endParaRPr lang="en-IN" dirty="0"/>
          </a:p>
          <a:p>
            <a:pPr marL="342900" indent="-342900">
              <a:buAutoNum type="arabicPeriod"/>
            </a:pPr>
            <a:r>
              <a:rPr lang="en-IN" dirty="0"/>
              <a:t>An advertisement of a female farmer(due to less profit generated by Agricultural background and females), buying Giant or Norco bicycles(less profit generating bicycles) for her kid/s. and we should target that particular audience for that.</a:t>
            </a:r>
          </a:p>
          <a:p>
            <a:pPr marL="342900" indent="-342900">
              <a:buAutoNum type="arabicPeriod"/>
            </a:pPr>
            <a:endParaRPr lang="en-IN" dirty="0"/>
          </a:p>
          <a:p>
            <a:pPr marL="342900" indent="-342900">
              <a:buAutoNum type="arabicPeriod"/>
            </a:pPr>
            <a:r>
              <a:rPr lang="en-IN" dirty="0"/>
              <a:t>For the highest performing factors, we need not to invest too much into marketing, but strategy should be like this: </a:t>
            </a:r>
          </a:p>
          <a:p>
            <a:r>
              <a:rPr lang="en-IN" dirty="0"/>
              <a:t>     A Financial officer of an IT company in their 50s (due to IT and financial services industries customers bring the highest average profit and most customers are in their 50s), buys WeareA2B cycles for their kid/s.</a:t>
            </a:r>
          </a:p>
          <a:p>
            <a:endParaRPr lang="en-IN" dirty="0"/>
          </a:p>
          <a:p>
            <a:r>
              <a:rPr lang="en-IN" dirty="0"/>
              <a:t> </a:t>
            </a:r>
          </a:p>
        </p:txBody>
      </p:sp>
    </p:spTree>
    <p:extLst>
      <p:ext uri="{BB962C8B-B14F-4D97-AF65-F5344CB8AC3E}">
        <p14:creationId xmlns:p14="http://schemas.microsoft.com/office/powerpoint/2010/main" val="83186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C7770-CD64-4AF5-8CC3-BDC652EB8C78}"/>
              </a:ext>
            </a:extLst>
          </p:cNvPr>
          <p:cNvSpPr txBox="1"/>
          <p:nvPr/>
        </p:nvSpPr>
        <p:spPr>
          <a:xfrm>
            <a:off x="365464" y="1322773"/>
            <a:ext cx="11461072" cy="1754326"/>
          </a:xfrm>
          <a:prstGeom prst="rect">
            <a:avLst/>
          </a:prstGeom>
          <a:noFill/>
        </p:spPr>
        <p:txBody>
          <a:bodyPr wrap="square" rtlCol="0">
            <a:spAutoFit/>
          </a:bodyPr>
          <a:lstStyle/>
          <a:p>
            <a:r>
              <a:rPr lang="en-IN" sz="6000" b="1" dirty="0"/>
              <a:t>Thank you</a:t>
            </a:r>
          </a:p>
          <a:p>
            <a:endParaRPr lang="en-IN" sz="2400" dirty="0"/>
          </a:p>
          <a:p>
            <a:r>
              <a:rPr lang="en-IN" sz="2400" dirty="0"/>
              <a:t>Jainam Shah, Junior consultant, KPMG Data Analytics Team.</a:t>
            </a:r>
          </a:p>
        </p:txBody>
      </p:sp>
    </p:spTree>
    <p:extLst>
      <p:ext uri="{BB962C8B-B14F-4D97-AF65-F5344CB8AC3E}">
        <p14:creationId xmlns:p14="http://schemas.microsoft.com/office/powerpoint/2010/main" val="20056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17DA3-234C-405E-A6B5-658B449B5282}"/>
              </a:ext>
            </a:extLst>
          </p:cNvPr>
          <p:cNvPicPr>
            <a:picLocks noChangeAspect="1"/>
          </p:cNvPicPr>
          <p:nvPr/>
        </p:nvPicPr>
        <p:blipFill>
          <a:blip r:embed="rId2"/>
          <a:stretch>
            <a:fillRect/>
          </a:stretch>
        </p:blipFill>
        <p:spPr>
          <a:xfrm>
            <a:off x="700495" y="687761"/>
            <a:ext cx="7453006" cy="5944115"/>
          </a:xfrm>
          <a:prstGeom prst="rect">
            <a:avLst/>
          </a:prstGeom>
        </p:spPr>
      </p:pic>
      <p:sp>
        <p:nvSpPr>
          <p:cNvPr id="4" name="TextBox 3">
            <a:extLst>
              <a:ext uri="{FF2B5EF4-FFF2-40B4-BE49-F238E27FC236}">
                <a16:creationId xmlns:a16="http://schemas.microsoft.com/office/drawing/2014/main" id="{C7FD04A9-DF16-41E7-861F-2195A2EF27FF}"/>
              </a:ext>
            </a:extLst>
          </p:cNvPr>
          <p:cNvSpPr txBox="1"/>
          <p:nvPr/>
        </p:nvSpPr>
        <p:spPr>
          <a:xfrm>
            <a:off x="159798" y="124287"/>
            <a:ext cx="10262586" cy="369332"/>
          </a:xfrm>
          <a:prstGeom prst="rect">
            <a:avLst/>
          </a:prstGeom>
          <a:noFill/>
        </p:spPr>
        <p:txBody>
          <a:bodyPr wrap="square" rtlCol="0">
            <a:spAutoFit/>
          </a:bodyPr>
          <a:lstStyle/>
          <a:p>
            <a:r>
              <a:rPr lang="en-IN" dirty="0"/>
              <a:t>Dashboard. We have explained each graph in next slides.</a:t>
            </a:r>
          </a:p>
        </p:txBody>
      </p:sp>
    </p:spTree>
    <p:extLst>
      <p:ext uri="{BB962C8B-B14F-4D97-AF65-F5344CB8AC3E}">
        <p14:creationId xmlns:p14="http://schemas.microsoft.com/office/powerpoint/2010/main" val="386031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210D95-A620-4A63-8D2E-D29C0AB66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2" y="992080"/>
            <a:ext cx="8522563" cy="4873840"/>
          </a:xfrm>
          <a:prstGeom prst="rect">
            <a:avLst/>
          </a:prstGeom>
        </p:spPr>
      </p:pic>
      <p:sp>
        <p:nvSpPr>
          <p:cNvPr id="6" name="TextBox 5">
            <a:extLst>
              <a:ext uri="{FF2B5EF4-FFF2-40B4-BE49-F238E27FC236}">
                <a16:creationId xmlns:a16="http://schemas.microsoft.com/office/drawing/2014/main" id="{04F3D933-C057-4C3B-9886-1A90256C46C1}"/>
              </a:ext>
            </a:extLst>
          </p:cNvPr>
          <p:cNvSpPr txBox="1"/>
          <p:nvPr/>
        </p:nvSpPr>
        <p:spPr>
          <a:xfrm>
            <a:off x="213064" y="208625"/>
            <a:ext cx="7696940" cy="400110"/>
          </a:xfrm>
          <a:prstGeom prst="rect">
            <a:avLst/>
          </a:prstGeom>
          <a:noFill/>
        </p:spPr>
        <p:txBody>
          <a:bodyPr wrap="square" rtlCol="0">
            <a:spAutoFit/>
          </a:bodyPr>
          <a:lstStyle/>
          <a:p>
            <a:r>
              <a:rPr lang="en-IN" sz="2000" b="1" dirty="0"/>
              <a:t>Average profits by Month for year 2017</a:t>
            </a:r>
          </a:p>
        </p:txBody>
      </p:sp>
    </p:spTree>
    <p:extLst>
      <p:ext uri="{BB962C8B-B14F-4D97-AF65-F5344CB8AC3E}">
        <p14:creationId xmlns:p14="http://schemas.microsoft.com/office/powerpoint/2010/main" val="143879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136F7-0321-4BAD-843B-539DEACD750A}"/>
              </a:ext>
            </a:extLst>
          </p:cNvPr>
          <p:cNvSpPr txBox="1"/>
          <p:nvPr/>
        </p:nvSpPr>
        <p:spPr>
          <a:xfrm>
            <a:off x="150920" y="204186"/>
            <a:ext cx="10813002" cy="5078313"/>
          </a:xfrm>
          <a:prstGeom prst="rect">
            <a:avLst/>
          </a:prstGeom>
          <a:noFill/>
        </p:spPr>
        <p:txBody>
          <a:bodyPr wrap="square" rtlCol="0">
            <a:spAutoFit/>
          </a:bodyPr>
          <a:lstStyle/>
          <a:p>
            <a:r>
              <a:rPr lang="en-IN" dirty="0"/>
              <a:t>What does the monthly profits says?</a:t>
            </a:r>
          </a:p>
          <a:p>
            <a:endParaRPr lang="en-IN" dirty="0"/>
          </a:p>
          <a:p>
            <a:pPr marL="342900" indent="-342900">
              <a:buFont typeface="+mj-lt"/>
              <a:buAutoNum type="arabicPeriod"/>
            </a:pPr>
            <a:r>
              <a:rPr lang="en-IN" dirty="0"/>
              <a:t>Average Profit is marked above $500 every month with highest average profit of $567.47 in November.</a:t>
            </a:r>
          </a:p>
          <a:p>
            <a:pPr marL="342900" indent="-342900">
              <a:buFont typeface="+mj-lt"/>
              <a:buAutoNum type="arabicPeriod"/>
            </a:pPr>
            <a:endParaRPr lang="en-IN" dirty="0"/>
          </a:p>
          <a:p>
            <a:pPr marL="342900" indent="-342900">
              <a:buFont typeface="+mj-lt"/>
              <a:buAutoNum type="arabicPeriod"/>
            </a:pPr>
            <a:r>
              <a:rPr lang="en-IN" dirty="0"/>
              <a:t>Top month for profit are:</a:t>
            </a:r>
          </a:p>
          <a:p>
            <a:r>
              <a:rPr lang="en-IN" dirty="0"/>
              <a:t> </a:t>
            </a:r>
          </a:p>
          <a:p>
            <a:pPr marL="285750" indent="-285750">
              <a:buFont typeface="Wingdings" panose="05000000000000000000" pitchFamily="2" charset="2"/>
              <a:buChar char="Ø"/>
            </a:pPr>
            <a:r>
              <a:rPr lang="en-IN" dirty="0"/>
              <a:t>November ($567.47)</a:t>
            </a:r>
          </a:p>
          <a:p>
            <a:pPr marL="285750" indent="-285750">
              <a:buFont typeface="Wingdings" panose="05000000000000000000" pitchFamily="2" charset="2"/>
              <a:buChar char="Ø"/>
            </a:pPr>
            <a:r>
              <a:rPr lang="en-IN" dirty="0"/>
              <a:t>October($567.12)</a:t>
            </a:r>
          </a:p>
          <a:p>
            <a:pPr marL="285750" indent="-285750">
              <a:buFont typeface="Wingdings" panose="05000000000000000000" pitchFamily="2" charset="2"/>
              <a:buChar char="Ø"/>
            </a:pPr>
            <a:r>
              <a:rPr lang="en-IN" dirty="0"/>
              <a:t>August($564.15)</a:t>
            </a:r>
          </a:p>
          <a:p>
            <a:pPr marL="285750" indent="-285750">
              <a:buFont typeface="Wingdings" panose="05000000000000000000" pitchFamily="2" charset="2"/>
              <a:buChar char="Ø"/>
            </a:pPr>
            <a:endParaRPr lang="en-IN" dirty="0"/>
          </a:p>
          <a:p>
            <a:r>
              <a:rPr lang="en-IN" dirty="0"/>
              <a:t>3. Quarter-wise Average Profit Analysis: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Q1(Jan-Apr) : $2213.68</a:t>
            </a:r>
          </a:p>
          <a:p>
            <a:pPr marL="285750" indent="-285750">
              <a:buFont typeface="Wingdings" panose="05000000000000000000" pitchFamily="2" charset="2"/>
              <a:buChar char="Ø"/>
            </a:pPr>
            <a:r>
              <a:rPr lang="en-IN" dirty="0"/>
              <a:t>Q2(May-Aug): $2229.23</a:t>
            </a:r>
          </a:p>
          <a:p>
            <a:pPr marL="285750" indent="-285750">
              <a:buFont typeface="Wingdings" panose="05000000000000000000" pitchFamily="2" charset="2"/>
              <a:buChar char="Ø"/>
            </a:pPr>
            <a:r>
              <a:rPr lang="en-IN" dirty="0"/>
              <a:t>Q3(Sept-Dec): $2242.53</a:t>
            </a:r>
          </a:p>
          <a:p>
            <a:pPr marL="285750" indent="-285750">
              <a:buFont typeface="Wingdings" panose="05000000000000000000" pitchFamily="2" charset="2"/>
              <a:buChar char="Ø"/>
            </a:pPr>
            <a:endParaRPr lang="en-IN" dirty="0"/>
          </a:p>
          <a:p>
            <a:r>
              <a:rPr lang="en-IN" dirty="0"/>
              <a:t>As we can see the best profits are shown in Q3 followed by Q2 &amp; Q1.</a:t>
            </a:r>
          </a:p>
        </p:txBody>
      </p:sp>
    </p:spTree>
    <p:extLst>
      <p:ext uri="{BB962C8B-B14F-4D97-AF65-F5344CB8AC3E}">
        <p14:creationId xmlns:p14="http://schemas.microsoft.com/office/powerpoint/2010/main" val="418367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D4E72-5948-4EB1-B528-3E320EE5AD72}"/>
              </a:ext>
            </a:extLst>
          </p:cNvPr>
          <p:cNvPicPr>
            <a:picLocks noChangeAspect="1"/>
          </p:cNvPicPr>
          <p:nvPr/>
        </p:nvPicPr>
        <p:blipFill>
          <a:blip r:embed="rId2"/>
          <a:stretch>
            <a:fillRect/>
          </a:stretch>
        </p:blipFill>
        <p:spPr>
          <a:xfrm>
            <a:off x="593294" y="865472"/>
            <a:ext cx="10082134" cy="5730737"/>
          </a:xfrm>
          <a:prstGeom prst="rect">
            <a:avLst/>
          </a:prstGeom>
        </p:spPr>
      </p:pic>
      <p:sp>
        <p:nvSpPr>
          <p:cNvPr id="4" name="TextBox 3">
            <a:extLst>
              <a:ext uri="{FF2B5EF4-FFF2-40B4-BE49-F238E27FC236}">
                <a16:creationId xmlns:a16="http://schemas.microsoft.com/office/drawing/2014/main" id="{8D573C2D-B68F-4AB5-B907-FA03A52AEC31}"/>
              </a:ext>
            </a:extLst>
          </p:cNvPr>
          <p:cNvSpPr txBox="1"/>
          <p:nvPr/>
        </p:nvSpPr>
        <p:spPr>
          <a:xfrm>
            <a:off x="328474" y="177553"/>
            <a:ext cx="8815526" cy="369332"/>
          </a:xfrm>
          <a:prstGeom prst="rect">
            <a:avLst/>
          </a:prstGeom>
          <a:noFill/>
        </p:spPr>
        <p:txBody>
          <a:bodyPr wrap="square" rtlCol="0">
            <a:spAutoFit/>
          </a:bodyPr>
          <a:lstStyle/>
          <a:p>
            <a:r>
              <a:rPr lang="en-IN" dirty="0"/>
              <a:t>Profits by Brand</a:t>
            </a:r>
          </a:p>
        </p:txBody>
      </p:sp>
    </p:spTree>
    <p:extLst>
      <p:ext uri="{BB962C8B-B14F-4D97-AF65-F5344CB8AC3E}">
        <p14:creationId xmlns:p14="http://schemas.microsoft.com/office/powerpoint/2010/main" val="283097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E2B85-E751-4114-B3EB-9FCA0CD5AA28}"/>
              </a:ext>
            </a:extLst>
          </p:cNvPr>
          <p:cNvSpPr txBox="1"/>
          <p:nvPr/>
        </p:nvSpPr>
        <p:spPr>
          <a:xfrm>
            <a:off x="17756" y="177553"/>
            <a:ext cx="11798424" cy="4185761"/>
          </a:xfrm>
          <a:prstGeom prst="rect">
            <a:avLst/>
          </a:prstGeom>
          <a:noFill/>
        </p:spPr>
        <p:txBody>
          <a:bodyPr wrap="square" rtlCol="0">
            <a:spAutoFit/>
          </a:bodyPr>
          <a:lstStyle/>
          <a:p>
            <a:r>
              <a:rPr lang="en-IN" sz="3200" dirty="0"/>
              <a:t>Brand wise Profits:</a:t>
            </a:r>
          </a:p>
          <a:p>
            <a:endParaRPr lang="en-IN" dirty="0"/>
          </a:p>
          <a:p>
            <a:pPr marL="342900" indent="-342900">
              <a:buFont typeface="+mj-lt"/>
              <a:buAutoNum type="arabicPeriod"/>
            </a:pPr>
            <a:r>
              <a:rPr lang="en-IN" dirty="0"/>
              <a:t>As we can see, WeareA2B has highest average profit of $835.78.</a:t>
            </a:r>
          </a:p>
          <a:p>
            <a:pPr marL="342900" indent="-342900">
              <a:buFont typeface="+mj-lt"/>
              <a:buAutoNum type="arabicPeriod"/>
            </a:pPr>
            <a:endParaRPr lang="en-IN" dirty="0"/>
          </a:p>
          <a:p>
            <a:pPr marL="342900" indent="-342900">
              <a:buFont typeface="+mj-lt"/>
              <a:buAutoNum type="arabicPeriod"/>
            </a:pPr>
            <a:r>
              <a:rPr lang="en-IN" dirty="0"/>
              <a:t>Brands with Highest to lowest average profit.</a:t>
            </a:r>
          </a:p>
          <a:p>
            <a:endParaRPr lang="en-IN" dirty="0"/>
          </a:p>
          <a:p>
            <a:pPr marL="285750" indent="-285750">
              <a:buFont typeface="Wingdings" panose="05000000000000000000" pitchFamily="2" charset="2"/>
              <a:buChar char="Ø"/>
            </a:pPr>
            <a:r>
              <a:rPr lang="en-IN" dirty="0"/>
              <a:t>WeareA2B: $835.78</a:t>
            </a:r>
          </a:p>
          <a:p>
            <a:pPr marL="285750" indent="-285750">
              <a:buFont typeface="Wingdings" panose="05000000000000000000" pitchFamily="2" charset="2"/>
              <a:buChar char="Ø"/>
            </a:pPr>
            <a:r>
              <a:rPr lang="en-IN" dirty="0"/>
              <a:t>Trek Bicycles: $614.71</a:t>
            </a:r>
          </a:p>
          <a:p>
            <a:pPr marL="285750" indent="-285750">
              <a:buFont typeface="Wingdings" panose="05000000000000000000" pitchFamily="2" charset="2"/>
              <a:buChar char="Ø"/>
            </a:pPr>
            <a:r>
              <a:rPr lang="en-IN" dirty="0"/>
              <a:t>Solex: $567.56</a:t>
            </a:r>
          </a:p>
          <a:p>
            <a:pPr marL="285750" indent="-285750">
              <a:buFont typeface="Wingdings" panose="05000000000000000000" pitchFamily="2" charset="2"/>
              <a:buChar char="Ø"/>
            </a:pPr>
            <a:r>
              <a:rPr lang="en-IN" dirty="0"/>
              <a:t>OHM Cycles: $487.36</a:t>
            </a:r>
          </a:p>
          <a:p>
            <a:pPr marL="285750" indent="-285750">
              <a:buFont typeface="Wingdings" panose="05000000000000000000" pitchFamily="2" charset="2"/>
              <a:buChar char="Ø"/>
            </a:pPr>
            <a:r>
              <a:rPr lang="en-IN" dirty="0"/>
              <a:t>Giant Bicycles: $475.19</a:t>
            </a:r>
          </a:p>
          <a:p>
            <a:pPr marL="285750" indent="-285750">
              <a:buFont typeface="Wingdings" panose="05000000000000000000" pitchFamily="2" charset="2"/>
              <a:buChar char="Ø"/>
            </a:pPr>
            <a:r>
              <a:rPr lang="en-IN" dirty="0"/>
              <a:t>Norco Bicycles: $298.17</a:t>
            </a:r>
          </a:p>
          <a:p>
            <a:pPr marL="285750" indent="-285750">
              <a:buFont typeface="Wingdings" panose="05000000000000000000" pitchFamily="2" charset="2"/>
              <a:buChar char="Ø"/>
            </a:pPr>
            <a:endParaRPr lang="en-IN" dirty="0"/>
          </a:p>
          <a:p>
            <a:r>
              <a:rPr lang="en-IN" dirty="0"/>
              <a:t>3. We should focus more on Increasing profit of Norco and Giant Bicycles.</a:t>
            </a:r>
          </a:p>
        </p:txBody>
      </p:sp>
    </p:spTree>
    <p:extLst>
      <p:ext uri="{BB962C8B-B14F-4D97-AF65-F5344CB8AC3E}">
        <p14:creationId xmlns:p14="http://schemas.microsoft.com/office/powerpoint/2010/main" val="240506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B0E0C9-905B-408F-87D5-575776CD98F5}"/>
              </a:ext>
            </a:extLst>
          </p:cNvPr>
          <p:cNvPicPr>
            <a:picLocks noChangeAspect="1"/>
          </p:cNvPicPr>
          <p:nvPr/>
        </p:nvPicPr>
        <p:blipFill>
          <a:blip r:embed="rId2"/>
          <a:stretch>
            <a:fillRect/>
          </a:stretch>
        </p:blipFill>
        <p:spPr>
          <a:xfrm>
            <a:off x="1020640" y="892105"/>
            <a:ext cx="10150720" cy="5730737"/>
          </a:xfrm>
          <a:prstGeom prst="rect">
            <a:avLst/>
          </a:prstGeom>
        </p:spPr>
      </p:pic>
      <p:sp>
        <p:nvSpPr>
          <p:cNvPr id="4" name="TextBox 3">
            <a:extLst>
              <a:ext uri="{FF2B5EF4-FFF2-40B4-BE49-F238E27FC236}">
                <a16:creationId xmlns:a16="http://schemas.microsoft.com/office/drawing/2014/main" id="{5F6D32B2-D45D-4CDD-AA81-EE7881C70949}"/>
              </a:ext>
            </a:extLst>
          </p:cNvPr>
          <p:cNvSpPr txBox="1"/>
          <p:nvPr/>
        </p:nvSpPr>
        <p:spPr>
          <a:xfrm>
            <a:off x="346229" y="106532"/>
            <a:ext cx="8123068" cy="369332"/>
          </a:xfrm>
          <a:prstGeom prst="rect">
            <a:avLst/>
          </a:prstGeom>
          <a:noFill/>
        </p:spPr>
        <p:txBody>
          <a:bodyPr wrap="square" rtlCol="0">
            <a:spAutoFit/>
          </a:bodyPr>
          <a:lstStyle/>
          <a:p>
            <a:r>
              <a:rPr lang="en-IN" dirty="0"/>
              <a:t>What industry our highest profit customers work in:</a:t>
            </a:r>
          </a:p>
        </p:txBody>
      </p:sp>
    </p:spTree>
    <p:extLst>
      <p:ext uri="{BB962C8B-B14F-4D97-AF65-F5344CB8AC3E}">
        <p14:creationId xmlns:p14="http://schemas.microsoft.com/office/powerpoint/2010/main" val="342965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0E90A-E338-4982-B5D2-6E194BD82B96}"/>
              </a:ext>
            </a:extLst>
          </p:cNvPr>
          <p:cNvSpPr txBox="1"/>
          <p:nvPr/>
        </p:nvSpPr>
        <p:spPr>
          <a:xfrm>
            <a:off x="124287" y="115410"/>
            <a:ext cx="11771791" cy="4401205"/>
          </a:xfrm>
          <a:prstGeom prst="rect">
            <a:avLst/>
          </a:prstGeom>
          <a:noFill/>
        </p:spPr>
        <p:txBody>
          <a:bodyPr wrap="square" rtlCol="0">
            <a:spAutoFit/>
          </a:bodyPr>
          <a:lstStyle/>
          <a:p>
            <a:r>
              <a:rPr lang="en-IN" sz="2800" dirty="0"/>
              <a:t>Industry wise Profits:</a:t>
            </a:r>
          </a:p>
          <a:p>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r>
              <a:rPr lang="en-IN" dirty="0"/>
              <a:t>Customers having IT background brings highest average profit of $573.08.</a:t>
            </a:r>
          </a:p>
          <a:p>
            <a:pPr marL="342900" indent="-342900">
              <a:buFont typeface="+mj-lt"/>
              <a:buAutoNum type="arabicPeriod"/>
            </a:pPr>
            <a:endParaRPr lang="en-IN" dirty="0"/>
          </a:p>
          <a:p>
            <a:pPr marL="342900" indent="-342900">
              <a:buFont typeface="+mj-lt"/>
              <a:buAutoNum type="arabicPeriod"/>
            </a:pPr>
            <a:r>
              <a:rPr lang="en-IN" dirty="0"/>
              <a:t>Top Industries:</a:t>
            </a:r>
          </a:p>
          <a:p>
            <a:pPr marL="342900" indent="-342900">
              <a:buFont typeface="Wingdings" panose="05000000000000000000" pitchFamily="2" charset="2"/>
              <a:buChar char="Ø"/>
            </a:pPr>
            <a:r>
              <a:rPr lang="en-IN" dirty="0"/>
              <a:t>IT: $573.08</a:t>
            </a:r>
          </a:p>
          <a:p>
            <a:pPr marL="342900" indent="-342900">
              <a:buFont typeface="Wingdings" panose="05000000000000000000" pitchFamily="2" charset="2"/>
              <a:buChar char="Ø"/>
            </a:pPr>
            <a:r>
              <a:rPr lang="en-IN" dirty="0"/>
              <a:t>Financial Services: $567.29</a:t>
            </a:r>
          </a:p>
          <a:p>
            <a:pPr marL="342900" indent="-342900">
              <a:buFont typeface="Wingdings" panose="05000000000000000000" pitchFamily="2" charset="2"/>
              <a:buChar char="Ø"/>
            </a:pPr>
            <a:r>
              <a:rPr lang="en-IN" dirty="0"/>
              <a:t>Retail: $567.09</a:t>
            </a:r>
          </a:p>
          <a:p>
            <a:pPr marL="342900" indent="-342900">
              <a:buFont typeface="Wingdings" panose="05000000000000000000" pitchFamily="2" charset="2"/>
              <a:buChar char="Ø"/>
            </a:pPr>
            <a:endParaRPr lang="en-IN" dirty="0"/>
          </a:p>
          <a:p>
            <a:r>
              <a:rPr lang="en-IN" dirty="0"/>
              <a:t>3. Telecommunications, Agriculture and Health backgrounds have least profit generation of $536.44, $542.91and $547.57 respectively.</a:t>
            </a:r>
          </a:p>
          <a:p>
            <a:endParaRPr lang="en-IN" dirty="0"/>
          </a:p>
          <a:p>
            <a:r>
              <a:rPr lang="en-IN" dirty="0"/>
              <a:t> </a:t>
            </a:r>
          </a:p>
        </p:txBody>
      </p:sp>
    </p:spTree>
    <p:extLst>
      <p:ext uri="{BB962C8B-B14F-4D97-AF65-F5344CB8AC3E}">
        <p14:creationId xmlns:p14="http://schemas.microsoft.com/office/powerpoint/2010/main" val="383886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924DE9-5A09-49DF-B93C-7134C7EFD947}"/>
              </a:ext>
            </a:extLst>
          </p:cNvPr>
          <p:cNvPicPr>
            <a:picLocks noChangeAspect="1"/>
          </p:cNvPicPr>
          <p:nvPr/>
        </p:nvPicPr>
        <p:blipFill>
          <a:blip r:embed="rId2"/>
          <a:stretch>
            <a:fillRect/>
          </a:stretch>
        </p:blipFill>
        <p:spPr>
          <a:xfrm>
            <a:off x="3097270" y="1715844"/>
            <a:ext cx="5997460" cy="4846740"/>
          </a:xfrm>
          <a:prstGeom prst="rect">
            <a:avLst/>
          </a:prstGeom>
        </p:spPr>
      </p:pic>
      <p:sp>
        <p:nvSpPr>
          <p:cNvPr id="4" name="TextBox 3">
            <a:extLst>
              <a:ext uri="{FF2B5EF4-FFF2-40B4-BE49-F238E27FC236}">
                <a16:creationId xmlns:a16="http://schemas.microsoft.com/office/drawing/2014/main" id="{ABA705DD-6860-4EA5-9CA2-BDB90EDB1E05}"/>
              </a:ext>
            </a:extLst>
          </p:cNvPr>
          <p:cNvSpPr txBox="1"/>
          <p:nvPr/>
        </p:nvSpPr>
        <p:spPr>
          <a:xfrm>
            <a:off x="230820" y="64583"/>
            <a:ext cx="9951868" cy="1323439"/>
          </a:xfrm>
          <a:prstGeom prst="rect">
            <a:avLst/>
          </a:prstGeom>
          <a:noFill/>
        </p:spPr>
        <p:txBody>
          <a:bodyPr wrap="square" rtlCol="0">
            <a:spAutoFit/>
          </a:bodyPr>
          <a:lstStyle/>
          <a:p>
            <a:r>
              <a:rPr lang="en-IN" sz="2000" dirty="0"/>
              <a:t>Gender wise distributions of Average Profit</a:t>
            </a:r>
          </a:p>
          <a:p>
            <a:r>
              <a:rPr lang="en-IN" sz="2000" dirty="0"/>
              <a:t>Male: $561.29</a:t>
            </a:r>
          </a:p>
          <a:p>
            <a:r>
              <a:rPr lang="en-IN" sz="2000" dirty="0"/>
              <a:t>Female: $553.32</a:t>
            </a:r>
          </a:p>
          <a:p>
            <a:r>
              <a:rPr lang="en-IN" sz="2000" dirty="0"/>
              <a:t>Undisclosed: $560.56 </a:t>
            </a:r>
          </a:p>
        </p:txBody>
      </p:sp>
    </p:spTree>
    <p:extLst>
      <p:ext uri="{BB962C8B-B14F-4D97-AF65-F5344CB8AC3E}">
        <p14:creationId xmlns:p14="http://schemas.microsoft.com/office/powerpoint/2010/main" val="27537850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TotalTime>
  <Words>475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Jainam Shah</dc:creator>
  <cp:lastModifiedBy>Jainam Shah</cp:lastModifiedBy>
  <cp:revision>9</cp:revision>
  <dcterms:created xsi:type="dcterms:W3CDTF">2021-05-12T07:45:02Z</dcterms:created>
  <dcterms:modified xsi:type="dcterms:W3CDTF">2021-05-12T09:18:59Z</dcterms:modified>
</cp:coreProperties>
</file>