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5" r:id="rId12"/>
    <p:sldId id="266" r:id="rId13"/>
    <p:sldId id="267" r:id="rId14"/>
    <p:sldId id="268" r:id="rId15"/>
    <p:sldId id="271" r:id="rId16"/>
    <p:sldId id="273"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67" d="100"/>
          <a:sy n="67" d="100"/>
        </p:scale>
        <p:origin x="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B8E6D20-F46D-4B8C-9882-B66E43353B3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B49627A-A436-4400-BE36-63E320509826}">
      <dgm:prSet/>
      <dgm:spPr/>
      <dgm:t>
        <a:bodyPr/>
        <a:lstStyle/>
        <a:p>
          <a:r>
            <a:rPr lang="en-US"/>
            <a:t>Predictive Analysis in Healthcare</a:t>
          </a:r>
        </a:p>
      </dgm:t>
    </dgm:pt>
    <dgm:pt modelId="{E1E07724-92F5-4155-A9AD-23EB7CD03125}" cxnId="{E9701AB8-E8AC-454E-A811-67D09F131EA4}" type="parTrans">
      <dgm:prSet/>
      <dgm:spPr/>
      <dgm:t>
        <a:bodyPr/>
        <a:lstStyle/>
        <a:p>
          <a:endParaRPr lang="en-US"/>
        </a:p>
      </dgm:t>
    </dgm:pt>
    <dgm:pt modelId="{AE1E3797-586F-4EDA-842D-F9AD8174BD97}" cxnId="{E9701AB8-E8AC-454E-A811-67D09F131EA4}" type="sibTrans">
      <dgm:prSet/>
      <dgm:spPr/>
      <dgm:t>
        <a:bodyPr/>
        <a:lstStyle/>
        <a:p>
          <a:endParaRPr lang="en-US"/>
        </a:p>
      </dgm:t>
    </dgm:pt>
    <dgm:pt modelId="{D2F2803C-01CC-4EA7-9A92-C35D7C4EC3CB}">
      <dgm:prSet/>
      <dgm:spPr/>
      <dgm:t>
        <a:bodyPr/>
        <a:lstStyle/>
        <a:p>
          <a:r>
            <a:rPr lang="en-US"/>
            <a:t>Machine Learning in Healthcare</a:t>
          </a:r>
        </a:p>
      </dgm:t>
    </dgm:pt>
    <dgm:pt modelId="{C6607BB2-2495-4E6D-BB0B-A599BECD9E8F}" cxnId="{24E8543E-0249-44D3-A9DC-D2ED6263094A}" type="parTrans">
      <dgm:prSet/>
      <dgm:spPr/>
      <dgm:t>
        <a:bodyPr/>
        <a:lstStyle/>
        <a:p>
          <a:endParaRPr lang="en-US"/>
        </a:p>
      </dgm:t>
    </dgm:pt>
    <dgm:pt modelId="{6F8E9283-1C05-4CD1-86BA-CFB1C7ABAC73}" cxnId="{24E8543E-0249-44D3-A9DC-D2ED6263094A}" type="sibTrans">
      <dgm:prSet/>
      <dgm:spPr/>
      <dgm:t>
        <a:bodyPr/>
        <a:lstStyle/>
        <a:p>
          <a:endParaRPr lang="en-US"/>
        </a:p>
      </dgm:t>
    </dgm:pt>
    <dgm:pt modelId="{C65CC0C0-0D16-4B21-900D-7761ABF2F262}">
      <dgm:prSet/>
      <dgm:spPr/>
      <dgm:t>
        <a:bodyPr/>
        <a:lstStyle/>
        <a:p>
          <a:r>
            <a:rPr lang="en-US"/>
            <a:t>Electronic Health Records</a:t>
          </a:r>
        </a:p>
      </dgm:t>
    </dgm:pt>
    <dgm:pt modelId="{76EE68DB-85A1-4D91-8817-703EE2EF4ABB}" cxnId="{557D1717-50D6-48C9-92B6-5A1D453B01A0}" type="parTrans">
      <dgm:prSet/>
      <dgm:spPr/>
      <dgm:t>
        <a:bodyPr/>
        <a:lstStyle/>
        <a:p>
          <a:endParaRPr lang="en-US"/>
        </a:p>
      </dgm:t>
    </dgm:pt>
    <dgm:pt modelId="{F803D7F6-7A65-4D09-8AED-709B1EBE70F5}" cxnId="{557D1717-50D6-48C9-92B6-5A1D453B01A0}" type="sibTrans">
      <dgm:prSet/>
      <dgm:spPr/>
      <dgm:t>
        <a:bodyPr/>
        <a:lstStyle/>
        <a:p>
          <a:endParaRPr lang="en-US"/>
        </a:p>
      </dgm:t>
    </dgm:pt>
    <dgm:pt modelId="{0D630833-EF35-4C96-A621-DDDD084A5C65}" type="pres">
      <dgm:prSet presAssocID="{FB8E6D20-F46D-4B8C-9882-B66E43353B32}" presName="linear" presStyleCnt="0">
        <dgm:presLayoutVars>
          <dgm:animLvl val="lvl"/>
          <dgm:resizeHandles val="exact"/>
        </dgm:presLayoutVars>
      </dgm:prSet>
      <dgm:spPr/>
    </dgm:pt>
    <dgm:pt modelId="{27174D16-FFED-4656-866C-0EB8320F7689}" type="pres">
      <dgm:prSet presAssocID="{8B49627A-A436-4400-BE36-63E320509826}" presName="parentText" presStyleLbl="node1" presStyleIdx="0" presStyleCnt="3">
        <dgm:presLayoutVars>
          <dgm:chMax val="0"/>
          <dgm:bulletEnabled val="1"/>
        </dgm:presLayoutVars>
      </dgm:prSet>
      <dgm:spPr/>
    </dgm:pt>
    <dgm:pt modelId="{57A237CE-049F-46A4-BD38-2D10ECEB15CF}" type="pres">
      <dgm:prSet presAssocID="{AE1E3797-586F-4EDA-842D-F9AD8174BD97}" presName="spacer" presStyleCnt="0"/>
      <dgm:spPr/>
    </dgm:pt>
    <dgm:pt modelId="{AADB829F-8F6E-4423-B39A-80A1F0BF088C}" type="pres">
      <dgm:prSet presAssocID="{D2F2803C-01CC-4EA7-9A92-C35D7C4EC3CB}" presName="parentText" presStyleLbl="node1" presStyleIdx="1" presStyleCnt="3">
        <dgm:presLayoutVars>
          <dgm:chMax val="0"/>
          <dgm:bulletEnabled val="1"/>
        </dgm:presLayoutVars>
      </dgm:prSet>
      <dgm:spPr/>
    </dgm:pt>
    <dgm:pt modelId="{9A5722F8-06BD-4545-89ED-19282DEF4400}" type="pres">
      <dgm:prSet presAssocID="{6F8E9283-1C05-4CD1-86BA-CFB1C7ABAC73}" presName="spacer" presStyleCnt="0"/>
      <dgm:spPr/>
    </dgm:pt>
    <dgm:pt modelId="{5DF6B9FD-7C05-4E3B-9CAD-843A6A29251F}" type="pres">
      <dgm:prSet presAssocID="{C65CC0C0-0D16-4B21-900D-7761ABF2F262}" presName="parentText" presStyleLbl="node1" presStyleIdx="2" presStyleCnt="3">
        <dgm:presLayoutVars>
          <dgm:chMax val="0"/>
          <dgm:bulletEnabled val="1"/>
        </dgm:presLayoutVars>
      </dgm:prSet>
      <dgm:spPr/>
    </dgm:pt>
  </dgm:ptLst>
  <dgm:cxnLst>
    <dgm:cxn modelId="{557D1717-50D6-48C9-92B6-5A1D453B01A0}" srcId="{FB8E6D20-F46D-4B8C-9882-B66E43353B32}" destId="{C65CC0C0-0D16-4B21-900D-7761ABF2F262}" srcOrd="2" destOrd="0" parTransId="{76EE68DB-85A1-4D91-8817-703EE2EF4ABB}" sibTransId="{F803D7F6-7A65-4D09-8AED-709B1EBE70F5}"/>
    <dgm:cxn modelId="{0DE1082F-1F74-4A11-BBDF-26F6DBFC7FFF}" type="presOf" srcId="{FB8E6D20-F46D-4B8C-9882-B66E43353B32}" destId="{0D630833-EF35-4C96-A621-DDDD084A5C65}" srcOrd="0" destOrd="0" presId="urn:microsoft.com/office/officeart/2005/8/layout/vList2"/>
    <dgm:cxn modelId="{24E8543E-0249-44D3-A9DC-D2ED6263094A}" srcId="{FB8E6D20-F46D-4B8C-9882-B66E43353B32}" destId="{D2F2803C-01CC-4EA7-9A92-C35D7C4EC3CB}" srcOrd="1" destOrd="0" parTransId="{C6607BB2-2495-4E6D-BB0B-A599BECD9E8F}" sibTransId="{6F8E9283-1C05-4CD1-86BA-CFB1C7ABAC73}"/>
    <dgm:cxn modelId="{831ED866-52A5-4427-BE0E-1325586C9722}" type="presOf" srcId="{8B49627A-A436-4400-BE36-63E320509826}" destId="{27174D16-FFED-4656-866C-0EB8320F7689}" srcOrd="0" destOrd="0" presId="urn:microsoft.com/office/officeart/2005/8/layout/vList2"/>
    <dgm:cxn modelId="{E9701AB8-E8AC-454E-A811-67D09F131EA4}" srcId="{FB8E6D20-F46D-4B8C-9882-B66E43353B32}" destId="{8B49627A-A436-4400-BE36-63E320509826}" srcOrd="0" destOrd="0" parTransId="{E1E07724-92F5-4155-A9AD-23EB7CD03125}" sibTransId="{AE1E3797-586F-4EDA-842D-F9AD8174BD97}"/>
    <dgm:cxn modelId="{000251F0-D211-43FC-833B-DF586FA2D4EF}" type="presOf" srcId="{D2F2803C-01CC-4EA7-9A92-C35D7C4EC3CB}" destId="{AADB829F-8F6E-4423-B39A-80A1F0BF088C}" srcOrd="0" destOrd="0" presId="urn:microsoft.com/office/officeart/2005/8/layout/vList2"/>
    <dgm:cxn modelId="{0EC794F9-00C7-4CA7-BD31-EB26B23FA751}" type="presOf" srcId="{C65CC0C0-0D16-4B21-900D-7761ABF2F262}" destId="{5DF6B9FD-7C05-4E3B-9CAD-843A6A29251F}" srcOrd="0" destOrd="0" presId="urn:microsoft.com/office/officeart/2005/8/layout/vList2"/>
    <dgm:cxn modelId="{921F0FF7-DECF-49C4-ABB6-47EC884DD1AE}" type="presParOf" srcId="{0D630833-EF35-4C96-A621-DDDD084A5C65}" destId="{27174D16-FFED-4656-866C-0EB8320F7689}" srcOrd="0" destOrd="0" presId="urn:microsoft.com/office/officeart/2005/8/layout/vList2"/>
    <dgm:cxn modelId="{224489C4-79B0-4275-897A-7DAAF3492989}" type="presParOf" srcId="{0D630833-EF35-4C96-A621-DDDD084A5C65}" destId="{57A237CE-049F-46A4-BD38-2D10ECEB15CF}" srcOrd="1" destOrd="0" presId="urn:microsoft.com/office/officeart/2005/8/layout/vList2"/>
    <dgm:cxn modelId="{45BB6B34-0F9A-4566-B7C8-97033127B751}" type="presParOf" srcId="{0D630833-EF35-4C96-A621-DDDD084A5C65}" destId="{AADB829F-8F6E-4423-B39A-80A1F0BF088C}" srcOrd="2" destOrd="0" presId="urn:microsoft.com/office/officeart/2005/8/layout/vList2"/>
    <dgm:cxn modelId="{25170446-0851-4EEF-9097-E7A92D0FCB53}" type="presParOf" srcId="{0D630833-EF35-4C96-A621-DDDD084A5C65}" destId="{9A5722F8-06BD-4545-89ED-19282DEF4400}" srcOrd="3" destOrd="0" presId="urn:microsoft.com/office/officeart/2005/8/layout/vList2"/>
    <dgm:cxn modelId="{F86C09FB-3DBB-43E3-95F9-8C2A8AD19906}" type="presParOf" srcId="{0D630833-EF35-4C96-A621-DDDD084A5C65}" destId="{5DF6B9FD-7C05-4E3B-9CAD-843A6A29251F}" srcOrd="4"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93F60D-38E7-4FDC-A165-0196CE4DE38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58F8414-4716-41C6-BD7F-505C8EB2486C}">
      <dgm:prSet/>
      <dgm:spPr/>
      <dgm:t>
        <a:bodyPr/>
        <a:lstStyle/>
        <a:p>
          <a:r>
            <a:rPr lang="en-US"/>
            <a:t>Treatment of Cancer and Genomics</a:t>
          </a:r>
        </a:p>
      </dgm:t>
    </dgm:pt>
    <dgm:pt modelId="{0507671D-6925-4B47-A954-7D1285F8E56B}" cxnId="{A8903283-8F6F-404D-8864-06A48892B595}" type="parTrans">
      <dgm:prSet/>
      <dgm:spPr/>
      <dgm:t>
        <a:bodyPr/>
        <a:lstStyle/>
        <a:p>
          <a:endParaRPr lang="en-US"/>
        </a:p>
      </dgm:t>
    </dgm:pt>
    <dgm:pt modelId="{1369A97F-33EF-4DC3-A82E-6D27800C7730}" cxnId="{A8903283-8F6F-404D-8864-06A48892B595}" type="sibTrans">
      <dgm:prSet/>
      <dgm:spPr/>
      <dgm:t>
        <a:bodyPr/>
        <a:lstStyle/>
        <a:p>
          <a:endParaRPr lang="en-US"/>
        </a:p>
      </dgm:t>
    </dgm:pt>
    <dgm:pt modelId="{0A8EBFDA-7154-4E91-8B6C-7EB3A003E4DE}">
      <dgm:prSet/>
      <dgm:spPr/>
      <dgm:t>
        <a:bodyPr/>
        <a:lstStyle/>
        <a:p>
          <a:r>
            <a:rPr lang="en-US"/>
            <a:t>Monitoring of Patient Vitals</a:t>
          </a:r>
        </a:p>
      </dgm:t>
    </dgm:pt>
    <dgm:pt modelId="{20FC8D3A-F200-4850-AA82-6FA85A34AAA7}" cxnId="{51132CD0-25D3-4C9C-B84A-7C11C8BA3F90}" type="parTrans">
      <dgm:prSet/>
      <dgm:spPr/>
      <dgm:t>
        <a:bodyPr/>
        <a:lstStyle/>
        <a:p>
          <a:endParaRPr lang="en-US"/>
        </a:p>
      </dgm:t>
    </dgm:pt>
    <dgm:pt modelId="{663519F7-C7CC-44E8-A10A-BA822860DA23}" cxnId="{51132CD0-25D3-4C9C-B84A-7C11C8BA3F90}" type="sibTrans">
      <dgm:prSet/>
      <dgm:spPr/>
      <dgm:t>
        <a:bodyPr/>
        <a:lstStyle/>
        <a:p>
          <a:endParaRPr lang="en-US"/>
        </a:p>
      </dgm:t>
    </dgm:pt>
    <dgm:pt modelId="{2B07FDA6-045C-4170-B989-59709CE8BE90}">
      <dgm:prSet/>
      <dgm:spPr/>
      <dgm:t>
        <a:bodyPr/>
        <a:lstStyle/>
        <a:p>
          <a:r>
            <a:rPr lang="en-US"/>
            <a:t>Hospital Network</a:t>
          </a:r>
        </a:p>
      </dgm:t>
    </dgm:pt>
    <dgm:pt modelId="{394CD9DC-9513-4CF7-941B-C56AF5D1BBD4}" cxnId="{9DE746C8-780E-4AF2-98F8-482BD14B5753}" type="parTrans">
      <dgm:prSet/>
      <dgm:spPr/>
      <dgm:t>
        <a:bodyPr/>
        <a:lstStyle/>
        <a:p>
          <a:endParaRPr lang="en-US"/>
        </a:p>
      </dgm:t>
    </dgm:pt>
    <dgm:pt modelId="{4FBA4119-1C83-4336-A916-49638277E006}" cxnId="{9DE746C8-780E-4AF2-98F8-482BD14B5753}" type="sibTrans">
      <dgm:prSet/>
      <dgm:spPr/>
      <dgm:t>
        <a:bodyPr/>
        <a:lstStyle/>
        <a:p>
          <a:endParaRPr lang="en-US"/>
        </a:p>
      </dgm:t>
    </dgm:pt>
    <dgm:pt modelId="{B665C638-6904-4B8D-BE47-D7DF2091843D}">
      <dgm:prSet/>
      <dgm:spPr/>
      <dgm:t>
        <a:bodyPr/>
        <a:lstStyle/>
        <a:p>
          <a:r>
            <a:rPr lang="en-US"/>
            <a:t>Healthcare Intelligence</a:t>
          </a:r>
        </a:p>
      </dgm:t>
    </dgm:pt>
    <dgm:pt modelId="{AD2BB10A-971D-4ED3-834F-047EA665C458}" cxnId="{D890D783-44C9-4CBC-B796-008AF6723678}" type="parTrans">
      <dgm:prSet/>
      <dgm:spPr/>
      <dgm:t>
        <a:bodyPr/>
        <a:lstStyle/>
        <a:p>
          <a:endParaRPr lang="en-US"/>
        </a:p>
      </dgm:t>
    </dgm:pt>
    <dgm:pt modelId="{7E5B3D8C-7E1B-4E5A-BBC3-8D4A624C5094}" cxnId="{D890D783-44C9-4CBC-B796-008AF6723678}" type="sibTrans">
      <dgm:prSet/>
      <dgm:spPr/>
      <dgm:t>
        <a:bodyPr/>
        <a:lstStyle/>
        <a:p>
          <a:endParaRPr lang="en-US"/>
        </a:p>
      </dgm:t>
    </dgm:pt>
    <dgm:pt modelId="{E079A3E0-1637-46AB-9FF4-01A659143B46}">
      <dgm:prSet/>
      <dgm:spPr/>
      <dgm:t>
        <a:bodyPr/>
        <a:lstStyle/>
        <a:p>
          <a:r>
            <a:rPr lang="en-US"/>
            <a:t>Prevention and Detection of Frauds</a:t>
          </a:r>
        </a:p>
      </dgm:t>
    </dgm:pt>
    <dgm:pt modelId="{AA670DD7-BC45-468C-8AF4-47B7CE644457}" cxnId="{584654C4-9694-4135-8D82-73AF4F61220E}" type="parTrans">
      <dgm:prSet/>
      <dgm:spPr/>
      <dgm:t>
        <a:bodyPr/>
        <a:lstStyle/>
        <a:p>
          <a:endParaRPr lang="en-US"/>
        </a:p>
      </dgm:t>
    </dgm:pt>
    <dgm:pt modelId="{08E7011A-2FB8-44D4-9246-7F4058506049}" cxnId="{584654C4-9694-4135-8D82-73AF4F61220E}" type="sibTrans">
      <dgm:prSet/>
      <dgm:spPr/>
      <dgm:t>
        <a:bodyPr/>
        <a:lstStyle/>
        <a:p>
          <a:endParaRPr lang="en-US"/>
        </a:p>
      </dgm:t>
    </dgm:pt>
    <dgm:pt modelId="{17F6EC21-5ED6-4B19-8C15-F8AD7CEF9049}" type="pres">
      <dgm:prSet presAssocID="{A893F60D-38E7-4FDC-A165-0196CE4DE381}" presName="linear" presStyleCnt="0">
        <dgm:presLayoutVars>
          <dgm:animLvl val="lvl"/>
          <dgm:resizeHandles val="exact"/>
        </dgm:presLayoutVars>
      </dgm:prSet>
      <dgm:spPr/>
    </dgm:pt>
    <dgm:pt modelId="{279085EA-C683-45C8-9FEA-FADC1C28E348}" type="pres">
      <dgm:prSet presAssocID="{658F8414-4716-41C6-BD7F-505C8EB2486C}" presName="parentText" presStyleLbl="node1" presStyleIdx="0" presStyleCnt="5">
        <dgm:presLayoutVars>
          <dgm:chMax val="0"/>
          <dgm:bulletEnabled val="1"/>
        </dgm:presLayoutVars>
      </dgm:prSet>
      <dgm:spPr/>
    </dgm:pt>
    <dgm:pt modelId="{56C40972-DBF2-4BEF-9E72-93F8B1915C4B}" type="pres">
      <dgm:prSet presAssocID="{1369A97F-33EF-4DC3-A82E-6D27800C7730}" presName="spacer" presStyleCnt="0"/>
      <dgm:spPr/>
    </dgm:pt>
    <dgm:pt modelId="{87D058C1-0AE8-4D37-8EB2-5C397D5A83B2}" type="pres">
      <dgm:prSet presAssocID="{0A8EBFDA-7154-4E91-8B6C-7EB3A003E4DE}" presName="parentText" presStyleLbl="node1" presStyleIdx="1" presStyleCnt="5">
        <dgm:presLayoutVars>
          <dgm:chMax val="0"/>
          <dgm:bulletEnabled val="1"/>
        </dgm:presLayoutVars>
      </dgm:prSet>
      <dgm:spPr/>
    </dgm:pt>
    <dgm:pt modelId="{79705373-DF8E-41D6-803D-7F36BBFA6738}" type="pres">
      <dgm:prSet presAssocID="{663519F7-C7CC-44E8-A10A-BA822860DA23}" presName="spacer" presStyleCnt="0"/>
      <dgm:spPr/>
    </dgm:pt>
    <dgm:pt modelId="{20596AEE-6928-491E-97A8-5D68FC9A4627}" type="pres">
      <dgm:prSet presAssocID="{2B07FDA6-045C-4170-B989-59709CE8BE90}" presName="parentText" presStyleLbl="node1" presStyleIdx="2" presStyleCnt="5">
        <dgm:presLayoutVars>
          <dgm:chMax val="0"/>
          <dgm:bulletEnabled val="1"/>
        </dgm:presLayoutVars>
      </dgm:prSet>
      <dgm:spPr/>
    </dgm:pt>
    <dgm:pt modelId="{F70F6BD6-5191-44C9-87A6-815BB554C41E}" type="pres">
      <dgm:prSet presAssocID="{4FBA4119-1C83-4336-A916-49638277E006}" presName="spacer" presStyleCnt="0"/>
      <dgm:spPr/>
    </dgm:pt>
    <dgm:pt modelId="{D104A6B8-9959-4816-B3B4-5F58D8160F50}" type="pres">
      <dgm:prSet presAssocID="{B665C638-6904-4B8D-BE47-D7DF2091843D}" presName="parentText" presStyleLbl="node1" presStyleIdx="3" presStyleCnt="5">
        <dgm:presLayoutVars>
          <dgm:chMax val="0"/>
          <dgm:bulletEnabled val="1"/>
        </dgm:presLayoutVars>
      </dgm:prSet>
      <dgm:spPr/>
    </dgm:pt>
    <dgm:pt modelId="{BA313AAD-FF52-4FF2-A237-1CFDF5DCB80F}" type="pres">
      <dgm:prSet presAssocID="{7E5B3D8C-7E1B-4E5A-BBC3-8D4A624C5094}" presName="spacer" presStyleCnt="0"/>
      <dgm:spPr/>
    </dgm:pt>
    <dgm:pt modelId="{CAA6D1D4-254E-4B1F-8988-3A0697BCF7C4}" type="pres">
      <dgm:prSet presAssocID="{E079A3E0-1637-46AB-9FF4-01A659143B46}" presName="parentText" presStyleLbl="node1" presStyleIdx="4" presStyleCnt="5">
        <dgm:presLayoutVars>
          <dgm:chMax val="0"/>
          <dgm:bulletEnabled val="1"/>
        </dgm:presLayoutVars>
      </dgm:prSet>
      <dgm:spPr/>
    </dgm:pt>
  </dgm:ptLst>
  <dgm:cxnLst>
    <dgm:cxn modelId="{AF31B522-A592-4147-9E4B-9ED773136583}" type="presOf" srcId="{2B07FDA6-045C-4170-B989-59709CE8BE90}" destId="{20596AEE-6928-491E-97A8-5D68FC9A4627}" srcOrd="0" destOrd="0" presId="urn:microsoft.com/office/officeart/2005/8/layout/vList2"/>
    <dgm:cxn modelId="{7181EB77-8029-430F-A5B9-981D3428EE7D}" type="presOf" srcId="{E079A3E0-1637-46AB-9FF4-01A659143B46}" destId="{CAA6D1D4-254E-4B1F-8988-3A0697BCF7C4}" srcOrd="0" destOrd="0" presId="urn:microsoft.com/office/officeart/2005/8/layout/vList2"/>
    <dgm:cxn modelId="{C3DEEB80-8C15-4BB1-8614-E806FAB65021}" type="presOf" srcId="{658F8414-4716-41C6-BD7F-505C8EB2486C}" destId="{279085EA-C683-45C8-9FEA-FADC1C28E348}" srcOrd="0" destOrd="0" presId="urn:microsoft.com/office/officeart/2005/8/layout/vList2"/>
    <dgm:cxn modelId="{A8903283-8F6F-404D-8864-06A48892B595}" srcId="{A893F60D-38E7-4FDC-A165-0196CE4DE381}" destId="{658F8414-4716-41C6-BD7F-505C8EB2486C}" srcOrd="0" destOrd="0" parTransId="{0507671D-6925-4B47-A954-7D1285F8E56B}" sibTransId="{1369A97F-33EF-4DC3-A82E-6D27800C7730}"/>
    <dgm:cxn modelId="{D890D783-44C9-4CBC-B796-008AF6723678}" srcId="{A893F60D-38E7-4FDC-A165-0196CE4DE381}" destId="{B665C638-6904-4B8D-BE47-D7DF2091843D}" srcOrd="3" destOrd="0" parTransId="{AD2BB10A-971D-4ED3-834F-047EA665C458}" sibTransId="{7E5B3D8C-7E1B-4E5A-BBC3-8D4A624C5094}"/>
    <dgm:cxn modelId="{CAB9C1A0-4D78-4BBC-9CC9-4AEF02C0B739}" type="presOf" srcId="{0A8EBFDA-7154-4E91-8B6C-7EB3A003E4DE}" destId="{87D058C1-0AE8-4D37-8EB2-5C397D5A83B2}" srcOrd="0" destOrd="0" presId="urn:microsoft.com/office/officeart/2005/8/layout/vList2"/>
    <dgm:cxn modelId="{31225CB9-2F42-4A7A-A605-F2666000AC6B}" type="presOf" srcId="{B665C638-6904-4B8D-BE47-D7DF2091843D}" destId="{D104A6B8-9959-4816-B3B4-5F58D8160F50}" srcOrd="0" destOrd="0" presId="urn:microsoft.com/office/officeart/2005/8/layout/vList2"/>
    <dgm:cxn modelId="{52D37EB9-BF15-4927-BD96-326D4D59E8C9}" type="presOf" srcId="{A893F60D-38E7-4FDC-A165-0196CE4DE381}" destId="{17F6EC21-5ED6-4B19-8C15-F8AD7CEF9049}" srcOrd="0" destOrd="0" presId="urn:microsoft.com/office/officeart/2005/8/layout/vList2"/>
    <dgm:cxn modelId="{584654C4-9694-4135-8D82-73AF4F61220E}" srcId="{A893F60D-38E7-4FDC-A165-0196CE4DE381}" destId="{E079A3E0-1637-46AB-9FF4-01A659143B46}" srcOrd="4" destOrd="0" parTransId="{AA670DD7-BC45-468C-8AF4-47B7CE644457}" sibTransId="{08E7011A-2FB8-44D4-9246-7F4058506049}"/>
    <dgm:cxn modelId="{9DE746C8-780E-4AF2-98F8-482BD14B5753}" srcId="{A893F60D-38E7-4FDC-A165-0196CE4DE381}" destId="{2B07FDA6-045C-4170-B989-59709CE8BE90}" srcOrd="2" destOrd="0" parTransId="{394CD9DC-9513-4CF7-941B-C56AF5D1BBD4}" sibTransId="{4FBA4119-1C83-4336-A916-49638277E006}"/>
    <dgm:cxn modelId="{51132CD0-25D3-4C9C-B84A-7C11C8BA3F90}" srcId="{A893F60D-38E7-4FDC-A165-0196CE4DE381}" destId="{0A8EBFDA-7154-4E91-8B6C-7EB3A003E4DE}" srcOrd="1" destOrd="0" parTransId="{20FC8D3A-F200-4850-AA82-6FA85A34AAA7}" sibTransId="{663519F7-C7CC-44E8-A10A-BA822860DA23}"/>
    <dgm:cxn modelId="{6267DF01-4447-4039-BD55-E296535A87D4}" type="presParOf" srcId="{17F6EC21-5ED6-4B19-8C15-F8AD7CEF9049}" destId="{279085EA-C683-45C8-9FEA-FADC1C28E348}" srcOrd="0" destOrd="0" presId="urn:microsoft.com/office/officeart/2005/8/layout/vList2"/>
    <dgm:cxn modelId="{F46C7B20-E325-41F9-8883-40E007E073D1}" type="presParOf" srcId="{17F6EC21-5ED6-4B19-8C15-F8AD7CEF9049}" destId="{56C40972-DBF2-4BEF-9E72-93F8B1915C4B}" srcOrd="1" destOrd="0" presId="urn:microsoft.com/office/officeart/2005/8/layout/vList2"/>
    <dgm:cxn modelId="{D491BC29-C67B-4208-8CA3-4D8FEE374B4B}" type="presParOf" srcId="{17F6EC21-5ED6-4B19-8C15-F8AD7CEF9049}" destId="{87D058C1-0AE8-4D37-8EB2-5C397D5A83B2}" srcOrd="2" destOrd="0" presId="urn:microsoft.com/office/officeart/2005/8/layout/vList2"/>
    <dgm:cxn modelId="{84B64B41-5120-46E6-801D-55D9AEC8692A}" type="presParOf" srcId="{17F6EC21-5ED6-4B19-8C15-F8AD7CEF9049}" destId="{79705373-DF8E-41D6-803D-7F36BBFA6738}" srcOrd="3" destOrd="0" presId="urn:microsoft.com/office/officeart/2005/8/layout/vList2"/>
    <dgm:cxn modelId="{47C73DB0-49F7-47D7-B30D-9E60CDE5F1B1}" type="presParOf" srcId="{17F6EC21-5ED6-4B19-8C15-F8AD7CEF9049}" destId="{20596AEE-6928-491E-97A8-5D68FC9A4627}" srcOrd="4" destOrd="0" presId="urn:microsoft.com/office/officeart/2005/8/layout/vList2"/>
    <dgm:cxn modelId="{A85125B3-A3B4-4771-B283-3F9AAEC4F7AB}" type="presParOf" srcId="{17F6EC21-5ED6-4B19-8C15-F8AD7CEF9049}" destId="{F70F6BD6-5191-44C9-87A6-815BB554C41E}" srcOrd="5" destOrd="0" presId="urn:microsoft.com/office/officeart/2005/8/layout/vList2"/>
    <dgm:cxn modelId="{C4EB7EA0-78EF-4915-8525-7502E28AE97D}" type="presParOf" srcId="{17F6EC21-5ED6-4B19-8C15-F8AD7CEF9049}" destId="{D104A6B8-9959-4816-B3B4-5F58D8160F50}" srcOrd="6" destOrd="0" presId="urn:microsoft.com/office/officeart/2005/8/layout/vList2"/>
    <dgm:cxn modelId="{E57AB802-F024-469D-A9B9-9FEFE7DB92E3}" type="presParOf" srcId="{17F6EC21-5ED6-4B19-8C15-F8AD7CEF9049}" destId="{BA313AAD-FF52-4FF2-A237-1CFDF5DCB80F}" srcOrd="7" destOrd="0" presId="urn:microsoft.com/office/officeart/2005/8/layout/vList2"/>
    <dgm:cxn modelId="{93515FFD-12D7-4472-AB34-0A5F07F845EB}" type="presParOf" srcId="{17F6EC21-5ED6-4B19-8C15-F8AD7CEF9049}" destId="{CAA6D1D4-254E-4B1F-8988-3A0697BCF7C4}" srcOrd="8"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174D16-FFED-4656-866C-0EB8320F7689}">
      <dsp:nvSpPr>
        <dsp:cNvPr id="0" name=""/>
        <dsp:cNvSpPr/>
      </dsp:nvSpPr>
      <dsp:spPr>
        <a:xfrm>
          <a:off x="0" y="143"/>
          <a:ext cx="5257800" cy="1750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Predictive Analysis in Healthcare</a:t>
          </a:r>
        </a:p>
      </dsp:txBody>
      <dsp:txXfrm>
        <a:off x="85444" y="85587"/>
        <a:ext cx="5086912" cy="1579432"/>
      </dsp:txXfrm>
    </dsp:sp>
    <dsp:sp modelId="{AADB829F-8F6E-4423-B39A-80A1F0BF088C}">
      <dsp:nvSpPr>
        <dsp:cNvPr id="0" name=""/>
        <dsp:cNvSpPr/>
      </dsp:nvSpPr>
      <dsp:spPr>
        <a:xfrm>
          <a:off x="0" y="1877183"/>
          <a:ext cx="5257800" cy="1750320"/>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Machine Learning in Healthcare</a:t>
          </a:r>
        </a:p>
      </dsp:txBody>
      <dsp:txXfrm>
        <a:off x="85444" y="1962627"/>
        <a:ext cx="5086912" cy="1579432"/>
      </dsp:txXfrm>
    </dsp:sp>
    <dsp:sp modelId="{5DF6B9FD-7C05-4E3B-9CAD-843A6A29251F}">
      <dsp:nvSpPr>
        <dsp:cNvPr id="0" name=""/>
        <dsp:cNvSpPr/>
      </dsp:nvSpPr>
      <dsp:spPr>
        <a:xfrm>
          <a:off x="0" y="3754224"/>
          <a:ext cx="5257800" cy="175032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Electronic Health Records</a:t>
          </a:r>
        </a:p>
      </dsp:txBody>
      <dsp:txXfrm>
        <a:off x="85444" y="3839668"/>
        <a:ext cx="5086912" cy="15794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9085EA-C683-45C8-9FEA-FADC1C28E348}">
      <dsp:nvSpPr>
        <dsp:cNvPr id="0" name=""/>
        <dsp:cNvSpPr/>
      </dsp:nvSpPr>
      <dsp:spPr>
        <a:xfrm>
          <a:off x="0" y="1099686"/>
          <a:ext cx="6367912" cy="7675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Treatment of Cancer and Genomics</a:t>
          </a:r>
        </a:p>
      </dsp:txBody>
      <dsp:txXfrm>
        <a:off x="37467" y="1137153"/>
        <a:ext cx="6292978" cy="692586"/>
      </dsp:txXfrm>
    </dsp:sp>
    <dsp:sp modelId="{87D058C1-0AE8-4D37-8EB2-5C397D5A83B2}">
      <dsp:nvSpPr>
        <dsp:cNvPr id="0" name=""/>
        <dsp:cNvSpPr/>
      </dsp:nvSpPr>
      <dsp:spPr>
        <a:xfrm>
          <a:off x="0" y="1959366"/>
          <a:ext cx="6367912" cy="767520"/>
        </a:xfrm>
        <a:prstGeom prst="roundRect">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Monitoring of Patient Vitals</a:t>
          </a:r>
        </a:p>
      </dsp:txBody>
      <dsp:txXfrm>
        <a:off x="37467" y="1996833"/>
        <a:ext cx="6292978" cy="692586"/>
      </dsp:txXfrm>
    </dsp:sp>
    <dsp:sp modelId="{20596AEE-6928-491E-97A8-5D68FC9A4627}">
      <dsp:nvSpPr>
        <dsp:cNvPr id="0" name=""/>
        <dsp:cNvSpPr/>
      </dsp:nvSpPr>
      <dsp:spPr>
        <a:xfrm>
          <a:off x="0" y="2819046"/>
          <a:ext cx="6367912" cy="767520"/>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Hospital Network</a:t>
          </a:r>
        </a:p>
      </dsp:txBody>
      <dsp:txXfrm>
        <a:off x="37467" y="2856513"/>
        <a:ext cx="6292978" cy="692586"/>
      </dsp:txXfrm>
    </dsp:sp>
    <dsp:sp modelId="{D104A6B8-9959-4816-B3B4-5F58D8160F50}">
      <dsp:nvSpPr>
        <dsp:cNvPr id="0" name=""/>
        <dsp:cNvSpPr/>
      </dsp:nvSpPr>
      <dsp:spPr>
        <a:xfrm>
          <a:off x="0" y="3678726"/>
          <a:ext cx="6367912" cy="767520"/>
        </a:xfrm>
        <a:prstGeom prst="roundRect">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Healthcare Intelligence</a:t>
          </a:r>
        </a:p>
      </dsp:txBody>
      <dsp:txXfrm>
        <a:off x="37467" y="3716193"/>
        <a:ext cx="6292978" cy="692586"/>
      </dsp:txXfrm>
    </dsp:sp>
    <dsp:sp modelId="{CAA6D1D4-254E-4B1F-8988-3A0697BCF7C4}">
      <dsp:nvSpPr>
        <dsp:cNvPr id="0" name=""/>
        <dsp:cNvSpPr/>
      </dsp:nvSpPr>
      <dsp:spPr>
        <a:xfrm>
          <a:off x="0" y="4538406"/>
          <a:ext cx="6367912" cy="76752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Prevention and Detection of Frauds</a:t>
          </a:r>
        </a:p>
      </dsp:txBody>
      <dsp:txXfrm>
        <a:off x="37467" y="4575873"/>
        <a:ext cx="6292978"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jainam shah</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4095" y="851517"/>
            <a:ext cx="5238466" cy="2991416"/>
          </a:xfrm>
        </p:spPr>
        <p:txBody>
          <a:bodyPr anchor="b">
            <a:normAutofit/>
          </a:bodyPr>
          <a:lstStyle/>
          <a:p>
            <a:pPr algn="l"/>
            <a:r>
              <a:rPr lang="en-US" sz="4200"/>
              <a:t>Big Data Analytics for Healthcare Industry:</a:t>
            </a:r>
            <a:br>
              <a:rPr lang="en-US" sz="4200"/>
            </a:br>
            <a:r>
              <a:rPr lang="en-US" sz="4200"/>
              <a:t>Impact, Applications, and Tools</a:t>
            </a:r>
            <a:endParaRPr lang="en-US" sz="4200" dirty="0"/>
          </a:p>
        </p:txBody>
      </p:sp>
      <p:sp>
        <p:nvSpPr>
          <p:cNvPr id="3" name="Subtitle 2"/>
          <p:cNvSpPr>
            <a:spLocks noGrp="1"/>
          </p:cNvSpPr>
          <p:nvPr>
            <p:ph type="subTitle" idx="1"/>
          </p:nvPr>
        </p:nvSpPr>
        <p:spPr>
          <a:xfrm>
            <a:off x="1094105" y="4100195"/>
            <a:ext cx="4166870" cy="1066800"/>
          </a:xfrm>
        </p:spPr>
        <p:txBody>
          <a:bodyPr anchor="t">
            <a:normAutofit/>
          </a:bodyPr>
          <a:lstStyle/>
          <a:p>
            <a:pPr algn="l"/>
            <a:r>
              <a:rPr lang="en-US"/>
              <a:t>Sunil Kumar</a:t>
            </a:r>
            <a:endParaRPr lang="en-US"/>
          </a:p>
          <a:p>
            <a:pPr algn="l"/>
            <a:r>
              <a:rPr lang="en-US"/>
              <a:t>Mahinder Singh</a:t>
            </a:r>
            <a:endParaRPr lang="en-US" dirty="0"/>
          </a:p>
        </p:txBody>
      </p:sp>
      <p:sp>
        <p:nvSpPr>
          <p:cNvPr id="12" name="Freeform: Shape 11"/>
          <p:cNvSpPr>
            <a:spLocks noGrp="1" noRot="1" noChangeAspect="1" noMove="1" noResize="1" noEditPoints="1" noAdjustHandles="1" noChangeArrowheads="1" noChangeShapeType="1" noTextEdit="1"/>
          </p:cNvSpPr>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Database"/>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531503" y="2129307"/>
            <a:ext cx="3217333" cy="321733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p:cNvSpPr>
            <a:spLocks noGrp="1" noRot="1" noChangeAspect="1" noMove="1" noResize="1" noEditPoints="1" noAdjustHandles="1" noChangeArrowheads="1" noChangeShapeType="1" noTextEdit="1"/>
          </p:cNvSpPr>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Hadoop’s Tools and Techniques for Big Data</a:t>
            </a:r>
            <a:endParaRPr lang="en-US" sz="4000">
              <a:solidFill>
                <a:srgbClr val="FFFFFF"/>
              </a:solidFill>
            </a:endParaRPr>
          </a:p>
        </p:txBody>
      </p:sp>
      <p:sp>
        <p:nvSpPr>
          <p:cNvPr id="3" name="Content Placeholder 2"/>
          <p:cNvSpPr>
            <a:spLocks noGrp="1"/>
          </p:cNvSpPr>
          <p:nvPr>
            <p:ph idx="1"/>
          </p:nvPr>
        </p:nvSpPr>
        <p:spPr>
          <a:xfrm>
            <a:off x="4810259" y="649480"/>
            <a:ext cx="6555347" cy="5546047"/>
          </a:xfrm>
        </p:spPr>
        <p:txBody>
          <a:bodyPr anchor="ctr">
            <a:normAutofit/>
          </a:bodyPr>
          <a:lstStyle/>
          <a:p>
            <a:r>
              <a:rPr lang="en-US" sz="2000"/>
              <a:t>To manage unstructured big data that does not fit into any database, special tolls are needed.</a:t>
            </a:r>
            <a:endParaRPr lang="en-US" sz="2000"/>
          </a:p>
          <a:p>
            <a:r>
              <a:rPr lang="en-US" sz="2000"/>
              <a:t>To examine this type of big dataset, the IT sector uses the Hadoop platform.</a:t>
            </a:r>
            <a:endParaRPr lang="en-US" sz="2000"/>
          </a:p>
          <a:p>
            <a:r>
              <a:rPr lang="en-US" sz="2000"/>
              <a:t>Most of the tools are implemented in the Apache Hadoop architecture including MapReduce, Mahout, Hive, and others.</a:t>
            </a:r>
            <a:endParaRPr lang="en-US"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3710"/>
            <a:ext cx="10515600" cy="5703570"/>
          </a:xfrm>
        </p:spPr>
        <p:txBody>
          <a:bodyPr>
            <a:normAutofit/>
          </a:bodyPr>
          <a:lstStyle/>
          <a:p>
            <a:pPr marL="0" indent="0">
              <a:lnSpc>
                <a:spcPct val="130000"/>
              </a:lnSpc>
              <a:buNone/>
            </a:pPr>
            <a:r>
              <a:rPr lang="en-US"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Apache Hadoop</a:t>
            </a:r>
            <a:endParaRPr lang="en-US"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marL="457200" lvl="1" indent="0">
              <a:lnSpc>
                <a:spcPct val="130000"/>
              </a:lnSpc>
              <a:buNone/>
            </a:pPr>
            <a:r>
              <a:rPr lang="en-US" dirty="0"/>
              <a:t>Open-source tools, libraries, and methodologies for “big data” analysis in which several data sets are collected from different sources, i.e. audios, videos, and sensor records as both structured and unstructured data to be processed.</a:t>
            </a:r>
            <a:endParaRPr lang="en-US" dirty="0"/>
          </a:p>
          <a:p>
            <a:pPr marL="457200" lvl="1" indent="0">
              <a:lnSpc>
                <a:spcPct val="130000"/>
              </a:lnSpc>
              <a:buNone/>
            </a:pPr>
            <a:endParaRPr lang="en-US" dirty="0"/>
          </a:p>
          <a:p>
            <a:pPr marL="0" lvl="0" indent="0">
              <a:lnSpc>
                <a:spcPct val="130000"/>
              </a:lnSpc>
              <a:buNone/>
            </a:pPr>
            <a:r>
              <a:rPr lang="en-US"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HDFS (Hadoop Distributed File System)</a:t>
            </a:r>
            <a:endParaRPr lang="en-US"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endParaRPr>
          </a:p>
          <a:p>
            <a:pPr marL="457200" lvl="1" indent="0">
              <a:lnSpc>
                <a:spcPct val="130000"/>
              </a:lnSpc>
              <a:buNone/>
            </a:pPr>
            <a:r>
              <a:rPr lang="en-US" dirty="0"/>
              <a:t>HDFS is designed for data streaming by which large amounts of data are read from disk in bulk. Metadata is stored in name node and application data is stored in data node.</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8460"/>
            <a:ext cx="10515600" cy="5798820"/>
          </a:xfrm>
        </p:spPr>
        <p:txBody>
          <a:bodyPr>
            <a:normAutofit fontScale="90000" lnSpcReduction="10000"/>
          </a:bodyPr>
          <a:lstStyle/>
          <a:p>
            <a:pPr marL="0" indent="0">
              <a:lnSpc>
                <a:spcPct val="130000"/>
              </a:lnSpc>
              <a:buNone/>
            </a:pPr>
            <a:r>
              <a:rPr lang="en-US" sz="2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MapReduce</a:t>
            </a:r>
            <a:endParaRPr lang="en-US" sz="2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endParaRPr>
          </a:p>
          <a:p>
            <a:pPr marL="457200" lvl="1" indent="0">
              <a:lnSpc>
                <a:spcPct val="130000"/>
              </a:lnSpc>
              <a:buNone/>
            </a:pPr>
            <a:r>
              <a:rPr lang="en-US" sz="2795" dirty="0">
                <a:sym typeface="+mn-ea"/>
              </a:rPr>
              <a:t>The MapReduce computation model is a very powerful tool used in many health applications.</a:t>
            </a:r>
            <a:endParaRPr lang="en-US" sz="2795" dirty="0"/>
          </a:p>
          <a:p>
            <a:pPr marL="457200" lvl="1" indent="0">
              <a:lnSpc>
                <a:spcPct val="130000"/>
              </a:lnSpc>
              <a:buNone/>
            </a:pPr>
            <a:r>
              <a:rPr lang="en-US" sz="2795" dirty="0">
                <a:sym typeface="+mn-ea"/>
              </a:rPr>
              <a:t>Map takes a set of data and converts it into another set of data, where individual elements are broken down into tuples (key/value pairs).</a:t>
            </a:r>
            <a:endParaRPr lang="en-US" sz="2795" dirty="0"/>
          </a:p>
          <a:p>
            <a:pPr marL="457200" lvl="1" indent="0">
              <a:lnSpc>
                <a:spcPct val="130000"/>
              </a:lnSpc>
              <a:buNone/>
            </a:pPr>
            <a:r>
              <a:rPr lang="en-US" sz="2795" dirty="0">
                <a:sym typeface="+mn-ea"/>
              </a:rPr>
              <a:t>Reduce task, which takes the output from a map as an input and combines those data tuples into a smaller set of tuples.</a:t>
            </a:r>
            <a:endParaRPr lang="en-US" sz="2795"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endParaRPr>
          </a:p>
          <a:p>
            <a:pPr marL="0" indent="0">
              <a:lnSpc>
                <a:spcPct val="130000"/>
              </a:lnSpc>
              <a:buNone/>
            </a:pPr>
            <a:r>
              <a:rPr lang="en-US" sz="2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Apache Sqoop</a:t>
            </a:r>
            <a:endParaRPr lang="en-US" sz="2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endParaRPr>
          </a:p>
          <a:p>
            <a:pPr marL="457200" lvl="1" indent="0">
              <a:lnSpc>
                <a:spcPct val="130000"/>
              </a:lnSpc>
              <a:buNone/>
            </a:pPr>
            <a:r>
              <a:rPr lang="en-US" sz="2780" dirty="0">
                <a:sym typeface="+mn-ea"/>
              </a:rPr>
              <a:t>Apache Sqoop is a powerful </a:t>
            </a:r>
            <a:r>
              <a:rPr lang="en-US" sz="2780" dirty="0"/>
              <a:t>tool that performs the functionality of extracting the data from Relational Database Management System (RDMS) and inputting it into Hadoop architecture for query processing.</a:t>
            </a:r>
            <a:endParaRPr lang="en-US" sz="278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dirty="0">
                <a:solidFill>
                  <a:srgbClr val="FFFFFF"/>
                </a:solidFill>
              </a:rPr>
              <a:t>Conclusion</a:t>
            </a:r>
            <a:endParaRPr lang="en-US" sz="4000" dirty="0">
              <a:solidFill>
                <a:srgbClr val="FFFFFF"/>
              </a:solidFill>
            </a:endParaRPr>
          </a:p>
        </p:txBody>
      </p:sp>
      <p:sp>
        <p:nvSpPr>
          <p:cNvPr id="3" name="Content Placeholder 2"/>
          <p:cNvSpPr>
            <a:spLocks noGrp="1"/>
          </p:cNvSpPr>
          <p:nvPr>
            <p:ph idx="1"/>
          </p:nvPr>
        </p:nvSpPr>
        <p:spPr>
          <a:xfrm>
            <a:off x="1371599" y="2318197"/>
            <a:ext cx="9724031" cy="3683358"/>
          </a:xfrm>
        </p:spPr>
        <p:txBody>
          <a:bodyPr anchor="ctr">
            <a:noAutofit/>
          </a:bodyPr>
          <a:lstStyle/>
          <a:p>
            <a:pPr>
              <a:lnSpc>
                <a:spcPct val="120000"/>
              </a:lnSpc>
            </a:pPr>
            <a:r>
              <a:rPr lang="en-US" sz="2500" dirty="0"/>
              <a:t>The combination of big data and healthcare analytics can lead to treatments that are effective for specific patients by providing the ability to prescribe appropriate medications for everyone, rather than those that work for most people.</a:t>
            </a:r>
            <a:endParaRPr lang="en-US" sz="2500" dirty="0"/>
          </a:p>
          <a:p>
            <a:pPr>
              <a:lnSpc>
                <a:spcPct val="120000"/>
              </a:lnSpc>
            </a:pPr>
            <a:r>
              <a:rPr lang="en-US" sz="2500" dirty="0"/>
              <a:t>Data analytics is in the early stage of development and current tools and methods cannot solve the problems associated with big data.</a:t>
            </a:r>
            <a:endParaRPr lang="en-US" sz="2500" dirty="0"/>
          </a:p>
          <a:p>
            <a:pPr>
              <a:lnSpc>
                <a:spcPct val="120000"/>
              </a:lnSpc>
            </a:pPr>
            <a:r>
              <a:rPr lang="en-US" sz="2500" dirty="0"/>
              <a:t>Big data may be viewed as big systems, which present huge challenges.</a:t>
            </a:r>
            <a:endParaRPr lang="en-US" sz="2500" dirty="0"/>
          </a:p>
          <a:p>
            <a:pPr>
              <a:lnSpc>
                <a:spcPct val="120000"/>
              </a:lnSpc>
            </a:pPr>
            <a:r>
              <a:rPr lang="en-US" sz="2500" dirty="0"/>
              <a:t>A great deal of research in this field will be required to solve the issues faced by the healthcare system.</a:t>
            </a:r>
            <a:endParaRPr lang="en-US" sz="25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Strategy</a:t>
            </a:r>
            <a:endParaRPr lang="en-IN" dirty="0"/>
          </a:p>
        </p:txBody>
      </p:sp>
      <p:sp>
        <p:nvSpPr>
          <p:cNvPr id="3" name="Content Placeholder 2"/>
          <p:cNvSpPr>
            <a:spLocks noGrp="1"/>
          </p:cNvSpPr>
          <p:nvPr>
            <p:ph idx="1"/>
          </p:nvPr>
        </p:nvSpPr>
        <p:spPr/>
        <p:txBody>
          <a:bodyPr/>
          <a:lstStyle/>
          <a:p>
            <a:pPr>
              <a:lnSpc>
                <a:spcPct val="120000"/>
              </a:lnSpc>
            </a:pPr>
            <a:r>
              <a:rPr lang="en-US" altLang="en-IN" dirty="0"/>
              <a:t>Use Apache Spark for machine learning analysis on the given dataset.</a:t>
            </a:r>
            <a:endParaRPr lang="en-US" altLang="en-IN" dirty="0"/>
          </a:p>
          <a:p>
            <a:pPr>
              <a:lnSpc>
                <a:spcPct val="120000"/>
              </a:lnSpc>
            </a:pPr>
            <a:r>
              <a:rPr lang="en-US" altLang="en-IN" dirty="0"/>
              <a:t>Apache Spark is the platform for large-scale SQL, stream processing, and machine learning on large datasets.</a:t>
            </a:r>
            <a:endParaRPr lang="en-US" altLang="en-IN" dirty="0"/>
          </a:p>
          <a:p>
            <a:pPr marL="0" indent="0">
              <a:lnSpc>
                <a:spcPct val="120000"/>
              </a:lnSpc>
              <a:buNone/>
            </a:pPr>
            <a:endParaRPr lang="en-US" altLang="en-IN" dirty="0"/>
          </a:p>
          <a:p>
            <a:pPr marL="0" indent="0">
              <a:lnSpc>
                <a:spcPct val="120000"/>
              </a:lnSpc>
              <a:buNone/>
            </a:pPr>
            <a:r>
              <a:rPr lang="en-US" altLang="en-IN" dirty="0"/>
              <a:t>Dataset https://www.dropbox.com/s/sqskokt2kswi59t/train_2v.csv?dl=0</a:t>
            </a:r>
            <a:endParaRPr lang="en-US" altLang="en-IN" dirty="0"/>
          </a:p>
        </p:txBody>
      </p:sp>
      <p:sp>
        <p:nvSpPr>
          <p:cNvPr id="16" name="Rectangle 15"/>
          <p:cNvSpPr>
            <a:spLocks noGrp="1" noRot="1" noChangeAspect="1" noMove="1" noResize="1" noEditPoints="1" noAdjustHandles="1" noChangeArrowheads="1" noChangeShapeType="1" noTextEdit="1"/>
          </p:cNvSpPr>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ectangle 11"/>
          <p:cNvSpPr>
            <a:spLocks noGrp="1" noRot="1" noChangeAspect="1" noMove="1" noResize="1" noEditPoints="1" noAdjustHandles="1" noChangeArrowheads="1" noChangeShapeType="1" noTextEdit="1"/>
          </p:cNvSpPr>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Grp="1" noRot="1" noChangeAspect="1" noMove="1" noResize="1" noEditPoints="1" noAdjustHandles="1" noChangeArrowheads="1" noChangeShapeType="1" noCrop="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Thank You</a:t>
            </a:r>
            <a:endParaRPr lang="en-US" sz="6000" kern="1200">
              <a:solidFill>
                <a:srgbClr val="FFFFFF"/>
              </a:solidFill>
              <a:latin typeface="+mj-lt"/>
              <a:ea typeface="+mj-ea"/>
              <a:cs typeface="+mj-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p:cNvSpPr>
            <a:spLocks noGrp="1" noRot="1" noChangeAspect="1" noMove="1" noResize="1" noEditPoints="1" noAdjustHandles="1" noChangeArrowheads="1" noChangeShapeType="1" noTextEdit="1"/>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2" name="Freeform 46"/>
          <p:cNvSpPr>
            <a:spLocks noGrp="1" noRot="1" noChangeAspect="1" noMove="1" noResize="1" noEditPoints="1" noAdjustHandles="1" noChangeArrowheads="1" noChangeShapeType="1" noTextEdit="1"/>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4" name="Freeform 47"/>
          <p:cNvSpPr>
            <a:spLocks noGrp="1" noRot="1" noChangeAspect="1" noMove="1" noResize="1" noEditPoints="1" noAdjustHandles="1" noChangeArrowheads="1" noChangeShapeType="1" noTextEdit="1"/>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6" name="Freeform 44"/>
          <p:cNvSpPr>
            <a:spLocks noGrp="1" noRot="1" noChangeAspect="1" noMove="1" noResize="1" noEditPoints="1" noAdjustHandles="1" noChangeArrowheads="1" noChangeShapeType="1" noTextEdit="1"/>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8" name="Rectangle 17"/>
          <p:cNvSpPr>
            <a:spLocks noGrp="1" noRot="1" noChangeAspect="1" noMove="1" noResize="1" noEditPoints="1" noAdjustHandles="1" noChangeArrowheads="1" noChangeShapeType="1" noTextEdit="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Introduction</a:t>
            </a:r>
            <a:endParaRPr lang="en-US" sz="4000">
              <a:solidFill>
                <a:srgbClr val="FFFFFF"/>
              </a:solidFill>
            </a:endParaRP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Every day data is generated by a range of different applications, devices and research activities for many purposes.</a:t>
            </a:r>
            <a:endParaRPr lang="en-US" sz="2400"/>
          </a:p>
          <a:p>
            <a:r>
              <a:rPr lang="en-US" sz="2400"/>
              <a:t>Big data is associated with core technologies which extracts valuable information from the huge volumes of data collected.</a:t>
            </a:r>
            <a:endParaRPr lang="en-US" sz="2400"/>
          </a:p>
          <a:p>
            <a:r>
              <a:rPr lang="en-US" sz="2400"/>
              <a:t>Big data is being generated rapidly in every field including healthcare.</a:t>
            </a:r>
            <a:endParaRPr lang="en-US" sz="2400"/>
          </a:p>
          <a:p>
            <a:r>
              <a:rPr lang="en-US" sz="2400"/>
              <a:t>Healthcare shareholders are promised new knowledge from the data.</a:t>
            </a:r>
            <a:endParaRPr lang="en-US" sz="2400"/>
          </a:p>
          <a:p>
            <a:r>
              <a:rPr lang="en-US" sz="2400"/>
              <a:t> Most data in healthcare system is unstructured and is not stored electronically.</a:t>
            </a:r>
            <a:endParaRPr 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p:cNvSpPr>
            <a:spLocks noGrp="1" noRot="1" noChangeAspect="1" noMove="1" noResize="1" noEditPoints="1" noAdjustHandles="1" noChangeArrowheads="1" noChangeShapeType="1" noTextEdit="1"/>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2" name="Freeform 46"/>
          <p:cNvSpPr>
            <a:spLocks noGrp="1" noRot="1" noChangeAspect="1" noMove="1" noResize="1" noEditPoints="1" noAdjustHandles="1" noChangeArrowheads="1" noChangeShapeType="1" noTextEdit="1"/>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4" name="Freeform 47"/>
          <p:cNvSpPr>
            <a:spLocks noGrp="1" noRot="1" noChangeAspect="1" noMove="1" noResize="1" noEditPoints="1" noAdjustHandles="1" noChangeArrowheads="1" noChangeShapeType="1" noTextEdit="1"/>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6" name="Freeform 44"/>
          <p:cNvSpPr>
            <a:spLocks noGrp="1" noRot="1" noChangeAspect="1" noMove="1" noResize="1" noEditPoints="1" noAdjustHandles="1" noChangeArrowheads="1" noChangeShapeType="1" noTextEdit="1"/>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8" name="Rectangle 17"/>
          <p:cNvSpPr>
            <a:spLocks noGrp="1" noRot="1" noChangeAspect="1" noMove="1" noResize="1" noEditPoints="1" noAdjustHandles="1" noChangeArrowheads="1" noChangeShapeType="1" noTextEdit="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Big Data Analytics in Health Informatics</a:t>
            </a:r>
            <a:endParaRPr lang="en-US" sz="4000">
              <a:solidFill>
                <a:srgbClr val="FFFFFF"/>
              </a:solidFill>
            </a:endParaRP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The main difference between traditional health analysis and big data health analysis is the execution of computer programming.</a:t>
            </a:r>
            <a:endParaRPr lang="en-US" sz="2400"/>
          </a:p>
          <a:p>
            <a:r>
              <a:rPr lang="en-US" sz="2400"/>
              <a:t>Today, the healthcare industry is faced with the challenge of handling rapidly developing big healthcare data.</a:t>
            </a:r>
            <a:endParaRPr lang="en-US" sz="2400"/>
          </a:p>
          <a:p>
            <a:r>
              <a:rPr lang="en-US" sz="2400"/>
              <a:t>The diverse origins and forms of big data are challenging the healthcare informatics community to develop methods for data processing.</a:t>
            </a:r>
            <a:endParaRPr 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545" y="621792"/>
            <a:ext cx="5181503" cy="5504688"/>
          </a:xfrm>
        </p:spPr>
        <p:txBody>
          <a:bodyPr>
            <a:normAutofit/>
          </a:bodyPr>
          <a:lstStyle/>
          <a:p>
            <a:r>
              <a:rPr lang="en-US" sz="4800"/>
              <a:t>Frameworks available for the analysis of healthcare data</a:t>
            </a:r>
            <a:endParaRPr lang="en-US" sz="4800"/>
          </a:p>
        </p:txBody>
      </p:sp>
      <p:sp>
        <p:nvSpPr>
          <p:cNvPr id="9" name="Rectangle 8"/>
          <p:cNvSpPr>
            <a:spLocks noGrp="1" noRot="1" noChangeAspect="1" noMove="1" noResize="1" noEditPoints="1" noAdjustHandles="1" noChangeArrowheads="1" noChangeShapeType="1" noTextEdit="1"/>
          </p:cNvSpPr>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p:cNvGraphicFramePr>
            <a:graphicFrameLocks noGrp="1"/>
          </p:cNvGraphicFramePr>
          <p:nvPr>
            <p:ph idx="1"/>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p:cNvSpPr>
            <a:spLocks noGrp="1" noRot="1" noChangeAspect="1" noMove="1" noResize="1" noEditPoints="1" noAdjustHandles="1" noChangeArrowheads="1" noChangeShapeType="1" noTextEdit="1"/>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2" name="Freeform 46"/>
          <p:cNvSpPr>
            <a:spLocks noGrp="1" noRot="1" noChangeAspect="1" noMove="1" noResize="1" noEditPoints="1" noAdjustHandles="1" noChangeArrowheads="1" noChangeShapeType="1" noTextEdit="1"/>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4" name="Freeform 47"/>
          <p:cNvSpPr>
            <a:spLocks noGrp="1" noRot="1" noChangeAspect="1" noMove="1" noResize="1" noEditPoints="1" noAdjustHandles="1" noChangeArrowheads="1" noChangeShapeType="1" noTextEdit="1"/>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6" name="Freeform 44"/>
          <p:cNvSpPr>
            <a:spLocks noGrp="1" noRot="1" noChangeAspect="1" noMove="1" noResize="1" noEditPoints="1" noAdjustHandles="1" noChangeArrowheads="1" noChangeShapeType="1" noTextEdit="1"/>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8" name="Rectangle 17"/>
          <p:cNvSpPr>
            <a:spLocks noGrp="1" noRot="1" noChangeAspect="1" noMove="1" noResize="1" noEditPoints="1" noAdjustHandles="1" noChangeArrowheads="1" noChangeShapeType="1" noTextEdit="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 Four Vs of Big Data in Healthcare</a:t>
            </a:r>
            <a:endParaRPr lang="en-US" sz="4000" dirty="0">
              <a:solidFill>
                <a:srgbClr val="FFFFFF"/>
              </a:solidFill>
            </a:endParaRPr>
          </a:p>
        </p:txBody>
      </p:sp>
      <p:sp>
        <p:nvSpPr>
          <p:cNvPr id="3" name="Content Placeholder 2"/>
          <p:cNvSpPr>
            <a:spLocks noGrp="1"/>
          </p:cNvSpPr>
          <p:nvPr>
            <p:ph idx="1"/>
          </p:nvPr>
        </p:nvSpPr>
        <p:spPr>
          <a:xfrm>
            <a:off x="1367624" y="2490436"/>
            <a:ext cx="9708995" cy="3567173"/>
          </a:xfrm>
        </p:spPr>
        <p:txBody>
          <a:bodyPr anchor="ctr">
            <a:normAutofit/>
          </a:bodyPr>
          <a:lstStyle/>
          <a:p>
            <a:pPr marL="0" indent="0">
              <a:buNone/>
            </a:pPr>
            <a:r>
              <a:rPr lang="en-US" sz="2400" dirty="0"/>
              <a:t>Volume</a:t>
            </a:r>
            <a:endParaRPr lang="en-US" sz="2400" dirty="0"/>
          </a:p>
          <a:p>
            <a:pPr lvl="0"/>
            <a:r>
              <a:rPr lang="en-US" sz="2400" dirty="0">
                <a:sym typeface="+mn-ea"/>
              </a:rPr>
              <a:t>Big Data is a term to referring to huge volumes of collected data.</a:t>
            </a:r>
            <a:endParaRPr lang="en-US" sz="2400" dirty="0"/>
          </a:p>
          <a:p>
            <a:pPr lvl="0"/>
            <a:r>
              <a:rPr lang="en-US" sz="2400" dirty="0">
                <a:sym typeface="+mn-ea"/>
              </a:rPr>
              <a:t>There is no fixed threshold for the volume of this data.</a:t>
            </a:r>
            <a:endParaRPr lang="en-US" sz="2400" dirty="0"/>
          </a:p>
          <a:p>
            <a:pPr marL="0" indent="0">
              <a:buNone/>
            </a:pPr>
            <a:endParaRPr lang="en-US" sz="2400" dirty="0"/>
          </a:p>
          <a:p>
            <a:pPr marL="0" indent="0">
              <a:buNone/>
            </a:pPr>
            <a:r>
              <a:rPr lang="en-US" sz="2400" dirty="0"/>
              <a:t>Velocity</a:t>
            </a:r>
            <a:endParaRPr lang="en-US" sz="2400" dirty="0"/>
          </a:p>
          <a:p>
            <a:pPr lvl="0"/>
            <a:r>
              <a:rPr lang="en-US" sz="2400" dirty="0"/>
              <a:t>Velocity which represents primary reason for the exponential growth of data, refers to how fast data is collected.</a:t>
            </a:r>
            <a:endParaRPr lang="en-US" sz="2400" dirty="0"/>
          </a:p>
          <a:p>
            <a:pPr lvl="0"/>
            <a:r>
              <a:rPr lang="en-US" sz="2400" dirty="0"/>
              <a:t>Healthcare system are generating data at </a:t>
            </a:r>
            <a:r>
              <a:rPr lang="en-US" sz="2400" dirty="0" err="1"/>
              <a:t>incresingly</a:t>
            </a:r>
            <a:r>
              <a:rPr lang="en-US" sz="2400" dirty="0"/>
              <a:t> higher speeds.</a:t>
            </a:r>
            <a:endParaRPr 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p:cNvSpPr>
            <a:spLocks noGrp="1" noRot="1" noChangeAspect="1" noMove="1" noResize="1" noEditPoints="1" noAdjustHandles="1" noChangeArrowheads="1" noChangeShapeType="1" noTextEdit="1"/>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2" name="Freeform 46"/>
          <p:cNvSpPr>
            <a:spLocks noGrp="1" noRot="1" noChangeAspect="1" noMove="1" noResize="1" noEditPoints="1" noAdjustHandles="1" noChangeArrowheads="1" noChangeShapeType="1" noTextEdit="1"/>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4" name="Freeform 47"/>
          <p:cNvSpPr>
            <a:spLocks noGrp="1" noRot="1" noChangeAspect="1" noMove="1" noResize="1" noEditPoints="1" noAdjustHandles="1" noChangeArrowheads="1" noChangeShapeType="1" noTextEdit="1"/>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6" name="Freeform 44"/>
          <p:cNvSpPr>
            <a:spLocks noGrp="1" noRot="1" noChangeAspect="1" noMove="1" noResize="1" noEditPoints="1" noAdjustHandles="1" noChangeArrowheads="1" noChangeShapeType="1" noTextEdit="1"/>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8" name="Rectangle 17"/>
          <p:cNvSpPr>
            <a:spLocks noGrp="1" noRot="1" noChangeAspect="1" noMove="1" noResize="1" noEditPoints="1" noAdjustHandles="1" noChangeArrowheads="1" noChangeShapeType="1" noTextEdit="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Four Vs of Big Data in Healthcare</a:t>
            </a:r>
            <a:endParaRPr lang="en-US" sz="4000">
              <a:solidFill>
                <a:srgbClr val="FFFFFF"/>
              </a:solidFill>
            </a:endParaRPr>
          </a:p>
        </p:txBody>
      </p:sp>
      <p:sp>
        <p:nvSpPr>
          <p:cNvPr id="3" name="Content Placeholder 2"/>
          <p:cNvSpPr>
            <a:spLocks noGrp="1"/>
          </p:cNvSpPr>
          <p:nvPr>
            <p:ph idx="1"/>
          </p:nvPr>
        </p:nvSpPr>
        <p:spPr>
          <a:xfrm>
            <a:off x="1367624" y="2490436"/>
            <a:ext cx="9708995" cy="3567173"/>
          </a:xfrm>
        </p:spPr>
        <p:txBody>
          <a:bodyPr anchor="ctr">
            <a:normAutofit fontScale="92500" lnSpcReduction="10000"/>
          </a:bodyPr>
          <a:lstStyle/>
          <a:p>
            <a:pPr marL="0" indent="0">
              <a:buNone/>
            </a:pPr>
            <a:endParaRPr lang="en-US" dirty="0"/>
          </a:p>
          <a:p>
            <a:pPr marL="0" indent="0">
              <a:buNone/>
            </a:pPr>
            <a:r>
              <a:rPr lang="en-US" dirty="0"/>
              <a:t>Variety</a:t>
            </a:r>
            <a:endParaRPr lang="en-US" dirty="0"/>
          </a:p>
          <a:p>
            <a:r>
              <a:rPr lang="en-US" sz="2400" dirty="0"/>
              <a:t>Variety refers to the form of the data.</a:t>
            </a:r>
            <a:endParaRPr lang="en-US" sz="2400" dirty="0"/>
          </a:p>
          <a:p>
            <a:r>
              <a:rPr lang="en-US" sz="2400" dirty="0"/>
              <a:t>Structured data which must simply be collected, stored and processed.</a:t>
            </a:r>
            <a:endParaRPr lang="en-US" sz="2400" dirty="0"/>
          </a:p>
          <a:p>
            <a:pPr marL="0" indent="0">
              <a:buNone/>
            </a:pPr>
            <a:endParaRPr lang="en-US" sz="2400" dirty="0"/>
          </a:p>
          <a:p>
            <a:pPr marL="0" indent="0">
              <a:buNone/>
            </a:pPr>
            <a:r>
              <a:rPr lang="en-US" sz="2400" dirty="0"/>
              <a:t>Veracity</a:t>
            </a:r>
            <a:endParaRPr lang="en-US" sz="2400" dirty="0"/>
          </a:p>
          <a:p>
            <a:r>
              <a:rPr lang="en-US" sz="2400" dirty="0"/>
              <a:t>The veracity of data is the degree of assurance that the meaning of data is consistent.</a:t>
            </a:r>
            <a:endParaRPr lang="en-US" sz="2400" dirty="0"/>
          </a:p>
          <a:p>
            <a:r>
              <a:rPr lang="en-US" sz="2400" dirty="0"/>
              <a:t>Different data sources vary in their levels of data reliability.</a:t>
            </a:r>
            <a:endParaRPr lang="en-US" sz="2400" dirty="0"/>
          </a:p>
          <a:p>
            <a:endParaRPr 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5"/>
          <p:cNvSpPr>
            <a:spLocks noGrp="1" noRot="1" noChangeAspect="1" noMove="1" noResize="1" noEditPoints="1" noAdjustHandles="1" noChangeArrowheads="1" noChangeShapeType="1" noTextEdit="1"/>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5" name="Freeform 46"/>
          <p:cNvSpPr>
            <a:spLocks noGrp="1" noRot="1" noChangeAspect="1" noMove="1" noResize="1" noEditPoints="1" noAdjustHandles="1" noChangeArrowheads="1" noChangeShapeType="1" noTextEdit="1"/>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7" name="Freeform 47"/>
          <p:cNvSpPr>
            <a:spLocks noGrp="1" noRot="1" noChangeAspect="1" noMove="1" noResize="1" noEditPoints="1" noAdjustHandles="1" noChangeArrowheads="1" noChangeShapeType="1" noTextEdit="1"/>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9" name="Freeform 44"/>
          <p:cNvSpPr>
            <a:spLocks noGrp="1" noRot="1" noChangeAspect="1" noMove="1" noResize="1" noEditPoints="1" noAdjustHandles="1" noChangeArrowheads="1" noChangeShapeType="1" noTextEdit="1"/>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21" name="Rectangle 20"/>
          <p:cNvSpPr>
            <a:spLocks noGrp="1" noRot="1" noChangeAspect="1" noMove="1" noResize="1" noEditPoints="1" noAdjustHandles="1" noChangeArrowheads="1" noChangeShapeType="1" noTextEdit="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dirty="0">
                <a:solidFill>
                  <a:srgbClr val="FFFFFF"/>
                </a:solidFill>
              </a:rPr>
              <a:t>Impact of Big Data on the Healthcare System</a:t>
            </a:r>
            <a:endParaRPr lang="en-US" sz="4000" dirty="0">
              <a:solidFill>
                <a:srgbClr val="FFFFFF"/>
              </a:solidFill>
            </a:endParaRPr>
          </a:p>
        </p:txBody>
      </p:sp>
      <p:sp>
        <p:nvSpPr>
          <p:cNvPr id="6" name="Content Placeholder 5"/>
          <p:cNvSpPr>
            <a:spLocks noGrp="1"/>
          </p:cNvSpPr>
          <p:nvPr>
            <p:ph idx="1"/>
          </p:nvPr>
        </p:nvSpPr>
        <p:spPr>
          <a:xfrm>
            <a:off x="1367624" y="2490436"/>
            <a:ext cx="9708995" cy="3567173"/>
          </a:xfrm>
        </p:spPr>
        <p:txBody>
          <a:bodyPr anchor="ctr">
            <a:noAutofit/>
          </a:bodyPr>
          <a:lstStyle/>
          <a:p>
            <a:pPr marL="457200" indent="-457200" algn="l">
              <a:lnSpc>
                <a:spcPct val="130000"/>
              </a:lnSpc>
              <a:buAutoNum type="arabicPeriod"/>
            </a:pPr>
            <a:r>
              <a:rPr lang="en-US" sz="3000"/>
              <a:t>Right Living</a:t>
            </a:r>
            <a:endParaRPr lang="en-US" sz="3000"/>
          </a:p>
          <a:p>
            <a:pPr marL="457200" indent="-457200" algn="l">
              <a:lnSpc>
                <a:spcPct val="130000"/>
              </a:lnSpc>
              <a:buAutoNum type="arabicPeriod"/>
            </a:pPr>
            <a:r>
              <a:rPr lang="en-US" sz="3000"/>
              <a:t>Right Care</a:t>
            </a:r>
            <a:endParaRPr lang="en-US" sz="3000"/>
          </a:p>
          <a:p>
            <a:pPr marL="457200" indent="-457200" algn="l">
              <a:lnSpc>
                <a:spcPct val="130000"/>
              </a:lnSpc>
              <a:buAutoNum type="arabicPeriod"/>
            </a:pPr>
            <a:r>
              <a:rPr lang="en-US" sz="3000">
                <a:sym typeface="+mn-ea"/>
              </a:rPr>
              <a:t>Right Innovation</a:t>
            </a:r>
            <a:endParaRPr lang="en-US" sz="3000">
              <a:sym typeface="+mn-ea"/>
            </a:endParaRPr>
          </a:p>
          <a:p>
            <a:pPr marL="457200" indent="-457200" algn="l">
              <a:lnSpc>
                <a:spcPct val="130000"/>
              </a:lnSpc>
              <a:buAutoNum type="arabicPeriod"/>
            </a:pPr>
            <a:endParaRPr lang="en-US" sz="300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p:cNvSpPr>
            <a:spLocks noGrp="1" noRot="1" noChangeAspect="1" noMove="1" noResize="1" noEditPoints="1" noAdjustHandles="1" noChangeArrowheads="1" noChangeShapeType="1" noTextEdit="1"/>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2" name="Freeform 46"/>
          <p:cNvSpPr>
            <a:spLocks noGrp="1" noRot="1" noChangeAspect="1" noMove="1" noResize="1" noEditPoints="1" noAdjustHandles="1" noChangeArrowheads="1" noChangeShapeType="1" noTextEdit="1"/>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4" name="Freeform 47"/>
          <p:cNvSpPr>
            <a:spLocks noGrp="1" noRot="1" noChangeAspect="1" noMove="1" noResize="1" noEditPoints="1" noAdjustHandles="1" noChangeArrowheads="1" noChangeShapeType="1" noTextEdit="1"/>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6" name="Freeform 44"/>
          <p:cNvSpPr>
            <a:spLocks noGrp="1" noRot="1" noChangeAspect="1" noMove="1" noResize="1" noEditPoints="1" noAdjustHandles="1" noChangeArrowheads="1" noChangeShapeType="1" noTextEdit="1"/>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8" name="Rectangle 17"/>
          <p:cNvSpPr>
            <a:spLocks noGrp="1" noRot="1" noChangeAspect="1" noMove="1" noResize="1" noEditPoints="1" noAdjustHandles="1" noChangeArrowheads="1" noChangeShapeType="1" noTextEdit="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dirty="0">
                <a:solidFill>
                  <a:srgbClr val="FFFFFF"/>
                </a:solidFill>
              </a:rPr>
              <a:t>Hadoop-Based Applications for Health</a:t>
            </a:r>
            <a:br>
              <a:rPr lang="en-US" sz="4000" dirty="0">
                <a:solidFill>
                  <a:srgbClr val="FFFFFF"/>
                </a:solidFill>
              </a:rPr>
            </a:br>
            <a:r>
              <a:rPr lang="en-US" sz="4000" dirty="0">
                <a:solidFill>
                  <a:srgbClr val="FFFFFF"/>
                </a:solidFill>
              </a:rPr>
              <a:t>Industry</a:t>
            </a:r>
            <a:endParaRPr lang="en-US" sz="4000" dirty="0">
              <a:solidFill>
                <a:srgbClr val="FFFFFF"/>
              </a:solidFill>
            </a:endParaRP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dirty="0"/>
              <a:t>In light of the fact that healthcare data exists primarily in printed form, there is a need for the active digitization of print form data.</a:t>
            </a:r>
            <a:endParaRPr lang="en-US" sz="2400" dirty="0"/>
          </a:p>
          <a:p>
            <a:r>
              <a:rPr lang="en-US" sz="2400" dirty="0"/>
              <a:t> The majority of this data is also unstructured, so it is a major challenge for this industry to extract meaningful information regarding patient care, clinical operations, and research.</a:t>
            </a:r>
            <a:endParaRPr lang="en-US" sz="2400" dirty="0"/>
          </a:p>
          <a:p>
            <a:r>
              <a:rPr lang="en-US" sz="2400" dirty="0"/>
              <a:t> Hadoop ecosystem can help the healthcare sector to manage this vast amount of data.</a:t>
            </a:r>
            <a:endParaRPr 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p:cNvSpPr>
            <a:spLocks noGrp="1" noRot="1" noChangeAspect="1" noMove="1" noResize="1" noEditPoints="1" noAdjustHandles="1" noChangeArrowheads="1" noChangeShapeType="1" noTextEdit="1"/>
          </p:cNvSpPr>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p:cNvSpPr>
            <a:spLocks noGrp="1" noRot="1" noChangeAspect="1" noMove="1" noResize="1" noEditPoints="1" noAdjustHandles="1" noChangeArrowheads="1" noChangeShapeType="1" noTextEdit="1"/>
          </p:cNvSpPr>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a:grpSpLocks noGrp="1" noRot="1" noChangeAspect="1" noMove="1" noResize="1" noUngrp="1"/>
          </p:cNvGrpSpPr>
          <p:nvPr/>
        </p:nvGrpSpPr>
        <p:grpSpPr>
          <a:xfrm>
            <a:off x="0" y="0"/>
            <a:ext cx="4707053" cy="6858000"/>
            <a:chOff x="651279" y="598259"/>
            <a:chExt cx="10889442" cy="5680742"/>
          </a:xfrm>
        </p:grpSpPr>
        <p:sp>
          <p:nvSpPr>
            <p:cNvPr id="14" name="Color"/>
            <p:cNvSpPr/>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p:cNvSpPr/>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a:grpSpLocks noGrp="1" noRot="1" noChangeAspect="1" noMove="1" noResize="1" noUngrp="1"/>
          </p:cNvGrpSpPr>
          <p:nvPr/>
        </p:nvGrpSpPr>
        <p:grpSpPr>
          <a:xfrm>
            <a:off x="1524" y="0"/>
            <a:ext cx="12188952" cy="6858000"/>
            <a:chOff x="0" y="0"/>
            <a:chExt cx="12188952" cy="6858000"/>
          </a:xfrm>
        </p:grpSpPr>
        <p:sp>
          <p:nvSpPr>
            <p:cNvPr id="18" name="Freeform: Shape 17"/>
            <p:cNvSpPr/>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p:cNvSpPr/>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p:cNvSpPr/>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p:cNvSpPr/>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p:cNvSpPr/>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p:cNvSpPr/>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p:cNvSpPr/>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title"/>
          </p:nvPr>
        </p:nvSpPr>
        <p:spPr>
          <a:xfrm>
            <a:off x="786385" y="841248"/>
            <a:ext cx="3515244" cy="5340097"/>
          </a:xfrm>
        </p:spPr>
        <p:txBody>
          <a:bodyPr anchor="ctr">
            <a:normAutofit/>
          </a:bodyPr>
          <a:lstStyle/>
          <a:p>
            <a:r>
              <a:rPr lang="en-US" sz="4800">
                <a:solidFill>
                  <a:schemeClr val="bg1"/>
                </a:solidFill>
              </a:rPr>
              <a:t>Applications of Hadoop ecosystem</a:t>
            </a:r>
            <a:endParaRPr lang="en-US" sz="4800">
              <a:solidFill>
                <a:schemeClr val="bg1"/>
              </a:solidFill>
            </a:endParaRPr>
          </a:p>
        </p:txBody>
      </p:sp>
      <p:graphicFrame>
        <p:nvGraphicFramePr>
          <p:cNvPr id="5" name="Content Placeholder 2"/>
          <p:cNvGraphicFramePr>
            <a:graphicFrameLocks noGrp="1"/>
          </p:cNvGraphicFramePr>
          <p:nvPr>
            <p:ph idx="1"/>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4439</Words>
  <Application>WPS Presentation</Application>
  <PresentationFormat>Widescreen</PresentationFormat>
  <Paragraphs>92</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Calibri</vt:lpstr>
      <vt:lpstr>Calibri Light</vt:lpstr>
      <vt:lpstr>Microsoft YaHei</vt:lpstr>
      <vt:lpstr>Arial Unicode MS</vt:lpstr>
      <vt:lpstr>Calibri</vt:lpstr>
      <vt:lpstr>Office Theme</vt:lpstr>
      <vt:lpstr>Big Data Analytics for Healthcare Industry: Impact, Applications, and Tools</vt:lpstr>
      <vt:lpstr>Introduction</vt:lpstr>
      <vt:lpstr>Big Data Analytics in Health Informatics</vt:lpstr>
      <vt:lpstr>Frameworks available for the analysis of healthcare data</vt:lpstr>
      <vt:lpstr> Four Vs of Big Data in Healthcare</vt:lpstr>
      <vt:lpstr>Four Vs of Big Data in Healthcare</vt:lpstr>
      <vt:lpstr>Impact of Big Data on the Healthcare System</vt:lpstr>
      <vt:lpstr>Hadoop-Based Applications for Health Industry</vt:lpstr>
      <vt:lpstr>Applications of Hadoop ecosystem</vt:lpstr>
      <vt:lpstr>Hadoop’s Tools and Techniques for Big Data</vt:lpstr>
      <vt:lpstr>PowerPoint 演示文稿</vt:lpstr>
      <vt:lpstr>PowerPoint 演示文稿</vt:lpstr>
      <vt:lpstr>Conclusion</vt:lpstr>
      <vt:lpstr>Implementation Strategy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for Healthcare Industry: Impact, Applications, and Tools</dc:title>
  <dc:creator>Jainam</dc:creator>
  <cp:lastModifiedBy>Jainam</cp:lastModifiedBy>
  <cp:revision>122</cp:revision>
  <dcterms:created xsi:type="dcterms:W3CDTF">2021-03-20T21:38:00Z</dcterms:created>
  <dcterms:modified xsi:type="dcterms:W3CDTF">2021-04-06T07:32:37Z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